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3"/>
  </p:notesMasterIdLst>
  <p:sldIdLst>
    <p:sldId id="278" r:id="rId5"/>
    <p:sldId id="279" r:id="rId6"/>
    <p:sldId id="280" r:id="rId7"/>
    <p:sldId id="282" r:id="rId8"/>
    <p:sldId id="283" r:id="rId9"/>
    <p:sldId id="284" r:id="rId10"/>
    <p:sldId id="285"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8D38747-4367-4BD2-8D51-C97E202738E2}" type="datetime1">
              <a:rPr lang="en-US" smtClean="0"/>
              <a:t>4/13/2025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53453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2738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24534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55A3C-5767-4844-A0A3-83778C2E5409}" type="datetime1">
              <a:rPr lang="en-US" smtClean="0"/>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466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AE507A8-A5CF-4D38-AB86-7EDDA87A85D4}" type="datetime1">
              <a:rPr lang="en-US" smtClean="0"/>
              <a:t>4/13/2025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78864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711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792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218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E0277FD-7DE6-41D4-930D-AC99F5AFE54E}" type="datetime1">
              <a:rPr lang="en-US" smtClean="0"/>
              <a:t>4/13/2025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012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EA15526-7079-4B7B-987C-1B5FAE11A0FF}" type="datetime1">
              <a:rPr lang="en-US" smtClean="0"/>
              <a:t>4/13/2025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2384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73ED0CC-082F-4160-86E5-0D6041F12778}" type="datetime1">
              <a:rPr lang="en-US" smtClean="0"/>
              <a:t>4/13/2025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5991542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5" y="1274158"/>
            <a:ext cx="3307080" cy="2420504"/>
          </a:xfrm>
        </p:spPr>
        <p:txBody>
          <a:bodyPr>
            <a:normAutofit/>
          </a:bodyPr>
          <a:lstStyle/>
          <a:p>
            <a:pPr algn="l"/>
            <a:r>
              <a:rPr lang="en-US" sz="4400" b="1" i="1" dirty="0"/>
              <a:t>PREDICTIFY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151965" y="3181390"/>
            <a:ext cx="3485072" cy="1026544"/>
          </a:xfrm>
        </p:spPr>
        <p:txBody>
          <a:bodyPr>
            <a:normAutofit/>
          </a:bodyPr>
          <a:lstStyle/>
          <a:p>
            <a:pPr algn="l"/>
            <a:r>
              <a:rPr lang="en-US" sz="2300" b="1" dirty="0"/>
              <a:t>BY CODE CRACKERS</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649209" y="581575"/>
            <a:ext cx="4538124" cy="970450"/>
          </a:xfrm>
        </p:spPr>
        <p:txBody>
          <a:bodyPr anchor="b">
            <a:normAutofit/>
          </a:bodyPr>
          <a:lstStyle/>
          <a:p>
            <a:pPr algn="l"/>
            <a:r>
              <a:rPr lang="en-US" sz="4000" b="1" i="1" dirty="0"/>
              <a:t>PREDICTIFY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486400" y="1732547"/>
            <a:ext cx="5817689" cy="4058653"/>
          </a:xfrm>
        </p:spPr>
        <p:txBody>
          <a:bodyPr anchor="t">
            <a:normAutofit fontScale="85000" lnSpcReduction="20000"/>
          </a:bodyPr>
          <a:lstStyle/>
          <a:p>
            <a:pPr marL="36900" indent="0">
              <a:buNone/>
            </a:pPr>
            <a:r>
              <a:rPr lang="en-US" sz="2400" b="0" i="0" dirty="0">
                <a:effectLst/>
                <a:latin typeface="Open Sans" panose="020B0606030504020204" pitchFamily="34" charset="0"/>
              </a:rPr>
              <a:t>Predictive maintenance is about preventing machine problems before they occur.</a:t>
            </a:r>
            <a:r>
              <a:rPr lang="en-US" sz="2400" b="0" i="0" dirty="0">
                <a:solidFill>
                  <a:srgbClr val="E6A23C"/>
                </a:solidFill>
                <a:effectLst/>
                <a:latin typeface="Open Sans" panose="020B0606030504020204" pitchFamily="34" charset="0"/>
              </a:rPr>
              <a:t> </a:t>
            </a:r>
            <a:r>
              <a:rPr lang="en-US" sz="2400" b="0" i="0" dirty="0">
                <a:effectLst/>
                <a:latin typeface="Open Sans" panose="020B0606030504020204" pitchFamily="34" charset="0"/>
              </a:rPr>
              <a:t>Instead</a:t>
            </a:r>
            <a:r>
              <a:rPr lang="en-US" sz="2400" b="0" i="0" dirty="0">
                <a:solidFill>
                  <a:srgbClr val="3D3D3D"/>
                </a:solidFill>
                <a:effectLst/>
                <a:latin typeface="Open Sans" panose="020B0606030504020204" pitchFamily="34" charset="0"/>
              </a:rPr>
              <a:t> of waiting for equipment to fail, modern factories use technologies like artificial intelligence (AI) and machine learning to monitor their machines closely. This allows them to detect issues early. As a result, operations remain smooth, unexpected surprises are minimized, and maintenance can be planned at convenient times rather than being rushed. We are designing an application for this exact purpose. This app will track machine performance in real-time, using smart predictions to extend their operational life, reduce unexpected downtime, and ultimately save both time and money.</a:t>
            </a:r>
            <a:endParaRPr lang="en-US" sz="2400" dirty="0">
              <a:latin typeface="Bahnschrift" panose="020B0502040204020203" pitchFamily="34" charset="0"/>
            </a:endParaRPr>
          </a:p>
        </p:txBody>
      </p:sp>
      <p:pic>
        <p:nvPicPr>
          <p:cNvPr id="9" name="Picture 8">
            <a:extLst>
              <a:ext uri="{FF2B5EF4-FFF2-40B4-BE49-F238E27FC236}">
                <a16:creationId xmlns:a16="http://schemas.microsoft.com/office/drawing/2014/main" id="{3765834E-B930-8ECD-5150-BE128BB31CA7}"/>
              </a:ext>
            </a:extLst>
          </p:cNvPr>
          <p:cNvPicPr>
            <a:picLocks noChangeAspect="1"/>
          </p:cNvPicPr>
          <p:nvPr/>
        </p:nvPicPr>
        <p:blipFill>
          <a:blip r:embed="rId4"/>
          <a:stretch>
            <a:fillRect/>
          </a:stretch>
        </p:blipFill>
        <p:spPr>
          <a:xfrm>
            <a:off x="760074" y="748174"/>
            <a:ext cx="4410287" cy="504302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2C2E-8C5B-CED6-1880-8501407B7EE7}"/>
              </a:ext>
            </a:extLst>
          </p:cNvPr>
          <p:cNvSpPr>
            <a:spLocks noGrp="1"/>
          </p:cNvSpPr>
          <p:nvPr>
            <p:ph type="title"/>
          </p:nvPr>
        </p:nvSpPr>
        <p:spPr>
          <a:xfrm>
            <a:off x="310316" y="714722"/>
            <a:ext cx="10353762" cy="1257300"/>
          </a:xfrm>
        </p:spPr>
        <p:txBody>
          <a:bodyPr>
            <a:normAutofit fontScale="90000"/>
          </a:bodyPr>
          <a:lstStyle/>
          <a:p>
            <a:pPr marL="685800" indent="-685800" algn="l">
              <a:buFont typeface="Wingdings" panose="05000000000000000000" pitchFamily="2" charset="2"/>
              <a:buChar char="Ø"/>
            </a:pPr>
            <a:r>
              <a:rPr lang="en-US" b="1" dirty="0"/>
              <a:t>Objectives</a:t>
            </a:r>
            <a:br>
              <a:rPr lang="en-US" b="1" dirty="0"/>
            </a:br>
            <a:endParaRPr lang="en-US" dirty="0"/>
          </a:p>
        </p:txBody>
      </p:sp>
      <p:sp>
        <p:nvSpPr>
          <p:cNvPr id="4" name="Rectangle 1">
            <a:extLst>
              <a:ext uri="{FF2B5EF4-FFF2-40B4-BE49-F238E27FC236}">
                <a16:creationId xmlns:a16="http://schemas.microsoft.com/office/drawing/2014/main" id="{86727852-9143-212D-4D9E-A7421E429B57}"/>
              </a:ext>
            </a:extLst>
          </p:cNvPr>
          <p:cNvSpPr>
            <a:spLocks noGrp="1" noChangeArrowheads="1"/>
          </p:cNvSpPr>
          <p:nvPr>
            <p:ph idx="1"/>
          </p:nvPr>
        </p:nvSpPr>
        <p:spPr bwMode="auto">
          <a:xfrm>
            <a:off x="462280" y="1569573"/>
            <a:ext cx="1050036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Regularly check important machine details such as vibration, temperature, and pressure.</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Spot any unusual changes in sensor readings automatically.</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Predict possible equipment failures before they occur. </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Display both current and past data visually with graphs and charts. </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Use the information gathered to make informed maintenance decisions. </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Plan maintenance tasks ahead of time using predictive algorithms. </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Aim to cut down on unexpected downtime and lower maintenance costs. </a:t>
            </a:r>
          </a:p>
          <a:p>
            <a:pPr eaLnBrk="0" fontAlgn="base" hangingPunct="0">
              <a:spcBef>
                <a:spcPct val="0"/>
              </a:spcBef>
              <a:spcAft>
                <a:spcPct val="0"/>
              </a:spcAft>
              <a:buClrTx/>
            </a:pPr>
            <a:r>
              <a:rPr lang="en-US" sz="2000" b="0" i="0" dirty="0">
                <a:solidFill>
                  <a:srgbClr val="3D3D3D"/>
                </a:solidFill>
                <a:effectLst/>
                <a:latin typeface="Bahnschrift Light" panose="020B0502040204020203" pitchFamily="34" charset="0"/>
              </a:rPr>
              <a:t>Provide a user-friendly dashboard for easy and quick oversight.</a:t>
            </a:r>
            <a:endParaRPr kumimoji="0" lang="en-US" altLang="en-US" sz="2000" b="0" i="0" u="none" strike="noStrike" cap="none" normalizeH="0" baseline="0" dirty="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348390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09E80B-DA16-F6DF-67BF-7DE9F715D8BC}"/>
              </a:ext>
            </a:extLst>
          </p:cNvPr>
          <p:cNvSpPr txBox="1"/>
          <p:nvPr/>
        </p:nvSpPr>
        <p:spPr>
          <a:xfrm>
            <a:off x="6429626" y="1342822"/>
            <a:ext cx="6047874" cy="4893647"/>
          </a:xfrm>
          <a:prstGeom prst="rect">
            <a:avLst/>
          </a:prstGeom>
          <a:noFill/>
        </p:spPr>
        <p:txBody>
          <a:bodyPr wrap="square">
            <a:spAutoFit/>
          </a:bodyPr>
          <a:lstStyle/>
          <a:p>
            <a:pPr>
              <a:buNone/>
            </a:pPr>
            <a:endParaRPr lang="en-US" sz="2400" dirty="0"/>
          </a:p>
          <a:p>
            <a:pPr>
              <a:buNone/>
            </a:pPr>
            <a:r>
              <a:rPr lang="en-US" sz="2400" b="1" dirty="0"/>
              <a:t>Our App: Revolutionizing Predictive Maintenance</a:t>
            </a:r>
          </a:p>
          <a:p>
            <a:pPr>
              <a:buNone/>
            </a:pPr>
            <a:endParaRPr lang="en-US" sz="2400" b="1" dirty="0"/>
          </a:p>
          <a:p>
            <a:pPr>
              <a:buNone/>
            </a:pPr>
            <a:r>
              <a:rPr lang="en-US" sz="2400" b="1" dirty="0"/>
              <a:t>Data Analysis</a:t>
            </a:r>
          </a:p>
          <a:p>
            <a:pPr>
              <a:buNone/>
            </a:pPr>
            <a:r>
              <a:rPr lang="en-US" sz="2400" dirty="0"/>
              <a:t>Unlocking the Power of Your Data</a:t>
            </a:r>
          </a:p>
          <a:p>
            <a:pPr>
              <a:buNone/>
            </a:pPr>
            <a:endParaRPr lang="en-US" sz="2400" dirty="0"/>
          </a:p>
          <a:p>
            <a:pPr>
              <a:buNone/>
            </a:pPr>
            <a:r>
              <a:rPr lang="en-US" sz="2400" b="1" dirty="0"/>
              <a:t>Prediction Result.</a:t>
            </a:r>
          </a:p>
          <a:p>
            <a:pPr>
              <a:buNone/>
            </a:pPr>
            <a:r>
              <a:rPr lang="en-US" sz="2400" dirty="0"/>
              <a:t>Smarter Predictions. Stronger Performance</a:t>
            </a:r>
          </a:p>
          <a:p>
            <a:pPr>
              <a:buNone/>
            </a:pPr>
            <a:endParaRPr lang="en-US" sz="2400" dirty="0"/>
          </a:p>
          <a:p>
            <a:r>
              <a:rPr lang="en-US" sz="2400" b="1" dirty="0"/>
              <a:t>Maintenance</a:t>
            </a:r>
          </a:p>
          <a:p>
            <a:r>
              <a:rPr lang="en-US" sz="2400" dirty="0"/>
              <a:t>Maintenance that Thinks Ahead.</a:t>
            </a:r>
            <a:endParaRPr lang="en-US" sz="2400" b="1" dirty="0"/>
          </a:p>
        </p:txBody>
      </p:sp>
      <p:pic>
        <p:nvPicPr>
          <p:cNvPr id="12" name="Graphic 11" descr="Research with solid fill">
            <a:extLst>
              <a:ext uri="{FF2B5EF4-FFF2-40B4-BE49-F238E27FC236}">
                <a16:creationId xmlns:a16="http://schemas.microsoft.com/office/drawing/2014/main" id="{545341C4-2509-1CA8-1C22-87C2E4A0DC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1937" y="2850244"/>
            <a:ext cx="457200" cy="457200"/>
          </a:xfrm>
          <a:prstGeom prst="rect">
            <a:avLst/>
          </a:prstGeom>
        </p:spPr>
      </p:pic>
      <p:pic>
        <p:nvPicPr>
          <p:cNvPr id="14" name="Picture 13">
            <a:extLst>
              <a:ext uri="{FF2B5EF4-FFF2-40B4-BE49-F238E27FC236}">
                <a16:creationId xmlns:a16="http://schemas.microsoft.com/office/drawing/2014/main" id="{50538821-6A20-5FE6-6B02-F3B2E6943C85}"/>
              </a:ext>
            </a:extLst>
          </p:cNvPr>
          <p:cNvPicPr>
            <a:picLocks noChangeAspect="1"/>
          </p:cNvPicPr>
          <p:nvPr/>
        </p:nvPicPr>
        <p:blipFill>
          <a:blip r:embed="rId4"/>
          <a:stretch>
            <a:fillRect/>
          </a:stretch>
        </p:blipFill>
        <p:spPr>
          <a:xfrm>
            <a:off x="6096000" y="3924300"/>
            <a:ext cx="345406" cy="345406"/>
          </a:xfrm>
          <a:prstGeom prst="rect">
            <a:avLst/>
          </a:prstGeom>
        </p:spPr>
      </p:pic>
      <p:pic>
        <p:nvPicPr>
          <p:cNvPr id="16" name="Picture 15">
            <a:extLst>
              <a:ext uri="{FF2B5EF4-FFF2-40B4-BE49-F238E27FC236}">
                <a16:creationId xmlns:a16="http://schemas.microsoft.com/office/drawing/2014/main" id="{B9FC7E7A-B4EE-D741-2F50-484EF910D7BB}"/>
              </a:ext>
            </a:extLst>
          </p:cNvPr>
          <p:cNvPicPr>
            <a:picLocks noChangeAspect="1"/>
          </p:cNvPicPr>
          <p:nvPr/>
        </p:nvPicPr>
        <p:blipFill>
          <a:blip r:embed="rId5"/>
          <a:stretch>
            <a:fillRect/>
          </a:stretch>
        </p:blipFill>
        <p:spPr>
          <a:xfrm flipV="1">
            <a:off x="5969169" y="5343762"/>
            <a:ext cx="345406" cy="417031"/>
          </a:xfrm>
          <a:prstGeom prst="rect">
            <a:avLst/>
          </a:prstGeom>
        </p:spPr>
      </p:pic>
      <p:pic>
        <p:nvPicPr>
          <p:cNvPr id="18" name="Picture 17">
            <a:extLst>
              <a:ext uri="{FF2B5EF4-FFF2-40B4-BE49-F238E27FC236}">
                <a16:creationId xmlns:a16="http://schemas.microsoft.com/office/drawing/2014/main" id="{B870DC56-D0A0-AF0F-9CF7-D7B3DBB9B0EF}"/>
              </a:ext>
            </a:extLst>
          </p:cNvPr>
          <p:cNvPicPr>
            <a:picLocks noChangeAspect="1"/>
          </p:cNvPicPr>
          <p:nvPr/>
        </p:nvPicPr>
        <p:blipFill>
          <a:blip r:embed="rId6"/>
          <a:stretch>
            <a:fillRect/>
          </a:stretch>
        </p:blipFill>
        <p:spPr>
          <a:xfrm>
            <a:off x="303321" y="1538472"/>
            <a:ext cx="5550797" cy="4502348"/>
          </a:xfrm>
          <a:prstGeom prst="rect">
            <a:avLst/>
          </a:prstGeom>
        </p:spPr>
      </p:pic>
    </p:spTree>
    <p:extLst>
      <p:ext uri="{BB962C8B-B14F-4D97-AF65-F5344CB8AC3E}">
        <p14:creationId xmlns:p14="http://schemas.microsoft.com/office/powerpoint/2010/main" val="64053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51929B3-0196-0305-F44F-FD6C9D1FF00E}"/>
              </a:ext>
            </a:extLst>
          </p:cNvPr>
          <p:cNvPicPr>
            <a:picLocks noChangeAspect="1"/>
          </p:cNvPicPr>
          <p:nvPr/>
        </p:nvPicPr>
        <p:blipFill>
          <a:blip r:embed="rId2"/>
          <a:stretch>
            <a:fillRect/>
          </a:stretch>
        </p:blipFill>
        <p:spPr>
          <a:xfrm>
            <a:off x="716280" y="399395"/>
            <a:ext cx="4084320" cy="6126480"/>
          </a:xfrm>
          <a:prstGeom prst="rect">
            <a:avLst/>
          </a:prstGeom>
        </p:spPr>
      </p:pic>
      <p:sp>
        <p:nvSpPr>
          <p:cNvPr id="15" name="TextBox 14">
            <a:extLst>
              <a:ext uri="{FF2B5EF4-FFF2-40B4-BE49-F238E27FC236}">
                <a16:creationId xmlns:a16="http://schemas.microsoft.com/office/drawing/2014/main" id="{91D55122-285C-D47B-5331-0B50A9F14018}"/>
              </a:ext>
            </a:extLst>
          </p:cNvPr>
          <p:cNvSpPr txBox="1"/>
          <p:nvPr/>
        </p:nvSpPr>
        <p:spPr>
          <a:xfrm>
            <a:off x="5425440" y="1382286"/>
            <a:ext cx="5638800" cy="4093428"/>
          </a:xfrm>
          <a:prstGeom prst="rect">
            <a:avLst/>
          </a:prstGeom>
          <a:noFill/>
        </p:spPr>
        <p:txBody>
          <a:bodyPr wrap="square" rtlCol="0">
            <a:spAutoFit/>
          </a:bodyPr>
          <a:lstStyle/>
          <a:p>
            <a:pPr>
              <a:buNone/>
            </a:pPr>
            <a:r>
              <a:rPr lang="en-US" sz="2000" b="1" dirty="0"/>
              <a:t>Predictive Maintenance System Overview</a:t>
            </a:r>
          </a:p>
          <a:p>
            <a:pPr>
              <a:buNone/>
            </a:pPr>
            <a:r>
              <a:rPr lang="en-US" sz="2000" dirty="0"/>
              <a:t>Our system is divided into three key layers:</a:t>
            </a:r>
          </a:p>
          <a:p>
            <a:pPr>
              <a:buNone/>
            </a:pPr>
            <a:endParaRPr lang="en-US" sz="2000" dirty="0"/>
          </a:p>
          <a:p>
            <a:pPr>
              <a:buFont typeface="Arial" panose="020B0604020202020204" pitchFamily="34" charset="0"/>
              <a:buChar char="•"/>
            </a:pPr>
            <a:r>
              <a:rPr lang="en-US" sz="2000" b="1" dirty="0"/>
              <a:t>Data Collection</a:t>
            </a:r>
            <a:r>
              <a:rPr lang="en-US" sz="2000" dirty="0"/>
              <a:t>: Gathers data from CSV files, external systems, and industrial connectors.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Processing Layer</a:t>
            </a:r>
            <a:r>
              <a:rPr lang="en-US" sz="2000" dirty="0"/>
              <a:t>: Cleans data, runs machine learning models, and generates predictions.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User Interface</a:t>
            </a:r>
            <a:r>
              <a:rPr lang="en-US" sz="2000" dirty="0"/>
              <a:t>: Displays insights, sends alerts, and allows system configuration.</a:t>
            </a:r>
          </a:p>
        </p:txBody>
      </p:sp>
    </p:spTree>
    <p:extLst>
      <p:ext uri="{BB962C8B-B14F-4D97-AF65-F5344CB8AC3E}">
        <p14:creationId xmlns:p14="http://schemas.microsoft.com/office/powerpoint/2010/main" val="329382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CFA3D-2E10-1504-9477-838BF4C7BE92}"/>
              </a:ext>
            </a:extLst>
          </p:cNvPr>
          <p:cNvSpPr txBox="1"/>
          <p:nvPr/>
        </p:nvSpPr>
        <p:spPr>
          <a:xfrm>
            <a:off x="7443537" y="1028173"/>
            <a:ext cx="4264962" cy="5293757"/>
          </a:xfrm>
          <a:prstGeom prst="rect">
            <a:avLst/>
          </a:prstGeom>
          <a:noFill/>
        </p:spPr>
        <p:txBody>
          <a:bodyPr wrap="square" rtlCol="0">
            <a:spAutoFit/>
          </a:bodyPr>
          <a:lstStyle/>
          <a:p>
            <a:pPr>
              <a:buNone/>
            </a:pPr>
            <a:r>
              <a:rPr lang="en-US" sz="2000" b="1" dirty="0"/>
              <a:t>Equipment Monitoring Dashboard</a:t>
            </a:r>
          </a:p>
          <a:p>
            <a:pPr>
              <a:buNone/>
            </a:pPr>
            <a:endParaRPr lang="en-US" sz="2000" b="1" dirty="0"/>
          </a:p>
          <a:p>
            <a:pPr>
              <a:buFont typeface="Arial" panose="020B0604020202020204" pitchFamily="34" charset="0"/>
              <a:buChar char="•"/>
            </a:pPr>
            <a:r>
              <a:rPr lang="en-US" sz="2000" dirty="0"/>
              <a:t>Displays real-time sensor data (Temperature, Vibration, Pressure, Oil Level).</a:t>
            </a:r>
          </a:p>
          <a:p>
            <a:pPr>
              <a:buFont typeface="Arial" panose="020B0604020202020204" pitchFamily="34" charset="0"/>
              <a:buChar char="•"/>
            </a:pPr>
            <a:endParaRPr lang="en-US" sz="2000" dirty="0"/>
          </a:p>
          <a:p>
            <a:pPr>
              <a:buFont typeface="Arial" panose="020B0604020202020204" pitchFamily="34" charset="0"/>
              <a:buChar char="•"/>
            </a:pPr>
            <a:r>
              <a:rPr lang="en-US" sz="2000" dirty="0"/>
              <a:t>Provides failure probability and remaining useful life (RUL).</a:t>
            </a:r>
          </a:p>
          <a:p>
            <a:pPr>
              <a:buFont typeface="Arial" panose="020B0604020202020204" pitchFamily="34" charset="0"/>
              <a:buChar char="•"/>
            </a:pPr>
            <a:endParaRPr lang="en-US" sz="2000" dirty="0"/>
          </a:p>
          <a:p>
            <a:pPr>
              <a:buFont typeface="Arial" panose="020B0604020202020204" pitchFamily="34" charset="0"/>
              <a:buChar char="•"/>
            </a:pPr>
            <a:r>
              <a:rPr lang="en-US" sz="2000" dirty="0"/>
              <a:t>Allows predictions and scheduling maintenance.</a:t>
            </a:r>
          </a:p>
          <a:p>
            <a:pPr>
              <a:buFont typeface="Arial" panose="020B0604020202020204" pitchFamily="34" charset="0"/>
              <a:buChar char="•"/>
            </a:pPr>
            <a:endParaRPr lang="en-US" sz="2000" dirty="0"/>
          </a:p>
          <a:p>
            <a:pPr>
              <a:buFont typeface="Arial" panose="020B0604020202020204" pitchFamily="34" charset="0"/>
              <a:buChar char="•"/>
            </a:pPr>
            <a:r>
              <a:rPr lang="en-US" sz="2000" dirty="0"/>
              <a:t>Generates insights and recommendations to prevent equipment failure.</a:t>
            </a:r>
          </a:p>
          <a:p>
            <a:endParaRPr lang="en-US" dirty="0"/>
          </a:p>
        </p:txBody>
      </p:sp>
      <p:pic>
        <p:nvPicPr>
          <p:cNvPr id="4" name="Picture 3">
            <a:extLst>
              <a:ext uri="{FF2B5EF4-FFF2-40B4-BE49-F238E27FC236}">
                <a16:creationId xmlns:a16="http://schemas.microsoft.com/office/drawing/2014/main" id="{E2FA503E-BC4C-043A-BA22-AE22EE3DDAC6}"/>
              </a:ext>
            </a:extLst>
          </p:cNvPr>
          <p:cNvPicPr>
            <a:picLocks noChangeAspect="1"/>
          </p:cNvPicPr>
          <p:nvPr/>
        </p:nvPicPr>
        <p:blipFill>
          <a:blip r:embed="rId2"/>
          <a:stretch>
            <a:fillRect/>
          </a:stretch>
        </p:blipFill>
        <p:spPr>
          <a:xfrm>
            <a:off x="483502" y="1028173"/>
            <a:ext cx="6638387" cy="4987616"/>
          </a:xfrm>
          <a:prstGeom prst="rect">
            <a:avLst/>
          </a:prstGeom>
        </p:spPr>
      </p:pic>
    </p:spTree>
    <p:extLst>
      <p:ext uri="{BB962C8B-B14F-4D97-AF65-F5344CB8AC3E}">
        <p14:creationId xmlns:p14="http://schemas.microsoft.com/office/powerpoint/2010/main" val="262587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7F0D5A-3C52-AB12-F90B-068831A30937}"/>
              </a:ext>
            </a:extLst>
          </p:cNvPr>
          <p:cNvPicPr>
            <a:picLocks noChangeAspect="1"/>
          </p:cNvPicPr>
          <p:nvPr/>
        </p:nvPicPr>
        <p:blipFill>
          <a:blip r:embed="rId2"/>
          <a:stretch>
            <a:fillRect/>
          </a:stretch>
        </p:blipFill>
        <p:spPr>
          <a:xfrm>
            <a:off x="449179" y="1191126"/>
            <a:ext cx="6529137" cy="5001126"/>
          </a:xfrm>
          <a:prstGeom prst="rect">
            <a:avLst/>
          </a:prstGeom>
        </p:spPr>
      </p:pic>
      <p:sp>
        <p:nvSpPr>
          <p:cNvPr id="4" name="TextBox 3">
            <a:extLst>
              <a:ext uri="{FF2B5EF4-FFF2-40B4-BE49-F238E27FC236}">
                <a16:creationId xmlns:a16="http://schemas.microsoft.com/office/drawing/2014/main" id="{5D2490D3-EEBF-BB21-0E72-10400431ECA4}"/>
              </a:ext>
            </a:extLst>
          </p:cNvPr>
          <p:cNvSpPr txBox="1"/>
          <p:nvPr/>
        </p:nvSpPr>
        <p:spPr>
          <a:xfrm>
            <a:off x="7459579" y="1207168"/>
            <a:ext cx="3818021" cy="5293757"/>
          </a:xfrm>
          <a:prstGeom prst="rect">
            <a:avLst/>
          </a:prstGeom>
          <a:noFill/>
        </p:spPr>
        <p:txBody>
          <a:bodyPr wrap="square" rtlCol="0">
            <a:spAutoFit/>
          </a:bodyPr>
          <a:lstStyle/>
          <a:p>
            <a:pPr>
              <a:buNone/>
            </a:pPr>
            <a:r>
              <a:rPr lang="en-US" sz="2000" b="1" dirty="0"/>
              <a:t>Maintenance Scheduler</a:t>
            </a:r>
          </a:p>
          <a:p>
            <a:pPr>
              <a:buNone/>
            </a:pPr>
            <a:endParaRPr lang="en-US" sz="2000" b="1" dirty="0"/>
          </a:p>
          <a:p>
            <a:pPr>
              <a:buFont typeface="Arial" panose="020B0604020202020204" pitchFamily="34" charset="0"/>
              <a:buChar char="•"/>
            </a:pPr>
            <a:r>
              <a:rPr lang="en-US" sz="2000" dirty="0"/>
              <a:t>View and manage equipment-specific maintenance schedules.</a:t>
            </a:r>
          </a:p>
          <a:p>
            <a:pPr>
              <a:buFont typeface="Arial" panose="020B0604020202020204" pitchFamily="34" charset="0"/>
              <a:buChar char="•"/>
            </a:pPr>
            <a:endParaRPr lang="en-US" sz="2000" dirty="0"/>
          </a:p>
          <a:p>
            <a:pPr>
              <a:buFont typeface="Arial" panose="020B0604020202020204" pitchFamily="34" charset="0"/>
              <a:buChar char="•"/>
            </a:pPr>
            <a:r>
              <a:rPr lang="en-US" sz="2000" dirty="0"/>
              <a:t>Allows assigning priority, type, and technician details.</a:t>
            </a:r>
          </a:p>
          <a:p>
            <a:pPr>
              <a:buFont typeface="Arial" panose="020B0604020202020204" pitchFamily="34" charset="0"/>
              <a:buChar char="•"/>
            </a:pPr>
            <a:endParaRPr lang="en-US" sz="2000" dirty="0"/>
          </a:p>
          <a:p>
            <a:pPr>
              <a:buFont typeface="Arial" panose="020B0604020202020204" pitchFamily="34" charset="0"/>
              <a:buChar char="•"/>
            </a:pPr>
            <a:r>
              <a:rPr lang="en-US" sz="2000" dirty="0"/>
              <a:t>Provides history tracking and upcoming schedule overview.</a:t>
            </a:r>
          </a:p>
          <a:p>
            <a:pPr>
              <a:buFont typeface="Arial" panose="020B0604020202020204" pitchFamily="34" charset="0"/>
              <a:buChar char="•"/>
            </a:pPr>
            <a:endParaRPr lang="en-US" sz="2000" dirty="0"/>
          </a:p>
          <a:p>
            <a:pPr>
              <a:buFont typeface="Arial" panose="020B0604020202020204" pitchFamily="34" charset="0"/>
              <a:buChar char="•"/>
            </a:pPr>
            <a:r>
              <a:rPr lang="en-US" sz="2000" dirty="0"/>
              <a:t>Ensures timely maintenance to reduce downtime and improve reliability.</a:t>
            </a:r>
          </a:p>
          <a:p>
            <a:endParaRPr lang="en-US" dirty="0"/>
          </a:p>
        </p:txBody>
      </p:sp>
    </p:spTree>
    <p:extLst>
      <p:ext uri="{BB962C8B-B14F-4D97-AF65-F5344CB8AC3E}">
        <p14:creationId xmlns:p14="http://schemas.microsoft.com/office/powerpoint/2010/main" val="22537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1B09-C34E-E65B-160E-A4C429D90D88}"/>
              </a:ext>
            </a:extLst>
          </p:cNvPr>
          <p:cNvSpPr>
            <a:spLocks noGrp="1"/>
          </p:cNvSpPr>
          <p:nvPr>
            <p:ph type="title"/>
          </p:nvPr>
        </p:nvSpPr>
        <p:spPr>
          <a:xfrm>
            <a:off x="299884" y="619086"/>
            <a:ext cx="10058400" cy="1371600"/>
          </a:xfrm>
        </p:spPr>
        <p:txBody>
          <a:bodyPr>
            <a:normAutofit/>
          </a:bodyPr>
          <a:lstStyle/>
          <a:p>
            <a:pPr marL="685800" indent="-685800">
              <a:buFont typeface="Wingdings" panose="05000000000000000000" pitchFamily="2" charset="2"/>
              <a:buChar char="Ø"/>
            </a:pPr>
            <a:r>
              <a:rPr lang="en-US" b="1" dirty="0"/>
              <a:t>Conclusion</a:t>
            </a:r>
          </a:p>
        </p:txBody>
      </p:sp>
      <p:sp>
        <p:nvSpPr>
          <p:cNvPr id="5" name="Content Placeholder 4">
            <a:extLst>
              <a:ext uri="{FF2B5EF4-FFF2-40B4-BE49-F238E27FC236}">
                <a16:creationId xmlns:a16="http://schemas.microsoft.com/office/drawing/2014/main" id="{20CAEB40-7BB0-507E-4228-26919430720E}"/>
              </a:ext>
            </a:extLst>
          </p:cNvPr>
          <p:cNvSpPr>
            <a:spLocks noGrp="1"/>
          </p:cNvSpPr>
          <p:nvPr>
            <p:ph idx="1"/>
          </p:nvPr>
        </p:nvSpPr>
        <p:spPr/>
        <p:txBody>
          <a:bodyPr>
            <a:normAutofit/>
          </a:bodyPr>
          <a:lstStyle/>
          <a:p>
            <a:r>
              <a:rPr lang="en-US" sz="2000" b="0" i="0" dirty="0">
                <a:solidFill>
                  <a:srgbClr val="3D3D3D"/>
                </a:solidFill>
                <a:effectLst/>
                <a:latin typeface="Bahnschrift Light" panose="020B0502040204020203" pitchFamily="34" charset="0"/>
              </a:rPr>
              <a:t>The app assists you in tracking industrial equipment real-time using sensor data. </a:t>
            </a:r>
          </a:p>
          <a:p>
            <a:r>
              <a:rPr lang="en-US" sz="2000" b="0" i="0" dirty="0">
                <a:solidFill>
                  <a:srgbClr val="3D3D3D"/>
                </a:solidFill>
                <a:effectLst/>
                <a:latin typeface="Bahnschrift Light" panose="020B0502040204020203" pitchFamily="34" charset="0"/>
              </a:rPr>
              <a:t>Predictive analytics enable it to forecast issues even before they arise, meaning fewer surprise breakdowns and less maintenance expense. </a:t>
            </a:r>
          </a:p>
          <a:p>
            <a:r>
              <a:rPr lang="en-US" sz="2000" b="0" i="0" dirty="0">
                <a:solidFill>
                  <a:srgbClr val="3D3D3D"/>
                </a:solidFill>
                <a:effectLst/>
                <a:latin typeface="Bahnschrift Light" panose="020B0502040204020203" pitchFamily="34" charset="0"/>
              </a:rPr>
              <a:t>It provides data-driven recommendations for scheduling maintenance to </a:t>
            </a:r>
            <a:r>
              <a:rPr lang="en-US" sz="2000" b="0" i="0" dirty="0" err="1">
                <a:solidFill>
                  <a:srgbClr val="3D3D3D"/>
                </a:solidFill>
                <a:effectLst/>
                <a:latin typeface="Bahnschrift Light" panose="020B0502040204020203" pitchFamily="34" charset="0"/>
              </a:rPr>
              <a:t>maximise</a:t>
            </a:r>
            <a:r>
              <a:rPr lang="en-US" sz="2000" b="0" i="0" dirty="0">
                <a:solidFill>
                  <a:srgbClr val="3D3D3D"/>
                </a:solidFill>
                <a:effectLst/>
                <a:latin typeface="Bahnschrift Light" panose="020B0502040204020203" pitchFamily="34" charset="0"/>
              </a:rPr>
              <a:t> equipment longevity and performance. </a:t>
            </a:r>
          </a:p>
          <a:p>
            <a:r>
              <a:rPr lang="en-US" sz="2000" b="0" i="0" dirty="0">
                <a:solidFill>
                  <a:srgbClr val="3D3D3D"/>
                </a:solidFill>
                <a:effectLst/>
                <a:latin typeface="Bahnschrift Light" panose="020B0502040204020203" pitchFamily="34" charset="0"/>
              </a:rPr>
              <a:t>The application applies sophisticated machine learning models to provide stable predictions and is convenient for maintenance scheduling and verification. </a:t>
            </a:r>
          </a:p>
          <a:p>
            <a:r>
              <a:rPr lang="en-US" sz="2000" b="0" i="0" dirty="0">
                <a:solidFill>
                  <a:srgbClr val="3D3D3D"/>
                </a:solidFill>
                <a:effectLst/>
                <a:latin typeface="Bahnschrift Light" panose="020B0502040204020203" pitchFamily="34" charset="0"/>
              </a:rPr>
              <a:t>It also sets the stage for potential enhancements such as the incorporation of IoT devices and automated process establishment.</a:t>
            </a:r>
            <a:endParaRPr lang="en-US" sz="2000" dirty="0">
              <a:latin typeface="Bahnschrift Light" panose="020B0502040204020203" pitchFamily="34" charset="0"/>
            </a:endParaRPr>
          </a:p>
        </p:txBody>
      </p:sp>
    </p:spTree>
    <p:extLst>
      <p:ext uri="{BB962C8B-B14F-4D97-AF65-F5344CB8AC3E}">
        <p14:creationId xmlns:p14="http://schemas.microsoft.com/office/powerpoint/2010/main" val="1934188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Template>
  <TotalTime>208</TotalTime>
  <Words>459</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Bahnschrift</vt:lpstr>
      <vt:lpstr>Bahnschrift Light</vt:lpstr>
      <vt:lpstr>Calibri</vt:lpstr>
      <vt:lpstr>Century Gothic</vt:lpstr>
      <vt:lpstr>Garamond</vt:lpstr>
      <vt:lpstr>Open Sans</vt:lpstr>
      <vt:lpstr>Wingdings</vt:lpstr>
      <vt:lpstr>Savon</vt:lpstr>
      <vt:lpstr>PREDICTIFY</vt:lpstr>
      <vt:lpstr>PREDICTIFY</vt:lpstr>
      <vt:lpstr>Objectives </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SHINDE!!!</dc:creator>
  <cp:lastModifiedBy>SHREYA SHINDE!!!</cp:lastModifiedBy>
  <cp:revision>3</cp:revision>
  <dcterms:created xsi:type="dcterms:W3CDTF">2025-04-13T03:54:29Z</dcterms:created>
  <dcterms:modified xsi:type="dcterms:W3CDTF">2025-04-13T07:23:08Z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