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85" r:id="rId2"/>
    <p:sldId id="282" r:id="rId3"/>
    <p:sldId id="281" r:id="rId4"/>
    <p:sldId id="268" r:id="rId5"/>
    <p:sldId id="257" r:id="rId6"/>
    <p:sldId id="284" r:id="rId7"/>
    <p:sldId id="258" r:id="rId8"/>
    <p:sldId id="259" r:id="rId9"/>
    <p:sldId id="260" r:id="rId10"/>
    <p:sldId id="261" r:id="rId11"/>
    <p:sldId id="262" r:id="rId12"/>
    <p:sldId id="264" r:id="rId13"/>
    <p:sldId id="265" r:id="rId14"/>
    <p:sldId id="266" r:id="rId15"/>
    <p:sldId id="269" r:id="rId16"/>
    <p:sldId id="270" r:id="rId17"/>
    <p:sldId id="271" r:id="rId18"/>
    <p:sldId id="272" r:id="rId19"/>
    <p:sldId id="273" r:id="rId20"/>
    <p:sldId id="274" r:id="rId21"/>
    <p:sldId id="275" r:id="rId22"/>
    <p:sldId id="276" r:id="rId23"/>
    <p:sldId id="278" r:id="rId24"/>
    <p:sldId id="279"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10/28/2024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10/28/2024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10/28/2024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10/28/2024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6D9B-F9E0-44F8-8C01-28A4897FB764}"/>
              </a:ext>
            </a:extLst>
          </p:cNvPr>
          <p:cNvSpPr>
            <a:spLocks noGrp="1"/>
          </p:cNvSpPr>
          <p:nvPr>
            <p:ph type="ctrTitle"/>
          </p:nvPr>
        </p:nvSpPr>
        <p:spPr/>
        <p:txBody>
          <a:bodyPr/>
          <a:lstStyle/>
          <a:p>
            <a:r>
              <a:rPr lang="en-US" dirty="0"/>
              <a:t>Laravel </a:t>
            </a:r>
            <a:r>
              <a:rPr lang="en-US"/>
              <a:t>certificate course</a:t>
            </a:r>
            <a:endParaRPr lang="en-IN"/>
          </a:p>
        </p:txBody>
      </p:sp>
      <p:sp>
        <p:nvSpPr>
          <p:cNvPr id="3" name="Subtitle 2">
            <a:extLst>
              <a:ext uri="{FF2B5EF4-FFF2-40B4-BE49-F238E27FC236}">
                <a16:creationId xmlns:a16="http://schemas.microsoft.com/office/drawing/2014/main" id="{997087BC-A333-4B25-B5A0-DF607672066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05959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265D-E384-4783-B797-AC3268AFC365}"/>
              </a:ext>
            </a:extLst>
          </p:cNvPr>
          <p:cNvSpPr>
            <a:spLocks noGrp="1"/>
          </p:cNvSpPr>
          <p:nvPr>
            <p:ph type="title"/>
          </p:nvPr>
        </p:nvSpPr>
        <p:spPr>
          <a:xfrm>
            <a:off x="1066800" y="560046"/>
            <a:ext cx="10058400" cy="1609344"/>
          </a:xfrm>
        </p:spPr>
        <p:txBody>
          <a:bodyPr/>
          <a:lstStyle/>
          <a:p>
            <a:pPr algn="ctr"/>
            <a:r>
              <a:rPr lang="en-US" dirty="0"/>
              <a:t>MVC in the Laravel</a:t>
            </a:r>
            <a:endParaRPr lang="en-IN" dirty="0"/>
          </a:p>
        </p:txBody>
      </p:sp>
      <p:sp>
        <p:nvSpPr>
          <p:cNvPr id="3" name="Content Placeholder 2">
            <a:extLst>
              <a:ext uri="{FF2B5EF4-FFF2-40B4-BE49-F238E27FC236}">
                <a16:creationId xmlns:a16="http://schemas.microsoft.com/office/drawing/2014/main" id="{301FD209-94B8-4300-80AC-1270BE657AA8}"/>
              </a:ext>
            </a:extLst>
          </p:cNvPr>
          <p:cNvSpPr>
            <a:spLocks noGrp="1"/>
          </p:cNvSpPr>
          <p:nvPr>
            <p:ph idx="1"/>
          </p:nvPr>
        </p:nvSpPr>
        <p:spPr>
          <a:xfrm>
            <a:off x="1066800" y="2738629"/>
            <a:ext cx="10058400" cy="4050792"/>
          </a:xfrm>
        </p:spPr>
        <p:txBody>
          <a:bodyPr/>
          <a:lstStyle/>
          <a:p>
            <a:pPr algn="ctr"/>
            <a:r>
              <a:rPr lang="en-US" b="1" u="sng" dirty="0"/>
              <a:t>Model(M)</a:t>
            </a:r>
            <a:r>
              <a:rPr lang="en-US" u="sng" dirty="0"/>
              <a:t> is represented by Eloquent ORM entity:</a:t>
            </a:r>
          </a:p>
          <a:p>
            <a:pPr algn="ctr"/>
            <a:r>
              <a:rPr lang="en-US" b="1" u="sng" dirty="0"/>
              <a:t>View(V)</a:t>
            </a:r>
            <a:r>
              <a:rPr lang="en-US" u="sng" dirty="0"/>
              <a:t> is represented by Blade Templates:</a:t>
            </a:r>
          </a:p>
          <a:p>
            <a:pPr algn="ctr" fontAlgn="base"/>
            <a:r>
              <a:rPr lang="en-US" b="1" u="sng" dirty="0"/>
              <a:t>Controller(C)</a:t>
            </a:r>
            <a:r>
              <a:rPr lang="en-US" u="sng" dirty="0"/>
              <a:t> is represented by the corresponding classes:</a:t>
            </a:r>
            <a:endParaRPr lang="en-US" dirty="0"/>
          </a:p>
          <a:p>
            <a:pPr marL="0" indent="0">
              <a:buNone/>
            </a:pPr>
            <a:endParaRPr lang="en-IN" dirty="0"/>
          </a:p>
        </p:txBody>
      </p:sp>
    </p:spTree>
    <p:extLst>
      <p:ext uri="{BB962C8B-B14F-4D97-AF65-F5344CB8AC3E}">
        <p14:creationId xmlns:p14="http://schemas.microsoft.com/office/powerpoint/2010/main" val="36696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E584-AB68-4F08-A721-B6A92371BB24}"/>
              </a:ext>
            </a:extLst>
          </p:cNvPr>
          <p:cNvSpPr>
            <a:spLocks noGrp="1"/>
          </p:cNvSpPr>
          <p:nvPr>
            <p:ph type="title"/>
          </p:nvPr>
        </p:nvSpPr>
        <p:spPr>
          <a:xfrm>
            <a:off x="1069849" y="690801"/>
            <a:ext cx="10058400" cy="1609344"/>
          </a:xfrm>
        </p:spPr>
        <p:txBody>
          <a:bodyPr/>
          <a:lstStyle/>
          <a:p>
            <a:pPr algn="ctr"/>
            <a:r>
              <a:rPr lang="en-IN" dirty="0"/>
              <a:t>Laravel Framework Key Folders</a:t>
            </a:r>
            <a:br>
              <a:rPr lang="en-IN" dirty="0"/>
            </a:br>
            <a:endParaRPr lang="en-IN" dirty="0"/>
          </a:p>
        </p:txBody>
      </p:sp>
      <p:sp>
        <p:nvSpPr>
          <p:cNvPr id="4" name="Rectangle 1">
            <a:extLst>
              <a:ext uri="{FF2B5EF4-FFF2-40B4-BE49-F238E27FC236}">
                <a16:creationId xmlns:a16="http://schemas.microsoft.com/office/drawing/2014/main" id="{60E2CC8D-C42D-43D1-BF4A-CCECD6730D89}"/>
              </a:ext>
            </a:extLst>
          </p:cNvPr>
          <p:cNvSpPr>
            <a:spLocks noGrp="1" noChangeArrowheads="1"/>
          </p:cNvSpPr>
          <p:nvPr>
            <p:ph idx="1"/>
          </p:nvPr>
        </p:nvSpPr>
        <p:spPr bwMode="auto">
          <a:xfrm>
            <a:off x="1069849" y="2300145"/>
            <a:ext cx="109399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lang="en-US" altLang="en-US" sz="1800" b="1" dirty="0"/>
              <a:t>- </a:t>
            </a:r>
            <a:r>
              <a:rPr lang="en-US" altLang="en-US" sz="1800" b="1" u="sng" dirty="0"/>
              <a:t>A</a:t>
            </a:r>
            <a:r>
              <a:rPr kumimoji="0" lang="en-US" altLang="en-US" sz="1800" b="1" i="0" u="sng" strike="noStrike" cap="none" normalizeH="0" baseline="0" dirty="0">
                <a:ln>
                  <a:noFill/>
                </a:ln>
                <a:solidFill>
                  <a:schemeClr val="tx1"/>
                </a:solidFill>
                <a:effectLst/>
              </a:rPr>
              <a:t>pp</a:t>
            </a:r>
            <a:r>
              <a:rPr kumimoji="0" lang="en-US" altLang="en-US" sz="1800" b="0" i="0" u="none" strike="noStrike" cap="none" normalizeH="0" baseline="0" dirty="0">
                <a:ln>
                  <a:noFill/>
                </a:ln>
                <a:solidFill>
                  <a:schemeClr val="tx1"/>
                </a:solidFill>
                <a:effectLst/>
              </a:rPr>
              <a:t>: This is the core of your Laravel application. It includes: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          </a:t>
            </a:r>
            <a:r>
              <a:rPr kumimoji="0" lang="en-US" altLang="en-US" sz="1800" b="1" u="sng" strike="noStrike" cap="none" normalizeH="0" baseline="0" dirty="0">
                <a:ln>
                  <a:noFill/>
                </a:ln>
                <a:solidFill>
                  <a:schemeClr val="tx1"/>
                </a:solidFill>
                <a:effectLst/>
              </a:rPr>
              <a:t>Console</a:t>
            </a:r>
            <a:r>
              <a:rPr kumimoji="0" lang="en-US" altLang="en-US" sz="1800" b="0" i="0" u="none" strike="noStrike" cap="none" normalizeH="0" baseline="0" dirty="0">
                <a:ln>
                  <a:noFill/>
                </a:ln>
                <a:solidFill>
                  <a:schemeClr val="tx1"/>
                </a:solidFill>
                <a:effectLst/>
              </a:rPr>
              <a:t>: Contains Artisan commands.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          </a:t>
            </a:r>
            <a:r>
              <a:rPr kumimoji="0" lang="en-US" altLang="en-US" sz="1800" b="1" i="0" u="sng" strike="noStrike" cap="none" normalizeH="0" baseline="0" dirty="0">
                <a:ln>
                  <a:noFill/>
                </a:ln>
                <a:solidFill>
                  <a:schemeClr val="tx1"/>
                </a:solidFill>
                <a:effectLst/>
              </a:rPr>
              <a:t>Exceptions</a:t>
            </a:r>
            <a:r>
              <a:rPr kumimoji="0" lang="en-US" altLang="en-US" sz="1800" b="0" i="0" u="none" strike="noStrike" cap="none" normalizeH="0" baseline="0" dirty="0">
                <a:ln>
                  <a:noFill/>
                </a:ln>
                <a:solidFill>
                  <a:schemeClr val="tx1"/>
                </a:solidFill>
                <a:effectLst/>
              </a:rPr>
              <a:t>: Manages exception handling.</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          </a:t>
            </a:r>
            <a:r>
              <a:rPr kumimoji="0" lang="en-US" altLang="en-US" sz="1800" b="1" i="0" u="sng" strike="noStrike" cap="none" normalizeH="0" baseline="0" dirty="0">
                <a:ln>
                  <a:noFill/>
                </a:ln>
                <a:solidFill>
                  <a:schemeClr val="tx1"/>
                </a:solidFill>
                <a:effectLst/>
              </a:rPr>
              <a:t>Http</a:t>
            </a:r>
            <a:r>
              <a:rPr kumimoji="0" lang="en-US" altLang="en-US" sz="1800" b="0" i="0" u="none" strike="noStrike" cap="none" normalizeH="0" baseline="0" dirty="0">
                <a:ln>
                  <a:noFill/>
                </a:ln>
                <a:solidFill>
                  <a:schemeClr val="tx1"/>
                </a:solidFill>
                <a:effectLst/>
              </a:rPr>
              <a:t>: Contains controllers, middleware, form requests, and route definitions.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          </a:t>
            </a:r>
            <a:r>
              <a:rPr kumimoji="0" lang="en-US" altLang="en-US" sz="1800" b="1" i="0" u="sng" strike="noStrike" cap="none" normalizeH="0" baseline="0" dirty="0">
                <a:ln>
                  <a:noFill/>
                </a:ln>
                <a:solidFill>
                  <a:schemeClr val="tx1"/>
                </a:solidFill>
                <a:effectLst/>
              </a:rPr>
              <a:t>Models</a:t>
            </a:r>
            <a:r>
              <a:rPr kumimoji="0" lang="en-US" altLang="en-US" sz="1800" b="0" i="0" u="none" strike="noStrike" cap="none" normalizeH="0" baseline="0" dirty="0">
                <a:ln>
                  <a:noFill/>
                </a:ln>
                <a:solidFill>
                  <a:schemeClr val="tx1"/>
                </a:solidFill>
                <a:effectLst/>
              </a:rPr>
              <a:t>: Houses the application's data models.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strike="noStrike" cap="none" normalizeH="0" baseline="0" dirty="0">
                <a:ln>
                  <a:noFill/>
                </a:ln>
                <a:solidFill>
                  <a:schemeClr val="tx1"/>
                </a:solidFill>
                <a:effectLst/>
              </a:rPr>
              <a:t>          </a:t>
            </a:r>
            <a:r>
              <a:rPr kumimoji="0" lang="en-US" altLang="en-US" sz="1800" b="1" i="0" u="sng" strike="noStrike" cap="none" normalizeH="0" baseline="0" dirty="0">
                <a:ln>
                  <a:noFill/>
                </a:ln>
                <a:solidFill>
                  <a:schemeClr val="tx1"/>
                </a:solidFill>
                <a:effectLst/>
              </a:rPr>
              <a:t>Providers</a:t>
            </a:r>
            <a:r>
              <a:rPr kumimoji="0" lang="en-US" altLang="en-US" sz="1800" b="0" i="0" u="none" strike="noStrike" cap="none" normalizeH="0" baseline="0" dirty="0">
                <a:ln>
                  <a:noFill/>
                </a:ln>
                <a:solidFill>
                  <a:schemeClr val="tx1"/>
                </a:solidFill>
                <a:effectLst/>
              </a:rPr>
              <a:t>: Manages service providers.</a:t>
            </a:r>
          </a:p>
          <a:p>
            <a:pPr marL="0" marR="0" lvl="0" indent="0" defTabSz="914400" rtl="0" eaLnBrk="0" fontAlgn="base" latinLnBrk="0" hangingPunct="0">
              <a:lnSpc>
                <a:spcPct val="100000"/>
              </a:lnSpc>
              <a:spcBef>
                <a:spcPct val="0"/>
              </a:spcBef>
              <a:spcAft>
                <a:spcPct val="0"/>
              </a:spcAft>
              <a:buClrTx/>
              <a:buSzTx/>
              <a:buNone/>
              <a:tabLst/>
            </a:pPr>
            <a:r>
              <a:rPr lang="en-US" altLang="en-US" sz="1800" b="1" dirty="0"/>
              <a:t>- </a:t>
            </a:r>
            <a:r>
              <a:rPr lang="en-US" altLang="en-US" sz="1800" b="1" u="sng" dirty="0"/>
              <a:t>B</a:t>
            </a:r>
            <a:r>
              <a:rPr kumimoji="0" lang="en-US" altLang="en-US" sz="1800" b="1" i="0" u="sng" strike="noStrike" cap="none" normalizeH="0" baseline="0" dirty="0">
                <a:ln>
                  <a:noFill/>
                </a:ln>
                <a:solidFill>
                  <a:schemeClr val="tx1"/>
                </a:solidFill>
                <a:effectLst/>
              </a:rPr>
              <a:t>ootstrap</a:t>
            </a:r>
            <a:r>
              <a:rPr kumimoji="0" lang="en-US" altLang="en-US" sz="1800" b="0" i="0" u="none" strike="noStrike" cap="none" normalizeH="0" baseline="0" dirty="0">
                <a:ln>
                  <a:noFill/>
                </a:ln>
                <a:solidFill>
                  <a:schemeClr val="tx1"/>
                </a:solidFill>
                <a:effectLst/>
              </a:rPr>
              <a:t>: Contains files responsible for starting up the Laravel application and loading essential          components.</a:t>
            </a:r>
          </a:p>
          <a:p>
            <a:pPr marL="0" marR="0" lvl="0" indent="0" defTabSz="914400" rtl="0" eaLnBrk="0" fontAlgn="base" latinLnBrk="0" hangingPunct="0">
              <a:lnSpc>
                <a:spcPct val="100000"/>
              </a:lnSpc>
              <a:spcBef>
                <a:spcPct val="0"/>
              </a:spcBef>
              <a:spcAft>
                <a:spcPct val="0"/>
              </a:spcAft>
              <a:buClrTx/>
              <a:buSzTx/>
              <a:buNone/>
              <a:tabLst/>
            </a:pPr>
            <a:r>
              <a:rPr lang="en-US" altLang="en-US" sz="1800" b="1" dirty="0"/>
              <a:t>- </a:t>
            </a:r>
            <a:r>
              <a:rPr lang="en-US" altLang="en-US" sz="1800" b="1" u="sng" dirty="0"/>
              <a:t>C</a:t>
            </a:r>
            <a:r>
              <a:rPr kumimoji="0" lang="en-US" altLang="en-US" sz="1800" b="1" i="0" u="sng" strike="noStrike" cap="none" normalizeH="0" baseline="0" dirty="0">
                <a:ln>
                  <a:noFill/>
                </a:ln>
                <a:solidFill>
                  <a:schemeClr val="tx1"/>
                </a:solidFill>
                <a:effectLst/>
              </a:rPr>
              <a:t>onfig</a:t>
            </a:r>
            <a:r>
              <a:rPr kumimoji="0" lang="en-US" altLang="en-US" sz="1800" b="0" i="0" u="none" strike="noStrike" cap="none" normalizeH="0" baseline="0" dirty="0">
                <a:ln>
                  <a:noFill/>
                </a:ln>
                <a:solidFill>
                  <a:schemeClr val="tx1"/>
                </a:solidFill>
                <a:effectLst/>
              </a:rPr>
              <a:t>: Holds configuration files for settings like database connections, caching, and more.</a:t>
            </a:r>
          </a:p>
          <a:p>
            <a:pPr marL="0" marR="0" lvl="0" indent="0" defTabSz="914400" rtl="0" eaLnBrk="0" fontAlgn="base" latinLnBrk="0" hangingPunct="0">
              <a:lnSpc>
                <a:spcPct val="100000"/>
              </a:lnSpc>
              <a:spcBef>
                <a:spcPct val="0"/>
              </a:spcBef>
              <a:spcAft>
                <a:spcPct val="0"/>
              </a:spcAft>
              <a:buClrTx/>
              <a:buSzTx/>
              <a:buNone/>
              <a:tabLst/>
            </a:pPr>
            <a:r>
              <a:rPr lang="en-US" altLang="en-US" sz="1800" b="1" dirty="0"/>
              <a:t>- </a:t>
            </a:r>
            <a:r>
              <a:rPr lang="en-US" altLang="en-US" sz="1800" b="1" u="sng" dirty="0"/>
              <a:t>D</a:t>
            </a:r>
            <a:r>
              <a:rPr kumimoji="0" lang="en-US" altLang="en-US" sz="1800" b="1" i="0" u="sng" strike="noStrike" cap="none" normalizeH="0" baseline="0" dirty="0">
                <a:ln>
                  <a:noFill/>
                </a:ln>
                <a:solidFill>
                  <a:schemeClr val="tx1"/>
                </a:solidFill>
                <a:effectLst/>
              </a:rPr>
              <a:t>atabase</a:t>
            </a:r>
            <a:r>
              <a:rPr kumimoji="0" lang="en-US" altLang="en-US" sz="1800" b="0" i="0" u="none" strike="noStrike" cap="none" normalizeH="0" baseline="0" dirty="0">
                <a:ln>
                  <a:noFill/>
                </a:ln>
                <a:solidFill>
                  <a:schemeClr val="tx1"/>
                </a:solidFill>
                <a:effectLst/>
              </a:rPr>
              <a:t>: Manages database-related files:</a:t>
            </a:r>
          </a:p>
          <a:p>
            <a:pPr marL="0" marR="0" lvl="0" indent="0" defTabSz="914400" rtl="0" eaLnBrk="0" fontAlgn="base" latinLnBrk="0" hangingPunct="0">
              <a:lnSpc>
                <a:spcPct val="100000"/>
              </a:lnSpc>
              <a:spcBef>
                <a:spcPct val="0"/>
              </a:spcBef>
              <a:spcAft>
                <a:spcPct val="0"/>
              </a:spcAft>
              <a:buClrTx/>
              <a:buSzTx/>
              <a:buNone/>
              <a:tabLst/>
            </a:pPr>
            <a:r>
              <a:rPr lang="en-US" altLang="en-US" sz="1800" b="1" dirty="0"/>
              <a:t>          </a:t>
            </a:r>
            <a:r>
              <a:rPr lang="en-US" altLang="en-US" sz="1800" b="1" u="sng" dirty="0"/>
              <a:t>M</a:t>
            </a:r>
            <a:r>
              <a:rPr kumimoji="0" lang="en-US" altLang="en-US" sz="1800" b="1" i="0" u="sng" strike="noStrike" cap="none" normalizeH="0" baseline="0" dirty="0">
                <a:ln>
                  <a:noFill/>
                </a:ln>
                <a:solidFill>
                  <a:schemeClr val="tx1"/>
                </a:solidFill>
                <a:effectLst/>
              </a:rPr>
              <a:t>igrations</a:t>
            </a:r>
            <a:r>
              <a:rPr kumimoji="0" lang="en-US" altLang="en-US" sz="1800" b="0" i="0" u="none" strike="noStrike" cap="none" normalizeH="0" baseline="0" dirty="0">
                <a:ln>
                  <a:noFill/>
                </a:ln>
                <a:solidFill>
                  <a:schemeClr val="tx1"/>
                </a:solidFill>
                <a:effectLst/>
              </a:rPr>
              <a:t>: Contains migration files for database schema changes.</a:t>
            </a:r>
          </a:p>
          <a:p>
            <a:pPr marL="0" marR="0" lvl="0" indent="0" defTabSz="914400" rtl="0" eaLnBrk="0" fontAlgn="base" latinLnBrk="0" hangingPunct="0">
              <a:lnSpc>
                <a:spcPct val="100000"/>
              </a:lnSpc>
              <a:spcBef>
                <a:spcPct val="0"/>
              </a:spcBef>
              <a:spcAft>
                <a:spcPct val="0"/>
              </a:spcAft>
              <a:buClrTx/>
              <a:buSzTx/>
              <a:buNone/>
              <a:tabLst/>
            </a:pPr>
            <a:r>
              <a:rPr lang="en-US" altLang="en-US" sz="1800" b="1" dirty="0"/>
              <a:t>          </a:t>
            </a:r>
            <a:r>
              <a:rPr lang="en-US" altLang="en-US" sz="1800" b="1" u="sng" dirty="0"/>
              <a:t>S</a:t>
            </a:r>
            <a:r>
              <a:rPr kumimoji="0" lang="en-US" altLang="en-US" sz="1800" b="1" i="0" u="sng" strike="noStrike" cap="none" normalizeH="0" baseline="0" dirty="0">
                <a:ln>
                  <a:noFill/>
                </a:ln>
                <a:solidFill>
                  <a:schemeClr val="tx1"/>
                </a:solidFill>
                <a:effectLst/>
              </a:rPr>
              <a:t>eeds</a:t>
            </a:r>
            <a:r>
              <a:rPr kumimoji="0" lang="en-US" altLang="en-US" sz="1800" b="0" i="0" u="none" strike="noStrike" cap="none" normalizeH="0" baseline="0" dirty="0">
                <a:ln>
                  <a:noFill/>
                </a:ln>
                <a:solidFill>
                  <a:schemeClr val="tx1"/>
                </a:solidFill>
                <a:effectLst/>
              </a:rPr>
              <a:t>: Stores seed files to populate the database with test data.</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391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1AEB-2701-41CE-BF56-E788BC6439B2}"/>
              </a:ext>
            </a:extLst>
          </p:cNvPr>
          <p:cNvSpPr>
            <a:spLocks noGrp="1"/>
          </p:cNvSpPr>
          <p:nvPr>
            <p:ph type="title"/>
          </p:nvPr>
        </p:nvSpPr>
        <p:spPr/>
        <p:txBody>
          <a:bodyPr/>
          <a:lstStyle/>
          <a:p>
            <a:pPr algn="ctr"/>
            <a:r>
              <a:rPr lang="en-US" dirty="0"/>
              <a:t>Module 1 summary</a:t>
            </a:r>
            <a:endParaRPr lang="en-IN" dirty="0"/>
          </a:p>
        </p:txBody>
      </p:sp>
      <p:sp>
        <p:nvSpPr>
          <p:cNvPr id="3" name="Content Placeholder 2">
            <a:extLst>
              <a:ext uri="{FF2B5EF4-FFF2-40B4-BE49-F238E27FC236}">
                <a16:creationId xmlns:a16="http://schemas.microsoft.com/office/drawing/2014/main" id="{1FFC9409-A2EC-4F26-A7C9-3A732772D1E0}"/>
              </a:ext>
            </a:extLst>
          </p:cNvPr>
          <p:cNvSpPr>
            <a:spLocks noGrp="1"/>
          </p:cNvSpPr>
          <p:nvPr>
            <p:ph idx="1"/>
          </p:nvPr>
        </p:nvSpPr>
        <p:spPr/>
        <p:txBody>
          <a:bodyPr>
            <a:normAutofit lnSpcReduction="10000"/>
          </a:bodyPr>
          <a:lstStyle/>
          <a:p>
            <a:r>
              <a:rPr lang="en-IN" dirty="0"/>
              <a:t> Laravel simplifies building modern, feature-rich web applications.</a:t>
            </a:r>
          </a:p>
          <a:p>
            <a:r>
              <a:rPr lang="en-IN" dirty="0"/>
              <a:t> Artisan, the command-line tool, handles tasks like project setup, migrations, and testing.</a:t>
            </a:r>
          </a:p>
          <a:p>
            <a:r>
              <a:rPr lang="en-IN" dirty="0"/>
              <a:t> Eloquent ORM makes database management easy with intuitive syntax for records and relationships.</a:t>
            </a:r>
          </a:p>
          <a:p>
            <a:r>
              <a:rPr lang="en-IN" dirty="0"/>
              <a:t> Blade templating engine allows for dynamic, reusable views.</a:t>
            </a:r>
          </a:p>
          <a:p>
            <a:r>
              <a:rPr lang="en-IN" dirty="0"/>
              <a:t> Laravel promotes clean, maintainable code with best practices.</a:t>
            </a:r>
          </a:p>
          <a:p>
            <a:r>
              <a:rPr lang="en-IN" dirty="0"/>
              <a:t> Laravel follows the MVC pattern:</a:t>
            </a:r>
          </a:p>
          <a:p>
            <a:r>
              <a:rPr lang="en-IN" dirty="0"/>
              <a:t> </a:t>
            </a:r>
            <a:r>
              <a:rPr lang="en-IN" b="1" u="sng" dirty="0"/>
              <a:t>Model</a:t>
            </a:r>
            <a:r>
              <a:rPr lang="en-IN" dirty="0"/>
              <a:t>: Manages data and interacts with the database.</a:t>
            </a:r>
          </a:p>
          <a:p>
            <a:r>
              <a:rPr lang="en-IN" dirty="0"/>
              <a:t> </a:t>
            </a:r>
            <a:r>
              <a:rPr lang="en-IN" b="1" u="sng" dirty="0"/>
              <a:t>View</a:t>
            </a:r>
            <a:r>
              <a:rPr lang="en-IN" dirty="0"/>
              <a:t>: Displays data to users with dynamic content via Blade.</a:t>
            </a:r>
          </a:p>
          <a:p>
            <a:r>
              <a:rPr lang="en-IN" dirty="0"/>
              <a:t> </a:t>
            </a:r>
            <a:r>
              <a:rPr lang="en-IN" b="1" u="sng" dirty="0"/>
              <a:t>Controller</a:t>
            </a:r>
            <a:r>
              <a:rPr lang="en-IN" dirty="0"/>
              <a:t>: Bridges the Model and View, handling user input and responses.</a:t>
            </a:r>
          </a:p>
        </p:txBody>
      </p:sp>
    </p:spTree>
    <p:extLst>
      <p:ext uri="{BB962C8B-B14F-4D97-AF65-F5344CB8AC3E}">
        <p14:creationId xmlns:p14="http://schemas.microsoft.com/office/powerpoint/2010/main" val="3908439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EDBF-CDB3-4108-8145-62061D2D411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3EEBDC7-48DD-45FD-88CE-EC1D528C9B0A}"/>
              </a:ext>
            </a:extLst>
          </p:cNvPr>
          <p:cNvSpPr>
            <a:spLocks noGrp="1"/>
          </p:cNvSpPr>
          <p:nvPr>
            <p:ph idx="1"/>
          </p:nvPr>
        </p:nvSpPr>
        <p:spPr>
          <a:xfrm>
            <a:off x="1230103" y="1885738"/>
            <a:ext cx="10058400" cy="4050792"/>
          </a:xfrm>
        </p:spPr>
        <p:txBody>
          <a:bodyPr/>
          <a:lstStyle/>
          <a:p>
            <a:r>
              <a:rPr lang="en-US" dirty="0"/>
              <a:t>MVC promotes code organization, separation of concerns, and maintainability, facilitating collaboration among developers.</a:t>
            </a:r>
          </a:p>
          <a:p>
            <a:r>
              <a:rPr lang="en-US" dirty="0"/>
              <a:t> The lesson covered how to initialize a Laravel project using Composer and Artisan.</a:t>
            </a:r>
          </a:p>
          <a:p>
            <a:r>
              <a:rPr lang="en-US" dirty="0"/>
              <a:t>Running </a:t>
            </a:r>
            <a:r>
              <a:rPr lang="en-US" b="1" dirty="0"/>
              <a:t>`composer create-project </a:t>
            </a:r>
            <a:r>
              <a:rPr lang="en-US" b="1" dirty="0" err="1"/>
              <a:t>laravel</a:t>
            </a:r>
            <a:r>
              <a:rPr lang="en-US" b="1" dirty="0"/>
              <a:t>/</a:t>
            </a:r>
            <a:r>
              <a:rPr lang="en-US" b="1" dirty="0" err="1"/>
              <a:t>laravel</a:t>
            </a:r>
            <a:r>
              <a:rPr lang="en-US" b="1" dirty="0"/>
              <a:t> project-name` </a:t>
            </a:r>
            <a:r>
              <a:rPr lang="en-US" dirty="0"/>
              <a:t>quickly sets up a new Laravel project with the required directory structure and dependencies.</a:t>
            </a:r>
          </a:p>
          <a:p>
            <a:r>
              <a:rPr lang="en-US" dirty="0"/>
              <a:t>The contents of the </a:t>
            </a:r>
            <a:r>
              <a:rPr lang="en-US" b="1" dirty="0"/>
              <a:t>artisan</a:t>
            </a:r>
            <a:r>
              <a:rPr lang="en-US" dirty="0"/>
              <a:t> file were explored, highlighting its role in executing various project management commands.</a:t>
            </a:r>
          </a:p>
          <a:p>
            <a:r>
              <a:rPr lang="en-US" dirty="0"/>
              <a:t> Essential configuration files, such as </a:t>
            </a:r>
            <a:r>
              <a:rPr lang="en-US" b="1" dirty="0"/>
              <a:t>.env</a:t>
            </a:r>
            <a:r>
              <a:rPr lang="en-US" dirty="0"/>
              <a:t>, were discussed for managing environment-specific settings.</a:t>
            </a:r>
            <a:endParaRPr lang="en-IN" dirty="0"/>
          </a:p>
        </p:txBody>
      </p:sp>
    </p:spTree>
    <p:extLst>
      <p:ext uri="{BB962C8B-B14F-4D97-AF65-F5344CB8AC3E}">
        <p14:creationId xmlns:p14="http://schemas.microsoft.com/office/powerpoint/2010/main" val="2204861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99C8-8041-42C4-8E7B-87AC30910727}"/>
              </a:ext>
            </a:extLst>
          </p:cNvPr>
          <p:cNvSpPr>
            <a:spLocks noGrp="1"/>
          </p:cNvSpPr>
          <p:nvPr>
            <p:ph type="title"/>
          </p:nvPr>
        </p:nvSpPr>
        <p:spPr/>
        <p:txBody>
          <a:bodyPr>
            <a:normAutofit/>
          </a:bodyPr>
          <a:lstStyle/>
          <a:p>
            <a:r>
              <a:rPr lang="en-US" dirty="0"/>
              <a:t>Module 2: Web Application Developing</a:t>
            </a:r>
            <a:br>
              <a:rPr lang="en-US" dirty="0"/>
            </a:br>
            <a:endParaRPr lang="en-IN" dirty="0"/>
          </a:p>
        </p:txBody>
      </p:sp>
      <p:sp>
        <p:nvSpPr>
          <p:cNvPr id="3" name="Text Placeholder 2">
            <a:extLst>
              <a:ext uri="{FF2B5EF4-FFF2-40B4-BE49-F238E27FC236}">
                <a16:creationId xmlns:a16="http://schemas.microsoft.com/office/drawing/2014/main" id="{44F78243-41ED-4AA4-B534-373DB9D2C5C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200255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957A7-BA46-4314-9F15-55F751FD6474}"/>
              </a:ext>
            </a:extLst>
          </p:cNvPr>
          <p:cNvSpPr>
            <a:spLocks noGrp="1"/>
          </p:cNvSpPr>
          <p:nvPr>
            <p:ph type="title"/>
          </p:nvPr>
        </p:nvSpPr>
        <p:spPr>
          <a:xfrm>
            <a:off x="1066800" y="925435"/>
            <a:ext cx="10058400" cy="1609344"/>
          </a:xfrm>
        </p:spPr>
        <p:txBody>
          <a:bodyPr/>
          <a:lstStyle/>
          <a:p>
            <a:pPr algn="ctr"/>
            <a:r>
              <a:rPr lang="en-IN" dirty="0"/>
              <a:t>Active Record Introduction</a:t>
            </a:r>
            <a:br>
              <a:rPr lang="en-IN" dirty="0"/>
            </a:br>
            <a:endParaRPr lang="en-IN" dirty="0"/>
          </a:p>
        </p:txBody>
      </p:sp>
      <p:sp>
        <p:nvSpPr>
          <p:cNvPr id="4" name="Rectangle 1">
            <a:extLst>
              <a:ext uri="{FF2B5EF4-FFF2-40B4-BE49-F238E27FC236}">
                <a16:creationId xmlns:a16="http://schemas.microsoft.com/office/drawing/2014/main" id="{95DA8B77-FFFA-4742-B7AC-74B62A149B6B}"/>
              </a:ext>
            </a:extLst>
          </p:cNvPr>
          <p:cNvSpPr>
            <a:spLocks noGrp="1" noChangeArrowheads="1"/>
          </p:cNvSpPr>
          <p:nvPr>
            <p:ph idx="1"/>
          </p:nvPr>
        </p:nvSpPr>
        <p:spPr bwMode="auto">
          <a:xfrm>
            <a:off x="1174954" y="2845894"/>
            <a:ext cx="1062070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Active Record</a:t>
            </a:r>
            <a:r>
              <a:rPr kumimoji="0" lang="en-US" altLang="en-US" sz="1800" b="0" i="0" u="none" strike="noStrike" cap="none" normalizeH="0" baseline="0" dirty="0">
                <a:ln>
                  <a:noFill/>
                </a:ln>
                <a:solidFill>
                  <a:schemeClr val="tx1"/>
                </a:solidFill>
                <a:effectLst/>
              </a:rPr>
              <a:t> is a design pattern that allows for object-oriented access to data in a </a:t>
            </a:r>
            <a:r>
              <a:rPr kumimoji="0" lang="en-US" altLang="en-US" sz="1800" b="0" i="0" u="none" strike="noStrike" cap="none" normalizeH="0" baseline="0" dirty="0" err="1">
                <a:ln>
                  <a:noFill/>
                </a:ln>
                <a:solidFill>
                  <a:schemeClr val="tx1"/>
                </a:solidFill>
                <a:effectLst/>
              </a:rPr>
              <a:t>database.It</a:t>
            </a:r>
            <a:r>
              <a:rPr kumimoji="0" lang="en-US" altLang="en-US" sz="1800" b="0" i="0" u="none" strike="noStrike" cap="none" normalizeH="0" baseline="0" dirty="0">
                <a:ln>
                  <a:noFill/>
                </a:ln>
                <a:solidFill>
                  <a:schemeClr val="tx1"/>
                </a:solidFill>
                <a:effectLst/>
              </a:rPr>
              <a:t> combines the business logic with the model, enabling developers to work with the database using a simple and easy-to-understand API.</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Eloquent ORM</a:t>
            </a:r>
            <a:r>
              <a:rPr kumimoji="0" lang="en-US" altLang="en-US" sz="1800" b="0" i="0" u="none" strike="noStrike" cap="none" normalizeH="0" baseline="0" dirty="0">
                <a:ln>
                  <a:noFill/>
                </a:ln>
                <a:solidFill>
                  <a:schemeClr val="tx1"/>
                </a:solidFill>
                <a:effectLst/>
              </a:rPr>
              <a:t> in Laravel is an implementation of the Active Record pattern. </a:t>
            </a:r>
          </a:p>
        </p:txBody>
      </p:sp>
    </p:spTree>
    <p:extLst>
      <p:ext uri="{BB962C8B-B14F-4D97-AF65-F5344CB8AC3E}">
        <p14:creationId xmlns:p14="http://schemas.microsoft.com/office/powerpoint/2010/main" val="315470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1F57-05B1-47F5-9338-C09FADC1E68C}"/>
              </a:ext>
            </a:extLst>
          </p:cNvPr>
          <p:cNvSpPr>
            <a:spLocks noGrp="1"/>
          </p:cNvSpPr>
          <p:nvPr>
            <p:ph type="title"/>
          </p:nvPr>
        </p:nvSpPr>
        <p:spPr>
          <a:xfrm>
            <a:off x="1164116" y="512064"/>
            <a:ext cx="10058400" cy="1609344"/>
          </a:xfrm>
        </p:spPr>
        <p:txBody>
          <a:bodyPr/>
          <a:lstStyle/>
          <a:p>
            <a:pPr algn="ctr"/>
            <a:r>
              <a:rPr lang="en-US" dirty="0"/>
              <a:t>key concepts and features related to the Active Record pattern:</a:t>
            </a:r>
            <a:endParaRPr lang="en-IN" dirty="0"/>
          </a:p>
        </p:txBody>
      </p:sp>
      <p:sp>
        <p:nvSpPr>
          <p:cNvPr id="3" name="Content Placeholder 2">
            <a:extLst>
              <a:ext uri="{FF2B5EF4-FFF2-40B4-BE49-F238E27FC236}">
                <a16:creationId xmlns:a16="http://schemas.microsoft.com/office/drawing/2014/main" id="{828AEBB2-898C-4FA3-9963-603260D55E3D}"/>
              </a:ext>
            </a:extLst>
          </p:cNvPr>
          <p:cNvSpPr>
            <a:spLocks noGrp="1"/>
          </p:cNvSpPr>
          <p:nvPr>
            <p:ph idx="1"/>
          </p:nvPr>
        </p:nvSpPr>
        <p:spPr>
          <a:xfrm>
            <a:off x="1164116" y="2711197"/>
            <a:ext cx="10058400" cy="4050792"/>
          </a:xfrm>
        </p:spPr>
        <p:txBody>
          <a:bodyPr/>
          <a:lstStyle/>
          <a:p>
            <a:r>
              <a:rPr lang="en-IN" b="1" u="sng" dirty="0"/>
              <a:t>Model Representation </a:t>
            </a:r>
            <a:r>
              <a:rPr lang="en-IN" dirty="0"/>
              <a:t>:</a:t>
            </a:r>
            <a:r>
              <a:rPr lang="en-US" dirty="0"/>
              <a:t>In Active Record, a model class represents a database table, and each instance of the model corresponds to a record in that table.</a:t>
            </a:r>
          </a:p>
          <a:p>
            <a:r>
              <a:rPr lang="en-IN" b="1" u="sng" dirty="0"/>
              <a:t>CRUD Operations </a:t>
            </a:r>
            <a:r>
              <a:rPr lang="en-IN" dirty="0"/>
              <a:t>:</a:t>
            </a:r>
            <a:r>
              <a:rPr lang="en-US" dirty="0"/>
              <a:t>Active Record simplifies database interactions by offering methods for </a:t>
            </a:r>
            <a:r>
              <a:rPr lang="en-US" u="sng" dirty="0"/>
              <a:t>Create, Read, Update, and Delete (CRUD) </a:t>
            </a:r>
            <a:r>
              <a:rPr lang="en-US" dirty="0"/>
              <a:t>operations, such as </a:t>
            </a:r>
            <a:r>
              <a:rPr lang="en-US" b="1" dirty="0"/>
              <a:t>create</a:t>
            </a:r>
            <a:r>
              <a:rPr lang="en-US" dirty="0"/>
              <a:t>, </a:t>
            </a:r>
            <a:r>
              <a:rPr lang="en-US" b="1" dirty="0"/>
              <a:t>find</a:t>
            </a:r>
            <a:r>
              <a:rPr lang="en-US" dirty="0"/>
              <a:t>, </a:t>
            </a:r>
            <a:r>
              <a:rPr lang="en-US" b="1" dirty="0"/>
              <a:t>update</a:t>
            </a:r>
            <a:r>
              <a:rPr lang="en-US" dirty="0"/>
              <a:t>, and </a:t>
            </a:r>
            <a:r>
              <a:rPr lang="en-US" b="1" dirty="0"/>
              <a:t>delete</a:t>
            </a:r>
            <a:r>
              <a:rPr lang="en-US" dirty="0"/>
              <a:t> in models.</a:t>
            </a:r>
          </a:p>
          <a:p>
            <a:r>
              <a:rPr lang="en-IN" b="1" u="sng" dirty="0"/>
              <a:t>Relationships</a:t>
            </a:r>
            <a:r>
              <a:rPr lang="en-IN" dirty="0"/>
              <a:t> : </a:t>
            </a:r>
            <a:r>
              <a:rPr lang="en-US" dirty="0"/>
              <a:t>Active Record simplifies managing relationships between tables, with Eloquent models defining relationships like one-to-one, one-to-many, and many-to-many using methods such as </a:t>
            </a:r>
            <a:r>
              <a:rPr lang="en-US" b="1" dirty="0" err="1"/>
              <a:t>hasOne</a:t>
            </a:r>
            <a:r>
              <a:rPr lang="en-US" dirty="0"/>
              <a:t>, </a:t>
            </a:r>
            <a:r>
              <a:rPr lang="en-US" b="1" dirty="0" err="1"/>
              <a:t>hasMany</a:t>
            </a:r>
            <a:r>
              <a:rPr lang="en-US" dirty="0"/>
              <a:t>, and </a:t>
            </a:r>
            <a:r>
              <a:rPr lang="en-US" b="1" dirty="0" err="1"/>
              <a:t>belongsTo</a:t>
            </a:r>
            <a:r>
              <a:rPr lang="en-US" dirty="0"/>
              <a:t>.</a:t>
            </a:r>
          </a:p>
          <a:p>
            <a:r>
              <a:rPr lang="en-IN" b="1" u="sng" dirty="0"/>
              <a:t>Validation</a:t>
            </a:r>
            <a:r>
              <a:rPr lang="en-IN" dirty="0"/>
              <a:t> : </a:t>
            </a:r>
            <a:r>
              <a:rPr lang="en-US" dirty="0"/>
              <a:t>Active Record models often include validation rules, and Laravel's Eloquent allows you to define these validation rules for model attributes.</a:t>
            </a:r>
            <a:endParaRPr lang="en-IN" dirty="0"/>
          </a:p>
        </p:txBody>
      </p:sp>
    </p:spTree>
    <p:extLst>
      <p:ext uri="{BB962C8B-B14F-4D97-AF65-F5344CB8AC3E}">
        <p14:creationId xmlns:p14="http://schemas.microsoft.com/office/powerpoint/2010/main" val="310991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12FA8-E44B-42CC-B391-5DA806031579}"/>
              </a:ext>
            </a:extLst>
          </p:cNvPr>
          <p:cNvSpPr>
            <a:spLocks noGrp="1"/>
          </p:cNvSpPr>
          <p:nvPr>
            <p:ph type="title"/>
          </p:nvPr>
        </p:nvSpPr>
        <p:spPr/>
        <p:txBody>
          <a:bodyPr/>
          <a:lstStyle/>
          <a:p>
            <a:pPr algn="ctr"/>
            <a:r>
              <a:rPr lang="en-IN" dirty="0"/>
              <a:t>Migrations in the Laravel</a:t>
            </a:r>
          </a:p>
        </p:txBody>
      </p:sp>
      <p:sp>
        <p:nvSpPr>
          <p:cNvPr id="3" name="Content Placeholder 2">
            <a:extLst>
              <a:ext uri="{FF2B5EF4-FFF2-40B4-BE49-F238E27FC236}">
                <a16:creationId xmlns:a16="http://schemas.microsoft.com/office/drawing/2014/main" id="{333C6C7D-7B13-4A8E-A616-53F6A64D2B32}"/>
              </a:ext>
            </a:extLst>
          </p:cNvPr>
          <p:cNvSpPr>
            <a:spLocks noGrp="1"/>
          </p:cNvSpPr>
          <p:nvPr>
            <p:ph idx="1"/>
          </p:nvPr>
        </p:nvSpPr>
        <p:spPr>
          <a:xfrm>
            <a:off x="1154689" y="2807208"/>
            <a:ext cx="10058400" cy="4050792"/>
          </a:xfrm>
        </p:spPr>
        <p:txBody>
          <a:bodyPr/>
          <a:lstStyle/>
          <a:p>
            <a:pPr algn="ctr"/>
            <a:r>
              <a:rPr lang="en-US" dirty="0"/>
              <a:t>In Laravel, migrations are an efficient way to manage database schema changes and version control, allowing you to define and modify the structure of database tables easily. You can create a new migration using the </a:t>
            </a:r>
            <a:r>
              <a:rPr lang="en-US" b="1" dirty="0"/>
              <a:t>`</a:t>
            </a:r>
            <a:r>
              <a:rPr lang="en-US" b="1" dirty="0" err="1"/>
              <a:t>make:migration</a:t>
            </a:r>
            <a:r>
              <a:rPr lang="en-US" b="1" dirty="0"/>
              <a:t>` </a:t>
            </a:r>
            <a:r>
              <a:rPr lang="en-US" dirty="0"/>
              <a:t>Artisan command.</a:t>
            </a:r>
            <a:endParaRPr lang="en-IN" dirty="0"/>
          </a:p>
        </p:txBody>
      </p:sp>
    </p:spTree>
    <p:extLst>
      <p:ext uri="{BB962C8B-B14F-4D97-AF65-F5344CB8AC3E}">
        <p14:creationId xmlns:p14="http://schemas.microsoft.com/office/powerpoint/2010/main" val="345027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ED29-6040-4B63-8AC6-B9219C933D7E}"/>
              </a:ext>
            </a:extLst>
          </p:cNvPr>
          <p:cNvSpPr>
            <a:spLocks noGrp="1"/>
          </p:cNvSpPr>
          <p:nvPr>
            <p:ph type="title"/>
          </p:nvPr>
        </p:nvSpPr>
        <p:spPr/>
        <p:txBody>
          <a:bodyPr/>
          <a:lstStyle/>
          <a:p>
            <a:pPr algn="ctr"/>
            <a:r>
              <a:rPr lang="en-IN" dirty="0"/>
              <a:t>Eloquent in the Laravel</a:t>
            </a:r>
            <a:br>
              <a:rPr lang="en-IN" dirty="0"/>
            </a:br>
            <a:endParaRPr lang="en-IN" dirty="0"/>
          </a:p>
        </p:txBody>
      </p:sp>
      <p:sp>
        <p:nvSpPr>
          <p:cNvPr id="3" name="Content Placeholder 2">
            <a:extLst>
              <a:ext uri="{FF2B5EF4-FFF2-40B4-BE49-F238E27FC236}">
                <a16:creationId xmlns:a16="http://schemas.microsoft.com/office/drawing/2014/main" id="{17B08361-273B-4945-804E-37DA0AF9BCB2}"/>
              </a:ext>
            </a:extLst>
          </p:cNvPr>
          <p:cNvSpPr>
            <a:spLocks noGrp="1"/>
          </p:cNvSpPr>
          <p:nvPr>
            <p:ph idx="1"/>
          </p:nvPr>
        </p:nvSpPr>
        <p:spPr>
          <a:xfrm>
            <a:off x="1069848" y="2121408"/>
            <a:ext cx="10232890" cy="4050792"/>
          </a:xfrm>
        </p:spPr>
        <p:txBody>
          <a:bodyPr>
            <a:normAutofit lnSpcReduction="10000"/>
          </a:bodyPr>
          <a:lstStyle/>
          <a:p>
            <a:r>
              <a:rPr lang="en-US" dirty="0"/>
              <a:t>In Laravel, </a:t>
            </a:r>
            <a:r>
              <a:rPr lang="en-US" b="1" dirty="0"/>
              <a:t>Eloquent Models </a:t>
            </a:r>
            <a:r>
              <a:rPr lang="en-US" dirty="0"/>
              <a:t>are the backbone of database interaction, providing an elegant and expressive way to work with databases.</a:t>
            </a:r>
          </a:p>
          <a:p>
            <a:r>
              <a:rPr lang="en-US" dirty="0"/>
              <a:t>They act as an abstraction layer, representing tables in the database and allowing intuitive, object-oriented data manipulation.</a:t>
            </a:r>
          </a:p>
          <a:p>
            <a:r>
              <a:rPr lang="en-US" dirty="0"/>
              <a:t>Eloquent replaces the need for raw SQL queries and simplifies database connection management with clean syntax.</a:t>
            </a:r>
          </a:p>
          <a:p>
            <a:r>
              <a:rPr lang="en-US" dirty="0"/>
              <a:t>By convention, Eloquent Models are placed in the </a:t>
            </a:r>
            <a:r>
              <a:rPr lang="en-US" b="1" dirty="0"/>
              <a:t>app/Models</a:t>
            </a:r>
            <a:r>
              <a:rPr lang="en-US" dirty="0"/>
              <a:t> directory, but you can customize their location if needed.</a:t>
            </a:r>
          </a:p>
          <a:p>
            <a:r>
              <a:rPr lang="en-US" dirty="0"/>
              <a:t>To create a new model, use the command: </a:t>
            </a:r>
            <a:r>
              <a:rPr lang="en-US" b="1" dirty="0"/>
              <a:t>`php artisan </a:t>
            </a:r>
            <a:r>
              <a:rPr lang="en-US" b="1" dirty="0" err="1"/>
              <a:t>make:model</a:t>
            </a:r>
            <a:r>
              <a:rPr lang="en-US" b="1" dirty="0"/>
              <a:t> </a:t>
            </a:r>
            <a:r>
              <a:rPr lang="en-US" b="1" dirty="0" err="1"/>
              <a:t>YourModel</a:t>
            </a:r>
            <a:r>
              <a:rPr lang="en-US" b="1" dirty="0"/>
              <a:t>`.</a:t>
            </a:r>
          </a:p>
          <a:p>
            <a:r>
              <a:rPr lang="en-US" dirty="0"/>
              <a:t>This command generates a new Eloquent Model file named </a:t>
            </a:r>
            <a:r>
              <a:rPr lang="en-US" b="1" dirty="0" err="1"/>
              <a:t>YourModel.php</a:t>
            </a:r>
            <a:r>
              <a:rPr lang="en-US" dirty="0"/>
              <a:t> in the app/Models directory by default, representing data from the </a:t>
            </a:r>
            <a:r>
              <a:rPr lang="en-US" b="1" dirty="0" err="1"/>
              <a:t>your_models</a:t>
            </a:r>
            <a:r>
              <a:rPr lang="en-US" dirty="0"/>
              <a:t> table, allowing you to get, create, update, and delete entities.</a:t>
            </a:r>
            <a:endParaRPr lang="en-IN" dirty="0"/>
          </a:p>
        </p:txBody>
      </p:sp>
    </p:spTree>
    <p:extLst>
      <p:ext uri="{BB962C8B-B14F-4D97-AF65-F5344CB8AC3E}">
        <p14:creationId xmlns:p14="http://schemas.microsoft.com/office/powerpoint/2010/main" val="2637612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62F4-8917-40DA-AF59-50ACDC3A872A}"/>
              </a:ext>
            </a:extLst>
          </p:cNvPr>
          <p:cNvSpPr>
            <a:spLocks noGrp="1"/>
          </p:cNvSpPr>
          <p:nvPr>
            <p:ph type="title"/>
          </p:nvPr>
        </p:nvSpPr>
        <p:spPr>
          <a:xfrm>
            <a:off x="1066800" y="550620"/>
            <a:ext cx="10058400" cy="1609344"/>
          </a:xfrm>
        </p:spPr>
        <p:txBody>
          <a:bodyPr/>
          <a:lstStyle/>
          <a:p>
            <a:pPr algn="ctr"/>
            <a:r>
              <a:rPr lang="en-IN" dirty="0"/>
              <a:t>Blade Engine Directives</a:t>
            </a:r>
          </a:p>
        </p:txBody>
      </p:sp>
      <p:sp>
        <p:nvSpPr>
          <p:cNvPr id="3" name="Content Placeholder 2">
            <a:extLst>
              <a:ext uri="{FF2B5EF4-FFF2-40B4-BE49-F238E27FC236}">
                <a16:creationId xmlns:a16="http://schemas.microsoft.com/office/drawing/2014/main" id="{DDF4FDBF-B710-44DF-B3A3-72888AD1A5DF}"/>
              </a:ext>
            </a:extLst>
          </p:cNvPr>
          <p:cNvSpPr>
            <a:spLocks noGrp="1"/>
          </p:cNvSpPr>
          <p:nvPr>
            <p:ph idx="1"/>
          </p:nvPr>
        </p:nvSpPr>
        <p:spPr>
          <a:xfrm>
            <a:off x="1182970" y="2738629"/>
            <a:ext cx="10058400" cy="4050792"/>
          </a:xfrm>
        </p:spPr>
        <p:txBody>
          <a:bodyPr/>
          <a:lstStyle/>
          <a:p>
            <a:pPr algn="ctr"/>
            <a:r>
              <a:rPr lang="en-US" dirty="0"/>
              <a:t>Blade comes with convenient directives for control structures, making it easy to implement logic in your views. There are some popular directives: </a:t>
            </a:r>
            <a:r>
              <a:rPr lang="en-US" b="1" dirty="0"/>
              <a:t>@section, @show, @yield, @extends, @include, @for, @foreach, @if, @else.</a:t>
            </a:r>
            <a:endParaRPr lang="en-IN" dirty="0"/>
          </a:p>
        </p:txBody>
      </p:sp>
    </p:spTree>
    <p:extLst>
      <p:ext uri="{BB962C8B-B14F-4D97-AF65-F5344CB8AC3E}">
        <p14:creationId xmlns:p14="http://schemas.microsoft.com/office/powerpoint/2010/main" val="1166239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CA27-24C2-4498-9883-9D639C56B469}"/>
              </a:ext>
            </a:extLst>
          </p:cNvPr>
          <p:cNvSpPr>
            <a:spLocks noGrp="1"/>
          </p:cNvSpPr>
          <p:nvPr>
            <p:ph type="ctrTitle"/>
          </p:nvPr>
        </p:nvSpPr>
        <p:spPr>
          <a:xfrm>
            <a:off x="1112520" y="2148660"/>
            <a:ext cx="9966960" cy="3035808"/>
          </a:xfrm>
        </p:spPr>
        <p:txBody>
          <a:bodyPr/>
          <a:lstStyle/>
          <a:p>
            <a:r>
              <a:rPr lang="en-US" dirty="0"/>
              <a:t>Diya </a:t>
            </a:r>
            <a:r>
              <a:rPr lang="en-US" dirty="0" err="1"/>
              <a:t>kirit</a:t>
            </a:r>
            <a:r>
              <a:rPr lang="en-US" dirty="0"/>
              <a:t> </a:t>
            </a:r>
            <a:r>
              <a:rPr lang="en-US" dirty="0" err="1"/>
              <a:t>patel</a:t>
            </a:r>
            <a:br>
              <a:rPr lang="en-US" dirty="0"/>
            </a:br>
            <a:r>
              <a:rPr lang="en-US" dirty="0" err="1"/>
              <a:t>sybca</a:t>
            </a:r>
            <a:r>
              <a:rPr lang="en-US" dirty="0"/>
              <a:t> batch-B</a:t>
            </a:r>
            <a:br>
              <a:rPr lang="en-US" dirty="0"/>
            </a:br>
            <a:r>
              <a:rPr lang="en-US" dirty="0"/>
              <a:t>23000119</a:t>
            </a:r>
            <a:br>
              <a:rPr lang="en-US" dirty="0"/>
            </a:br>
            <a:endParaRPr lang="en-IN" dirty="0"/>
          </a:p>
        </p:txBody>
      </p:sp>
      <p:sp>
        <p:nvSpPr>
          <p:cNvPr id="3" name="Subtitle 2">
            <a:extLst>
              <a:ext uri="{FF2B5EF4-FFF2-40B4-BE49-F238E27FC236}">
                <a16:creationId xmlns:a16="http://schemas.microsoft.com/office/drawing/2014/main" id="{0863C963-42E8-405A-983E-87DD69431A7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28617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7964-03FA-42DB-A5F8-0F2CB741996D}"/>
              </a:ext>
            </a:extLst>
          </p:cNvPr>
          <p:cNvSpPr>
            <a:spLocks noGrp="1"/>
          </p:cNvSpPr>
          <p:nvPr>
            <p:ph type="title"/>
          </p:nvPr>
        </p:nvSpPr>
        <p:spPr>
          <a:xfrm>
            <a:off x="1069848" y="965399"/>
            <a:ext cx="10058400" cy="1609344"/>
          </a:xfrm>
        </p:spPr>
        <p:txBody>
          <a:bodyPr/>
          <a:lstStyle/>
          <a:p>
            <a:pPr algn="ctr"/>
            <a:r>
              <a:rPr lang="en-IN" dirty="0"/>
              <a:t>Controller Introduction</a:t>
            </a:r>
            <a:br>
              <a:rPr lang="en-IN" dirty="0"/>
            </a:br>
            <a:endParaRPr lang="en-IN" dirty="0"/>
          </a:p>
        </p:txBody>
      </p:sp>
      <p:sp>
        <p:nvSpPr>
          <p:cNvPr id="3" name="Content Placeholder 2">
            <a:extLst>
              <a:ext uri="{FF2B5EF4-FFF2-40B4-BE49-F238E27FC236}">
                <a16:creationId xmlns:a16="http://schemas.microsoft.com/office/drawing/2014/main" id="{E00E50FD-8540-43D9-BD9B-BB820C8E0EA3}"/>
              </a:ext>
            </a:extLst>
          </p:cNvPr>
          <p:cNvSpPr>
            <a:spLocks noGrp="1"/>
          </p:cNvSpPr>
          <p:nvPr>
            <p:ph idx="1"/>
          </p:nvPr>
        </p:nvSpPr>
        <p:spPr>
          <a:xfrm>
            <a:off x="1069848" y="2668162"/>
            <a:ext cx="10058400" cy="4050792"/>
          </a:xfrm>
        </p:spPr>
        <p:txBody>
          <a:bodyPr/>
          <a:lstStyle/>
          <a:p>
            <a:pPr algn="ctr"/>
            <a:r>
              <a:rPr lang="en-US" dirty="0"/>
              <a:t>In Laravel, a </a:t>
            </a:r>
            <a:r>
              <a:rPr lang="en-US" b="1" dirty="0"/>
              <a:t>controller</a:t>
            </a:r>
            <a:r>
              <a:rPr lang="en-US" dirty="0"/>
              <a:t> is a class that manages incoming HTTP requests and application logic to generate the appropriate HTTP response. It acts as a bridge between the </a:t>
            </a:r>
            <a:r>
              <a:rPr lang="en-US" b="1" dirty="0"/>
              <a:t>model</a:t>
            </a:r>
            <a:r>
              <a:rPr lang="en-US" dirty="0"/>
              <a:t> (which handles data and business logic) and the </a:t>
            </a:r>
            <a:r>
              <a:rPr lang="en-US" b="1" dirty="0"/>
              <a:t>view</a:t>
            </a:r>
            <a:r>
              <a:rPr lang="en-US" dirty="0"/>
              <a:t> (which displays the user interface), helping to enforce the separation of concerns in the MVC (Model-View-Controller) architecture.</a:t>
            </a:r>
            <a:endParaRPr lang="en-IN" dirty="0"/>
          </a:p>
        </p:txBody>
      </p:sp>
    </p:spTree>
    <p:extLst>
      <p:ext uri="{BB962C8B-B14F-4D97-AF65-F5344CB8AC3E}">
        <p14:creationId xmlns:p14="http://schemas.microsoft.com/office/powerpoint/2010/main" val="539758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CFAF-F5B8-4DEF-B500-46B577AC4299}"/>
              </a:ext>
            </a:extLst>
          </p:cNvPr>
          <p:cNvSpPr>
            <a:spLocks noGrp="1"/>
          </p:cNvSpPr>
          <p:nvPr>
            <p:ph type="title"/>
          </p:nvPr>
        </p:nvSpPr>
        <p:spPr>
          <a:xfrm>
            <a:off x="1066800" y="531295"/>
            <a:ext cx="10058400" cy="1609344"/>
          </a:xfrm>
        </p:spPr>
        <p:txBody>
          <a:bodyPr/>
          <a:lstStyle/>
          <a:p>
            <a:pPr algn="ctr"/>
            <a:r>
              <a:rPr lang="en-US" b="1" dirty="0"/>
              <a:t>Key purposes</a:t>
            </a:r>
            <a:r>
              <a:rPr lang="en-US" dirty="0"/>
              <a:t> of Laravel controllers</a:t>
            </a:r>
            <a:endParaRPr lang="en-IN" dirty="0"/>
          </a:p>
        </p:txBody>
      </p:sp>
      <p:sp>
        <p:nvSpPr>
          <p:cNvPr id="3" name="Content Placeholder 2">
            <a:extLst>
              <a:ext uri="{FF2B5EF4-FFF2-40B4-BE49-F238E27FC236}">
                <a16:creationId xmlns:a16="http://schemas.microsoft.com/office/drawing/2014/main" id="{E78A9BCD-DB05-45A4-B789-CC9E42E20D74}"/>
              </a:ext>
            </a:extLst>
          </p:cNvPr>
          <p:cNvSpPr>
            <a:spLocks noGrp="1"/>
          </p:cNvSpPr>
          <p:nvPr>
            <p:ph idx="1"/>
          </p:nvPr>
        </p:nvSpPr>
        <p:spPr>
          <a:xfrm>
            <a:off x="1220677" y="2976891"/>
            <a:ext cx="10058400" cy="4050792"/>
          </a:xfrm>
        </p:spPr>
        <p:txBody>
          <a:bodyPr/>
          <a:lstStyle/>
          <a:p>
            <a:r>
              <a:rPr lang="en-IN" b="1" u="sng" dirty="0"/>
              <a:t>Handling HTTP Requests </a:t>
            </a:r>
          </a:p>
          <a:p>
            <a:r>
              <a:rPr lang="en-IN" b="1" u="sng" dirty="0"/>
              <a:t>Application Logic </a:t>
            </a:r>
          </a:p>
          <a:p>
            <a:r>
              <a:rPr lang="en-IN" b="1" u="sng" dirty="0"/>
              <a:t>Routing and Actions</a:t>
            </a:r>
            <a:r>
              <a:rPr lang="en-IN" dirty="0"/>
              <a:t> </a:t>
            </a:r>
          </a:p>
          <a:p>
            <a:r>
              <a:rPr lang="en-IN" b="1" u="sng" dirty="0"/>
              <a:t>Response Generation</a:t>
            </a:r>
            <a:endParaRPr lang="en-IN" dirty="0"/>
          </a:p>
        </p:txBody>
      </p:sp>
    </p:spTree>
    <p:extLst>
      <p:ext uri="{BB962C8B-B14F-4D97-AF65-F5344CB8AC3E}">
        <p14:creationId xmlns:p14="http://schemas.microsoft.com/office/powerpoint/2010/main" val="1022886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2F17-F6C7-4B64-ADAF-9F668D78A036}"/>
              </a:ext>
            </a:extLst>
          </p:cNvPr>
          <p:cNvSpPr>
            <a:spLocks noGrp="1"/>
          </p:cNvSpPr>
          <p:nvPr>
            <p:ph type="title"/>
          </p:nvPr>
        </p:nvSpPr>
        <p:spPr/>
        <p:txBody>
          <a:bodyPr/>
          <a:lstStyle/>
          <a:p>
            <a:pPr algn="ctr"/>
            <a:r>
              <a:rPr lang="en-IN" dirty="0"/>
              <a:t>Define Controller</a:t>
            </a:r>
          </a:p>
        </p:txBody>
      </p:sp>
      <p:sp>
        <p:nvSpPr>
          <p:cNvPr id="3" name="Content Placeholder 2">
            <a:extLst>
              <a:ext uri="{FF2B5EF4-FFF2-40B4-BE49-F238E27FC236}">
                <a16:creationId xmlns:a16="http://schemas.microsoft.com/office/drawing/2014/main" id="{7BC211ED-D976-43CA-9951-F64483EA3068}"/>
              </a:ext>
            </a:extLst>
          </p:cNvPr>
          <p:cNvSpPr>
            <a:spLocks noGrp="1"/>
          </p:cNvSpPr>
          <p:nvPr>
            <p:ph idx="1"/>
          </p:nvPr>
        </p:nvSpPr>
        <p:spPr>
          <a:xfrm>
            <a:off x="1145262" y="2215676"/>
            <a:ext cx="10058400" cy="4050792"/>
          </a:xfrm>
        </p:spPr>
        <p:txBody>
          <a:bodyPr/>
          <a:lstStyle/>
          <a:p>
            <a:pPr marL="0" indent="0" algn="ctr" fontAlgn="base">
              <a:buNone/>
            </a:pPr>
            <a:r>
              <a:rPr lang="en-US" b="1" dirty="0"/>
              <a:t>   </a:t>
            </a:r>
            <a:r>
              <a:rPr lang="en-US" b="1" u="sng" dirty="0"/>
              <a:t>Method 1: Using Artisan Command</a:t>
            </a:r>
            <a:br>
              <a:rPr lang="en-US" dirty="0"/>
            </a:br>
            <a:endParaRPr lang="en-US" dirty="0"/>
          </a:p>
          <a:p>
            <a:r>
              <a:rPr lang="en-US" dirty="0"/>
              <a:t>To create a new controller using the Artisan command-line tool, open your terminal and navigate to your Laravel project's root directory. </a:t>
            </a:r>
          </a:p>
          <a:p>
            <a:endParaRPr lang="en-US" dirty="0"/>
          </a:p>
          <a:p>
            <a:pPr marL="0" indent="0" algn="ctr">
              <a:buNone/>
            </a:pPr>
            <a:r>
              <a:rPr lang="en-US" b="1" u="sng" dirty="0"/>
              <a:t>Method 2: Manual Creation</a:t>
            </a:r>
          </a:p>
          <a:p>
            <a:endParaRPr lang="en-US" dirty="0"/>
          </a:p>
          <a:p>
            <a:r>
              <a:rPr lang="en-US" dirty="0"/>
              <a:t>Create a new PHP file in the app/Http/Controllers directory.</a:t>
            </a:r>
          </a:p>
          <a:p>
            <a:pPr marL="0" indent="0">
              <a:buNone/>
            </a:pPr>
            <a:endParaRPr lang="en-US" dirty="0"/>
          </a:p>
          <a:p>
            <a:endParaRPr lang="en-US" dirty="0"/>
          </a:p>
          <a:p>
            <a:endParaRPr lang="en-IN" dirty="0"/>
          </a:p>
        </p:txBody>
      </p:sp>
      <p:sp>
        <p:nvSpPr>
          <p:cNvPr id="4" name="Rectangle 1">
            <a:extLst>
              <a:ext uri="{FF2B5EF4-FFF2-40B4-BE49-F238E27FC236}">
                <a16:creationId xmlns:a16="http://schemas.microsoft.com/office/drawing/2014/main" id="{0B5E0891-F1C7-43A5-98C4-27147A20D637}"/>
              </a:ext>
            </a:extLst>
          </p:cNvPr>
          <p:cNvSpPr>
            <a:spLocks noChangeArrowheads="1"/>
          </p:cNvSpPr>
          <p:nvPr/>
        </p:nvSpPr>
        <p:spPr bwMode="auto">
          <a:xfrm>
            <a:off x="75414" y="18436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8826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8E6A-0B61-4FD1-AF09-F55565B6E791}"/>
              </a:ext>
            </a:extLst>
          </p:cNvPr>
          <p:cNvSpPr>
            <a:spLocks noGrp="1"/>
          </p:cNvSpPr>
          <p:nvPr>
            <p:ph type="title"/>
          </p:nvPr>
        </p:nvSpPr>
        <p:spPr>
          <a:xfrm>
            <a:off x="1066800" y="685800"/>
            <a:ext cx="10058400" cy="1609344"/>
          </a:xfrm>
        </p:spPr>
        <p:txBody>
          <a:bodyPr/>
          <a:lstStyle/>
          <a:p>
            <a:pPr algn="ctr"/>
            <a:r>
              <a:rPr lang="en-IN" dirty="0"/>
              <a:t>Module 2 Summary</a:t>
            </a:r>
            <a:br>
              <a:rPr lang="en-IN" dirty="0"/>
            </a:br>
            <a:endParaRPr lang="en-IN" dirty="0"/>
          </a:p>
        </p:txBody>
      </p:sp>
      <p:sp>
        <p:nvSpPr>
          <p:cNvPr id="3" name="Content Placeholder 2">
            <a:extLst>
              <a:ext uri="{FF2B5EF4-FFF2-40B4-BE49-F238E27FC236}">
                <a16:creationId xmlns:a16="http://schemas.microsoft.com/office/drawing/2014/main" id="{41BB2F05-2CB5-466A-8D87-7791E9F2AD27}"/>
              </a:ext>
            </a:extLst>
          </p:cNvPr>
          <p:cNvSpPr>
            <a:spLocks noGrp="1"/>
          </p:cNvSpPr>
          <p:nvPr>
            <p:ph idx="1"/>
          </p:nvPr>
        </p:nvSpPr>
        <p:spPr/>
        <p:txBody>
          <a:bodyPr>
            <a:normAutofit lnSpcReduction="10000"/>
          </a:bodyPr>
          <a:lstStyle/>
          <a:p>
            <a:r>
              <a:rPr lang="en-US" dirty="0"/>
              <a:t> Controllers serve as intermediaries between the user interface and application logic, processing user input and returning responses.</a:t>
            </a:r>
          </a:p>
          <a:p>
            <a:r>
              <a:rPr lang="en-US" dirty="0"/>
              <a:t> We learned to create controllers using Laravel's Artisan command-line tool for better organization of application logic.</a:t>
            </a:r>
          </a:p>
          <a:p>
            <a:r>
              <a:rPr lang="en-US" dirty="0"/>
              <a:t> Resource controllers streamline the creation of CRUD (Create, Read, Update, Delete) operations.</a:t>
            </a:r>
          </a:p>
          <a:p>
            <a:r>
              <a:rPr lang="en-US" dirty="0"/>
              <a:t> Laravel's routing system determines how the application responds to HTTP requests, linking specific routes to controller methods.</a:t>
            </a:r>
          </a:p>
          <a:p>
            <a:r>
              <a:rPr lang="en-US" dirty="0"/>
              <a:t> We discussed creating both basic and resourceful routes, with resourceful routes simplifying CRUD operations.</a:t>
            </a:r>
          </a:p>
          <a:p>
            <a:r>
              <a:rPr lang="en-US" dirty="0"/>
              <a:t> Route parameters and naming conventions were covered to enable dynamic and customizable routes.</a:t>
            </a:r>
            <a:endParaRPr lang="en-IN" dirty="0"/>
          </a:p>
        </p:txBody>
      </p:sp>
    </p:spTree>
    <p:extLst>
      <p:ext uri="{BB962C8B-B14F-4D97-AF65-F5344CB8AC3E}">
        <p14:creationId xmlns:p14="http://schemas.microsoft.com/office/powerpoint/2010/main" val="1681801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6682-85C2-42E8-8DEC-0132D65C1F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0F3676-B7EA-4D5E-BA36-1B52425A7A6E}"/>
              </a:ext>
            </a:extLst>
          </p:cNvPr>
          <p:cNvSpPr>
            <a:spLocks noGrp="1"/>
          </p:cNvSpPr>
          <p:nvPr>
            <p:ph idx="1"/>
          </p:nvPr>
        </p:nvSpPr>
        <p:spPr>
          <a:xfrm>
            <a:off x="1258384" y="1640641"/>
            <a:ext cx="10058400" cy="4050792"/>
          </a:xfrm>
        </p:spPr>
        <p:txBody>
          <a:bodyPr>
            <a:normAutofit lnSpcReduction="10000"/>
          </a:bodyPr>
          <a:lstStyle/>
          <a:p>
            <a:pPr fontAlgn="base"/>
            <a:r>
              <a:rPr lang="en-US" dirty="0"/>
              <a:t> Models represent data structures in the application and interact with the database, encapsulating business logic for data manipulation.</a:t>
            </a:r>
          </a:p>
          <a:p>
            <a:pPr fontAlgn="base"/>
            <a:r>
              <a:rPr lang="en-US" dirty="0"/>
              <a:t> Laravel's Eloquent ORM simplifies database interactions with an expressive syntax for querying and modifying records.</a:t>
            </a:r>
          </a:p>
          <a:p>
            <a:pPr fontAlgn="base"/>
            <a:r>
              <a:rPr lang="en-US" dirty="0"/>
              <a:t> We learned to create models, define relationships between them, and use Eloquent for common database operations.</a:t>
            </a:r>
          </a:p>
          <a:p>
            <a:pPr fontAlgn="base"/>
            <a:r>
              <a:rPr lang="en-US" dirty="0"/>
              <a:t> Views present the application's data to users and define the structure and layout of the user interface.</a:t>
            </a:r>
          </a:p>
          <a:p>
            <a:pPr fontAlgn="base"/>
            <a:r>
              <a:rPr lang="en-US" dirty="0"/>
              <a:t> Blade, Laravel's templating engine, allows for the creation of dynamic and reusable views, using directives and control structures.</a:t>
            </a:r>
          </a:p>
          <a:p>
            <a:pPr fontAlgn="base"/>
            <a:r>
              <a:rPr lang="en-US" dirty="0"/>
              <a:t> The lesson covered integrating views with controllers to enable data passing for dynamic content rendering.</a:t>
            </a:r>
          </a:p>
          <a:p>
            <a:endParaRPr lang="en-IN" dirty="0"/>
          </a:p>
        </p:txBody>
      </p:sp>
    </p:spTree>
    <p:extLst>
      <p:ext uri="{BB962C8B-B14F-4D97-AF65-F5344CB8AC3E}">
        <p14:creationId xmlns:p14="http://schemas.microsoft.com/office/powerpoint/2010/main" val="2963422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7EBB-89BE-43AB-B4C0-80BC95B37504}"/>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BE03620C-7E41-431C-B999-33EBA175E25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9852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7D073B-8C2E-4D42-ACC4-9B42C9326A2B}"/>
              </a:ext>
            </a:extLst>
          </p:cNvPr>
          <p:cNvPicPr>
            <a:picLocks noChangeAspect="1"/>
          </p:cNvPicPr>
          <p:nvPr/>
        </p:nvPicPr>
        <p:blipFill rotWithShape="1">
          <a:blip r:embed="rId2"/>
          <a:srcRect l="6151" t="38222" r="56771" b="14756"/>
          <a:stretch/>
        </p:blipFill>
        <p:spPr>
          <a:xfrm>
            <a:off x="1715678" y="492550"/>
            <a:ext cx="8903161" cy="5872899"/>
          </a:xfrm>
          <a:prstGeom prst="rect">
            <a:avLst/>
          </a:prstGeom>
        </p:spPr>
      </p:pic>
    </p:spTree>
    <p:extLst>
      <p:ext uri="{BB962C8B-B14F-4D97-AF65-F5344CB8AC3E}">
        <p14:creationId xmlns:p14="http://schemas.microsoft.com/office/powerpoint/2010/main" val="4204528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EA30-6852-43B6-AE57-4FB7FAD88865}"/>
              </a:ext>
            </a:extLst>
          </p:cNvPr>
          <p:cNvSpPr>
            <a:spLocks noGrp="1"/>
          </p:cNvSpPr>
          <p:nvPr>
            <p:ph type="title"/>
          </p:nvPr>
        </p:nvSpPr>
        <p:spPr>
          <a:xfrm>
            <a:off x="2165774" y="367646"/>
            <a:ext cx="9282514" cy="4302676"/>
          </a:xfrm>
        </p:spPr>
        <p:txBody>
          <a:bodyPr/>
          <a:lstStyle/>
          <a:p>
            <a:r>
              <a:rPr lang="en-US" dirty="0"/>
              <a:t>Module 1: </a:t>
            </a:r>
            <a:r>
              <a:rPr lang="en-US" dirty="0" err="1"/>
              <a:t>Intoduction</a:t>
            </a:r>
            <a:r>
              <a:rPr lang="en-US" dirty="0"/>
              <a:t> to </a:t>
            </a:r>
            <a:r>
              <a:rPr lang="en-US" dirty="0" err="1"/>
              <a:t>laravel</a:t>
            </a:r>
            <a:endParaRPr lang="en-IN" dirty="0"/>
          </a:p>
        </p:txBody>
      </p:sp>
      <p:sp>
        <p:nvSpPr>
          <p:cNvPr id="3" name="Text Placeholder 2">
            <a:extLst>
              <a:ext uri="{FF2B5EF4-FFF2-40B4-BE49-F238E27FC236}">
                <a16:creationId xmlns:a16="http://schemas.microsoft.com/office/drawing/2014/main" id="{5687245C-87CF-43B2-B84E-6578094612B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7104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DBA3-810B-431C-8DE6-29C6E3FC40F5}"/>
              </a:ext>
            </a:extLst>
          </p:cNvPr>
          <p:cNvSpPr>
            <a:spLocks noGrp="1"/>
          </p:cNvSpPr>
          <p:nvPr>
            <p:ph type="title"/>
          </p:nvPr>
        </p:nvSpPr>
        <p:spPr/>
        <p:txBody>
          <a:bodyPr/>
          <a:lstStyle/>
          <a:p>
            <a:pPr algn="ctr"/>
            <a:r>
              <a:rPr lang="en-IN" dirty="0"/>
              <a:t>what is </a:t>
            </a:r>
            <a:r>
              <a:rPr lang="en-IN" dirty="0" err="1"/>
              <a:t>laravel</a:t>
            </a:r>
            <a:r>
              <a:rPr lang="en-IN" dirty="0"/>
              <a:t> purpose?</a:t>
            </a:r>
          </a:p>
        </p:txBody>
      </p:sp>
      <p:sp>
        <p:nvSpPr>
          <p:cNvPr id="3" name="Content Placeholder 2">
            <a:extLst>
              <a:ext uri="{FF2B5EF4-FFF2-40B4-BE49-F238E27FC236}">
                <a16:creationId xmlns:a16="http://schemas.microsoft.com/office/drawing/2014/main" id="{BABFE695-8E92-45FE-B2B0-A94259B78126}"/>
              </a:ext>
            </a:extLst>
          </p:cNvPr>
          <p:cNvSpPr>
            <a:spLocks noGrp="1"/>
          </p:cNvSpPr>
          <p:nvPr>
            <p:ph idx="1"/>
          </p:nvPr>
        </p:nvSpPr>
        <p:spPr/>
        <p:txBody>
          <a:bodyPr>
            <a:normAutofit/>
          </a:bodyPr>
          <a:lstStyle/>
          <a:p>
            <a:pPr marL="0" indent="0">
              <a:buNone/>
            </a:pPr>
            <a:r>
              <a:rPr lang="en-US" dirty="0"/>
              <a:t>    </a:t>
            </a:r>
            <a:endParaRPr lang="en-IN" dirty="0"/>
          </a:p>
        </p:txBody>
      </p:sp>
      <p:sp>
        <p:nvSpPr>
          <p:cNvPr id="4" name="TextBox 3">
            <a:extLst>
              <a:ext uri="{FF2B5EF4-FFF2-40B4-BE49-F238E27FC236}">
                <a16:creationId xmlns:a16="http://schemas.microsoft.com/office/drawing/2014/main" id="{4ED8BBE8-EF34-4AA9-902E-663838C27028}"/>
              </a:ext>
            </a:extLst>
          </p:cNvPr>
          <p:cNvSpPr txBox="1"/>
          <p:nvPr/>
        </p:nvSpPr>
        <p:spPr>
          <a:xfrm>
            <a:off x="1823992" y="2714920"/>
            <a:ext cx="910167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Laravel is a tool that speeds up web development by providing ready-made components, libraries, and tools. It simplifies common tasks like managing routes (URLs), user logins, caching, and sessions, so developers can focus on building unique features instead of starting from scratch each time.</a:t>
            </a:r>
            <a:endParaRPr lang="en-IN" dirty="0"/>
          </a:p>
        </p:txBody>
      </p:sp>
    </p:spTree>
    <p:extLst>
      <p:ext uri="{BB962C8B-B14F-4D97-AF65-F5344CB8AC3E}">
        <p14:creationId xmlns:p14="http://schemas.microsoft.com/office/powerpoint/2010/main" val="96880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F09223-28C7-4309-8712-BF90918D9DB6}"/>
              </a:ext>
            </a:extLst>
          </p:cNvPr>
          <p:cNvSpPr>
            <a:spLocks noGrp="1"/>
          </p:cNvSpPr>
          <p:nvPr>
            <p:ph type="title"/>
          </p:nvPr>
        </p:nvSpPr>
        <p:spPr/>
        <p:txBody>
          <a:bodyPr/>
          <a:lstStyle/>
          <a:p>
            <a:pPr algn="ctr"/>
            <a:r>
              <a:rPr lang="en-US" dirty="0"/>
              <a:t>Advantages</a:t>
            </a:r>
            <a:endParaRPr lang="en-IN" dirty="0"/>
          </a:p>
        </p:txBody>
      </p:sp>
      <p:sp>
        <p:nvSpPr>
          <p:cNvPr id="5" name="Content Placeholder 4">
            <a:extLst>
              <a:ext uri="{FF2B5EF4-FFF2-40B4-BE49-F238E27FC236}">
                <a16:creationId xmlns:a16="http://schemas.microsoft.com/office/drawing/2014/main" id="{9E6165D4-7C1D-419A-968A-8F877BFB0819}"/>
              </a:ext>
            </a:extLst>
          </p:cNvPr>
          <p:cNvSpPr>
            <a:spLocks noGrp="1"/>
          </p:cNvSpPr>
          <p:nvPr>
            <p:ph idx="1"/>
          </p:nvPr>
        </p:nvSpPr>
        <p:spPr>
          <a:xfrm>
            <a:off x="1069848" y="2314375"/>
            <a:ext cx="10058400" cy="4050792"/>
          </a:xfrm>
        </p:spPr>
        <p:txBody>
          <a:bodyPr/>
          <a:lstStyle/>
          <a:p>
            <a:pPr algn="ctr"/>
            <a:r>
              <a:rPr lang="en-US" dirty="0"/>
              <a:t>Easy to read code</a:t>
            </a:r>
          </a:p>
          <a:p>
            <a:pPr algn="ctr"/>
            <a:r>
              <a:rPr lang="en-IN" dirty="0"/>
              <a:t>Well-Organized Structure</a:t>
            </a:r>
          </a:p>
          <a:p>
            <a:pPr algn="ctr"/>
            <a:r>
              <a:rPr lang="en-IN" dirty="0"/>
              <a:t>User Login Ready</a:t>
            </a:r>
          </a:p>
          <a:p>
            <a:pPr algn="ctr"/>
            <a:r>
              <a:rPr lang="en-IN" dirty="0"/>
              <a:t>Safe Database Changes</a:t>
            </a:r>
          </a:p>
          <a:p>
            <a:pPr algn="ctr"/>
            <a:r>
              <a:rPr lang="en-IN" dirty="0"/>
              <a:t>Easy Database Handling</a:t>
            </a:r>
          </a:p>
          <a:p>
            <a:pPr algn="ctr"/>
            <a:r>
              <a:rPr lang="en-IN" dirty="0"/>
              <a:t>Strong Security</a:t>
            </a:r>
          </a:p>
          <a:p>
            <a:endParaRPr lang="en-IN" dirty="0"/>
          </a:p>
        </p:txBody>
      </p:sp>
      <p:sp>
        <p:nvSpPr>
          <p:cNvPr id="6" name="Title 3">
            <a:extLst>
              <a:ext uri="{FF2B5EF4-FFF2-40B4-BE49-F238E27FC236}">
                <a16:creationId xmlns:a16="http://schemas.microsoft.com/office/drawing/2014/main" id="{FCF74DAA-1EDC-44F0-996B-734D8C086393}"/>
              </a:ext>
            </a:extLst>
          </p:cNvPr>
          <p:cNvSpPr txBox="1">
            <a:spLocks/>
          </p:cNvSpPr>
          <p:nvPr/>
        </p:nvSpPr>
        <p:spPr>
          <a:xfrm>
            <a:off x="1069848" y="475206"/>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a:t>Advantages</a:t>
            </a:r>
            <a:endParaRPr lang="en-IN" dirty="0"/>
          </a:p>
        </p:txBody>
      </p:sp>
    </p:spTree>
    <p:extLst>
      <p:ext uri="{BB962C8B-B14F-4D97-AF65-F5344CB8AC3E}">
        <p14:creationId xmlns:p14="http://schemas.microsoft.com/office/powerpoint/2010/main" val="3119782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5D83-EF70-4CC0-834F-CBE3A2E9CD7C}"/>
              </a:ext>
            </a:extLst>
          </p:cNvPr>
          <p:cNvSpPr>
            <a:spLocks noGrp="1"/>
          </p:cNvSpPr>
          <p:nvPr>
            <p:ph type="title"/>
          </p:nvPr>
        </p:nvSpPr>
        <p:spPr>
          <a:xfrm>
            <a:off x="1069848" y="475205"/>
            <a:ext cx="10058400" cy="1609344"/>
          </a:xfrm>
        </p:spPr>
        <p:txBody>
          <a:bodyPr>
            <a:normAutofit/>
          </a:bodyPr>
          <a:lstStyle/>
          <a:p>
            <a:pPr algn="ctr"/>
            <a:r>
              <a:rPr lang="en-IN" dirty="0"/>
              <a:t>MVC Architecture</a:t>
            </a:r>
          </a:p>
        </p:txBody>
      </p:sp>
      <p:pic>
        <p:nvPicPr>
          <p:cNvPr id="4" name="Picture 3">
            <a:extLst>
              <a:ext uri="{FF2B5EF4-FFF2-40B4-BE49-F238E27FC236}">
                <a16:creationId xmlns:a16="http://schemas.microsoft.com/office/drawing/2014/main" id="{DE363BC2-B6A6-4665-B282-F15B0809F216}"/>
              </a:ext>
            </a:extLst>
          </p:cNvPr>
          <p:cNvPicPr>
            <a:picLocks noChangeAspect="1"/>
          </p:cNvPicPr>
          <p:nvPr/>
        </p:nvPicPr>
        <p:blipFill>
          <a:blip r:embed="rId2"/>
          <a:stretch>
            <a:fillRect/>
          </a:stretch>
        </p:blipFill>
        <p:spPr>
          <a:xfrm>
            <a:off x="2762250" y="3863368"/>
            <a:ext cx="6667500" cy="2600325"/>
          </a:xfrm>
          <a:prstGeom prst="rect">
            <a:avLst/>
          </a:prstGeom>
        </p:spPr>
      </p:pic>
      <p:sp>
        <p:nvSpPr>
          <p:cNvPr id="5" name="Content Placeholder 4">
            <a:extLst>
              <a:ext uri="{FF2B5EF4-FFF2-40B4-BE49-F238E27FC236}">
                <a16:creationId xmlns:a16="http://schemas.microsoft.com/office/drawing/2014/main" id="{EF9958C4-8B5F-43C5-BFDC-383C3806AB24}"/>
              </a:ext>
            </a:extLst>
          </p:cNvPr>
          <p:cNvSpPr>
            <a:spLocks noGrp="1"/>
          </p:cNvSpPr>
          <p:nvPr>
            <p:ph idx="1"/>
          </p:nvPr>
        </p:nvSpPr>
        <p:spPr/>
        <p:txBody>
          <a:bodyPr/>
          <a:lstStyle/>
          <a:p>
            <a:r>
              <a:rPr lang="en-US" dirty="0"/>
              <a:t>The Model-View-Controller (MVC) architecture in Laravel separates an app into three parts: </a:t>
            </a:r>
            <a:r>
              <a:rPr lang="en-US" b="1" dirty="0"/>
              <a:t>Model</a:t>
            </a:r>
            <a:r>
              <a:rPr lang="en-US" dirty="0"/>
              <a:t> (handles data and database), </a:t>
            </a:r>
            <a:r>
              <a:rPr lang="en-US" b="1" dirty="0"/>
              <a:t>View</a:t>
            </a:r>
            <a:r>
              <a:rPr lang="en-US" dirty="0"/>
              <a:t> (displays what the user sees), and </a:t>
            </a:r>
            <a:r>
              <a:rPr lang="en-US" b="1" dirty="0"/>
              <a:t>Controller</a:t>
            </a:r>
            <a:r>
              <a:rPr lang="en-US" dirty="0"/>
              <a:t> (connects the Model and View, handling logic). This structure helps keep the code organized and easier to manage.</a:t>
            </a:r>
            <a:endParaRPr lang="en-IN" dirty="0"/>
          </a:p>
        </p:txBody>
      </p:sp>
    </p:spTree>
    <p:extLst>
      <p:ext uri="{BB962C8B-B14F-4D97-AF65-F5344CB8AC3E}">
        <p14:creationId xmlns:p14="http://schemas.microsoft.com/office/powerpoint/2010/main" val="108929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9D9C03-98BE-431C-87E7-5B032C8A4908}"/>
              </a:ext>
            </a:extLst>
          </p:cNvPr>
          <p:cNvSpPr txBox="1"/>
          <p:nvPr/>
        </p:nvSpPr>
        <p:spPr>
          <a:xfrm>
            <a:off x="2017335" y="150827"/>
            <a:ext cx="9851011" cy="6186309"/>
          </a:xfrm>
          <a:prstGeom prst="rect">
            <a:avLst/>
          </a:prstGeom>
          <a:noFill/>
        </p:spPr>
        <p:txBody>
          <a:bodyPr wrap="square" rtlCol="0">
            <a:spAutoFit/>
          </a:bodyPr>
          <a:lstStyle/>
          <a:p>
            <a:pPr marL="285750" indent="-285750">
              <a:buFont typeface="Arial" panose="020B0604020202020204" pitchFamily="34" charset="0"/>
              <a:buChar char="•"/>
            </a:pPr>
            <a:endParaRPr lang="en-US" b="1" u="sng" dirty="0"/>
          </a:p>
          <a:p>
            <a:pPr marL="285750" indent="-285750">
              <a:buFont typeface="Arial" panose="020B0604020202020204" pitchFamily="34" charset="0"/>
              <a:buChar char="•"/>
            </a:pPr>
            <a:r>
              <a:rPr lang="en-US" b="1" u="sng" dirty="0"/>
              <a:t>Purpose</a:t>
            </a:r>
            <a:r>
              <a:rPr lang="en-US" dirty="0"/>
              <a:t>: </a:t>
            </a:r>
            <a:r>
              <a:rPr lang="en-US" b="1" dirty="0"/>
              <a:t>Purpose:</a:t>
            </a:r>
            <a:r>
              <a:rPr lang="en-US" dirty="0"/>
              <a:t> Manages app data, business rules, and interacts with the database.</a:t>
            </a:r>
          </a:p>
          <a:p>
            <a:pPr marL="285750" indent="-285750">
              <a:buFont typeface="Arial" panose="020B0604020202020204" pitchFamily="34" charset="0"/>
              <a:buChar char="•"/>
            </a:pPr>
            <a:endParaRPr lang="en-US" b="1" u="sng" dirty="0"/>
          </a:p>
          <a:p>
            <a:pPr marL="285750" indent="-285750">
              <a:buFont typeface="Arial" panose="020B0604020202020204" pitchFamily="34" charset="0"/>
              <a:buChar char="•"/>
            </a:pPr>
            <a:r>
              <a:rPr lang="en-US" b="1" u="sng" dirty="0"/>
              <a:t>Significance in Laravel</a:t>
            </a:r>
            <a:r>
              <a:rPr lang="en-US" dirty="0"/>
              <a:t>: Models are PHP classes linked to database tables, handling data operations like create, read, update, and delete (CRUD) while enforcing rules.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r>
              <a:rPr lang="en-US" b="1" u="sng" dirty="0"/>
              <a:t>Purpose:</a:t>
            </a:r>
            <a:r>
              <a:rPr lang="en-US" dirty="0"/>
              <a:t> Displays data to users using HTML, CSS, and JavaScript.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a:t>Significance in Laravel</a:t>
            </a:r>
            <a:r>
              <a:rPr lang="en-US" dirty="0"/>
              <a:t>: Views use Blade templates or PHP to create dynamic, reusable layouts that show data from Controllers.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a:t>Purpose</a:t>
            </a:r>
            <a:r>
              <a:rPr lang="en-US" dirty="0"/>
              <a:t>: Acts as the middleman between Model and View, handling user requests and sending data for display.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a:t>Significance in </a:t>
            </a:r>
            <a:r>
              <a:rPr lang="en-US" b="1" u="sng" dirty="0" err="1"/>
              <a:t>Laravel</a:t>
            </a:r>
            <a:r>
              <a:rPr lang="en-US" dirty="0" err="1"/>
              <a:t>Controllers</a:t>
            </a:r>
            <a:r>
              <a:rPr lang="en-US" dirty="0"/>
              <a:t> are PHP classes with methods that get data from Models and pass it to Views for users to see.</a:t>
            </a:r>
          </a:p>
          <a:p>
            <a:endParaRPr lang="en-IN" dirty="0"/>
          </a:p>
        </p:txBody>
      </p:sp>
      <p:sp>
        <p:nvSpPr>
          <p:cNvPr id="3" name="TextBox 2">
            <a:extLst>
              <a:ext uri="{FF2B5EF4-FFF2-40B4-BE49-F238E27FC236}">
                <a16:creationId xmlns:a16="http://schemas.microsoft.com/office/drawing/2014/main" id="{4E40124F-FE91-425C-8F49-A4B66D5B924A}"/>
              </a:ext>
            </a:extLst>
          </p:cNvPr>
          <p:cNvSpPr txBox="1"/>
          <p:nvPr/>
        </p:nvSpPr>
        <p:spPr>
          <a:xfrm>
            <a:off x="248240" y="688158"/>
            <a:ext cx="1621410" cy="677108"/>
          </a:xfrm>
          <a:prstGeom prst="rect">
            <a:avLst/>
          </a:prstGeom>
          <a:noFill/>
        </p:spPr>
        <p:txBody>
          <a:bodyPr wrap="square" rtlCol="0">
            <a:spAutoFit/>
          </a:bodyPr>
          <a:lstStyle/>
          <a:p>
            <a:r>
              <a:rPr lang="en-US" sz="2000" b="1" dirty="0"/>
              <a:t>Model(M) :</a:t>
            </a:r>
          </a:p>
          <a:p>
            <a:endParaRPr lang="en-IN" dirty="0"/>
          </a:p>
        </p:txBody>
      </p:sp>
      <p:sp>
        <p:nvSpPr>
          <p:cNvPr id="4" name="TextBox 3">
            <a:extLst>
              <a:ext uri="{FF2B5EF4-FFF2-40B4-BE49-F238E27FC236}">
                <a16:creationId xmlns:a16="http://schemas.microsoft.com/office/drawing/2014/main" id="{1FAF6729-D07C-41AE-A0A9-9442ADA20F98}"/>
              </a:ext>
            </a:extLst>
          </p:cNvPr>
          <p:cNvSpPr txBox="1"/>
          <p:nvPr/>
        </p:nvSpPr>
        <p:spPr>
          <a:xfrm>
            <a:off x="417922" y="2896277"/>
            <a:ext cx="1451728" cy="400110"/>
          </a:xfrm>
          <a:prstGeom prst="rect">
            <a:avLst/>
          </a:prstGeom>
          <a:noFill/>
        </p:spPr>
        <p:txBody>
          <a:bodyPr wrap="square" rtlCol="0">
            <a:spAutoFit/>
          </a:bodyPr>
          <a:lstStyle/>
          <a:p>
            <a:r>
              <a:rPr lang="en-US" sz="2000" b="1" dirty="0"/>
              <a:t>View(V) </a:t>
            </a:r>
            <a:r>
              <a:rPr lang="en-US" b="1" dirty="0"/>
              <a:t>:</a:t>
            </a:r>
            <a:endParaRPr lang="en-IN" b="1" dirty="0"/>
          </a:p>
        </p:txBody>
      </p:sp>
      <p:sp>
        <p:nvSpPr>
          <p:cNvPr id="5" name="TextBox 4">
            <a:extLst>
              <a:ext uri="{FF2B5EF4-FFF2-40B4-BE49-F238E27FC236}">
                <a16:creationId xmlns:a16="http://schemas.microsoft.com/office/drawing/2014/main" id="{49817166-A00E-40C7-987D-0DCA5DFD0AD1}"/>
              </a:ext>
            </a:extLst>
          </p:cNvPr>
          <p:cNvSpPr txBox="1"/>
          <p:nvPr/>
        </p:nvSpPr>
        <p:spPr>
          <a:xfrm>
            <a:off x="56561" y="4958499"/>
            <a:ext cx="2004767" cy="400110"/>
          </a:xfrm>
          <a:prstGeom prst="rect">
            <a:avLst/>
          </a:prstGeom>
          <a:noFill/>
        </p:spPr>
        <p:txBody>
          <a:bodyPr wrap="square" rtlCol="0">
            <a:spAutoFit/>
          </a:bodyPr>
          <a:lstStyle/>
          <a:p>
            <a:r>
              <a:rPr lang="en-US" sz="2000" b="1" dirty="0"/>
              <a:t>Controller(C) :</a:t>
            </a:r>
            <a:endParaRPr lang="en-IN" sz="2000" b="1" dirty="0"/>
          </a:p>
        </p:txBody>
      </p:sp>
    </p:spTree>
    <p:extLst>
      <p:ext uri="{BB962C8B-B14F-4D97-AF65-F5344CB8AC3E}">
        <p14:creationId xmlns:p14="http://schemas.microsoft.com/office/powerpoint/2010/main" val="1079478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EA06-6595-403C-9471-4C5F245F1529}"/>
              </a:ext>
            </a:extLst>
          </p:cNvPr>
          <p:cNvSpPr>
            <a:spLocks noGrp="1"/>
          </p:cNvSpPr>
          <p:nvPr>
            <p:ph type="title"/>
          </p:nvPr>
        </p:nvSpPr>
        <p:spPr>
          <a:xfrm>
            <a:off x="1063752" y="685800"/>
            <a:ext cx="10058400" cy="1609344"/>
          </a:xfrm>
        </p:spPr>
        <p:txBody>
          <a:bodyPr/>
          <a:lstStyle/>
          <a:p>
            <a:pPr algn="ctr"/>
            <a:r>
              <a:rPr lang="en-US" dirty="0"/>
              <a:t>Significance of MVC in Laravel</a:t>
            </a:r>
            <a:endParaRPr lang="en-IN" dirty="0"/>
          </a:p>
        </p:txBody>
      </p:sp>
      <p:sp>
        <p:nvSpPr>
          <p:cNvPr id="3" name="Content Placeholder 2">
            <a:extLst>
              <a:ext uri="{FF2B5EF4-FFF2-40B4-BE49-F238E27FC236}">
                <a16:creationId xmlns:a16="http://schemas.microsoft.com/office/drawing/2014/main" id="{9FE87CB8-DE4A-4BC6-A0AD-4E045EB76C58}"/>
              </a:ext>
            </a:extLst>
          </p:cNvPr>
          <p:cNvSpPr>
            <a:spLocks noGrp="1"/>
          </p:cNvSpPr>
          <p:nvPr>
            <p:ph idx="1"/>
          </p:nvPr>
        </p:nvSpPr>
        <p:spPr>
          <a:xfrm>
            <a:off x="1063752" y="2705870"/>
            <a:ext cx="10058400" cy="4050792"/>
          </a:xfrm>
        </p:spPr>
        <p:txBody>
          <a:bodyPr>
            <a:normAutofit/>
          </a:bodyPr>
          <a:lstStyle/>
          <a:p>
            <a:pPr algn="ctr"/>
            <a:r>
              <a:rPr lang="en-US" dirty="0"/>
              <a:t> </a:t>
            </a:r>
            <a:r>
              <a:rPr lang="en-US" b="1" u="sng" dirty="0"/>
              <a:t>Separation of Concerns</a:t>
            </a:r>
          </a:p>
          <a:p>
            <a:pPr algn="ctr"/>
            <a:r>
              <a:rPr lang="en-US" b="1" u="sng" dirty="0"/>
              <a:t>Code Reusability</a:t>
            </a:r>
            <a:endParaRPr lang="en-US" dirty="0"/>
          </a:p>
          <a:p>
            <a:pPr algn="ctr"/>
            <a:r>
              <a:rPr lang="en-US" b="1" u="sng" dirty="0"/>
              <a:t>Scalability and Maintainability</a:t>
            </a:r>
            <a:endParaRPr lang="en-US" dirty="0"/>
          </a:p>
        </p:txBody>
      </p:sp>
    </p:spTree>
    <p:extLst>
      <p:ext uri="{BB962C8B-B14F-4D97-AF65-F5344CB8AC3E}">
        <p14:creationId xmlns:p14="http://schemas.microsoft.com/office/powerpoint/2010/main" val="1375946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283</TotalTime>
  <Words>1510</Words>
  <Application>Microsoft Office PowerPoint</Application>
  <PresentationFormat>Widescreen</PresentationFormat>
  <Paragraphs>121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Rockwell</vt:lpstr>
      <vt:lpstr>Rockwell Condensed</vt:lpstr>
      <vt:lpstr>Wingdings</vt:lpstr>
      <vt:lpstr>Wood Type</vt:lpstr>
      <vt:lpstr>Laravel certificate course</vt:lpstr>
      <vt:lpstr>Diya kirit patel sybca batch-B 23000119 </vt:lpstr>
      <vt:lpstr>PowerPoint Presentation</vt:lpstr>
      <vt:lpstr>Module 1: Intoduction to laravel</vt:lpstr>
      <vt:lpstr>what is laravel purpose?</vt:lpstr>
      <vt:lpstr>Advantages</vt:lpstr>
      <vt:lpstr>MVC Architecture</vt:lpstr>
      <vt:lpstr>PowerPoint Presentation</vt:lpstr>
      <vt:lpstr>Significance of MVC in Laravel</vt:lpstr>
      <vt:lpstr>MVC in the Laravel</vt:lpstr>
      <vt:lpstr>Laravel Framework Key Folders </vt:lpstr>
      <vt:lpstr>Module 1 summary</vt:lpstr>
      <vt:lpstr>PowerPoint Presentation</vt:lpstr>
      <vt:lpstr>Module 2: Web Application Developing </vt:lpstr>
      <vt:lpstr>Active Record Introduction </vt:lpstr>
      <vt:lpstr>key concepts and features related to the Active Record pattern:</vt:lpstr>
      <vt:lpstr>Migrations in the Laravel</vt:lpstr>
      <vt:lpstr>Eloquent in the Laravel </vt:lpstr>
      <vt:lpstr>Blade Engine Directives</vt:lpstr>
      <vt:lpstr>Controller Introduction </vt:lpstr>
      <vt:lpstr>Key purposes of Laravel controllers</vt:lpstr>
      <vt:lpstr>Define Controller</vt:lpstr>
      <vt:lpstr>Module 2 Summary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laravel</dc:title>
  <dc:creator>Diya Patel</dc:creator>
  <cp:lastModifiedBy>Diya Patel</cp:lastModifiedBy>
  <cp:revision>57</cp:revision>
  <dcterms:created xsi:type="dcterms:W3CDTF">2024-10-19T05:24:33Z</dcterms:created>
  <dcterms:modified xsi:type="dcterms:W3CDTF">2024-10-28T11:42:56Z</dcterms:modified>
</cp:coreProperties>
</file>