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6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9FA8-18E3-490E-AD69-F16C33A9662F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B8E9B70-86F0-47AA-A217-B67940BC68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0656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9FA8-18E3-490E-AD69-F16C33A9662F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B8E9B70-86F0-47AA-A217-B67940BC68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835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9FA8-18E3-490E-AD69-F16C33A9662F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B8E9B70-86F0-47AA-A217-B67940BC68EE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8175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9FA8-18E3-490E-AD69-F16C33A9662F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B8E9B70-86F0-47AA-A217-B67940BC68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37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9FA8-18E3-490E-AD69-F16C33A9662F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B8E9B70-86F0-47AA-A217-B67940BC68EE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2476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9FA8-18E3-490E-AD69-F16C33A9662F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B8E9B70-86F0-47AA-A217-B67940BC68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3600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9FA8-18E3-490E-AD69-F16C33A9662F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E9B70-86F0-47AA-A217-B67940BC68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4973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9FA8-18E3-490E-AD69-F16C33A9662F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E9B70-86F0-47AA-A217-B67940BC68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254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9FA8-18E3-490E-AD69-F16C33A9662F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E9B70-86F0-47AA-A217-B67940BC68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904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9FA8-18E3-490E-AD69-F16C33A9662F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B8E9B70-86F0-47AA-A217-B67940BC68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744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9FA8-18E3-490E-AD69-F16C33A9662F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B8E9B70-86F0-47AA-A217-B67940BC68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5736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9FA8-18E3-490E-AD69-F16C33A9662F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B8E9B70-86F0-47AA-A217-B67940BC68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168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9FA8-18E3-490E-AD69-F16C33A9662F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E9B70-86F0-47AA-A217-B67940BC68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039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9FA8-18E3-490E-AD69-F16C33A9662F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E9B70-86F0-47AA-A217-B67940BC68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545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9FA8-18E3-490E-AD69-F16C33A9662F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E9B70-86F0-47AA-A217-B67940BC68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802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9FA8-18E3-490E-AD69-F16C33A9662F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B8E9B70-86F0-47AA-A217-B67940BC68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7737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69FA8-18E3-490E-AD69-F16C33A9662F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B8E9B70-86F0-47AA-A217-B67940BC68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3570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4" r:id="rId4"/>
    <p:sldLayoutId id="2147483985" r:id="rId5"/>
    <p:sldLayoutId id="2147483986" r:id="rId6"/>
    <p:sldLayoutId id="2147483987" r:id="rId7"/>
    <p:sldLayoutId id="2147483988" r:id="rId8"/>
    <p:sldLayoutId id="2147483989" r:id="rId9"/>
    <p:sldLayoutId id="2147483990" r:id="rId10"/>
    <p:sldLayoutId id="2147483991" r:id="rId11"/>
    <p:sldLayoutId id="2147483992" r:id="rId12"/>
    <p:sldLayoutId id="2147483993" r:id="rId13"/>
    <p:sldLayoutId id="2147483994" r:id="rId14"/>
    <p:sldLayoutId id="2147483995" r:id="rId15"/>
    <p:sldLayoutId id="21474839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hyperlink" Target="https://laravel.com/" TargetMode="External"/><Relationship Id="rId7" Type="http://schemas.openxmlformats.org/officeDocument/2006/relationships/hyperlink" Target="https://getbootstrap.com/" TargetMode="External"/><Relationship Id="rId2" Type="http://schemas.openxmlformats.org/officeDocument/2006/relationships/hyperlink" Target="https://www.php.net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tackoverflow.com/" TargetMode="External"/><Relationship Id="rId5" Type="http://schemas.openxmlformats.org/officeDocument/2006/relationships/hyperlink" Target="https://sweetalert2.github.io/" TargetMode="External"/><Relationship Id="rId4" Type="http://schemas.openxmlformats.org/officeDocument/2006/relationships/hyperlink" Target="https://github.com/PHPOffice/PHPWord" TargetMode="External"/><Relationship Id="rId9" Type="http://schemas.openxmlformats.org/officeDocument/2006/relationships/image" Target="../media/image2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3C392C-4308-2E40-8F55-69A636B99714}"/>
              </a:ext>
            </a:extLst>
          </p:cNvPr>
          <p:cNvSpPr txBox="1"/>
          <p:nvPr/>
        </p:nvSpPr>
        <p:spPr>
          <a:xfrm>
            <a:off x="3440784" y="883465"/>
            <a:ext cx="766163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Muhammad Al-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Xorazmiy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nomidagi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TATU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Urganch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filiali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942-20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guruh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talabasi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Boltayev Diyorbek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50BE31-1705-7298-2E01-657CE6171CD5}"/>
              </a:ext>
            </a:extLst>
          </p:cNvPr>
          <p:cNvSpPr/>
          <p:nvPr/>
        </p:nvSpPr>
        <p:spPr>
          <a:xfrm>
            <a:off x="4834636" y="3620045"/>
            <a:ext cx="3672801" cy="120032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7200" b="1" cap="none" spc="0" dirty="0" err="1">
                <a:ln/>
                <a:solidFill>
                  <a:srgbClr val="002060"/>
                </a:solidFill>
                <a:effectLst/>
              </a:rPr>
              <a:t>Kurs</a:t>
            </a:r>
            <a:r>
              <a:rPr lang="en-US" sz="7200" b="1" cap="none" spc="0" dirty="0">
                <a:ln/>
                <a:solidFill>
                  <a:srgbClr val="002060"/>
                </a:solidFill>
                <a:effectLst/>
              </a:rPr>
              <a:t> </a:t>
            </a:r>
            <a:r>
              <a:rPr lang="en-US" sz="7200" b="1" cap="none" spc="0" dirty="0" err="1">
                <a:ln/>
                <a:solidFill>
                  <a:srgbClr val="002060"/>
                </a:solidFill>
                <a:effectLst/>
              </a:rPr>
              <a:t>ishi</a:t>
            </a:r>
            <a:endParaRPr lang="en-US" sz="7200" b="1" cap="none" spc="0" dirty="0">
              <a:ln/>
              <a:solidFill>
                <a:srgbClr val="002060"/>
              </a:solidFill>
              <a:effectLst/>
            </a:endParaRPr>
          </a:p>
        </p:txBody>
      </p:sp>
      <p:pic>
        <p:nvPicPr>
          <p:cNvPr id="6" name="Graphic 5" descr="Bank with solid fill">
            <a:extLst>
              <a:ext uri="{FF2B5EF4-FFF2-40B4-BE49-F238E27FC236}">
                <a16:creationId xmlns:a16="http://schemas.microsoft.com/office/drawing/2014/main" id="{3E63C580-DF88-E3C4-DC7C-E68705466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5267" y="553527"/>
            <a:ext cx="2254626" cy="225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87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74BF53A-DD7A-2C4D-20AB-B9594EA3948C}"/>
              </a:ext>
            </a:extLst>
          </p:cNvPr>
          <p:cNvSpPr/>
          <p:nvPr/>
        </p:nvSpPr>
        <p:spPr>
          <a:xfrm>
            <a:off x="1883199" y="618217"/>
            <a:ext cx="8123945" cy="236988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err="1"/>
              <a:t>Dastur</a:t>
            </a:r>
            <a:r>
              <a:rPr lang="en-US" sz="2800" b="1" dirty="0"/>
              <a:t> </a:t>
            </a:r>
            <a:r>
              <a:rPr lang="en-US" sz="2800" b="1" dirty="0" err="1"/>
              <a:t>quydagi</a:t>
            </a:r>
            <a:r>
              <a:rPr lang="en-US" sz="2800" b="1" dirty="0"/>
              <a:t> </a:t>
            </a:r>
            <a:r>
              <a:rPr lang="en-US" sz="2800" b="1" dirty="0" err="1"/>
              <a:t>qulayliklarga</a:t>
            </a:r>
            <a:r>
              <a:rPr lang="en-US" sz="2800" b="1" dirty="0"/>
              <a:t> </a:t>
            </a:r>
            <a:r>
              <a:rPr lang="en-US" sz="2800" b="1" dirty="0" err="1"/>
              <a:t>ega</a:t>
            </a:r>
            <a:r>
              <a:rPr lang="en-US" sz="2800" b="1" dirty="0"/>
              <a:t>:</a:t>
            </a:r>
          </a:p>
          <a:p>
            <a:endParaRPr lang="en-US" sz="2000" dirty="0"/>
          </a:p>
          <a:p>
            <a:r>
              <a:rPr lang="en-US" sz="2000" dirty="0"/>
              <a:t>1. </a:t>
            </a:r>
            <a:r>
              <a:rPr lang="en-US" sz="2000" dirty="0" err="1"/>
              <a:t>Ushbu</a:t>
            </a:r>
            <a:r>
              <a:rPr lang="en-US" sz="2000" dirty="0"/>
              <a:t> </a:t>
            </a:r>
            <a:r>
              <a:rPr lang="en-US" sz="2000" dirty="0" err="1"/>
              <a:t>saytdan</a:t>
            </a:r>
            <a:r>
              <a:rPr lang="en-US" sz="2000" dirty="0"/>
              <a:t> </a:t>
            </a:r>
            <a:r>
              <a:rPr lang="en-US" sz="2000" dirty="0" err="1"/>
              <a:t>istalgan</a:t>
            </a:r>
            <a:r>
              <a:rPr lang="en-US" sz="2000" dirty="0"/>
              <a:t> </a:t>
            </a:r>
            <a:r>
              <a:rPr lang="en-US" sz="2000" dirty="0" err="1"/>
              <a:t>odam</a:t>
            </a:r>
            <a:r>
              <a:rPr lang="en-US" sz="2000" dirty="0"/>
              <a:t> </a:t>
            </a:r>
            <a:r>
              <a:rPr lang="en-US" sz="2000" dirty="0" err="1"/>
              <a:t>foydalana</a:t>
            </a:r>
            <a:r>
              <a:rPr lang="en-US" sz="2000" dirty="0"/>
              <a:t> </a:t>
            </a:r>
            <a:r>
              <a:rPr lang="en-US" sz="2000" dirty="0" err="1"/>
              <a:t>olishi</a:t>
            </a:r>
            <a:r>
              <a:rPr lang="en-US" sz="2000" dirty="0"/>
              <a:t> .</a:t>
            </a:r>
          </a:p>
          <a:p>
            <a:r>
              <a:rPr lang="en-US" sz="2000" dirty="0"/>
              <a:t>2. </a:t>
            </a:r>
            <a:r>
              <a:rPr lang="en-US" sz="2000" dirty="0" err="1"/>
              <a:t>Savol</a:t>
            </a:r>
            <a:r>
              <a:rPr lang="en-US" sz="2000" dirty="0"/>
              <a:t> </a:t>
            </a:r>
            <a:r>
              <a:rPr lang="en-US" sz="2000" dirty="0" err="1"/>
              <a:t>va</a:t>
            </a:r>
            <a:r>
              <a:rPr lang="en-US" sz="2000" dirty="0"/>
              <a:t> </a:t>
            </a:r>
            <a:r>
              <a:rPr lang="en-US" sz="2000" dirty="0" err="1"/>
              <a:t>javoblarni</a:t>
            </a:r>
            <a:r>
              <a:rPr lang="en-US" sz="2000" dirty="0"/>
              <a:t> </a:t>
            </a:r>
            <a:r>
              <a:rPr lang="en-US" sz="2000" dirty="0" err="1"/>
              <a:t>tez</a:t>
            </a:r>
            <a:r>
              <a:rPr lang="en-US" sz="2000" dirty="0"/>
              <a:t> </a:t>
            </a:r>
            <a:r>
              <a:rPr lang="en-US" sz="2000" dirty="0" err="1"/>
              <a:t>va</a:t>
            </a:r>
            <a:r>
              <a:rPr lang="en-US" sz="2000" dirty="0"/>
              <a:t> </a:t>
            </a:r>
            <a:r>
              <a:rPr lang="en-US" sz="2000" dirty="0" err="1"/>
              <a:t>mukammal</a:t>
            </a:r>
            <a:r>
              <a:rPr lang="en-US" sz="2000" dirty="0"/>
              <a:t> </a:t>
            </a:r>
            <a:r>
              <a:rPr lang="en-US" sz="2000" dirty="0" err="1"/>
              <a:t>aralashtirish</a:t>
            </a:r>
            <a:r>
              <a:rPr lang="en-US" sz="2000" dirty="0"/>
              <a:t> </a:t>
            </a:r>
            <a:r>
              <a:rPr lang="en-US" sz="2000" dirty="0" err="1"/>
              <a:t>algoritmi</a:t>
            </a:r>
            <a:r>
              <a:rPr lang="en-US" sz="2000" dirty="0"/>
              <a:t> </a:t>
            </a:r>
            <a:r>
              <a:rPr lang="en-US" sz="2000" dirty="0" err="1"/>
              <a:t>mavjudligi</a:t>
            </a:r>
            <a:r>
              <a:rPr lang="en-US" sz="2000" dirty="0"/>
              <a:t>.</a:t>
            </a:r>
          </a:p>
          <a:p>
            <a:r>
              <a:rPr lang="en-US" sz="2000" dirty="0"/>
              <a:t>3.Testlar word </a:t>
            </a:r>
            <a:r>
              <a:rPr lang="en-US" sz="2000" dirty="0" err="1"/>
              <a:t>fayl</a:t>
            </a:r>
            <a:r>
              <a:rPr lang="en-US" sz="2000" dirty="0"/>
              <a:t> </a:t>
            </a:r>
            <a:r>
              <a:rPr lang="en-US" sz="2000" dirty="0" err="1"/>
              <a:t>shaklida</a:t>
            </a:r>
            <a:r>
              <a:rPr lang="en-US" sz="2000" dirty="0"/>
              <a:t> </a:t>
            </a:r>
            <a:r>
              <a:rPr lang="en-US" sz="2000" dirty="0" err="1"/>
              <a:t>foydalnishga</a:t>
            </a:r>
            <a:r>
              <a:rPr lang="en-US" sz="2000" dirty="0"/>
              <a:t> </a:t>
            </a:r>
            <a:r>
              <a:rPr lang="en-US" sz="2000" dirty="0" err="1"/>
              <a:t>qulay</a:t>
            </a:r>
            <a:r>
              <a:rPr lang="en-US" sz="2000" dirty="0"/>
              <a:t> </a:t>
            </a:r>
            <a:r>
              <a:rPr lang="en-US" sz="2000" dirty="0" err="1"/>
              <a:t>tarzda</a:t>
            </a:r>
            <a:r>
              <a:rPr lang="en-US" sz="2000" dirty="0"/>
              <a:t> </a:t>
            </a:r>
            <a:r>
              <a:rPr lang="en-US" sz="2000" dirty="0" err="1"/>
              <a:t>topshirilishi</a:t>
            </a:r>
            <a:endParaRPr lang="en-US" sz="2000" dirty="0"/>
          </a:p>
          <a:p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13B731-7533-7D56-033E-A0A4284138AE}"/>
              </a:ext>
            </a:extLst>
          </p:cNvPr>
          <p:cNvSpPr txBox="1"/>
          <p:nvPr/>
        </p:nvSpPr>
        <p:spPr>
          <a:xfrm>
            <a:off x="1770077" y="3577473"/>
            <a:ext cx="9730624" cy="1932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uz-Cyrl-UZ" sz="28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Xulosa.</a:t>
            </a:r>
            <a:endParaRPr lang="ru-RU" sz="2800" b="1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Web </a:t>
            </a:r>
            <a:r>
              <a:rPr lang="en-US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ilovani</a:t>
            </a:r>
            <a:r>
              <a:rPr 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yaratish</a:t>
            </a:r>
            <a:r>
              <a:rPr 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davomida</a:t>
            </a:r>
            <a:r>
              <a:rPr 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fayllar</a:t>
            </a:r>
            <a:r>
              <a:rPr 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bilan</a:t>
            </a:r>
            <a:r>
              <a:rPr 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ishlash</a:t>
            </a:r>
            <a:r>
              <a:rPr 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Php</a:t>
            </a:r>
            <a:r>
              <a:rPr 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orqali</a:t>
            </a:r>
            <a:r>
              <a:rPr 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word </a:t>
            </a:r>
            <a:r>
              <a:rPr lang="en-US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fayl</a:t>
            </a:r>
            <a:r>
              <a:rPr 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generatsiya</a:t>
            </a:r>
            <a:r>
              <a:rPr 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qilish</a:t>
            </a:r>
            <a:r>
              <a:rPr 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Php</a:t>
            </a:r>
            <a:r>
              <a:rPr 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da random </a:t>
            </a:r>
            <a:r>
              <a:rPr lang="en-US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funksiyasi</a:t>
            </a:r>
            <a:r>
              <a:rPr 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bilan</a:t>
            </a:r>
            <a:r>
              <a:rPr 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ishlash</a:t>
            </a:r>
            <a:r>
              <a:rPr 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nishonlardan</a:t>
            </a:r>
            <a:r>
              <a:rPr 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foydalanish</a:t>
            </a:r>
            <a:r>
              <a:rPr 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, </a:t>
            </a:r>
            <a:r>
              <a:rPr lang="en-US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Laraveldagi</a:t>
            </a:r>
            <a:r>
              <a:rPr 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bilimlarni</a:t>
            </a:r>
            <a:r>
              <a:rPr 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mustahkamlashga</a:t>
            </a:r>
            <a:r>
              <a:rPr 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erishdim</a:t>
            </a:r>
            <a:r>
              <a:rPr 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  <a:endParaRPr lang="ru-RU" sz="18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6" name="Graphic 5" descr="Classroom with solid fill">
            <a:extLst>
              <a:ext uri="{FF2B5EF4-FFF2-40B4-BE49-F238E27FC236}">
                <a16:creationId xmlns:a16="http://schemas.microsoft.com/office/drawing/2014/main" id="{11EABDA1-8229-D3B0-34DF-8DFA35498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36231" y="106052"/>
            <a:ext cx="2348846" cy="234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969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E2DD36-A7F5-7501-2506-155D8FABDA75}"/>
              </a:ext>
            </a:extLst>
          </p:cNvPr>
          <p:cNvSpPr txBox="1"/>
          <p:nvPr/>
        </p:nvSpPr>
        <p:spPr>
          <a:xfrm>
            <a:off x="3209041" y="1748794"/>
            <a:ext cx="6094428" cy="41975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https://www.php.net/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-PHP </a:t>
            </a:r>
            <a:r>
              <a:rPr lang="en-US" sz="1800" u="sng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dasturlash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u="sng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tili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u="sng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sayti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https://laravel.com/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Laravel Framework </a:t>
            </a:r>
            <a:r>
              <a:rPr lang="en-US" sz="1800" u="sng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sayti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https://github.com/PHPOffice/PHPWord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Word </a:t>
            </a:r>
            <a:r>
              <a:rPr lang="en-US" sz="1800" u="sng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faylga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u="sng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yozish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u="sng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uchun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u="sng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ishlatilgan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Package 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https://sweetalert2.github.io/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</a:t>
            </a:r>
            <a:r>
              <a:rPr lang="en-US" sz="1800" u="sng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Xabarlarni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u="sng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animatsiyali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u="sng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chiqarish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u="sng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uchun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https://stackoverflow.com/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</a:t>
            </a:r>
            <a:r>
              <a:rPr lang="en-US" sz="1800" u="sng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Yuzaga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u="sng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kelgan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u="sng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xatoliklarni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u="sng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bartaraf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u="sng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etishda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u="sng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yordam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u="sng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berdi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7"/>
              </a:rPr>
              <a:t>https://getbootstrap.com/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Front-end </a:t>
            </a:r>
            <a:r>
              <a:rPr lang="en-US" sz="1800" u="sng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qismini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u="sng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shakllantirishda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u="sng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foydalanildi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2609E4-455C-EA36-C9AA-04FAE65596FE}"/>
              </a:ext>
            </a:extLst>
          </p:cNvPr>
          <p:cNvSpPr/>
          <p:nvPr/>
        </p:nvSpPr>
        <p:spPr>
          <a:xfrm>
            <a:off x="3004870" y="365537"/>
            <a:ext cx="91871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Foydalanilgan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internet 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resurslari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Graphic 5" descr="Earth globe: Africa and Europe with solid fill">
            <a:extLst>
              <a:ext uri="{FF2B5EF4-FFF2-40B4-BE49-F238E27FC236}">
                <a16:creationId xmlns:a16="http://schemas.microsoft.com/office/drawing/2014/main" id="{0726AB40-56CE-3D22-7A4A-49CD2CE413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45054" y="213282"/>
            <a:ext cx="1359816" cy="135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697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1DA2B7-0D36-ED91-1BD1-066C10BD6C21}"/>
              </a:ext>
            </a:extLst>
          </p:cNvPr>
          <p:cNvSpPr/>
          <p:nvPr/>
        </p:nvSpPr>
        <p:spPr>
          <a:xfrm>
            <a:off x="1764525" y="1242230"/>
            <a:ext cx="86629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err="1">
                <a:ln/>
                <a:solidFill>
                  <a:schemeClr val="accent3"/>
                </a:solidFill>
                <a:effectLst/>
              </a:rPr>
              <a:t>E’tiboringiz</a:t>
            </a:r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 </a:t>
            </a:r>
            <a:r>
              <a:rPr lang="en-US" sz="5400" b="1" cap="none" spc="0" dirty="0" err="1">
                <a:ln/>
                <a:solidFill>
                  <a:schemeClr val="accent3"/>
                </a:solidFill>
                <a:effectLst/>
              </a:rPr>
              <a:t>uchun</a:t>
            </a:r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 </a:t>
            </a:r>
            <a:r>
              <a:rPr lang="en-US" sz="5400" b="1" cap="none" spc="0" dirty="0" err="1">
                <a:ln/>
                <a:solidFill>
                  <a:schemeClr val="accent3"/>
                </a:solidFill>
                <a:effectLst/>
              </a:rPr>
              <a:t>rahmat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pic>
        <p:nvPicPr>
          <p:cNvPr id="6" name="Graphic 5" descr="Graduation cap with solid fill">
            <a:extLst>
              <a:ext uri="{FF2B5EF4-FFF2-40B4-BE49-F238E27FC236}">
                <a16:creationId xmlns:a16="http://schemas.microsoft.com/office/drawing/2014/main" id="{D1F76080-8629-A930-8BA0-7A7503F96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1376" y="2335492"/>
            <a:ext cx="3829247" cy="382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609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0EAF25-38AC-4500-4F14-55FBAC9A5CAE}"/>
              </a:ext>
            </a:extLst>
          </p:cNvPr>
          <p:cNvSpPr/>
          <p:nvPr/>
        </p:nvSpPr>
        <p:spPr>
          <a:xfrm>
            <a:off x="3722998" y="2613650"/>
            <a:ext cx="5939477" cy="19389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uz-Latn-UZ" sz="4000" dirty="0">
                <a:effectLst/>
                <a:latin typeface="Arial" panose="020B0604020202020204" pitchFamily="34" charset="0"/>
              </a:rPr>
              <a:t>Online test generatsiya </a:t>
            </a:r>
            <a:endParaRPr lang="en-US" sz="4000" dirty="0">
              <a:effectLst/>
              <a:latin typeface="Arial" panose="020B0604020202020204" pitchFamily="34" charset="0"/>
            </a:endParaRPr>
          </a:p>
          <a:p>
            <a:pPr algn="ctr"/>
            <a:r>
              <a:rPr lang="uz-Latn-UZ" sz="4000" dirty="0">
                <a:effectLst/>
                <a:latin typeface="Arial" panose="020B0604020202020204" pitchFamily="34" charset="0"/>
              </a:rPr>
              <a:t>qilib beruvchi web ilova</a:t>
            </a:r>
            <a:endParaRPr lang="en-US" sz="4000" dirty="0">
              <a:effectLst/>
              <a:latin typeface="Arial" panose="020B0604020202020204" pitchFamily="34" charset="0"/>
            </a:endParaRPr>
          </a:p>
          <a:p>
            <a:pPr algn="ctr"/>
            <a:r>
              <a:rPr lang="uz-Latn-UZ" sz="4000" dirty="0">
                <a:effectLst/>
                <a:latin typeface="Arial" panose="020B0604020202020204" pitchFamily="34" charset="0"/>
              </a:rPr>
              <a:t> ishlab chiqish</a:t>
            </a:r>
            <a:endParaRPr lang="en-US" sz="4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E95322-8B5B-A1CC-F166-2D21AADAD6C5}"/>
              </a:ext>
            </a:extLst>
          </p:cNvPr>
          <p:cNvSpPr txBox="1"/>
          <p:nvPr/>
        </p:nvSpPr>
        <p:spPr>
          <a:xfrm>
            <a:off x="1764336" y="490679"/>
            <a:ext cx="6094428" cy="101566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60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Mavzu</a:t>
            </a:r>
            <a:r>
              <a:rPr lang="en-US" sz="6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:</a:t>
            </a:r>
            <a:endParaRPr lang="ru-RU" sz="6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55D64C-F017-EF46-5C25-F5ED7874360D}"/>
              </a:ext>
            </a:extLst>
          </p:cNvPr>
          <p:cNvSpPr txBox="1"/>
          <p:nvPr/>
        </p:nvSpPr>
        <p:spPr>
          <a:xfrm>
            <a:off x="5837549" y="5659951"/>
            <a:ext cx="6094428" cy="58477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dirty="0">
                <a:effectLst/>
                <a:latin typeface="Arial" panose="020B0604020202020204" pitchFamily="34" charset="0"/>
              </a:rPr>
              <a:t>Rahbar: </a:t>
            </a:r>
            <a:r>
              <a:rPr lang="uz-Latn-UZ" sz="3200" dirty="0">
                <a:effectLst/>
                <a:latin typeface="Arial" panose="020B0604020202020204" pitchFamily="34" charset="0"/>
              </a:rPr>
              <a:t>Xo'jamuratov Bekmurod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417473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D6D272-A40E-4F65-9A10-B576147B416A}"/>
              </a:ext>
            </a:extLst>
          </p:cNvPr>
          <p:cNvSpPr txBox="1"/>
          <p:nvPr/>
        </p:nvSpPr>
        <p:spPr>
          <a:xfrm>
            <a:off x="1659118" y="673856"/>
            <a:ext cx="10614582" cy="5296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800" b="1" dirty="0" err="1"/>
              <a:t>Masalaning</a:t>
            </a:r>
            <a:r>
              <a:rPr lang="en-US" sz="2800" b="1" dirty="0"/>
              <a:t> </a:t>
            </a:r>
            <a:r>
              <a:rPr lang="en-US" sz="2800" b="1" dirty="0" err="1"/>
              <a:t>qo’ylishi</a:t>
            </a:r>
            <a:endParaRPr lang="ru-RU" sz="2800" dirty="0"/>
          </a:p>
          <a:p>
            <a:pPr>
              <a:lnSpc>
                <a:spcPct val="150000"/>
              </a:lnSpc>
            </a:pPr>
            <a:r>
              <a:rPr lang="uz-Cyrl-UZ" sz="2000" b="1" dirty="0"/>
              <a:t>Ushbu kurs ishida qo’yilgan asosiy maqsaddan kelib chiqib, quyidagi vazifalarni hal qilish lozim:</a:t>
            </a:r>
            <a:endParaRPr lang="ru-RU" sz="2000" dirty="0"/>
          </a:p>
          <a:p>
            <a:pPr lvl="0">
              <a:lnSpc>
                <a:spcPct val="150000"/>
              </a:lnSpc>
            </a:pPr>
            <a:r>
              <a:rPr lang="en-US" sz="2000" dirty="0"/>
              <a:t>- 	AIKEN format </a:t>
            </a:r>
            <a:r>
              <a:rPr lang="en-US" sz="2000" dirty="0" err="1"/>
              <a:t>haqida</a:t>
            </a:r>
            <a:r>
              <a:rPr lang="en-US" sz="2000" dirty="0"/>
              <a:t> </a:t>
            </a:r>
            <a:r>
              <a:rPr lang="en-US" sz="2000" dirty="0" err="1"/>
              <a:t>o’rganish</a:t>
            </a:r>
            <a:r>
              <a:rPr lang="uz-Cyrl-UZ" sz="2000" dirty="0"/>
              <a:t>;</a:t>
            </a:r>
            <a:endParaRPr lang="ru-RU" sz="2000" dirty="0"/>
          </a:p>
          <a:p>
            <a:pPr lvl="0">
              <a:lnSpc>
                <a:spcPct val="150000"/>
              </a:lnSpc>
            </a:pPr>
            <a:r>
              <a:rPr lang="en-US" sz="2000" dirty="0"/>
              <a:t>-	</a:t>
            </a:r>
            <a:r>
              <a:rPr lang="en-US" sz="2000" dirty="0" err="1"/>
              <a:t>Fayllar</a:t>
            </a:r>
            <a:r>
              <a:rPr lang="en-US" sz="2000" dirty="0"/>
              <a:t> </a:t>
            </a:r>
            <a:r>
              <a:rPr lang="en-US" sz="2000" dirty="0" err="1"/>
              <a:t>bilan</a:t>
            </a:r>
            <a:r>
              <a:rPr lang="en-US" sz="2000" dirty="0"/>
              <a:t> </a:t>
            </a:r>
            <a:r>
              <a:rPr lang="en-US" sz="2000" dirty="0" err="1"/>
              <a:t>ishlashni</a:t>
            </a:r>
            <a:r>
              <a:rPr lang="en-US" sz="2000" dirty="0"/>
              <a:t> </a:t>
            </a:r>
            <a:r>
              <a:rPr lang="en-US" sz="2000" dirty="0" err="1"/>
              <a:t>o’rganish</a:t>
            </a:r>
            <a:r>
              <a:rPr lang="en-US" sz="2000" dirty="0"/>
              <a:t>;</a:t>
            </a:r>
            <a:endParaRPr lang="ru-RU" sz="2000" dirty="0"/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en-US" sz="2000" dirty="0"/>
              <a:t>  Test </a:t>
            </a:r>
            <a:r>
              <a:rPr lang="en-US" sz="2000" dirty="0" err="1"/>
              <a:t>generatsiya</a:t>
            </a:r>
            <a:r>
              <a:rPr lang="en-US" sz="2000" dirty="0"/>
              <a:t> </a:t>
            </a:r>
            <a:r>
              <a:rPr lang="en-US" sz="2000" dirty="0" err="1"/>
              <a:t>qiluvchi</a:t>
            </a:r>
            <a:r>
              <a:rPr lang="en-US" sz="2000" dirty="0"/>
              <a:t> web </a:t>
            </a:r>
            <a:r>
              <a:rPr lang="en-US" sz="2000" dirty="0" err="1"/>
              <a:t>ilova</a:t>
            </a:r>
            <a:r>
              <a:rPr lang="en-US" sz="2000" dirty="0"/>
              <a:t> </a:t>
            </a:r>
            <a:r>
              <a:rPr lang="en-US" sz="2000" dirty="0" err="1"/>
              <a:t>ishlab</a:t>
            </a:r>
            <a:r>
              <a:rPr lang="en-US" sz="2000" dirty="0"/>
              <a:t> </a:t>
            </a:r>
            <a:r>
              <a:rPr lang="en-US" sz="2000" dirty="0" err="1"/>
              <a:t>chiqish</a:t>
            </a:r>
            <a:r>
              <a:rPr lang="en-US" sz="2000" dirty="0"/>
              <a:t>; </a:t>
            </a:r>
          </a:p>
          <a:p>
            <a:pPr lvl="0">
              <a:lnSpc>
                <a:spcPct val="150000"/>
              </a:lnSpc>
            </a:pPr>
            <a:endParaRPr lang="ru-RU" sz="2000" dirty="0"/>
          </a:p>
          <a:p>
            <a:pPr>
              <a:lnSpc>
                <a:spcPct val="150000"/>
              </a:lnSpc>
            </a:pPr>
            <a:r>
              <a:rPr lang="en-US" sz="2000" b="1" dirty="0" err="1"/>
              <a:t>Dasturda</a:t>
            </a:r>
            <a:r>
              <a:rPr lang="en-US" sz="2000" b="1" dirty="0"/>
              <a:t> </a:t>
            </a:r>
            <a:r>
              <a:rPr lang="en-US" sz="2000" b="1" dirty="0" err="1"/>
              <a:t>quydagi</a:t>
            </a:r>
            <a:r>
              <a:rPr lang="en-US" sz="2000" b="1" dirty="0"/>
              <a:t> </a:t>
            </a:r>
            <a:r>
              <a:rPr lang="en-US" sz="2000" b="1" dirty="0" err="1"/>
              <a:t>ishlar</a:t>
            </a:r>
            <a:r>
              <a:rPr lang="en-US" sz="2000" b="1" dirty="0"/>
              <a:t> </a:t>
            </a:r>
            <a:r>
              <a:rPr lang="en-US" sz="2000" b="1" dirty="0" err="1"/>
              <a:t>amalga</a:t>
            </a:r>
            <a:r>
              <a:rPr lang="en-US" sz="2000" b="1" dirty="0"/>
              <a:t> </a:t>
            </a:r>
            <a:r>
              <a:rPr lang="en-US" sz="2000" b="1" dirty="0" err="1"/>
              <a:t>oshirilishi</a:t>
            </a:r>
            <a:r>
              <a:rPr lang="en-US" sz="2000" b="1" dirty="0"/>
              <a:t> </a:t>
            </a:r>
            <a:r>
              <a:rPr lang="en-US" sz="2000" b="1" dirty="0" err="1"/>
              <a:t>lozim</a:t>
            </a:r>
            <a:r>
              <a:rPr lang="en-US" sz="2000" b="1" dirty="0"/>
              <a:t>:</a:t>
            </a:r>
            <a:endParaRPr lang="ru-RU" sz="2000" b="1" dirty="0"/>
          </a:p>
          <a:p>
            <a:pPr>
              <a:lnSpc>
                <a:spcPct val="150000"/>
              </a:lnSpc>
            </a:pPr>
            <a:r>
              <a:rPr lang="en-US" sz="2000" dirty="0"/>
              <a:t>-	.txt </a:t>
            </a:r>
            <a:r>
              <a:rPr lang="en-US" sz="2000" dirty="0" err="1"/>
              <a:t>fayldan</a:t>
            </a:r>
            <a:r>
              <a:rPr lang="en-US" sz="2000" dirty="0"/>
              <a:t> Test </a:t>
            </a:r>
            <a:r>
              <a:rPr lang="en-US" sz="2000" dirty="0" err="1"/>
              <a:t>savollarini</a:t>
            </a:r>
            <a:r>
              <a:rPr lang="en-US" sz="2000" dirty="0"/>
              <a:t> </a:t>
            </a:r>
            <a:r>
              <a:rPr lang="en-US" sz="2000" dirty="0" err="1"/>
              <a:t>o’qib</a:t>
            </a:r>
            <a:r>
              <a:rPr lang="en-US" sz="2000" dirty="0"/>
              <a:t> </a:t>
            </a:r>
            <a:r>
              <a:rPr lang="en-US" sz="2000" dirty="0" err="1"/>
              <a:t>olish</a:t>
            </a:r>
            <a:r>
              <a:rPr lang="en-US" sz="2000" dirty="0"/>
              <a:t>;</a:t>
            </a:r>
            <a:endParaRPr lang="ru-RU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-     </a:t>
            </a:r>
            <a:r>
              <a:rPr lang="en-US" sz="2000" dirty="0" err="1"/>
              <a:t>Savollarni</a:t>
            </a:r>
            <a:r>
              <a:rPr lang="en-US" sz="2000" dirty="0"/>
              <a:t> </a:t>
            </a:r>
            <a:r>
              <a:rPr lang="en-US" sz="2000" dirty="0" err="1"/>
              <a:t>va</a:t>
            </a:r>
            <a:r>
              <a:rPr lang="en-US" sz="2000" dirty="0"/>
              <a:t> </a:t>
            </a:r>
            <a:r>
              <a:rPr lang="en-US" sz="2000" dirty="0" err="1"/>
              <a:t>javob</a:t>
            </a:r>
            <a:r>
              <a:rPr lang="en-US" sz="2000" dirty="0"/>
              <a:t> </a:t>
            </a:r>
            <a:r>
              <a:rPr lang="en-US" sz="2000" dirty="0" err="1"/>
              <a:t>variantlarini</a:t>
            </a:r>
            <a:r>
              <a:rPr lang="en-US" sz="2000" dirty="0"/>
              <a:t> </a:t>
            </a:r>
            <a:r>
              <a:rPr lang="en-US" sz="2000" dirty="0" err="1"/>
              <a:t>tasodifiy</a:t>
            </a:r>
            <a:r>
              <a:rPr lang="en-US" sz="2000" dirty="0"/>
              <a:t> </a:t>
            </a:r>
            <a:r>
              <a:rPr lang="en-US" sz="2000" dirty="0" err="1"/>
              <a:t>tartibda</a:t>
            </a:r>
            <a:r>
              <a:rPr lang="en-US" sz="2000" dirty="0"/>
              <a:t> </a:t>
            </a:r>
            <a:r>
              <a:rPr lang="en-US" sz="2000" dirty="0" err="1"/>
              <a:t>tanlab</a:t>
            </a:r>
            <a:r>
              <a:rPr lang="en-US" sz="2000" dirty="0"/>
              <a:t> </a:t>
            </a:r>
            <a:r>
              <a:rPr lang="en-US" sz="2000" dirty="0" err="1"/>
              <a:t>olish</a:t>
            </a:r>
            <a:r>
              <a:rPr lang="en-US" sz="2000" dirty="0"/>
              <a:t>;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-     </a:t>
            </a:r>
            <a:r>
              <a:rPr lang="en-US" sz="2000" dirty="0" err="1"/>
              <a:t>Savollarni</a:t>
            </a:r>
            <a:r>
              <a:rPr lang="en-US" sz="2000" dirty="0"/>
              <a:t> .docx </a:t>
            </a:r>
            <a:r>
              <a:rPr lang="en-US" sz="2000" dirty="0" err="1"/>
              <a:t>faylga</a:t>
            </a:r>
            <a:r>
              <a:rPr lang="en-US" sz="2000" dirty="0"/>
              <a:t> </a:t>
            </a:r>
            <a:r>
              <a:rPr lang="en-US" sz="2000" dirty="0" err="1"/>
              <a:t>yozish</a:t>
            </a:r>
            <a:r>
              <a:rPr lang="en-US" sz="2000" dirty="0"/>
              <a:t>;</a:t>
            </a:r>
            <a:endParaRPr lang="ru-RU" dirty="0"/>
          </a:p>
        </p:txBody>
      </p:sp>
      <p:pic>
        <p:nvPicPr>
          <p:cNvPr id="7" name="Graphic 6" descr="Arrow circle with solid fill">
            <a:extLst>
              <a:ext uri="{FF2B5EF4-FFF2-40B4-BE49-F238E27FC236}">
                <a16:creationId xmlns:a16="http://schemas.microsoft.com/office/drawing/2014/main" id="{91EBE4F7-95F1-72C8-8EE6-93502B754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58312" y="1787243"/>
            <a:ext cx="1308756" cy="1308756"/>
          </a:xfrm>
          <a:prstGeom prst="rect">
            <a:avLst/>
          </a:prstGeom>
        </p:spPr>
      </p:pic>
      <p:pic>
        <p:nvPicPr>
          <p:cNvPr id="9" name="Graphic 8" descr="Document with solid fill">
            <a:extLst>
              <a:ext uri="{FF2B5EF4-FFF2-40B4-BE49-F238E27FC236}">
                <a16:creationId xmlns:a16="http://schemas.microsoft.com/office/drawing/2014/main" id="{1765B6DC-C865-56C2-2B34-754B4ACC58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58312" y="3020584"/>
            <a:ext cx="1619841" cy="161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738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E68C460-ED43-9487-F8CB-D124911F4B12}"/>
              </a:ext>
            </a:extLst>
          </p:cNvPr>
          <p:cNvSpPr/>
          <p:nvPr/>
        </p:nvSpPr>
        <p:spPr>
          <a:xfrm>
            <a:off x="1788740" y="959297"/>
            <a:ext cx="10086680" cy="255454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179705" algn="just">
              <a:spcAft>
                <a:spcPts val="0"/>
              </a:spcAft>
            </a:pPr>
            <a:r>
              <a:rPr lang="en-US" sz="2000" b="1" i="1" dirty="0" err="1">
                <a:ea typeface="Times New Roman" panose="02020603050405020304" pitchFamily="18" charset="0"/>
                <a:cs typeface="Sylfaen" panose="010A0502050306030303" pitchFamily="18" charset="0"/>
              </a:rPr>
              <a:t>Ushbu</a:t>
            </a:r>
            <a:r>
              <a:rPr lang="en-US" sz="2000" b="1" i="1" dirty="0">
                <a:ea typeface="Times New Roman" panose="02020603050405020304" pitchFamily="18" charset="0"/>
                <a:cs typeface="Sylfaen" panose="010A0502050306030303" pitchFamily="18" charset="0"/>
              </a:rPr>
              <a:t> </a:t>
            </a:r>
            <a:r>
              <a:rPr lang="en-US" sz="2000" b="1" i="1" dirty="0" err="1">
                <a:ea typeface="Times New Roman" panose="02020603050405020304" pitchFamily="18" charset="0"/>
                <a:cs typeface="Sylfaen" panose="010A0502050306030303" pitchFamily="18" charset="0"/>
              </a:rPr>
              <a:t>kurs</a:t>
            </a:r>
            <a:r>
              <a:rPr lang="en-US" sz="2000" b="1" i="1" dirty="0">
                <a:ea typeface="Times New Roman" panose="02020603050405020304" pitchFamily="18" charset="0"/>
                <a:cs typeface="Sylfaen" panose="010A0502050306030303" pitchFamily="18" charset="0"/>
              </a:rPr>
              <a:t> </a:t>
            </a:r>
            <a:r>
              <a:rPr lang="en-US" sz="2000" b="1" i="1" dirty="0" err="1">
                <a:ea typeface="Times New Roman" panose="02020603050405020304" pitchFamily="18" charset="0"/>
                <a:cs typeface="Sylfaen" panose="010A0502050306030303" pitchFamily="18" charset="0"/>
              </a:rPr>
              <a:t>ishini</a:t>
            </a:r>
            <a:r>
              <a:rPr lang="en-US" sz="2000" b="1" i="1" dirty="0">
                <a:ea typeface="Times New Roman" panose="02020603050405020304" pitchFamily="18" charset="0"/>
                <a:cs typeface="Sylfaen" panose="010A0502050306030303" pitchFamily="18" charset="0"/>
              </a:rPr>
              <a:t> </a:t>
            </a:r>
            <a:r>
              <a:rPr lang="en-US" sz="2000" b="1" i="1" dirty="0" err="1">
                <a:ea typeface="Times New Roman" panose="02020603050405020304" pitchFamily="18" charset="0"/>
                <a:cs typeface="Sylfaen" panose="010A0502050306030303" pitchFamily="18" charset="0"/>
              </a:rPr>
              <a:t>bajarish</a:t>
            </a:r>
            <a:r>
              <a:rPr lang="en-US" sz="2000" b="1" i="1" dirty="0">
                <a:ea typeface="Times New Roman" panose="02020603050405020304" pitchFamily="18" charset="0"/>
                <a:cs typeface="Sylfaen" panose="010A0502050306030303" pitchFamily="18" charset="0"/>
              </a:rPr>
              <a:t> </a:t>
            </a:r>
            <a:r>
              <a:rPr lang="en-US" sz="2000" b="1" i="1" dirty="0" err="1">
                <a:ea typeface="Times New Roman" panose="02020603050405020304" pitchFamily="18" charset="0"/>
                <a:cs typeface="Sylfaen" panose="010A0502050306030303" pitchFamily="18" charset="0"/>
              </a:rPr>
              <a:t>davomida</a:t>
            </a:r>
            <a:r>
              <a:rPr lang="en-US" sz="2000" b="1" i="1" dirty="0">
                <a:ea typeface="Times New Roman" panose="02020603050405020304" pitchFamily="18" charset="0"/>
                <a:cs typeface="Sylfaen" panose="010A0502050306030303" pitchFamily="18" charset="0"/>
              </a:rPr>
              <a:t> </a:t>
            </a:r>
            <a:r>
              <a:rPr lang="en-US" sz="2000" b="1" i="1" dirty="0" err="1">
                <a:ea typeface="Times New Roman" panose="02020603050405020304" pitchFamily="18" charset="0"/>
                <a:cs typeface="Sylfaen" panose="010A0502050306030303" pitchFamily="18" charset="0"/>
              </a:rPr>
              <a:t>quydagi</a:t>
            </a:r>
            <a:r>
              <a:rPr lang="en-US" sz="2000" b="1" i="1" dirty="0">
                <a:ea typeface="Times New Roman" panose="02020603050405020304" pitchFamily="18" charset="0"/>
                <a:cs typeface="Sylfaen" panose="010A0502050306030303" pitchFamily="18" charset="0"/>
              </a:rPr>
              <a:t> </a:t>
            </a:r>
            <a:r>
              <a:rPr lang="en-US" sz="2000" b="1" i="1" dirty="0" err="1">
                <a:ea typeface="Times New Roman" panose="02020603050405020304" pitchFamily="18" charset="0"/>
                <a:cs typeface="Sylfaen" panose="010A0502050306030303" pitchFamily="18" charset="0"/>
              </a:rPr>
              <a:t>ishlar</a:t>
            </a:r>
            <a:r>
              <a:rPr lang="en-US" sz="2000" b="1" i="1" dirty="0">
                <a:ea typeface="Times New Roman" panose="02020603050405020304" pitchFamily="18" charset="0"/>
                <a:cs typeface="Sylfaen" panose="010A0502050306030303" pitchFamily="18" charset="0"/>
              </a:rPr>
              <a:t> </a:t>
            </a:r>
            <a:r>
              <a:rPr lang="en-US" sz="2000" b="1" i="1" dirty="0" err="1">
                <a:ea typeface="Times New Roman" panose="02020603050405020304" pitchFamily="18" charset="0"/>
                <a:cs typeface="Sylfaen" panose="010A0502050306030303" pitchFamily="18" charset="0"/>
              </a:rPr>
              <a:t>amalga</a:t>
            </a:r>
            <a:r>
              <a:rPr lang="en-US" sz="2000" b="1" i="1" dirty="0">
                <a:ea typeface="Times New Roman" panose="02020603050405020304" pitchFamily="18" charset="0"/>
                <a:cs typeface="Sylfaen" panose="010A0502050306030303" pitchFamily="18" charset="0"/>
              </a:rPr>
              <a:t> </a:t>
            </a:r>
            <a:r>
              <a:rPr lang="en-US" sz="2000" b="1" i="1" dirty="0" err="1">
                <a:ea typeface="Times New Roman" panose="02020603050405020304" pitchFamily="18" charset="0"/>
                <a:cs typeface="Sylfaen" panose="010A0502050306030303" pitchFamily="18" charset="0"/>
              </a:rPr>
              <a:t>oshirildi</a:t>
            </a:r>
            <a:r>
              <a:rPr lang="en-US" sz="2000" b="1" i="1" dirty="0">
                <a:ea typeface="Times New Roman" panose="02020603050405020304" pitchFamily="18" charset="0"/>
                <a:cs typeface="Sylfaen" panose="010A0502050306030303" pitchFamily="18" charset="0"/>
              </a:rPr>
              <a:t>:</a:t>
            </a:r>
          </a:p>
          <a:p>
            <a:pPr marR="179705" algn="just">
              <a:spcAft>
                <a:spcPts val="0"/>
              </a:spcAft>
            </a:pPr>
            <a:endParaRPr lang="ru-RU" sz="2000" dirty="0">
              <a:ea typeface="Times New Roman" panose="02020603050405020304" pitchFamily="18" charset="0"/>
              <a:cs typeface="Sylfaen" panose="010A0502050306030303" pitchFamily="18" charset="0"/>
            </a:endParaRPr>
          </a:p>
          <a:p>
            <a:pPr marR="179705" algn="just">
              <a:spcAft>
                <a:spcPts val="0"/>
              </a:spcAft>
            </a:pPr>
            <a:r>
              <a:rPr lang="en-US" sz="2000" dirty="0">
                <a:ea typeface="Times New Roman" panose="02020603050405020304" pitchFamily="18" charset="0"/>
                <a:cs typeface="Sylfaen" panose="010A0502050306030303" pitchFamily="18" charset="0"/>
              </a:rPr>
              <a:t>1. AIKEN format , </a:t>
            </a:r>
            <a:r>
              <a:rPr lang="en-US" sz="2000" dirty="0" err="1">
                <a:ea typeface="Times New Roman" panose="02020603050405020304" pitchFamily="18" charset="0"/>
                <a:cs typeface="Sylfaen" panose="010A0502050306030303" pitchFamily="18" charset="0"/>
              </a:rPr>
              <a:t>fayldan</a:t>
            </a:r>
            <a:r>
              <a:rPr lang="en-US" sz="2000" dirty="0">
                <a:ea typeface="Times New Roman" panose="02020603050405020304" pitchFamily="18" charset="0"/>
                <a:cs typeface="Sylfaen" panose="010A0502050306030303" pitchFamily="18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Sylfaen" panose="010A0502050306030303" pitchFamily="18" charset="0"/>
              </a:rPr>
              <a:t>ma’lumotlarni</a:t>
            </a:r>
            <a:r>
              <a:rPr lang="en-US" sz="2000" dirty="0">
                <a:ea typeface="Times New Roman" panose="02020603050405020304" pitchFamily="18" charset="0"/>
                <a:cs typeface="Sylfaen" panose="010A0502050306030303" pitchFamily="18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Sylfaen" panose="010A0502050306030303" pitchFamily="18" charset="0"/>
              </a:rPr>
              <a:t>o’qish</a:t>
            </a:r>
            <a:r>
              <a:rPr lang="en-US" sz="2000" dirty="0">
                <a:ea typeface="Times New Roman" panose="02020603050405020304" pitchFamily="18" charset="0"/>
                <a:cs typeface="Sylfaen" panose="010A0502050306030303" pitchFamily="18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Sylfaen" panose="010A0502050306030303" pitchFamily="18" charset="0"/>
              </a:rPr>
              <a:t>va</a:t>
            </a:r>
            <a:r>
              <a:rPr lang="en-US" sz="2000" dirty="0">
                <a:ea typeface="Times New Roman" panose="02020603050405020304" pitchFamily="18" charset="0"/>
                <a:cs typeface="Sylfaen" panose="010A0502050306030303" pitchFamily="18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Sylfaen" panose="010A0502050306030303" pitchFamily="18" charset="0"/>
              </a:rPr>
              <a:t>yozish</a:t>
            </a:r>
            <a:r>
              <a:rPr lang="en-US" sz="2000" dirty="0">
                <a:ea typeface="Times New Roman" panose="02020603050405020304" pitchFamily="18" charset="0"/>
                <a:cs typeface="Sylfaen" panose="010A0502050306030303" pitchFamily="18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Sylfaen" panose="010A0502050306030303" pitchFamily="18" charset="0"/>
              </a:rPr>
              <a:t>o’rganildi</a:t>
            </a:r>
            <a:r>
              <a:rPr lang="en-US" sz="2000" dirty="0">
                <a:ea typeface="Times New Roman" panose="02020603050405020304" pitchFamily="18" charset="0"/>
                <a:cs typeface="Sylfaen" panose="010A0502050306030303" pitchFamily="18" charset="0"/>
              </a:rPr>
              <a:t> ;</a:t>
            </a:r>
            <a:endParaRPr lang="ru-RU" sz="2000" dirty="0">
              <a:ea typeface="Times New Roman" panose="02020603050405020304" pitchFamily="18" charset="0"/>
              <a:cs typeface="Sylfaen" panose="010A0502050306030303" pitchFamily="18" charset="0"/>
            </a:endParaRPr>
          </a:p>
          <a:p>
            <a:pPr marR="179705" algn="just">
              <a:spcAft>
                <a:spcPts val="0"/>
              </a:spcAft>
            </a:pPr>
            <a:endParaRPr lang="en-US" sz="2000" dirty="0">
              <a:ea typeface="Times New Roman" panose="02020603050405020304" pitchFamily="18" charset="0"/>
              <a:cs typeface="Sylfaen" panose="010A0502050306030303" pitchFamily="18" charset="0"/>
            </a:endParaRPr>
          </a:p>
          <a:p>
            <a:pPr marR="179705" algn="just">
              <a:spcAft>
                <a:spcPts val="0"/>
              </a:spcAft>
            </a:pPr>
            <a:r>
              <a:rPr lang="en-US" sz="2000" dirty="0">
                <a:ea typeface="Times New Roman" panose="02020603050405020304" pitchFamily="18" charset="0"/>
                <a:cs typeface="Sylfaen" panose="010A0502050306030303" pitchFamily="18" charset="0"/>
              </a:rPr>
              <a:t>2. PHP </a:t>
            </a:r>
            <a:r>
              <a:rPr lang="en-US" sz="2000" dirty="0" err="1">
                <a:ea typeface="Times New Roman" panose="02020603050405020304" pitchFamily="18" charset="0"/>
                <a:cs typeface="Sylfaen" panose="010A0502050306030303" pitchFamily="18" charset="0"/>
              </a:rPr>
              <a:t>ning</a:t>
            </a:r>
            <a:r>
              <a:rPr lang="en-US" sz="2000" dirty="0">
                <a:ea typeface="Times New Roman" panose="02020603050405020304" pitchFamily="18" charset="0"/>
                <a:cs typeface="Sylfaen" panose="010A0502050306030303" pitchFamily="18" charset="0"/>
              </a:rPr>
              <a:t> Laravel </a:t>
            </a:r>
            <a:r>
              <a:rPr lang="en-US" sz="2000" dirty="0" err="1">
                <a:ea typeface="Times New Roman" panose="02020603050405020304" pitchFamily="18" charset="0"/>
                <a:cs typeface="Sylfaen" panose="010A0502050306030303" pitchFamily="18" charset="0"/>
              </a:rPr>
              <a:t>Frameworki</a:t>
            </a:r>
            <a:r>
              <a:rPr lang="en-US" sz="2000" dirty="0">
                <a:ea typeface="Times New Roman" panose="02020603050405020304" pitchFamily="18" charset="0"/>
                <a:cs typeface="Sylfaen" panose="010A0502050306030303" pitchFamily="18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Sylfaen" panose="010A0502050306030303" pitchFamily="18" charset="0"/>
              </a:rPr>
              <a:t>yordamida</a:t>
            </a:r>
            <a:r>
              <a:rPr lang="en-US" sz="2000" dirty="0">
                <a:ea typeface="Times New Roman" panose="02020603050405020304" pitchFamily="18" charset="0"/>
                <a:cs typeface="Sylfaen" panose="010A0502050306030303" pitchFamily="18" charset="0"/>
              </a:rPr>
              <a:t> web </a:t>
            </a:r>
            <a:r>
              <a:rPr lang="en-US" sz="2000" dirty="0" err="1">
                <a:ea typeface="Times New Roman" panose="02020603050405020304" pitchFamily="18" charset="0"/>
                <a:cs typeface="Sylfaen" panose="010A0502050306030303" pitchFamily="18" charset="0"/>
              </a:rPr>
              <a:t>ilova</a:t>
            </a:r>
            <a:r>
              <a:rPr lang="en-US" sz="2000" dirty="0">
                <a:ea typeface="Times New Roman" panose="02020603050405020304" pitchFamily="18" charset="0"/>
                <a:cs typeface="Sylfaen" panose="010A0502050306030303" pitchFamily="18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Sylfaen" panose="010A0502050306030303" pitchFamily="18" charset="0"/>
              </a:rPr>
              <a:t>ishlab</a:t>
            </a:r>
            <a:r>
              <a:rPr lang="en-US" sz="2000" dirty="0">
                <a:ea typeface="Times New Roman" panose="02020603050405020304" pitchFamily="18" charset="0"/>
                <a:cs typeface="Sylfaen" panose="010A0502050306030303" pitchFamily="18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Sylfaen" panose="010A0502050306030303" pitchFamily="18" charset="0"/>
              </a:rPr>
              <a:t>chiqildi</a:t>
            </a:r>
            <a:r>
              <a:rPr lang="en-US" sz="2000" dirty="0">
                <a:ea typeface="Times New Roman" panose="02020603050405020304" pitchFamily="18" charset="0"/>
                <a:cs typeface="Sylfaen" panose="010A0502050306030303" pitchFamily="18" charset="0"/>
              </a:rPr>
              <a:t>;</a:t>
            </a:r>
          </a:p>
          <a:p>
            <a:pPr marR="179705" algn="just">
              <a:spcAft>
                <a:spcPts val="0"/>
              </a:spcAft>
            </a:pPr>
            <a:endParaRPr lang="en-US" sz="2000" dirty="0">
              <a:effectLst/>
              <a:ea typeface="Times New Roman" panose="02020603050405020304" pitchFamily="18" charset="0"/>
              <a:cs typeface="Sylfaen" panose="010A0502050306030303" pitchFamily="18" charset="0"/>
            </a:endParaRPr>
          </a:p>
          <a:p>
            <a:pPr marR="179705" algn="just">
              <a:spcAft>
                <a:spcPts val="0"/>
              </a:spcAft>
            </a:pPr>
            <a:r>
              <a:rPr lang="en-US" sz="2000" dirty="0">
                <a:ea typeface="Times New Roman" panose="02020603050405020304" pitchFamily="18" charset="0"/>
                <a:cs typeface="Sylfaen" panose="010A0502050306030303" pitchFamily="18" charset="0"/>
              </a:rPr>
              <a:t>3. </a:t>
            </a:r>
            <a:r>
              <a:rPr lang="en-US" sz="2000" dirty="0" err="1">
                <a:ea typeface="Times New Roman" panose="02020603050405020304" pitchFamily="18" charset="0"/>
                <a:cs typeface="Sylfaen" panose="010A0502050306030303" pitchFamily="18" charset="0"/>
              </a:rPr>
              <a:t>PHPWord</a:t>
            </a:r>
            <a:r>
              <a:rPr lang="en-US" sz="2000" dirty="0">
                <a:ea typeface="Times New Roman" panose="02020603050405020304" pitchFamily="18" charset="0"/>
                <a:cs typeface="Sylfaen" panose="010A0502050306030303" pitchFamily="18" charset="0"/>
              </a:rPr>
              <a:t> Package dan </a:t>
            </a:r>
            <a:r>
              <a:rPr lang="en-US" sz="2000" dirty="0" err="1">
                <a:ea typeface="Times New Roman" panose="02020603050405020304" pitchFamily="18" charset="0"/>
                <a:cs typeface="Sylfaen" panose="010A0502050306030303" pitchFamily="18" charset="0"/>
              </a:rPr>
              <a:t>foydalanib</a:t>
            </a:r>
            <a:r>
              <a:rPr lang="en-US" sz="2000" dirty="0">
                <a:ea typeface="Times New Roman" panose="02020603050405020304" pitchFamily="18" charset="0"/>
                <a:cs typeface="Sylfaen" panose="010A0502050306030303" pitchFamily="18" charset="0"/>
              </a:rPr>
              <a:t> Word </a:t>
            </a:r>
            <a:r>
              <a:rPr lang="en-US" sz="2000" dirty="0" err="1">
                <a:ea typeface="Times New Roman" panose="02020603050405020304" pitchFamily="18" charset="0"/>
                <a:cs typeface="Sylfaen" panose="010A0502050306030303" pitchFamily="18" charset="0"/>
              </a:rPr>
              <a:t>faylga</a:t>
            </a:r>
            <a:r>
              <a:rPr lang="en-US" sz="2000" dirty="0">
                <a:ea typeface="Times New Roman" panose="02020603050405020304" pitchFamily="18" charset="0"/>
                <a:cs typeface="Sylfaen" panose="010A0502050306030303" pitchFamily="18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Sylfaen" panose="010A0502050306030303" pitchFamily="18" charset="0"/>
              </a:rPr>
              <a:t>ma’lumot</a:t>
            </a:r>
            <a:r>
              <a:rPr lang="en-US" sz="2000" dirty="0">
                <a:ea typeface="Times New Roman" panose="02020603050405020304" pitchFamily="18" charset="0"/>
                <a:cs typeface="Sylfaen" panose="010A0502050306030303" pitchFamily="18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Sylfaen" panose="010A0502050306030303" pitchFamily="18" charset="0"/>
              </a:rPr>
              <a:t>yozildi</a:t>
            </a:r>
            <a:r>
              <a:rPr lang="en-US" sz="2000" dirty="0">
                <a:ea typeface="Times New Roman" panose="02020603050405020304" pitchFamily="18" charset="0"/>
                <a:cs typeface="Sylfaen" panose="010A0502050306030303" pitchFamily="18" charset="0"/>
              </a:rPr>
              <a:t>;</a:t>
            </a:r>
          </a:p>
          <a:p>
            <a:pPr marR="179705" algn="just">
              <a:spcAft>
                <a:spcPts val="0"/>
              </a:spcAft>
            </a:pPr>
            <a:endParaRPr lang="ru-RU" sz="2000" dirty="0">
              <a:effectLst/>
              <a:ea typeface="Times New Roman" panose="02020603050405020304" pitchFamily="18" charset="0"/>
              <a:cs typeface="Sylfaen" panose="010A0502050306030303" pitchFamily="18" charset="0"/>
            </a:endParaRPr>
          </a:p>
        </p:txBody>
      </p:sp>
      <p:pic>
        <p:nvPicPr>
          <p:cNvPr id="4" name="Graphic 3" descr="Checklist with solid fill">
            <a:extLst>
              <a:ext uri="{FF2B5EF4-FFF2-40B4-BE49-F238E27FC236}">
                <a16:creationId xmlns:a16="http://schemas.microsoft.com/office/drawing/2014/main" id="{68D1AA5E-C3AF-A3BC-35ED-FFD0FBD26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76077" y="3513842"/>
            <a:ext cx="2851727" cy="285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153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0C66D3-0F55-A419-3533-09F529C1CFC8}"/>
              </a:ext>
            </a:extLst>
          </p:cNvPr>
          <p:cNvSpPr/>
          <p:nvPr/>
        </p:nvSpPr>
        <p:spPr>
          <a:xfrm>
            <a:off x="1876963" y="403245"/>
            <a:ext cx="68355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AIKEN format </a:t>
            </a:r>
            <a:r>
              <a:rPr lang="en-US" sz="5400" b="1" cap="none" spc="0" dirty="0" err="1">
                <a:ln/>
                <a:solidFill>
                  <a:schemeClr val="accent3"/>
                </a:solidFill>
                <a:effectLst/>
              </a:rPr>
              <a:t>nima</a:t>
            </a:r>
            <a:r>
              <a:rPr lang="en-US" sz="5400" b="1" dirty="0">
                <a:ln/>
                <a:solidFill>
                  <a:schemeClr val="accent3"/>
                </a:solidFill>
              </a:rPr>
              <a:t>?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5A3695-3408-317E-2988-B65BC8E0FF1D}"/>
              </a:ext>
            </a:extLst>
          </p:cNvPr>
          <p:cNvSpPr txBox="1"/>
          <p:nvPr/>
        </p:nvSpPr>
        <p:spPr>
          <a:xfrm>
            <a:off x="1998483" y="1941922"/>
            <a:ext cx="9351390" cy="16312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Foydalanuvchi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tominidan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berilgan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faydan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ma’lumotlarni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to’gri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o’qib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olish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qoidalar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asosida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yozilgan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bo’lishi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lozim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holda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qaysi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satrda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savol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qaysinisida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javob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yozilganini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dasturga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tushuntirib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bo’lmaydi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Shuning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AIKEN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formatdan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foydalanishni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ma’qul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topildi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Chunki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bizda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Moodle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tizimida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formatdan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foydalaniladi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allaqachon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AIKEN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formatdagi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savollar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juda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ko’pdir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843BA2-6A47-6DB3-07CB-5B4159AB7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746" y="4016773"/>
            <a:ext cx="3354852" cy="21860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5FDFEA-38FA-C53E-3EDA-C0D6A07E4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403" y="3802998"/>
            <a:ext cx="4110172" cy="23998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49982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19D501-9B6C-D4CB-8298-578D17C02EC5}"/>
              </a:ext>
            </a:extLst>
          </p:cNvPr>
          <p:cNvSpPr/>
          <p:nvPr/>
        </p:nvSpPr>
        <p:spPr>
          <a:xfrm>
            <a:off x="3413213" y="135494"/>
            <a:ext cx="53655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Dastur </a:t>
            </a:r>
            <a:r>
              <a:rPr lang="en-US" sz="5400" b="1" cap="none" spc="0" dirty="0" err="1">
                <a:ln/>
                <a:solidFill>
                  <a:schemeClr val="accent3"/>
                </a:solidFill>
                <a:effectLst/>
              </a:rPr>
              <a:t>ko’rinishi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216D7B-DBBA-1BC6-1827-AA6D6E05F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113" y="1058824"/>
            <a:ext cx="5227773" cy="54944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Graphic 9" descr="Monitor with solid fill">
            <a:extLst>
              <a:ext uri="{FF2B5EF4-FFF2-40B4-BE49-F238E27FC236}">
                <a16:creationId xmlns:a16="http://schemas.microsoft.com/office/drawing/2014/main" id="{06B45055-2A2E-BF93-C015-59B68EE3AF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92701" y="0"/>
            <a:ext cx="1551614" cy="1551614"/>
          </a:xfrm>
          <a:prstGeom prst="rect">
            <a:avLst/>
          </a:prstGeom>
        </p:spPr>
      </p:pic>
      <p:pic>
        <p:nvPicPr>
          <p:cNvPr id="12" name="Graphic 11" descr="Single gear with solid fill">
            <a:extLst>
              <a:ext uri="{FF2B5EF4-FFF2-40B4-BE49-F238E27FC236}">
                <a16:creationId xmlns:a16="http://schemas.microsoft.com/office/drawing/2014/main" id="{C9C3F8E1-63E9-8D28-8641-B71F8A56A6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11308" y="22433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928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CD402D-7B45-C302-E875-82A58225E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517" y="106392"/>
            <a:ext cx="9434378" cy="66452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22718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A19C08-20D4-33D7-F685-6F78D3AD8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40" y="1740406"/>
            <a:ext cx="4671465" cy="31320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D8BFEB-95F3-58D0-E95C-26FAE72FA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388" y="364393"/>
            <a:ext cx="4633362" cy="30635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F4CEF9-CBBD-15B9-1DB4-16D008344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6872" y="3764012"/>
            <a:ext cx="4663844" cy="30939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009FC2C-2F07-DDD5-45BE-26F6FDE56B6D}"/>
              </a:ext>
            </a:extLst>
          </p:cNvPr>
          <p:cNvSpPr/>
          <p:nvPr/>
        </p:nvSpPr>
        <p:spPr>
          <a:xfrm>
            <a:off x="2350725" y="535219"/>
            <a:ext cx="30925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err="1">
                <a:ln/>
                <a:solidFill>
                  <a:schemeClr val="accent3"/>
                </a:solidFill>
                <a:effectLst/>
              </a:rPr>
              <a:t>Xabarlar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03236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CAA274-7EAB-E5B8-197C-E92B8C6F045E}"/>
              </a:ext>
            </a:extLst>
          </p:cNvPr>
          <p:cNvSpPr/>
          <p:nvPr/>
        </p:nvSpPr>
        <p:spPr>
          <a:xfrm>
            <a:off x="4673176" y="135494"/>
            <a:ext cx="2845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Test </a:t>
            </a:r>
            <a:r>
              <a:rPr lang="en-US" sz="5400" b="1" cap="none" spc="0" dirty="0" err="1">
                <a:ln/>
                <a:solidFill>
                  <a:schemeClr val="accent3"/>
                </a:solidFill>
                <a:effectLst/>
              </a:rPr>
              <a:t>fayl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349D1A-0837-591D-7FCB-AD2FCCBCE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22" y="1058824"/>
            <a:ext cx="5023542" cy="25208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DAA27B-CA76-83A6-2927-FCDB139FF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48" y="3704728"/>
            <a:ext cx="6378493" cy="30177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8D9750-A5C8-2F3C-2BE0-7875BA6FD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116" y="1112705"/>
            <a:ext cx="5704884" cy="46325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21720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428</TotalTime>
  <Words>364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Times New Roman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Diyorbek Boltayev</dc:creator>
  <cp:lastModifiedBy>Diyorbek Boltayev</cp:lastModifiedBy>
  <cp:revision>3</cp:revision>
  <dcterms:created xsi:type="dcterms:W3CDTF">2023-01-17T11:48:34Z</dcterms:created>
  <dcterms:modified xsi:type="dcterms:W3CDTF">2023-01-17T18:56:39Z</dcterms:modified>
</cp:coreProperties>
</file>