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0" r:id="rId2"/>
    <p:sldId id="257" r:id="rId3"/>
    <p:sldId id="259" r:id="rId4"/>
    <p:sldId id="260" r:id="rId5"/>
    <p:sldId id="261" r:id="rId6"/>
    <p:sldId id="263" r:id="rId7"/>
    <p:sldId id="264" r:id="rId8"/>
    <p:sldId id="265" r:id="rId9"/>
    <p:sldId id="266" r:id="rId10"/>
    <p:sldId id="267" r:id="rId11"/>
    <p:sldId id="268"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39B745-6635-4119-B4C8-C22AA8D25CBA}"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00C65-DF65-4FC9-9E21-51AAF1971A5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79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9B745-6635-4119-B4C8-C22AA8D25CBA}"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00C65-DF65-4FC9-9E21-51AAF1971A5E}" type="slidenum">
              <a:rPr lang="en-IN" smtClean="0"/>
              <a:t>‹#›</a:t>
            </a:fld>
            <a:endParaRPr lang="en-IN"/>
          </a:p>
        </p:txBody>
      </p:sp>
    </p:spTree>
    <p:extLst>
      <p:ext uri="{BB962C8B-B14F-4D97-AF65-F5344CB8AC3E}">
        <p14:creationId xmlns:p14="http://schemas.microsoft.com/office/powerpoint/2010/main" val="10066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9B745-6635-4119-B4C8-C22AA8D25CBA}"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00C65-DF65-4FC9-9E21-51AAF1971A5E}" type="slidenum">
              <a:rPr lang="en-IN" smtClean="0"/>
              <a:t>‹#›</a:t>
            </a:fld>
            <a:endParaRPr lang="en-IN"/>
          </a:p>
        </p:txBody>
      </p:sp>
    </p:spTree>
    <p:extLst>
      <p:ext uri="{BB962C8B-B14F-4D97-AF65-F5344CB8AC3E}">
        <p14:creationId xmlns:p14="http://schemas.microsoft.com/office/powerpoint/2010/main" val="156377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9B745-6635-4119-B4C8-C22AA8D25CBA}"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00C65-DF65-4FC9-9E21-51AAF1971A5E}" type="slidenum">
              <a:rPr lang="en-IN" smtClean="0"/>
              <a:t>‹#›</a:t>
            </a:fld>
            <a:endParaRPr lang="en-IN"/>
          </a:p>
        </p:txBody>
      </p:sp>
    </p:spTree>
    <p:extLst>
      <p:ext uri="{BB962C8B-B14F-4D97-AF65-F5344CB8AC3E}">
        <p14:creationId xmlns:p14="http://schemas.microsoft.com/office/powerpoint/2010/main" val="144713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9B745-6635-4119-B4C8-C22AA8D25CBA}"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00C65-DF65-4FC9-9E21-51AAF1971A5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39B745-6635-4119-B4C8-C22AA8D25CBA}"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00C65-DF65-4FC9-9E21-51AAF1971A5E}" type="slidenum">
              <a:rPr lang="en-IN" smtClean="0"/>
              <a:t>‹#›</a:t>
            </a:fld>
            <a:endParaRPr lang="en-IN"/>
          </a:p>
        </p:txBody>
      </p:sp>
    </p:spTree>
    <p:extLst>
      <p:ext uri="{BB962C8B-B14F-4D97-AF65-F5344CB8AC3E}">
        <p14:creationId xmlns:p14="http://schemas.microsoft.com/office/powerpoint/2010/main" val="73060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39B745-6635-4119-B4C8-C22AA8D25CBA}"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00C65-DF65-4FC9-9E21-51AAF1971A5E}" type="slidenum">
              <a:rPr lang="en-IN" smtClean="0"/>
              <a:t>‹#›</a:t>
            </a:fld>
            <a:endParaRPr lang="en-IN"/>
          </a:p>
        </p:txBody>
      </p:sp>
    </p:spTree>
    <p:extLst>
      <p:ext uri="{BB962C8B-B14F-4D97-AF65-F5344CB8AC3E}">
        <p14:creationId xmlns:p14="http://schemas.microsoft.com/office/powerpoint/2010/main" val="269813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9B745-6635-4119-B4C8-C22AA8D25CBA}"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600C65-DF65-4FC9-9E21-51AAF1971A5E}" type="slidenum">
              <a:rPr lang="en-IN" smtClean="0"/>
              <a:t>‹#›</a:t>
            </a:fld>
            <a:endParaRPr lang="en-IN"/>
          </a:p>
        </p:txBody>
      </p:sp>
    </p:spTree>
    <p:extLst>
      <p:ext uri="{BB962C8B-B14F-4D97-AF65-F5344CB8AC3E}">
        <p14:creationId xmlns:p14="http://schemas.microsoft.com/office/powerpoint/2010/main" val="400372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39B745-6635-4119-B4C8-C22AA8D25CBA}" type="datetimeFigureOut">
              <a:rPr lang="en-IN" smtClean="0"/>
              <a:t>20-09-2024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2600C65-DF65-4FC9-9E21-51AAF1971A5E}" type="slidenum">
              <a:rPr lang="en-IN" smtClean="0"/>
              <a:t>‹#›</a:t>
            </a:fld>
            <a:endParaRPr lang="en-IN"/>
          </a:p>
        </p:txBody>
      </p:sp>
    </p:spTree>
    <p:extLst>
      <p:ext uri="{BB962C8B-B14F-4D97-AF65-F5344CB8AC3E}">
        <p14:creationId xmlns:p14="http://schemas.microsoft.com/office/powerpoint/2010/main" val="359508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39B745-6635-4119-B4C8-C22AA8D25CBA}" type="datetimeFigureOut">
              <a:rPr lang="en-IN" smtClean="0"/>
              <a:t>20-09-2024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600C65-DF65-4FC9-9E21-51AAF1971A5E}" type="slidenum">
              <a:rPr lang="en-IN" smtClean="0"/>
              <a:t>‹#›</a:t>
            </a:fld>
            <a:endParaRPr lang="en-IN"/>
          </a:p>
        </p:txBody>
      </p:sp>
    </p:spTree>
    <p:extLst>
      <p:ext uri="{BB962C8B-B14F-4D97-AF65-F5344CB8AC3E}">
        <p14:creationId xmlns:p14="http://schemas.microsoft.com/office/powerpoint/2010/main" val="45583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39B745-6635-4119-B4C8-C22AA8D25CBA}"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00C65-DF65-4FC9-9E21-51AAF1971A5E}" type="slidenum">
              <a:rPr lang="en-IN" smtClean="0"/>
              <a:t>‹#›</a:t>
            </a:fld>
            <a:endParaRPr lang="en-IN"/>
          </a:p>
        </p:txBody>
      </p:sp>
    </p:spTree>
    <p:extLst>
      <p:ext uri="{BB962C8B-B14F-4D97-AF65-F5344CB8AC3E}">
        <p14:creationId xmlns:p14="http://schemas.microsoft.com/office/powerpoint/2010/main" val="350881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39B745-6635-4119-B4C8-C22AA8D25CBA}" type="datetimeFigureOut">
              <a:rPr lang="en-IN" smtClean="0"/>
              <a:t>20-09-2024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600C65-DF65-4FC9-9E21-51AAF1971A5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2195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axZo4fqGzeY56BEGvF7Xgc-IVisVWAWpw5td2fSvX7c/edit?usp=sharing" TargetMode="External"/><Relationship Id="rId2" Type="http://schemas.openxmlformats.org/officeDocument/2006/relationships/hyperlink" Target="https://customer-churn-prediction-model.onrender.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3175-7F71-DA52-2913-F9C67A8EDE78}"/>
              </a:ext>
            </a:extLst>
          </p:cNvPr>
          <p:cNvSpPr>
            <a:spLocks noGrp="1"/>
          </p:cNvSpPr>
          <p:nvPr>
            <p:ph type="ctrTitle"/>
          </p:nvPr>
        </p:nvSpPr>
        <p:spPr>
          <a:xfrm>
            <a:off x="1097280" y="2895140"/>
            <a:ext cx="10058400" cy="1266952"/>
          </a:xfrm>
        </p:spPr>
        <p:txBody>
          <a:bodyPr>
            <a:normAutofit/>
          </a:bodyPr>
          <a:lstStyle/>
          <a:p>
            <a:r>
              <a:rPr lang="en-US" sz="6000"/>
              <a:t>DIYOTRIM MAITRA</a:t>
            </a:r>
            <a:endParaRPr lang="en-IN" sz="6000"/>
          </a:p>
        </p:txBody>
      </p:sp>
      <p:sp>
        <p:nvSpPr>
          <p:cNvPr id="3" name="Subtitle 2">
            <a:extLst>
              <a:ext uri="{FF2B5EF4-FFF2-40B4-BE49-F238E27FC236}">
                <a16:creationId xmlns:a16="http://schemas.microsoft.com/office/drawing/2014/main" id="{29CB3CC7-F658-2C21-0869-06316745C490}"/>
              </a:ext>
            </a:extLst>
          </p:cNvPr>
          <p:cNvSpPr>
            <a:spLocks noGrp="1"/>
          </p:cNvSpPr>
          <p:nvPr>
            <p:ph type="subTitle" idx="1"/>
          </p:nvPr>
        </p:nvSpPr>
        <p:spPr>
          <a:xfrm>
            <a:off x="1097280" y="4455620"/>
            <a:ext cx="10058400" cy="1143000"/>
          </a:xfrm>
        </p:spPr>
        <p:txBody>
          <a:bodyPr/>
          <a:lstStyle/>
          <a:p>
            <a:r>
              <a:rPr lang="en-US"/>
              <a:t>MASTER OF DATA SCIENCE</a:t>
            </a:r>
          </a:p>
          <a:p>
            <a:r>
              <a:rPr lang="en-US"/>
              <a:t>CHRIST UNIVERSITY, BANGALORE</a:t>
            </a:r>
            <a:endParaRPr lang="en-IN"/>
          </a:p>
        </p:txBody>
      </p:sp>
    </p:spTree>
    <p:extLst>
      <p:ext uri="{BB962C8B-B14F-4D97-AF65-F5344CB8AC3E}">
        <p14:creationId xmlns:p14="http://schemas.microsoft.com/office/powerpoint/2010/main" val="163465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822325" y="-109220"/>
            <a:ext cx="10698163" cy="1287463"/>
          </a:xfrm>
        </p:spPr>
        <p:txBody>
          <a:bodyPr>
            <a:normAutofit/>
          </a:bodyPr>
          <a:lstStyle/>
          <a:p>
            <a:pPr algn="ctr"/>
            <a:r>
              <a:rPr lang="en-US" sz="4300" b="1" u="sng"/>
              <a:t>Model Deployment</a:t>
            </a:r>
            <a:endParaRPr lang="en-IN" sz="4300" u="sng"/>
          </a:p>
        </p:txBody>
      </p:sp>
      <p:sp>
        <p:nvSpPr>
          <p:cNvPr id="3" name="Content Placeholder 2">
            <a:extLst>
              <a:ext uri="{FF2B5EF4-FFF2-40B4-BE49-F238E27FC236}">
                <a16:creationId xmlns:a16="http://schemas.microsoft.com/office/drawing/2014/main" id="{ECA0E3F6-6A9E-8829-F2F3-EAA2A5B46D80}"/>
              </a:ext>
            </a:extLst>
          </p:cNvPr>
          <p:cNvSpPr>
            <a:spLocks noGrp="1"/>
          </p:cNvSpPr>
          <p:nvPr>
            <p:ph idx="4294967295"/>
          </p:nvPr>
        </p:nvSpPr>
        <p:spPr>
          <a:xfrm>
            <a:off x="558801" y="1249681"/>
            <a:ext cx="10961687" cy="4846320"/>
          </a:xfrm>
        </p:spPr>
        <p:txBody>
          <a:bodyPr>
            <a:normAutofit fontScale="92500" lnSpcReduction="20000"/>
          </a:bodyPr>
          <a:lstStyle/>
          <a:p>
            <a:pPr>
              <a:lnSpc>
                <a:spcPct val="150000"/>
              </a:lnSpc>
            </a:pPr>
            <a:r>
              <a:rPr lang="en-US" b="1"/>
              <a:t>Features:</a:t>
            </a:r>
            <a:endParaRPr lang="en-US"/>
          </a:p>
          <a:p>
            <a:pPr lvl="1">
              <a:lnSpc>
                <a:spcPct val="150000"/>
              </a:lnSpc>
              <a:buFont typeface="Wingdings" panose="05000000000000000000" pitchFamily="2" charset="2"/>
              <a:buChar char="ü"/>
            </a:pPr>
            <a:r>
              <a:rPr lang="en-US" b="1"/>
              <a:t>Interactive Prediction:</a:t>
            </a:r>
            <a:r>
              <a:rPr lang="en-US"/>
              <a:t> Users can input customer data directly for churn predictions via a user-friendly interface.</a:t>
            </a:r>
          </a:p>
          <a:p>
            <a:pPr lvl="1">
              <a:lnSpc>
                <a:spcPct val="150000"/>
              </a:lnSpc>
              <a:buFont typeface="Wingdings" panose="05000000000000000000" pitchFamily="2" charset="2"/>
              <a:buChar char="ü"/>
            </a:pPr>
            <a:r>
              <a:rPr lang="en-US" b="1"/>
              <a:t>Batch Prediction:</a:t>
            </a:r>
            <a:r>
              <a:rPr lang="en-US"/>
              <a:t> Supports CSV file uploads to evaluate churn risk across large datasets efficiently.</a:t>
            </a:r>
          </a:p>
          <a:p>
            <a:pPr lvl="1">
              <a:buFont typeface="Wingdings" panose="05000000000000000000" pitchFamily="2" charset="2"/>
              <a:buChar char="ü"/>
            </a:pPr>
            <a:endParaRPr lang="en-US"/>
          </a:p>
          <a:p>
            <a:pPr>
              <a:lnSpc>
                <a:spcPct val="160000"/>
              </a:lnSpc>
            </a:pPr>
            <a:r>
              <a:rPr lang="en-US" b="1"/>
              <a:t>Deployment:</a:t>
            </a:r>
            <a:endParaRPr lang="en-US"/>
          </a:p>
          <a:p>
            <a:pPr lvl="1">
              <a:lnSpc>
                <a:spcPct val="160000"/>
              </a:lnSpc>
              <a:buFont typeface="Wingdings" panose="05000000000000000000" pitchFamily="2" charset="2"/>
              <a:buChar char="ü"/>
            </a:pPr>
            <a:r>
              <a:rPr lang="en-US"/>
              <a:t>Successfully deployed on Render Platform.</a:t>
            </a:r>
          </a:p>
          <a:p>
            <a:pPr lvl="1">
              <a:buFont typeface="Arial" panose="020B0604020202020204" pitchFamily="34" charset="0"/>
              <a:buChar char="•"/>
            </a:pPr>
            <a:endParaRPr lang="en-US"/>
          </a:p>
          <a:p>
            <a:pPr marL="0" indent="0">
              <a:lnSpc>
                <a:spcPct val="170000"/>
              </a:lnSpc>
              <a:buNone/>
            </a:pPr>
            <a:r>
              <a:rPr lang="en-US" b="1"/>
              <a:t>  Access:</a:t>
            </a:r>
            <a:endParaRPr lang="en-US"/>
          </a:p>
          <a:p>
            <a:pPr lvl="1">
              <a:lnSpc>
                <a:spcPct val="170000"/>
              </a:lnSpc>
              <a:buFont typeface="Wingdings" panose="05000000000000000000" pitchFamily="2" charset="2"/>
              <a:buChar char="ü"/>
            </a:pPr>
            <a:r>
              <a:rPr lang="en-US" b="1"/>
              <a:t>Live Model:</a:t>
            </a:r>
            <a:r>
              <a:rPr lang="en-US"/>
              <a:t> </a:t>
            </a:r>
            <a:r>
              <a:rPr lang="en-US">
                <a:solidFill>
                  <a:schemeClr val="accent2"/>
                </a:solidFill>
                <a:hlinkClick r:id="rId2">
                  <a:extLst>
                    <a:ext uri="{A12FA001-AC4F-418D-AE19-62706E023703}">
                      <ahyp:hlinkClr xmlns:ahyp="http://schemas.microsoft.com/office/drawing/2018/hyperlinkcolor" val="tx"/>
                    </a:ext>
                  </a:extLst>
                </a:hlinkClick>
              </a:rPr>
              <a:t>https://customer-churn-prediction-model.onrender.com</a:t>
            </a:r>
            <a:endParaRPr lang="en-US">
              <a:solidFill>
                <a:schemeClr val="accent2"/>
              </a:solidFill>
            </a:endParaRPr>
          </a:p>
          <a:p>
            <a:pPr lvl="1">
              <a:lnSpc>
                <a:spcPct val="170000"/>
              </a:lnSpc>
              <a:buFont typeface="Wingdings" panose="05000000000000000000" pitchFamily="2" charset="2"/>
              <a:buChar char="ü"/>
            </a:pPr>
            <a:r>
              <a:rPr lang="en-US" b="1"/>
              <a:t>Demo Dataset: </a:t>
            </a:r>
            <a:r>
              <a:rPr lang="en-US">
                <a:solidFill>
                  <a:schemeClr val="accent2"/>
                </a:solidFill>
                <a:hlinkClick r:id="rId3">
                  <a:extLst>
                    <a:ext uri="{A12FA001-AC4F-418D-AE19-62706E023703}">
                      <ahyp:hlinkClr xmlns:ahyp="http://schemas.microsoft.com/office/drawing/2018/hyperlinkcolor" val="tx"/>
                    </a:ext>
                  </a:extLst>
                </a:hlinkClick>
              </a:rPr>
              <a:t>https://docs.google.com/spreadsheets/d/1axZo4fqGzeY56BEGvF7Xgc-IVisVWAWpw5td2fSvX7c/edit?usp=sharing</a:t>
            </a:r>
            <a:endParaRPr lang="en-IN">
              <a:solidFill>
                <a:schemeClr val="accent2"/>
              </a:solidFill>
            </a:endParaRPr>
          </a:p>
        </p:txBody>
      </p:sp>
    </p:spTree>
    <p:extLst>
      <p:ext uri="{BB962C8B-B14F-4D97-AF65-F5344CB8AC3E}">
        <p14:creationId xmlns:p14="http://schemas.microsoft.com/office/powerpoint/2010/main" val="32622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822325" y="-109220"/>
            <a:ext cx="10698163" cy="1287463"/>
          </a:xfrm>
        </p:spPr>
        <p:txBody>
          <a:bodyPr>
            <a:normAutofit/>
          </a:bodyPr>
          <a:lstStyle/>
          <a:p>
            <a:pPr algn="ctr"/>
            <a:r>
              <a:rPr lang="en-US" sz="4300" b="1" u="sng"/>
              <a:t>Results</a:t>
            </a:r>
            <a:endParaRPr lang="en-IN" sz="4300" u="sng"/>
          </a:p>
        </p:txBody>
      </p:sp>
      <p:sp>
        <p:nvSpPr>
          <p:cNvPr id="3" name="Content Placeholder 2">
            <a:extLst>
              <a:ext uri="{FF2B5EF4-FFF2-40B4-BE49-F238E27FC236}">
                <a16:creationId xmlns:a16="http://schemas.microsoft.com/office/drawing/2014/main" id="{ECA0E3F6-6A9E-8829-F2F3-EAA2A5B46D80}"/>
              </a:ext>
            </a:extLst>
          </p:cNvPr>
          <p:cNvSpPr>
            <a:spLocks noGrp="1"/>
          </p:cNvSpPr>
          <p:nvPr>
            <p:ph idx="4294967295"/>
          </p:nvPr>
        </p:nvSpPr>
        <p:spPr>
          <a:xfrm>
            <a:off x="523081" y="1554481"/>
            <a:ext cx="11145837" cy="4592320"/>
          </a:xfrm>
        </p:spPr>
        <p:txBody>
          <a:bodyPr>
            <a:normAutofit fontScale="92500"/>
          </a:bodyPr>
          <a:lstStyle/>
          <a:p>
            <a:pPr>
              <a:lnSpc>
                <a:spcPct val="150000"/>
              </a:lnSpc>
              <a:buFont typeface="Wingdings" panose="05000000000000000000" pitchFamily="2" charset="2"/>
              <a:buChar char="ü"/>
            </a:pPr>
            <a:r>
              <a:rPr lang="en-US" b="1"/>
              <a:t>High Credit Score &amp; Lower Churn: </a:t>
            </a:r>
            <a:r>
              <a:rPr lang="en-US"/>
              <a:t>Customers with credit scores above a certain threshold are less likely to churn.</a:t>
            </a:r>
          </a:p>
          <a:p>
            <a:pPr>
              <a:lnSpc>
                <a:spcPct val="150000"/>
              </a:lnSpc>
              <a:buFont typeface="Wingdings" panose="05000000000000000000" pitchFamily="2" charset="2"/>
              <a:buChar char="ü"/>
            </a:pPr>
            <a:r>
              <a:rPr lang="en-US" b="1"/>
              <a:t>Age Impact: </a:t>
            </a:r>
            <a:r>
              <a:rPr lang="en-US"/>
              <a:t>Younger customers (ages 18-30) exhibit higher churn rates compared to older age groups.</a:t>
            </a:r>
          </a:p>
          <a:p>
            <a:pPr>
              <a:lnSpc>
                <a:spcPct val="150000"/>
              </a:lnSpc>
              <a:buFont typeface="Wingdings" panose="05000000000000000000" pitchFamily="2" charset="2"/>
              <a:buChar char="ü"/>
            </a:pPr>
            <a:r>
              <a:rPr lang="en-US" b="1"/>
              <a:t>Tenure Correlation: </a:t>
            </a:r>
            <a:r>
              <a:rPr lang="en-US"/>
              <a:t>Customers with longer tenure (more years with the bank) tend to have lower churn rates.</a:t>
            </a:r>
          </a:p>
          <a:p>
            <a:pPr>
              <a:lnSpc>
                <a:spcPct val="150000"/>
              </a:lnSpc>
              <a:buFont typeface="Wingdings" panose="05000000000000000000" pitchFamily="2" charset="2"/>
              <a:buChar char="ü"/>
            </a:pPr>
            <a:r>
              <a:rPr lang="en-US" b="1"/>
              <a:t>Balance and Product Holding: </a:t>
            </a:r>
            <a:r>
              <a:rPr lang="en-US"/>
              <a:t>Customers with higher account balances and multiple products are more engaged and less likely to leave.</a:t>
            </a:r>
          </a:p>
          <a:p>
            <a:pPr>
              <a:lnSpc>
                <a:spcPct val="150000"/>
              </a:lnSpc>
              <a:buFont typeface="Wingdings" panose="05000000000000000000" pitchFamily="2" charset="2"/>
              <a:buChar char="ü"/>
            </a:pPr>
            <a:r>
              <a:rPr lang="en-US" b="1"/>
              <a:t>Active Membership Status: </a:t>
            </a:r>
            <a:r>
              <a:rPr lang="en-US"/>
              <a:t>Active members who frequently interact with the bank show significantly lower churn rates.</a:t>
            </a:r>
            <a:endParaRPr lang="en-IN"/>
          </a:p>
        </p:txBody>
      </p:sp>
    </p:spTree>
    <p:extLst>
      <p:ext uri="{BB962C8B-B14F-4D97-AF65-F5344CB8AC3E}">
        <p14:creationId xmlns:p14="http://schemas.microsoft.com/office/powerpoint/2010/main" val="289215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970755" y="-241300"/>
            <a:ext cx="10698163" cy="1287463"/>
          </a:xfrm>
        </p:spPr>
        <p:txBody>
          <a:bodyPr>
            <a:normAutofit/>
          </a:bodyPr>
          <a:lstStyle/>
          <a:p>
            <a:pPr algn="ctr"/>
            <a:r>
              <a:rPr lang="en-US" sz="4300" b="1" u="sng"/>
              <a:t>Recommendations</a:t>
            </a:r>
            <a:endParaRPr lang="en-IN" sz="4300" u="sng"/>
          </a:p>
        </p:txBody>
      </p:sp>
      <p:sp>
        <p:nvSpPr>
          <p:cNvPr id="3" name="Content Placeholder 2">
            <a:extLst>
              <a:ext uri="{FF2B5EF4-FFF2-40B4-BE49-F238E27FC236}">
                <a16:creationId xmlns:a16="http://schemas.microsoft.com/office/drawing/2014/main" id="{ECA0E3F6-6A9E-8829-F2F3-EAA2A5B46D80}"/>
              </a:ext>
            </a:extLst>
          </p:cNvPr>
          <p:cNvSpPr>
            <a:spLocks noGrp="1"/>
          </p:cNvSpPr>
          <p:nvPr>
            <p:ph idx="4294967295"/>
          </p:nvPr>
        </p:nvSpPr>
        <p:spPr>
          <a:xfrm>
            <a:off x="523081" y="1300481"/>
            <a:ext cx="11145837" cy="4592320"/>
          </a:xfrm>
        </p:spPr>
        <p:txBody>
          <a:bodyPr>
            <a:normAutofit fontScale="92500" lnSpcReduction="20000"/>
          </a:bodyPr>
          <a:lstStyle/>
          <a:p>
            <a:pPr>
              <a:lnSpc>
                <a:spcPct val="150000"/>
              </a:lnSpc>
              <a:buFont typeface="Wingdings" panose="05000000000000000000" pitchFamily="2" charset="2"/>
              <a:buChar char="ü"/>
            </a:pPr>
            <a:r>
              <a:rPr lang="en-US" b="1"/>
              <a:t>Implement Targeted Retention Campaigns: </a:t>
            </a:r>
            <a:r>
              <a:rPr lang="en-US"/>
              <a:t>Focus on at-risk customers identified by low credit scores or minimal engagement.</a:t>
            </a:r>
          </a:p>
          <a:p>
            <a:pPr>
              <a:lnSpc>
                <a:spcPct val="150000"/>
              </a:lnSpc>
              <a:buFont typeface="Wingdings" panose="05000000000000000000" pitchFamily="2" charset="2"/>
              <a:buChar char="ü"/>
            </a:pPr>
            <a:r>
              <a:rPr lang="en-US" b="1"/>
              <a:t>Personalize Communication Strategies: </a:t>
            </a:r>
            <a:r>
              <a:rPr lang="en-US"/>
              <a:t>Tailor messages and offers based on customer demographics and behavior.</a:t>
            </a:r>
          </a:p>
          <a:p>
            <a:pPr>
              <a:lnSpc>
                <a:spcPct val="150000"/>
              </a:lnSpc>
              <a:buFont typeface="Wingdings" panose="05000000000000000000" pitchFamily="2" charset="2"/>
              <a:buChar char="ü"/>
            </a:pPr>
            <a:r>
              <a:rPr lang="en-US" b="1"/>
              <a:t>Introduce Loyalty Programs: </a:t>
            </a:r>
            <a:r>
              <a:rPr lang="en-US"/>
              <a:t>Reward long-term customers with incentives to enhance their loyalty and reduce churn.</a:t>
            </a:r>
          </a:p>
          <a:p>
            <a:pPr>
              <a:lnSpc>
                <a:spcPct val="150000"/>
              </a:lnSpc>
              <a:buFont typeface="Wingdings" panose="05000000000000000000" pitchFamily="2" charset="2"/>
              <a:buChar char="ü"/>
            </a:pPr>
            <a:r>
              <a:rPr lang="en-US" b="1"/>
              <a:t>Launch Customer Engagement Initiatives: </a:t>
            </a:r>
            <a:r>
              <a:rPr lang="en-US"/>
              <a:t>Organize events or programs that encourage active participation from customers.</a:t>
            </a:r>
          </a:p>
          <a:p>
            <a:pPr>
              <a:lnSpc>
                <a:spcPct val="150000"/>
              </a:lnSpc>
              <a:buFont typeface="Wingdings" panose="05000000000000000000" pitchFamily="2" charset="2"/>
              <a:buChar char="ü"/>
            </a:pPr>
            <a:r>
              <a:rPr lang="en-US" b="1"/>
              <a:t>Establish Regular Feedback Mechanisms: </a:t>
            </a:r>
            <a:r>
              <a:rPr lang="en-US"/>
              <a:t>Continuously gather customer feedback to identify pain points and improve services.</a:t>
            </a:r>
            <a:endParaRPr lang="en-IN"/>
          </a:p>
        </p:txBody>
      </p:sp>
    </p:spTree>
    <p:extLst>
      <p:ext uri="{BB962C8B-B14F-4D97-AF65-F5344CB8AC3E}">
        <p14:creationId xmlns:p14="http://schemas.microsoft.com/office/powerpoint/2010/main" val="2040841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7099FF4-FC45-1B17-1EF3-AE3466DEBB89}"/>
              </a:ext>
            </a:extLst>
          </p:cNvPr>
          <p:cNvSpPr/>
          <p:nvPr/>
        </p:nvSpPr>
        <p:spPr>
          <a:xfrm>
            <a:off x="4064000" y="2265680"/>
            <a:ext cx="4521200" cy="202184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5400"/>
              <a:t>THANK YOU</a:t>
            </a:r>
            <a:endParaRPr lang="en-IN" sz="5400"/>
          </a:p>
        </p:txBody>
      </p:sp>
    </p:spTree>
    <p:extLst>
      <p:ext uri="{BB962C8B-B14F-4D97-AF65-F5344CB8AC3E}">
        <p14:creationId xmlns:p14="http://schemas.microsoft.com/office/powerpoint/2010/main" val="259160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822325" y="-109220"/>
            <a:ext cx="10698163" cy="1287463"/>
          </a:xfrm>
        </p:spPr>
        <p:txBody>
          <a:bodyPr>
            <a:normAutofit/>
          </a:bodyPr>
          <a:lstStyle/>
          <a:p>
            <a:pPr algn="ctr"/>
            <a:r>
              <a:rPr lang="en-US" sz="4300" b="1" u="sng"/>
              <a:t>Problem Statement</a:t>
            </a:r>
            <a:endParaRPr lang="en-IN" sz="4300" u="sng"/>
          </a:p>
        </p:txBody>
      </p:sp>
      <p:sp>
        <p:nvSpPr>
          <p:cNvPr id="3" name="Content Placeholder 2">
            <a:extLst>
              <a:ext uri="{FF2B5EF4-FFF2-40B4-BE49-F238E27FC236}">
                <a16:creationId xmlns:a16="http://schemas.microsoft.com/office/drawing/2014/main" id="{ECA0E3F6-6A9E-8829-F2F3-EAA2A5B46D80}"/>
              </a:ext>
            </a:extLst>
          </p:cNvPr>
          <p:cNvSpPr>
            <a:spLocks noGrp="1"/>
          </p:cNvSpPr>
          <p:nvPr>
            <p:ph idx="4294967295"/>
          </p:nvPr>
        </p:nvSpPr>
        <p:spPr>
          <a:xfrm>
            <a:off x="523081" y="1632585"/>
            <a:ext cx="11145837" cy="4189413"/>
          </a:xfrm>
        </p:spPr>
        <p:txBody>
          <a:bodyPr>
            <a:normAutofit fontScale="92500" lnSpcReduction="20000"/>
          </a:bodyPr>
          <a:lstStyle/>
          <a:p>
            <a:pPr marL="0" indent="0">
              <a:lnSpc>
                <a:spcPct val="150000"/>
              </a:lnSpc>
              <a:buNone/>
            </a:pPr>
            <a:r>
              <a:rPr lang="en-US" b="1"/>
              <a:t>Problem Statement:</a:t>
            </a:r>
            <a:br>
              <a:rPr lang="en-US"/>
            </a:br>
            <a:r>
              <a:rPr lang="en-US" sz="2200"/>
              <a:t>Banks face significant challenges due to high customer churn rates, leading to substantial revenue losses and increased customer acquisition costs. The ability to predict which customers are likely to churn is crucial for implementing targeted retention strategies and improving overall profitability.</a:t>
            </a:r>
          </a:p>
          <a:p>
            <a:pPr marL="0" indent="0">
              <a:buNone/>
            </a:pPr>
            <a:endParaRPr lang="en-US" sz="2400"/>
          </a:p>
          <a:p>
            <a:pPr marL="0" indent="0">
              <a:lnSpc>
                <a:spcPct val="150000"/>
              </a:lnSpc>
              <a:buNone/>
            </a:pPr>
            <a:r>
              <a:rPr lang="en-US" sz="2400" b="1"/>
              <a:t>End Output:</a:t>
            </a:r>
          </a:p>
          <a:p>
            <a:pPr lvl="1">
              <a:lnSpc>
                <a:spcPct val="150000"/>
              </a:lnSpc>
              <a:buFont typeface="Wingdings" panose="05000000000000000000" pitchFamily="2" charset="2"/>
              <a:buChar char="Ø"/>
            </a:pPr>
            <a:r>
              <a:rPr lang="en-US" sz="2000"/>
              <a:t>Reduced Churn Rates</a:t>
            </a:r>
          </a:p>
          <a:p>
            <a:pPr lvl="1">
              <a:lnSpc>
                <a:spcPct val="150000"/>
              </a:lnSpc>
              <a:buFont typeface="Wingdings" panose="05000000000000000000" pitchFamily="2" charset="2"/>
              <a:buChar char="Ø"/>
            </a:pPr>
            <a:r>
              <a:rPr lang="en-US" sz="2000"/>
              <a:t>Enhanced Customer Retention</a:t>
            </a:r>
          </a:p>
          <a:p>
            <a:pPr lvl="1">
              <a:lnSpc>
                <a:spcPct val="150000"/>
              </a:lnSpc>
              <a:buFont typeface="Wingdings" panose="05000000000000000000" pitchFamily="2" charset="2"/>
              <a:buChar char="Ø"/>
            </a:pPr>
            <a:r>
              <a:rPr lang="en-US" sz="2000"/>
              <a:t>Increased Profitability</a:t>
            </a:r>
          </a:p>
          <a:p>
            <a:endParaRPr lang="en-IN"/>
          </a:p>
        </p:txBody>
      </p:sp>
    </p:spTree>
    <p:extLst>
      <p:ext uri="{BB962C8B-B14F-4D97-AF65-F5344CB8AC3E}">
        <p14:creationId xmlns:p14="http://schemas.microsoft.com/office/powerpoint/2010/main" val="108615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822325" y="-109219"/>
            <a:ext cx="10698163" cy="911860"/>
          </a:xfrm>
        </p:spPr>
        <p:txBody>
          <a:bodyPr>
            <a:normAutofit/>
          </a:bodyPr>
          <a:lstStyle/>
          <a:p>
            <a:pPr algn="ctr"/>
            <a:r>
              <a:rPr lang="en-US" sz="4300" b="1" u="sng"/>
              <a:t>Solution Flow</a:t>
            </a:r>
            <a:endParaRPr lang="en-IN" sz="4300" u="sng"/>
          </a:p>
        </p:txBody>
      </p:sp>
      <p:sp>
        <p:nvSpPr>
          <p:cNvPr id="3" name="Content Placeholder 2">
            <a:extLst>
              <a:ext uri="{FF2B5EF4-FFF2-40B4-BE49-F238E27FC236}">
                <a16:creationId xmlns:a16="http://schemas.microsoft.com/office/drawing/2014/main" id="{ECA0E3F6-6A9E-8829-F2F3-EAA2A5B46D80}"/>
              </a:ext>
            </a:extLst>
          </p:cNvPr>
          <p:cNvSpPr>
            <a:spLocks noGrp="1"/>
          </p:cNvSpPr>
          <p:nvPr>
            <p:ph idx="4294967295"/>
          </p:nvPr>
        </p:nvSpPr>
        <p:spPr>
          <a:xfrm>
            <a:off x="541813" y="1158240"/>
            <a:ext cx="11145837" cy="5110479"/>
          </a:xfrm>
        </p:spPr>
        <p:txBody>
          <a:bodyPr>
            <a:normAutofit fontScale="92500" lnSpcReduction="10000"/>
          </a:bodyPr>
          <a:lstStyle/>
          <a:p>
            <a:pPr algn="ctr"/>
            <a:r>
              <a:rPr lang="en-US" b="1"/>
              <a:t>Data Collection:</a:t>
            </a:r>
            <a:r>
              <a:rPr lang="en-US"/>
              <a:t> Used a dataset containing customer profiles, transaction data, and account details</a:t>
            </a:r>
          </a:p>
          <a:p>
            <a:pPr algn="ctr"/>
            <a:endParaRPr lang="en-US"/>
          </a:p>
          <a:p>
            <a:pPr marL="0" indent="0" algn="ctr">
              <a:buNone/>
            </a:pPr>
            <a:r>
              <a:rPr lang="en-US" b="1"/>
              <a:t>Data Preprocessing:</a:t>
            </a:r>
            <a:r>
              <a:rPr lang="en-US"/>
              <a:t> Handle missing values and encode categorical features into numeric formats</a:t>
            </a:r>
          </a:p>
          <a:p>
            <a:pPr marL="0" indent="0" algn="ctr">
              <a:buNone/>
            </a:pPr>
            <a:endParaRPr lang="en-US"/>
          </a:p>
          <a:p>
            <a:pPr marL="0" indent="0" algn="ctr">
              <a:buNone/>
            </a:pPr>
            <a:r>
              <a:rPr lang="en-US" b="1"/>
              <a:t>Feature Engineering:</a:t>
            </a:r>
            <a:r>
              <a:rPr lang="en-US"/>
              <a:t> Select relevant features and apply transformations such as normalization or scaling</a:t>
            </a:r>
          </a:p>
          <a:p>
            <a:pPr marL="0" indent="0" algn="ctr">
              <a:buNone/>
            </a:pPr>
            <a:endParaRPr lang="en-US"/>
          </a:p>
          <a:p>
            <a:pPr algn="ctr"/>
            <a:r>
              <a:rPr lang="en-US" b="1"/>
              <a:t>Model Training:</a:t>
            </a:r>
            <a:r>
              <a:rPr lang="en-US"/>
              <a:t> Train the model using XGBoost algorithm with training and testing data.</a:t>
            </a:r>
          </a:p>
          <a:p>
            <a:pPr algn="ctr"/>
            <a:endParaRPr lang="en-US"/>
          </a:p>
          <a:p>
            <a:pPr algn="ctr"/>
            <a:r>
              <a:rPr lang="en-US" b="1"/>
              <a:t>Model Evaluation:</a:t>
            </a:r>
            <a:r>
              <a:rPr lang="en-US"/>
              <a:t> Evaluate model performance with metrics like accuracy, precision, recall, and F1-score, and validate through cross-validation</a:t>
            </a:r>
          </a:p>
          <a:p>
            <a:pPr algn="ctr"/>
            <a:endParaRPr lang="en-US"/>
          </a:p>
          <a:p>
            <a:pPr algn="ctr"/>
            <a:r>
              <a:rPr lang="en-US" b="1"/>
              <a:t>Deployment:</a:t>
            </a:r>
            <a:r>
              <a:rPr lang="en-US"/>
              <a:t> Integrate the model into the bank’s system for real-time predictions and monitor its performance continuously</a:t>
            </a:r>
          </a:p>
          <a:p>
            <a:endParaRPr lang="en-IN"/>
          </a:p>
        </p:txBody>
      </p:sp>
      <p:sp>
        <p:nvSpPr>
          <p:cNvPr id="5" name="Arrow: Down 4">
            <a:extLst>
              <a:ext uri="{FF2B5EF4-FFF2-40B4-BE49-F238E27FC236}">
                <a16:creationId xmlns:a16="http://schemas.microsoft.com/office/drawing/2014/main" id="{28AED46F-63F5-2548-6CFE-A3A16995B881}"/>
              </a:ext>
            </a:extLst>
          </p:cNvPr>
          <p:cNvSpPr/>
          <p:nvPr/>
        </p:nvSpPr>
        <p:spPr>
          <a:xfrm>
            <a:off x="5851365" y="1534081"/>
            <a:ext cx="477520" cy="38608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273545CB-A5BB-98E9-09DB-DCBD036C043C}"/>
              </a:ext>
            </a:extLst>
          </p:cNvPr>
          <p:cNvSpPr/>
          <p:nvPr/>
        </p:nvSpPr>
        <p:spPr>
          <a:xfrm>
            <a:off x="5851365" y="2373671"/>
            <a:ext cx="477520" cy="38608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E46EE2F9-CB25-2EF9-A4B6-AAE8E85848A4}"/>
              </a:ext>
            </a:extLst>
          </p:cNvPr>
          <p:cNvSpPr/>
          <p:nvPr/>
        </p:nvSpPr>
        <p:spPr>
          <a:xfrm>
            <a:off x="5851365" y="3187942"/>
            <a:ext cx="477520" cy="38608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0F98E95F-51F4-755F-D525-CC4A8EFB3807}"/>
              </a:ext>
            </a:extLst>
          </p:cNvPr>
          <p:cNvSpPr/>
          <p:nvPr/>
        </p:nvSpPr>
        <p:spPr>
          <a:xfrm>
            <a:off x="5855650" y="3999325"/>
            <a:ext cx="477520" cy="38608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107EFF52-AF29-C363-DC8A-259401D08798}"/>
              </a:ext>
            </a:extLst>
          </p:cNvPr>
          <p:cNvSpPr/>
          <p:nvPr/>
        </p:nvSpPr>
        <p:spPr>
          <a:xfrm>
            <a:off x="5875971" y="5076284"/>
            <a:ext cx="477520" cy="38608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361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443070" y="253999"/>
            <a:ext cx="11225848" cy="508001"/>
          </a:xfrm>
        </p:spPr>
        <p:txBody>
          <a:bodyPr>
            <a:normAutofit fontScale="90000"/>
          </a:bodyPr>
          <a:lstStyle/>
          <a:p>
            <a:pPr algn="ctr"/>
            <a:r>
              <a:rPr lang="en-US" sz="4800" b="1" u="sng"/>
              <a:t>Dataset Description</a:t>
            </a:r>
            <a:endParaRPr lang="en-IN" u="sng"/>
          </a:p>
        </p:txBody>
      </p:sp>
      <p:sp>
        <p:nvSpPr>
          <p:cNvPr id="3" name="Content Placeholder 2">
            <a:extLst>
              <a:ext uri="{FF2B5EF4-FFF2-40B4-BE49-F238E27FC236}">
                <a16:creationId xmlns:a16="http://schemas.microsoft.com/office/drawing/2014/main" id="{ECA0E3F6-6A9E-8829-F2F3-EAA2A5B46D80}"/>
              </a:ext>
            </a:extLst>
          </p:cNvPr>
          <p:cNvSpPr>
            <a:spLocks noGrp="1"/>
          </p:cNvSpPr>
          <p:nvPr>
            <p:ph idx="4294967295"/>
          </p:nvPr>
        </p:nvSpPr>
        <p:spPr>
          <a:xfrm>
            <a:off x="523081" y="965200"/>
            <a:ext cx="11145837" cy="5303520"/>
          </a:xfrm>
        </p:spPr>
        <p:txBody>
          <a:bodyPr>
            <a:normAutofit fontScale="92500" lnSpcReduction="10000"/>
          </a:bodyPr>
          <a:lstStyle/>
          <a:p>
            <a:r>
              <a:rPr lang="en-US" b="1"/>
              <a:t>Customer </a:t>
            </a:r>
            <a:r>
              <a:rPr lang="en-US"/>
              <a:t>                                                                                    </a:t>
            </a:r>
          </a:p>
          <a:p>
            <a:pPr lvl="1">
              <a:buFont typeface="Wingdings" panose="05000000000000000000" pitchFamily="2" charset="2"/>
              <a:buChar char="v"/>
            </a:pPr>
            <a:r>
              <a:rPr lang="en-US"/>
              <a:t>customer_id: Unique identifier for each customer.</a:t>
            </a:r>
          </a:p>
          <a:p>
            <a:pPr lvl="1">
              <a:buFont typeface="Wingdings" panose="05000000000000000000" pitchFamily="2" charset="2"/>
              <a:buChar char="v"/>
            </a:pPr>
            <a:r>
              <a:rPr lang="en-US"/>
              <a:t>age: Age of the customer.</a:t>
            </a:r>
          </a:p>
          <a:p>
            <a:pPr lvl="1">
              <a:buFont typeface="Wingdings" panose="05000000000000000000" pitchFamily="2" charset="2"/>
              <a:buChar char="v"/>
            </a:pPr>
            <a:r>
              <a:rPr lang="en-US"/>
              <a:t>gender: Gender of the customer.</a:t>
            </a:r>
          </a:p>
          <a:p>
            <a:pPr lvl="1">
              <a:buFont typeface="Wingdings" panose="05000000000000000000" pitchFamily="2" charset="2"/>
              <a:buChar char="v"/>
            </a:pPr>
            <a:r>
              <a:rPr lang="en-US"/>
              <a:t>estimated_salary: Estimated annual salary of the customer.</a:t>
            </a:r>
          </a:p>
          <a:p>
            <a:r>
              <a:rPr lang="en-US" b="1"/>
              <a:t>Account</a:t>
            </a:r>
          </a:p>
          <a:p>
            <a:pPr lvl="1">
              <a:buFont typeface="Wingdings" panose="05000000000000000000" pitchFamily="2" charset="2"/>
              <a:buChar char="v"/>
            </a:pPr>
            <a:r>
              <a:rPr lang="en-US"/>
              <a:t>balance: Current balance in the account.</a:t>
            </a:r>
          </a:p>
          <a:p>
            <a:pPr lvl="1">
              <a:buFont typeface="Wingdings" panose="05000000000000000000" pitchFamily="2" charset="2"/>
              <a:buChar char="v"/>
            </a:pPr>
            <a:r>
              <a:rPr lang="en-US"/>
              <a:t>tenure: Number of years the customer has been associated with the bank.</a:t>
            </a:r>
          </a:p>
          <a:p>
            <a:pPr lvl="1">
              <a:buFont typeface="Wingdings" panose="05000000000000000000" pitchFamily="2" charset="2"/>
              <a:buChar char="v"/>
            </a:pPr>
            <a:r>
              <a:rPr lang="en-US"/>
              <a:t>products_number: Number of different banking products the customer uses.</a:t>
            </a:r>
          </a:p>
          <a:p>
            <a:pPr lvl="1">
              <a:buFont typeface="Wingdings" panose="05000000000000000000" pitchFamily="2" charset="2"/>
              <a:buChar char="v"/>
            </a:pPr>
            <a:r>
              <a:rPr lang="en-US"/>
              <a:t>credit_card: Indicates whether the customer has a credit card (Yes/No or 1/0).</a:t>
            </a:r>
          </a:p>
          <a:p>
            <a:pPr lvl="1">
              <a:buFont typeface="Wingdings" panose="05000000000000000000" pitchFamily="2" charset="2"/>
              <a:buChar char="v"/>
            </a:pPr>
            <a:r>
              <a:rPr lang="en-US"/>
              <a:t>active_member: Indicates whether the customer is an active member of the bank (Yes/No or 1/0).</a:t>
            </a:r>
          </a:p>
          <a:p>
            <a:r>
              <a:rPr lang="en-US" b="1"/>
              <a:t>Bank Details</a:t>
            </a:r>
          </a:p>
          <a:p>
            <a:pPr lvl="1">
              <a:buFont typeface="Wingdings" panose="05000000000000000000" pitchFamily="2" charset="2"/>
              <a:buChar char="v"/>
            </a:pPr>
            <a:r>
              <a:rPr lang="en-US"/>
              <a:t>credit_score: Credit score of the customer.</a:t>
            </a:r>
          </a:p>
          <a:p>
            <a:pPr lvl="1">
              <a:buFont typeface="Wingdings" panose="05000000000000000000" pitchFamily="2" charset="2"/>
              <a:buChar char="v"/>
            </a:pPr>
            <a:r>
              <a:rPr lang="en-US"/>
              <a:t>country: Country where the customer resides.</a:t>
            </a:r>
          </a:p>
          <a:p>
            <a:r>
              <a:rPr lang="en-US" b="1"/>
              <a:t>Churn Info</a:t>
            </a:r>
          </a:p>
          <a:p>
            <a:pPr lvl="1">
              <a:buFont typeface="Wingdings" panose="05000000000000000000" pitchFamily="2" charset="2"/>
              <a:buChar char="v"/>
            </a:pPr>
            <a:r>
              <a:rPr lang="en-US"/>
              <a:t>churn: Whether the customer has churned (1 if churned, 0 if not).</a:t>
            </a:r>
            <a:endParaRPr lang="en-IN"/>
          </a:p>
          <a:p>
            <a:endParaRPr lang="en-US"/>
          </a:p>
        </p:txBody>
      </p:sp>
    </p:spTree>
    <p:extLst>
      <p:ext uri="{BB962C8B-B14F-4D97-AF65-F5344CB8AC3E}">
        <p14:creationId xmlns:p14="http://schemas.microsoft.com/office/powerpoint/2010/main" val="418143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443070" y="142239"/>
            <a:ext cx="11225848" cy="508001"/>
          </a:xfrm>
        </p:spPr>
        <p:txBody>
          <a:bodyPr>
            <a:normAutofit fontScale="90000"/>
          </a:bodyPr>
          <a:lstStyle/>
          <a:p>
            <a:pPr algn="ctr"/>
            <a:r>
              <a:rPr lang="en-US" sz="4800" b="1" u="sng"/>
              <a:t>Data Model</a:t>
            </a:r>
            <a:endParaRPr lang="en-IN" u="sng"/>
          </a:p>
        </p:txBody>
      </p:sp>
      <p:pic>
        <p:nvPicPr>
          <p:cNvPr id="5" name="Content Placeholder 4">
            <a:extLst>
              <a:ext uri="{FF2B5EF4-FFF2-40B4-BE49-F238E27FC236}">
                <a16:creationId xmlns:a16="http://schemas.microsoft.com/office/drawing/2014/main" id="{E5E20ACC-B144-7D3B-ABAA-64658B2CF74E}"/>
              </a:ext>
            </a:extLst>
          </p:cNvPr>
          <p:cNvPicPr>
            <a:picLocks noGrp="1" noChangeAspect="1"/>
          </p:cNvPicPr>
          <p:nvPr>
            <p:ph idx="4294967295"/>
          </p:nvPr>
        </p:nvPicPr>
        <p:blipFill>
          <a:blip r:embed="rId2"/>
          <a:stretch>
            <a:fillRect/>
          </a:stretch>
        </p:blipFill>
        <p:spPr>
          <a:xfrm>
            <a:off x="3279140" y="1076961"/>
            <a:ext cx="6116320" cy="5110480"/>
          </a:xfrm>
          <a:solidFill>
            <a:schemeClr val="accent1"/>
          </a:solidFill>
        </p:spPr>
      </p:pic>
      <p:pic>
        <p:nvPicPr>
          <p:cNvPr id="6" name="Content Placeholder 6" descr="Target Audience with solid fill">
            <a:extLst>
              <a:ext uri="{FF2B5EF4-FFF2-40B4-BE49-F238E27FC236}">
                <a16:creationId xmlns:a16="http://schemas.microsoft.com/office/drawing/2014/main" id="{CA40094A-29F6-31E2-46E4-0C58D095F2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9630" y="629921"/>
            <a:ext cx="815340" cy="815340"/>
          </a:xfrm>
          <a:prstGeom prst="rect">
            <a:avLst/>
          </a:prstGeom>
        </p:spPr>
      </p:pic>
      <p:pic>
        <p:nvPicPr>
          <p:cNvPr id="7" name="Graphic 6" descr="Money with solid fill">
            <a:extLst>
              <a:ext uri="{FF2B5EF4-FFF2-40B4-BE49-F238E27FC236}">
                <a16:creationId xmlns:a16="http://schemas.microsoft.com/office/drawing/2014/main" id="{08D3FBA2-B80E-7FE0-8DA9-0CBF0AA665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90798" y="4513580"/>
            <a:ext cx="828040" cy="828040"/>
          </a:xfrm>
          <a:prstGeom prst="rect">
            <a:avLst/>
          </a:prstGeom>
        </p:spPr>
      </p:pic>
      <p:pic>
        <p:nvPicPr>
          <p:cNvPr id="10" name="Graphic 9" descr="Bank with solid fill">
            <a:extLst>
              <a:ext uri="{FF2B5EF4-FFF2-40B4-BE49-F238E27FC236}">
                <a16:creationId xmlns:a16="http://schemas.microsoft.com/office/drawing/2014/main" id="{B685CF70-441B-5306-8A7E-8DB6FE197F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59522" y="4513580"/>
            <a:ext cx="741680" cy="741680"/>
          </a:xfrm>
          <a:prstGeom prst="rect">
            <a:avLst/>
          </a:prstGeom>
        </p:spPr>
      </p:pic>
    </p:spTree>
    <p:extLst>
      <p:ext uri="{BB962C8B-B14F-4D97-AF65-F5344CB8AC3E}">
        <p14:creationId xmlns:p14="http://schemas.microsoft.com/office/powerpoint/2010/main" val="2317289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822325" y="-109219"/>
            <a:ext cx="10698163" cy="1115060"/>
          </a:xfrm>
        </p:spPr>
        <p:txBody>
          <a:bodyPr>
            <a:normAutofit/>
          </a:bodyPr>
          <a:lstStyle/>
          <a:p>
            <a:pPr algn="ctr"/>
            <a:r>
              <a:rPr lang="en-US" sz="4300" b="1" u="sng"/>
              <a:t>SHAP and Feature Importance</a:t>
            </a:r>
            <a:endParaRPr lang="en-IN" sz="4300" u="sng"/>
          </a:p>
        </p:txBody>
      </p:sp>
      <p:pic>
        <p:nvPicPr>
          <p:cNvPr id="9" name="Picture 8">
            <a:extLst>
              <a:ext uri="{FF2B5EF4-FFF2-40B4-BE49-F238E27FC236}">
                <a16:creationId xmlns:a16="http://schemas.microsoft.com/office/drawing/2014/main" id="{D593DABC-A20D-B210-FC8F-94358681CF93}"/>
              </a:ext>
            </a:extLst>
          </p:cNvPr>
          <p:cNvPicPr>
            <a:picLocks noChangeAspect="1"/>
          </p:cNvPicPr>
          <p:nvPr/>
        </p:nvPicPr>
        <p:blipFill>
          <a:blip r:embed="rId2"/>
          <a:stretch>
            <a:fillRect/>
          </a:stretch>
        </p:blipFill>
        <p:spPr>
          <a:xfrm>
            <a:off x="447040" y="1595120"/>
            <a:ext cx="5557520" cy="4160875"/>
          </a:xfrm>
          <a:prstGeom prst="rect">
            <a:avLst/>
          </a:prstGeom>
          <a:ln>
            <a:solidFill>
              <a:schemeClr val="bg1"/>
            </a:solidFill>
          </a:ln>
        </p:spPr>
      </p:pic>
      <p:pic>
        <p:nvPicPr>
          <p:cNvPr id="20" name="Picture 19">
            <a:extLst>
              <a:ext uri="{FF2B5EF4-FFF2-40B4-BE49-F238E27FC236}">
                <a16:creationId xmlns:a16="http://schemas.microsoft.com/office/drawing/2014/main" id="{2BB8C2CB-BCE3-6519-407E-84BD851C3D4F}"/>
              </a:ext>
            </a:extLst>
          </p:cNvPr>
          <p:cNvPicPr>
            <a:picLocks noChangeAspect="1"/>
          </p:cNvPicPr>
          <p:nvPr/>
        </p:nvPicPr>
        <p:blipFill>
          <a:blip r:embed="rId3"/>
          <a:stretch>
            <a:fillRect/>
          </a:stretch>
        </p:blipFill>
        <p:spPr>
          <a:xfrm>
            <a:off x="6417139" y="1595119"/>
            <a:ext cx="5663102" cy="4160875"/>
          </a:xfrm>
          <a:prstGeom prst="rect">
            <a:avLst/>
          </a:prstGeom>
        </p:spPr>
      </p:pic>
    </p:spTree>
    <p:extLst>
      <p:ext uri="{BB962C8B-B14F-4D97-AF65-F5344CB8AC3E}">
        <p14:creationId xmlns:p14="http://schemas.microsoft.com/office/powerpoint/2010/main" val="85068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822325" y="-109219"/>
            <a:ext cx="10698163" cy="1054100"/>
          </a:xfrm>
        </p:spPr>
        <p:txBody>
          <a:bodyPr>
            <a:normAutofit/>
          </a:bodyPr>
          <a:lstStyle/>
          <a:p>
            <a:pPr algn="ctr"/>
            <a:r>
              <a:rPr lang="en-US" sz="4300" b="1" u="sng"/>
              <a:t>Model Selection</a:t>
            </a:r>
            <a:endParaRPr lang="en-IN" sz="4300" u="sng"/>
          </a:p>
        </p:txBody>
      </p:sp>
      <p:sp>
        <p:nvSpPr>
          <p:cNvPr id="3" name="Content Placeholder 2">
            <a:extLst>
              <a:ext uri="{FF2B5EF4-FFF2-40B4-BE49-F238E27FC236}">
                <a16:creationId xmlns:a16="http://schemas.microsoft.com/office/drawing/2014/main" id="{ECA0E3F6-6A9E-8829-F2F3-EAA2A5B46D80}"/>
              </a:ext>
            </a:extLst>
          </p:cNvPr>
          <p:cNvSpPr>
            <a:spLocks noGrp="1"/>
          </p:cNvSpPr>
          <p:nvPr>
            <p:ph idx="4294967295"/>
          </p:nvPr>
        </p:nvSpPr>
        <p:spPr>
          <a:xfrm>
            <a:off x="523081" y="1087120"/>
            <a:ext cx="11145837" cy="5090161"/>
          </a:xfrm>
        </p:spPr>
        <p:txBody>
          <a:bodyPr>
            <a:normAutofit/>
          </a:bodyPr>
          <a:lstStyle/>
          <a:p>
            <a:r>
              <a:rPr lang="en-US" b="1"/>
              <a:t>Algorithm Choice:</a:t>
            </a:r>
            <a:endParaRPr lang="en-US"/>
          </a:p>
          <a:p>
            <a:pPr>
              <a:buFont typeface="Arial" panose="020B0604020202020204" pitchFamily="34" charset="0"/>
              <a:buChar char="•"/>
            </a:pPr>
            <a:r>
              <a:rPr lang="en-US" b="1"/>
              <a:t>XGBoost (Extreme Gradient Boosting):</a:t>
            </a:r>
            <a:endParaRPr lang="en-US"/>
          </a:p>
          <a:p>
            <a:pPr marL="742950" lvl="1" indent="-285750">
              <a:buFont typeface="Arial" panose="020B0604020202020204" pitchFamily="34" charset="0"/>
              <a:buChar char="•"/>
            </a:pPr>
            <a:r>
              <a:rPr lang="en-US" b="1"/>
              <a:t>Reason:</a:t>
            </a:r>
            <a:r>
              <a:rPr lang="en-US"/>
              <a:t> Effective for handling structured/tabular data with high accuracy.</a:t>
            </a:r>
          </a:p>
          <a:p>
            <a:pPr marL="742950" lvl="1" indent="-285750">
              <a:buFont typeface="Arial" panose="020B0604020202020204" pitchFamily="34" charset="0"/>
              <a:buChar char="•"/>
            </a:pPr>
            <a:r>
              <a:rPr lang="en-US" b="1"/>
              <a:t>Advantages:</a:t>
            </a:r>
            <a:r>
              <a:rPr lang="en-US"/>
              <a:t> Handles missing values, regularization to avoid overfitting, and fast execution.</a:t>
            </a:r>
          </a:p>
          <a:p>
            <a:endParaRPr lang="en-IN"/>
          </a:p>
          <a:p>
            <a:br>
              <a:rPr lang="en-IN"/>
            </a:br>
            <a:r>
              <a:rPr lang="en-IN"/>
              <a:t> </a:t>
            </a:r>
          </a:p>
        </p:txBody>
      </p:sp>
      <p:pic>
        <p:nvPicPr>
          <p:cNvPr id="5" name="Picture 4">
            <a:extLst>
              <a:ext uri="{FF2B5EF4-FFF2-40B4-BE49-F238E27FC236}">
                <a16:creationId xmlns:a16="http://schemas.microsoft.com/office/drawing/2014/main" id="{3EB4E4C8-87B6-00B3-55A2-83DEA3F0CADE}"/>
              </a:ext>
            </a:extLst>
          </p:cNvPr>
          <p:cNvPicPr>
            <a:picLocks noChangeAspect="1"/>
          </p:cNvPicPr>
          <p:nvPr/>
        </p:nvPicPr>
        <p:blipFill>
          <a:blip r:embed="rId2"/>
          <a:stretch>
            <a:fillRect/>
          </a:stretch>
        </p:blipFill>
        <p:spPr>
          <a:xfrm>
            <a:off x="6500765" y="3088640"/>
            <a:ext cx="4240156" cy="3194478"/>
          </a:xfrm>
          <a:prstGeom prst="rect">
            <a:avLst/>
          </a:prstGeom>
          <a:ln>
            <a:solidFill>
              <a:schemeClr val="bg1"/>
            </a:solidFill>
          </a:ln>
        </p:spPr>
      </p:pic>
      <p:sp>
        <p:nvSpPr>
          <p:cNvPr id="6" name="Rectangle: Rounded Corners 5">
            <a:extLst>
              <a:ext uri="{FF2B5EF4-FFF2-40B4-BE49-F238E27FC236}">
                <a16:creationId xmlns:a16="http://schemas.microsoft.com/office/drawing/2014/main" id="{983E24ED-3508-B2A9-7649-A7B0AD9D362F}"/>
              </a:ext>
            </a:extLst>
          </p:cNvPr>
          <p:cNvSpPr/>
          <p:nvPr/>
        </p:nvSpPr>
        <p:spPr>
          <a:xfrm>
            <a:off x="1146279" y="3603839"/>
            <a:ext cx="3566160" cy="1676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Count of Customers who has ‘Churned (1)’ and who has </a:t>
            </a:r>
          </a:p>
          <a:p>
            <a:pPr algn="ctr"/>
            <a:r>
              <a:rPr lang="en-US"/>
              <a:t>‘Not Churned (0)’</a:t>
            </a:r>
            <a:endParaRPr lang="en-IN"/>
          </a:p>
        </p:txBody>
      </p:sp>
      <p:sp>
        <p:nvSpPr>
          <p:cNvPr id="8" name="Arrow: Right 7">
            <a:extLst>
              <a:ext uri="{FF2B5EF4-FFF2-40B4-BE49-F238E27FC236}">
                <a16:creationId xmlns:a16="http://schemas.microsoft.com/office/drawing/2014/main" id="{FB5C5613-498E-2442-43F9-D8CF549D46F9}"/>
              </a:ext>
            </a:extLst>
          </p:cNvPr>
          <p:cNvSpPr/>
          <p:nvPr/>
        </p:nvSpPr>
        <p:spPr>
          <a:xfrm>
            <a:off x="5273040" y="4277360"/>
            <a:ext cx="822960" cy="39624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2571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822325" y="-109220"/>
            <a:ext cx="10698163" cy="1287463"/>
          </a:xfrm>
        </p:spPr>
        <p:txBody>
          <a:bodyPr>
            <a:normAutofit/>
          </a:bodyPr>
          <a:lstStyle/>
          <a:p>
            <a:pPr algn="ctr"/>
            <a:r>
              <a:rPr lang="en-US" sz="4300" b="1" u="sng"/>
              <a:t>Model Performance</a:t>
            </a:r>
            <a:endParaRPr lang="en-IN" sz="4300" u="sng"/>
          </a:p>
        </p:txBody>
      </p:sp>
      <p:graphicFrame>
        <p:nvGraphicFramePr>
          <p:cNvPr id="16" name="Content Placeholder 15">
            <a:extLst>
              <a:ext uri="{FF2B5EF4-FFF2-40B4-BE49-F238E27FC236}">
                <a16:creationId xmlns:a16="http://schemas.microsoft.com/office/drawing/2014/main" id="{B034EA01-8D5E-86A3-0BBC-9912715173FF}"/>
              </a:ext>
            </a:extLst>
          </p:cNvPr>
          <p:cNvGraphicFramePr>
            <a:graphicFrameLocks noGrp="1"/>
          </p:cNvGraphicFramePr>
          <p:nvPr>
            <p:ph idx="4294967295"/>
            <p:extLst>
              <p:ext uri="{D42A27DB-BD31-4B8C-83A1-F6EECF244321}">
                <p14:modId xmlns:p14="http://schemas.microsoft.com/office/powerpoint/2010/main" val="1598520880"/>
              </p:ext>
            </p:extLst>
          </p:nvPr>
        </p:nvGraphicFramePr>
        <p:xfrm>
          <a:off x="4378959" y="1696720"/>
          <a:ext cx="7575657" cy="3854388"/>
        </p:xfrm>
        <a:graphic>
          <a:graphicData uri="http://schemas.openxmlformats.org/drawingml/2006/table">
            <a:tbl>
              <a:tblPr firstRow="1" bandRow="1">
                <a:tableStyleId>{5C22544A-7EE6-4342-B048-85BDC9FD1C3A}</a:tableStyleId>
              </a:tblPr>
              <a:tblGrid>
                <a:gridCol w="1817335">
                  <a:extLst>
                    <a:ext uri="{9D8B030D-6E8A-4147-A177-3AD203B41FA5}">
                      <a16:colId xmlns:a16="http://schemas.microsoft.com/office/drawing/2014/main" val="1025907284"/>
                    </a:ext>
                  </a:extLst>
                </a:gridCol>
                <a:gridCol w="1283493">
                  <a:extLst>
                    <a:ext uri="{9D8B030D-6E8A-4147-A177-3AD203B41FA5}">
                      <a16:colId xmlns:a16="http://schemas.microsoft.com/office/drawing/2014/main" val="1859173467"/>
                    </a:ext>
                  </a:extLst>
                </a:gridCol>
                <a:gridCol w="4474829">
                  <a:extLst>
                    <a:ext uri="{9D8B030D-6E8A-4147-A177-3AD203B41FA5}">
                      <a16:colId xmlns:a16="http://schemas.microsoft.com/office/drawing/2014/main" val="1715728810"/>
                    </a:ext>
                  </a:extLst>
                </a:gridCol>
              </a:tblGrid>
              <a:tr h="675196">
                <a:tc>
                  <a:txBody>
                    <a:bodyPr/>
                    <a:lstStyle/>
                    <a:p>
                      <a:r>
                        <a:rPr lang="en-US"/>
                        <a:t>Evaluation Metrics</a:t>
                      </a:r>
                      <a:endParaRPr lang="en-IN"/>
                    </a:p>
                  </a:txBody>
                  <a:tcPr/>
                </a:tc>
                <a:tc>
                  <a:txBody>
                    <a:bodyPr/>
                    <a:lstStyle/>
                    <a:p>
                      <a:r>
                        <a:rPr lang="en-US"/>
                        <a:t>Values</a:t>
                      </a:r>
                      <a:endParaRPr lang="en-IN"/>
                    </a:p>
                  </a:txBody>
                  <a:tcPr/>
                </a:tc>
                <a:tc>
                  <a:txBody>
                    <a:bodyPr/>
                    <a:lstStyle/>
                    <a:p>
                      <a:r>
                        <a:rPr lang="en-US"/>
                        <a:t>Description</a:t>
                      </a:r>
                      <a:endParaRPr lang="en-IN"/>
                    </a:p>
                  </a:txBody>
                  <a:tcPr/>
                </a:tc>
                <a:extLst>
                  <a:ext uri="{0D108BD9-81ED-4DB2-BD59-A6C34878D82A}">
                    <a16:rowId xmlns:a16="http://schemas.microsoft.com/office/drawing/2014/main" val="1143543503"/>
                  </a:ext>
                </a:extLst>
              </a:tr>
              <a:tr h="675196">
                <a:tc>
                  <a:txBody>
                    <a:bodyPr/>
                    <a:lstStyle/>
                    <a:p>
                      <a:r>
                        <a:rPr lang="en-US"/>
                        <a:t>Accuracy</a:t>
                      </a:r>
                      <a:endParaRPr lang="en-IN"/>
                    </a:p>
                  </a:txBody>
                  <a:tcPr/>
                </a:tc>
                <a:tc>
                  <a:txBody>
                    <a:bodyPr/>
                    <a:lstStyle/>
                    <a:p>
                      <a:r>
                        <a:rPr lang="en-IN"/>
                        <a:t>86%</a:t>
                      </a:r>
                    </a:p>
                  </a:txBody>
                  <a:tcPr/>
                </a:tc>
                <a:tc>
                  <a:txBody>
                    <a:bodyPr/>
                    <a:lstStyle/>
                    <a:p>
                      <a:r>
                        <a:rPr lang="en-US"/>
                        <a:t>The model correctly predicts the target variable for approximately 86% of the samples.</a:t>
                      </a:r>
                      <a:endParaRPr lang="en-IN"/>
                    </a:p>
                  </a:txBody>
                  <a:tcPr/>
                </a:tc>
                <a:extLst>
                  <a:ext uri="{0D108BD9-81ED-4DB2-BD59-A6C34878D82A}">
                    <a16:rowId xmlns:a16="http://schemas.microsoft.com/office/drawing/2014/main" val="958115269"/>
                  </a:ext>
                </a:extLst>
              </a:tr>
              <a:tr h="675196">
                <a:tc>
                  <a:txBody>
                    <a:bodyPr/>
                    <a:lstStyle/>
                    <a:p>
                      <a:r>
                        <a:rPr lang="en-IN"/>
                        <a:t>Precision</a:t>
                      </a:r>
                    </a:p>
                  </a:txBody>
                  <a:tcPr/>
                </a:tc>
                <a:tc>
                  <a:txBody>
                    <a:bodyPr/>
                    <a:lstStyle/>
                    <a:p>
                      <a:r>
                        <a:rPr lang="en-IN"/>
                        <a:t>85%</a:t>
                      </a:r>
                    </a:p>
                  </a:txBody>
                  <a:tcPr/>
                </a:tc>
                <a:tc>
                  <a:txBody>
                    <a:bodyPr/>
                    <a:lstStyle/>
                    <a:p>
                      <a:r>
                        <a:rPr lang="en-US"/>
                        <a:t>~85% of the positive predictions made by the model are true positives, indicating its ability to minimize false positives.</a:t>
                      </a:r>
                      <a:endParaRPr lang="en-IN"/>
                    </a:p>
                  </a:txBody>
                  <a:tcPr/>
                </a:tc>
                <a:extLst>
                  <a:ext uri="{0D108BD9-81ED-4DB2-BD59-A6C34878D82A}">
                    <a16:rowId xmlns:a16="http://schemas.microsoft.com/office/drawing/2014/main" val="3119161121"/>
                  </a:ext>
                </a:extLst>
              </a:tr>
              <a:tr h="675196">
                <a:tc>
                  <a:txBody>
                    <a:bodyPr/>
                    <a:lstStyle/>
                    <a:p>
                      <a:r>
                        <a:rPr lang="en-IN"/>
                        <a:t>Recall</a:t>
                      </a:r>
                    </a:p>
                  </a:txBody>
                  <a:tcPr/>
                </a:tc>
                <a:tc>
                  <a:txBody>
                    <a:bodyPr/>
                    <a:lstStyle/>
                    <a:p>
                      <a:r>
                        <a:rPr lang="en-IN"/>
                        <a:t>86%</a:t>
                      </a:r>
                    </a:p>
                  </a:txBody>
                  <a:tcPr/>
                </a:tc>
                <a:tc>
                  <a:txBody>
                    <a:bodyPr/>
                    <a:lstStyle/>
                    <a:p>
                      <a:r>
                        <a:rPr lang="en-US"/>
                        <a:t>~86% of all true label predictions made by the model are correct.</a:t>
                      </a:r>
                      <a:endParaRPr lang="en-IN"/>
                    </a:p>
                  </a:txBody>
                  <a:tcPr/>
                </a:tc>
                <a:extLst>
                  <a:ext uri="{0D108BD9-81ED-4DB2-BD59-A6C34878D82A}">
                    <a16:rowId xmlns:a16="http://schemas.microsoft.com/office/drawing/2014/main" val="2119238105"/>
                  </a:ext>
                </a:extLst>
              </a:tr>
              <a:tr h="675196">
                <a:tc>
                  <a:txBody>
                    <a:bodyPr/>
                    <a:lstStyle/>
                    <a:p>
                      <a:r>
                        <a:rPr lang="en-IN"/>
                        <a:t>F1 Score</a:t>
                      </a:r>
                    </a:p>
                  </a:txBody>
                  <a:tcPr/>
                </a:tc>
                <a:tc>
                  <a:txBody>
                    <a:bodyPr/>
                    <a:lstStyle/>
                    <a:p>
                      <a:r>
                        <a:rPr lang="en-IN"/>
                        <a:t>85%</a:t>
                      </a:r>
                    </a:p>
                  </a:txBody>
                  <a:tcPr/>
                </a:tc>
                <a:tc>
                  <a:txBody>
                    <a:bodyPr/>
                    <a:lstStyle/>
                    <a:p>
                      <a:r>
                        <a:rPr lang="en-US"/>
                        <a:t>Not available, as MSE is generally used for regression tasks, not classification.</a:t>
                      </a:r>
                      <a:endParaRPr lang="en-IN"/>
                    </a:p>
                  </a:txBody>
                  <a:tcPr/>
                </a:tc>
                <a:extLst>
                  <a:ext uri="{0D108BD9-81ED-4DB2-BD59-A6C34878D82A}">
                    <a16:rowId xmlns:a16="http://schemas.microsoft.com/office/drawing/2014/main" val="151159836"/>
                  </a:ext>
                </a:extLst>
              </a:tr>
            </a:tbl>
          </a:graphicData>
        </a:graphic>
      </p:graphicFrame>
      <p:pic>
        <p:nvPicPr>
          <p:cNvPr id="12" name="Picture 11">
            <a:extLst>
              <a:ext uri="{FF2B5EF4-FFF2-40B4-BE49-F238E27FC236}">
                <a16:creationId xmlns:a16="http://schemas.microsoft.com/office/drawing/2014/main" id="{D957E4BA-DA18-85D1-6436-AFDA99F66851}"/>
              </a:ext>
            </a:extLst>
          </p:cNvPr>
          <p:cNvPicPr>
            <a:picLocks noChangeAspect="1"/>
          </p:cNvPicPr>
          <p:nvPr/>
        </p:nvPicPr>
        <p:blipFill>
          <a:blip r:embed="rId2"/>
          <a:stretch>
            <a:fillRect/>
          </a:stretch>
        </p:blipFill>
        <p:spPr>
          <a:xfrm>
            <a:off x="237384" y="1864360"/>
            <a:ext cx="3663351" cy="3129280"/>
          </a:xfrm>
          <a:prstGeom prst="rect">
            <a:avLst/>
          </a:prstGeom>
        </p:spPr>
      </p:pic>
    </p:spTree>
    <p:extLst>
      <p:ext uri="{BB962C8B-B14F-4D97-AF65-F5344CB8AC3E}">
        <p14:creationId xmlns:p14="http://schemas.microsoft.com/office/powerpoint/2010/main" val="115403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5FF3-6E14-176F-87A9-FA6E5905746D}"/>
              </a:ext>
            </a:extLst>
          </p:cNvPr>
          <p:cNvSpPr>
            <a:spLocks noGrp="1"/>
          </p:cNvSpPr>
          <p:nvPr>
            <p:ph type="title" idx="4294967295"/>
          </p:nvPr>
        </p:nvSpPr>
        <p:spPr>
          <a:xfrm>
            <a:off x="822325" y="-109220"/>
            <a:ext cx="10698163" cy="892993"/>
          </a:xfrm>
        </p:spPr>
        <p:txBody>
          <a:bodyPr>
            <a:normAutofit/>
          </a:bodyPr>
          <a:lstStyle/>
          <a:p>
            <a:pPr algn="ctr"/>
            <a:r>
              <a:rPr lang="en-US" sz="4300" b="1" u="sng"/>
              <a:t>ROC Curve and Cumulative Gains Curve</a:t>
            </a:r>
            <a:endParaRPr lang="en-IN" sz="4300" b="1" u="sng"/>
          </a:p>
        </p:txBody>
      </p:sp>
      <p:pic>
        <p:nvPicPr>
          <p:cNvPr id="7" name="Picture 6">
            <a:extLst>
              <a:ext uri="{FF2B5EF4-FFF2-40B4-BE49-F238E27FC236}">
                <a16:creationId xmlns:a16="http://schemas.microsoft.com/office/drawing/2014/main" id="{BE6031EC-145E-8C90-4290-4BC4DE065F1E}"/>
              </a:ext>
            </a:extLst>
          </p:cNvPr>
          <p:cNvPicPr>
            <a:picLocks noChangeAspect="1"/>
          </p:cNvPicPr>
          <p:nvPr/>
        </p:nvPicPr>
        <p:blipFill>
          <a:blip r:embed="rId2"/>
          <a:stretch>
            <a:fillRect/>
          </a:stretch>
        </p:blipFill>
        <p:spPr>
          <a:xfrm>
            <a:off x="6775768" y="3000444"/>
            <a:ext cx="4897120" cy="3292072"/>
          </a:xfrm>
          <a:prstGeom prst="rect">
            <a:avLst/>
          </a:prstGeom>
        </p:spPr>
      </p:pic>
      <p:sp>
        <p:nvSpPr>
          <p:cNvPr id="8" name="Rectangle 7">
            <a:extLst>
              <a:ext uri="{FF2B5EF4-FFF2-40B4-BE49-F238E27FC236}">
                <a16:creationId xmlns:a16="http://schemas.microsoft.com/office/drawing/2014/main" id="{73454441-1DD4-995C-E1CC-820C29523269}"/>
              </a:ext>
            </a:extLst>
          </p:cNvPr>
          <p:cNvSpPr/>
          <p:nvPr/>
        </p:nvSpPr>
        <p:spPr>
          <a:xfrm>
            <a:off x="6776720" y="1178560"/>
            <a:ext cx="4897120" cy="154432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a:t>The </a:t>
            </a:r>
            <a:r>
              <a:rPr lang="en-US" sz="1600" b="1" u="sng"/>
              <a:t>Cumulative Gains Curve</a:t>
            </a:r>
            <a:r>
              <a:rPr lang="en-US" sz="1600" b="1"/>
              <a:t> </a:t>
            </a:r>
            <a:r>
              <a:rPr lang="en-US" sz="1600"/>
              <a:t>shows that the model is performing significantly better than a random model. The blue line, representing the true class (churn), is above the baseline, indicating that the model is able to correctly identify a higher proportion of churn cases compared to a random guess.</a:t>
            </a:r>
            <a:endParaRPr lang="en-IN" sz="1600"/>
          </a:p>
        </p:txBody>
      </p:sp>
      <p:sp>
        <p:nvSpPr>
          <p:cNvPr id="9" name="Rectangle 8">
            <a:extLst>
              <a:ext uri="{FF2B5EF4-FFF2-40B4-BE49-F238E27FC236}">
                <a16:creationId xmlns:a16="http://schemas.microsoft.com/office/drawing/2014/main" id="{B0EABC30-5B48-F762-CAFD-E9BCFC8B5615}"/>
              </a:ext>
            </a:extLst>
          </p:cNvPr>
          <p:cNvSpPr/>
          <p:nvPr/>
        </p:nvSpPr>
        <p:spPr>
          <a:xfrm>
            <a:off x="416560" y="4429760"/>
            <a:ext cx="4744720" cy="164446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a:t>The </a:t>
            </a:r>
            <a:r>
              <a:rPr lang="en-US" sz="1600" b="1" u="sng"/>
              <a:t>ROC Curve</a:t>
            </a:r>
            <a:r>
              <a:rPr lang="en-US" sz="1600" b="1"/>
              <a:t> </a:t>
            </a:r>
            <a:r>
              <a:rPr lang="en-US" sz="1600"/>
              <a:t>shows that the XGBoost model has an AUC of 0.85, which indicates good overall classification performance. The curve is closer to the top-left corner, indicating a high true positive rate and low false positive rate, suggesting that the model is effective in identifying true positive cases while minimizing false positives.</a:t>
            </a:r>
            <a:endParaRPr lang="en-IN" sz="1600"/>
          </a:p>
        </p:txBody>
      </p:sp>
      <p:pic>
        <p:nvPicPr>
          <p:cNvPr id="4" name="Picture 3">
            <a:extLst>
              <a:ext uri="{FF2B5EF4-FFF2-40B4-BE49-F238E27FC236}">
                <a16:creationId xmlns:a16="http://schemas.microsoft.com/office/drawing/2014/main" id="{8ED27ECE-8BF1-BABE-B4CD-C5B914AA8CAE}"/>
              </a:ext>
            </a:extLst>
          </p:cNvPr>
          <p:cNvPicPr>
            <a:picLocks noChangeAspect="1"/>
          </p:cNvPicPr>
          <p:nvPr/>
        </p:nvPicPr>
        <p:blipFill>
          <a:blip r:embed="rId3"/>
          <a:stretch>
            <a:fillRect/>
          </a:stretch>
        </p:blipFill>
        <p:spPr>
          <a:xfrm>
            <a:off x="518160" y="818010"/>
            <a:ext cx="4643120" cy="3317110"/>
          </a:xfrm>
          <a:prstGeom prst="rect">
            <a:avLst/>
          </a:prstGeom>
        </p:spPr>
      </p:pic>
    </p:spTree>
    <p:extLst>
      <p:ext uri="{BB962C8B-B14F-4D97-AF65-F5344CB8AC3E}">
        <p14:creationId xmlns:p14="http://schemas.microsoft.com/office/powerpoint/2010/main" val="24208498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762</TotalTime>
  <Words>862</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DIYOTRIM MAITRA</vt:lpstr>
      <vt:lpstr>Problem Statement</vt:lpstr>
      <vt:lpstr>Solution Flow</vt:lpstr>
      <vt:lpstr>Dataset Description</vt:lpstr>
      <vt:lpstr>Data Model</vt:lpstr>
      <vt:lpstr>SHAP and Feature Importance</vt:lpstr>
      <vt:lpstr>Model Selection</vt:lpstr>
      <vt:lpstr>Model Performance</vt:lpstr>
      <vt:lpstr>ROC Curve and Cumulative Gains Curve</vt:lpstr>
      <vt:lpstr>Model Deployment</vt:lpstr>
      <vt:lpstr>Results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Diyotrim Maitra</dc:creator>
  <cp:lastModifiedBy>Diyotrim Maitra</cp:lastModifiedBy>
  <cp:revision>6</cp:revision>
  <dcterms:created xsi:type="dcterms:W3CDTF">2024-09-18T14:16:42Z</dcterms:created>
  <dcterms:modified xsi:type="dcterms:W3CDTF">2024-09-19T21:37:19Z</dcterms:modified>
</cp:coreProperties>
</file>