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3"/>
  </p:notesMasterIdLst>
  <p:sldIdLst>
    <p:sldId id="256" r:id="rId2"/>
    <p:sldId id="261" r:id="rId3"/>
    <p:sldId id="257" r:id="rId4"/>
    <p:sldId id="258"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2" d="100"/>
          <a:sy n="52" d="100"/>
        </p:scale>
        <p:origin x="12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0349AB-0EC3-4DC3-8501-0CFE236857E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325B835-3BB0-4598-98B0-97FA45A82C89}">
      <dgm:prSet/>
      <dgm:spPr/>
      <dgm:t>
        <a:bodyPr/>
        <a:lstStyle/>
        <a:p>
          <a:r>
            <a:rPr lang="en-US" dirty="0"/>
            <a:t>GDB is a powerful, command-line debugger that allows you to see what's happening inside a program while it executes. It's a crucial tool for finding and fixing bugs in C, C++, and other languages.</a:t>
          </a:r>
        </a:p>
      </dgm:t>
    </dgm:pt>
    <dgm:pt modelId="{752DF86F-D6E2-4D76-9264-FB7407471DFC}" type="parTrans" cxnId="{76296FA7-F51A-4A4C-AA78-B0E46275611C}">
      <dgm:prSet/>
      <dgm:spPr/>
      <dgm:t>
        <a:bodyPr/>
        <a:lstStyle/>
        <a:p>
          <a:endParaRPr lang="en-US"/>
        </a:p>
      </dgm:t>
    </dgm:pt>
    <dgm:pt modelId="{C5A02F5C-9C23-4623-9BDC-6B3153DF9A79}" type="sibTrans" cxnId="{76296FA7-F51A-4A4C-AA78-B0E46275611C}">
      <dgm:prSet/>
      <dgm:spPr/>
      <dgm:t>
        <a:bodyPr/>
        <a:lstStyle/>
        <a:p>
          <a:endParaRPr lang="en-US"/>
        </a:p>
      </dgm:t>
    </dgm:pt>
    <dgm:pt modelId="{B8A99C53-79E9-4C11-8498-4E8C495081AD}">
      <dgm:prSet/>
      <dgm:spPr/>
      <dgm:t>
        <a:bodyPr/>
        <a:lstStyle/>
        <a:p>
          <a:r>
            <a:rPr lang="en-US"/>
            <a:t>GDB, or the GNU Debugger, is a powerful tool used to debug programs written in languages like C and C++. It allows you to inspect the execution of your program, set breakpoints, step through code, and examine variables to identify and fix issues.</a:t>
          </a:r>
        </a:p>
      </dgm:t>
    </dgm:pt>
    <dgm:pt modelId="{129D9D86-BD97-4C51-AC22-91A4309D9AEB}" type="parTrans" cxnId="{0E126A66-B732-476C-AA68-0ED2B3547E20}">
      <dgm:prSet/>
      <dgm:spPr/>
      <dgm:t>
        <a:bodyPr/>
        <a:lstStyle/>
        <a:p>
          <a:endParaRPr lang="en-US"/>
        </a:p>
      </dgm:t>
    </dgm:pt>
    <dgm:pt modelId="{073CDE8A-B9DE-4C0C-B1DC-658AE19130EC}" type="sibTrans" cxnId="{0E126A66-B732-476C-AA68-0ED2B3547E20}">
      <dgm:prSet/>
      <dgm:spPr/>
      <dgm:t>
        <a:bodyPr/>
        <a:lstStyle/>
        <a:p>
          <a:endParaRPr lang="en-US"/>
        </a:p>
      </dgm:t>
    </dgm:pt>
    <dgm:pt modelId="{2833D2DC-40CD-4470-B234-037953BCBE8F}" type="pres">
      <dgm:prSet presAssocID="{300349AB-0EC3-4DC3-8501-0CFE236857E3}" presName="hierChild1" presStyleCnt="0">
        <dgm:presLayoutVars>
          <dgm:chPref val="1"/>
          <dgm:dir/>
          <dgm:animOne val="branch"/>
          <dgm:animLvl val="lvl"/>
          <dgm:resizeHandles/>
        </dgm:presLayoutVars>
      </dgm:prSet>
      <dgm:spPr/>
    </dgm:pt>
    <dgm:pt modelId="{2557CA5B-CDC4-487C-BCC9-72D1D880908D}" type="pres">
      <dgm:prSet presAssocID="{2325B835-3BB0-4598-98B0-97FA45A82C89}" presName="hierRoot1" presStyleCnt="0"/>
      <dgm:spPr/>
    </dgm:pt>
    <dgm:pt modelId="{6983C540-0CEE-4A5F-9EFD-5BE56EEBCF2E}" type="pres">
      <dgm:prSet presAssocID="{2325B835-3BB0-4598-98B0-97FA45A82C89}" presName="composite" presStyleCnt="0"/>
      <dgm:spPr/>
    </dgm:pt>
    <dgm:pt modelId="{5E01D95E-BAD7-488C-8EAA-0E7D5DD22F8E}" type="pres">
      <dgm:prSet presAssocID="{2325B835-3BB0-4598-98B0-97FA45A82C89}" presName="background" presStyleLbl="node0" presStyleIdx="0" presStyleCnt="2"/>
      <dgm:spPr/>
    </dgm:pt>
    <dgm:pt modelId="{6E06FCB5-BD24-487D-94B4-E6EA738FB5E3}" type="pres">
      <dgm:prSet presAssocID="{2325B835-3BB0-4598-98B0-97FA45A82C89}" presName="text" presStyleLbl="fgAcc0" presStyleIdx="0" presStyleCnt="2">
        <dgm:presLayoutVars>
          <dgm:chPref val="3"/>
        </dgm:presLayoutVars>
      </dgm:prSet>
      <dgm:spPr/>
    </dgm:pt>
    <dgm:pt modelId="{8F5739F3-B9A4-447C-90BE-9F8860D0487F}" type="pres">
      <dgm:prSet presAssocID="{2325B835-3BB0-4598-98B0-97FA45A82C89}" presName="hierChild2" presStyleCnt="0"/>
      <dgm:spPr/>
    </dgm:pt>
    <dgm:pt modelId="{A59DF8DB-9D0C-4C71-A8C2-A17CABC22D85}" type="pres">
      <dgm:prSet presAssocID="{B8A99C53-79E9-4C11-8498-4E8C495081AD}" presName="hierRoot1" presStyleCnt="0"/>
      <dgm:spPr/>
    </dgm:pt>
    <dgm:pt modelId="{FF2FE0E3-E9FA-4721-8230-9E34C903A11C}" type="pres">
      <dgm:prSet presAssocID="{B8A99C53-79E9-4C11-8498-4E8C495081AD}" presName="composite" presStyleCnt="0"/>
      <dgm:spPr/>
    </dgm:pt>
    <dgm:pt modelId="{642F7BBD-B446-4A9D-AA99-704F04BF5E43}" type="pres">
      <dgm:prSet presAssocID="{B8A99C53-79E9-4C11-8498-4E8C495081AD}" presName="background" presStyleLbl="node0" presStyleIdx="1" presStyleCnt="2"/>
      <dgm:spPr/>
    </dgm:pt>
    <dgm:pt modelId="{723BB8F4-C707-49F5-867F-083DCDB7F38D}" type="pres">
      <dgm:prSet presAssocID="{B8A99C53-79E9-4C11-8498-4E8C495081AD}" presName="text" presStyleLbl="fgAcc0" presStyleIdx="1" presStyleCnt="2">
        <dgm:presLayoutVars>
          <dgm:chPref val="3"/>
        </dgm:presLayoutVars>
      </dgm:prSet>
      <dgm:spPr/>
    </dgm:pt>
    <dgm:pt modelId="{08AC102B-5A80-4E38-A27A-1855EFCB9F68}" type="pres">
      <dgm:prSet presAssocID="{B8A99C53-79E9-4C11-8498-4E8C495081AD}" presName="hierChild2" presStyleCnt="0"/>
      <dgm:spPr/>
    </dgm:pt>
  </dgm:ptLst>
  <dgm:cxnLst>
    <dgm:cxn modelId="{519AE711-B20F-4F8E-91DD-C632F66668F3}" type="presOf" srcId="{2325B835-3BB0-4598-98B0-97FA45A82C89}" destId="{6E06FCB5-BD24-487D-94B4-E6EA738FB5E3}" srcOrd="0" destOrd="0" presId="urn:microsoft.com/office/officeart/2005/8/layout/hierarchy1"/>
    <dgm:cxn modelId="{0E126A66-B732-476C-AA68-0ED2B3547E20}" srcId="{300349AB-0EC3-4DC3-8501-0CFE236857E3}" destId="{B8A99C53-79E9-4C11-8498-4E8C495081AD}" srcOrd="1" destOrd="0" parTransId="{129D9D86-BD97-4C51-AC22-91A4309D9AEB}" sibTransId="{073CDE8A-B9DE-4C0C-B1DC-658AE19130EC}"/>
    <dgm:cxn modelId="{F1BB0E6A-0350-4677-ABCB-3DD37F783ED2}" type="presOf" srcId="{B8A99C53-79E9-4C11-8498-4E8C495081AD}" destId="{723BB8F4-C707-49F5-867F-083DCDB7F38D}" srcOrd="0" destOrd="0" presId="urn:microsoft.com/office/officeart/2005/8/layout/hierarchy1"/>
    <dgm:cxn modelId="{76296FA7-F51A-4A4C-AA78-B0E46275611C}" srcId="{300349AB-0EC3-4DC3-8501-0CFE236857E3}" destId="{2325B835-3BB0-4598-98B0-97FA45A82C89}" srcOrd="0" destOrd="0" parTransId="{752DF86F-D6E2-4D76-9264-FB7407471DFC}" sibTransId="{C5A02F5C-9C23-4623-9BDC-6B3153DF9A79}"/>
    <dgm:cxn modelId="{3F50F6F2-CAEC-4E45-ACD6-CFC79587861D}" type="presOf" srcId="{300349AB-0EC3-4DC3-8501-0CFE236857E3}" destId="{2833D2DC-40CD-4470-B234-037953BCBE8F}" srcOrd="0" destOrd="0" presId="urn:microsoft.com/office/officeart/2005/8/layout/hierarchy1"/>
    <dgm:cxn modelId="{78C5D78B-403B-4593-B0F7-2ADC95FBC318}" type="presParOf" srcId="{2833D2DC-40CD-4470-B234-037953BCBE8F}" destId="{2557CA5B-CDC4-487C-BCC9-72D1D880908D}" srcOrd="0" destOrd="0" presId="urn:microsoft.com/office/officeart/2005/8/layout/hierarchy1"/>
    <dgm:cxn modelId="{E6C50EFF-DCD9-48E5-8D8F-FCF8F7C55B6D}" type="presParOf" srcId="{2557CA5B-CDC4-487C-BCC9-72D1D880908D}" destId="{6983C540-0CEE-4A5F-9EFD-5BE56EEBCF2E}" srcOrd="0" destOrd="0" presId="urn:microsoft.com/office/officeart/2005/8/layout/hierarchy1"/>
    <dgm:cxn modelId="{3501CD10-BBBB-4D2D-9355-40B8C9A20737}" type="presParOf" srcId="{6983C540-0CEE-4A5F-9EFD-5BE56EEBCF2E}" destId="{5E01D95E-BAD7-488C-8EAA-0E7D5DD22F8E}" srcOrd="0" destOrd="0" presId="urn:microsoft.com/office/officeart/2005/8/layout/hierarchy1"/>
    <dgm:cxn modelId="{1192D409-8C8F-438F-B762-500496C57FE7}" type="presParOf" srcId="{6983C540-0CEE-4A5F-9EFD-5BE56EEBCF2E}" destId="{6E06FCB5-BD24-487D-94B4-E6EA738FB5E3}" srcOrd="1" destOrd="0" presId="urn:microsoft.com/office/officeart/2005/8/layout/hierarchy1"/>
    <dgm:cxn modelId="{5715C709-8F86-4FFA-9C72-2E4A038B77DC}" type="presParOf" srcId="{2557CA5B-CDC4-487C-BCC9-72D1D880908D}" destId="{8F5739F3-B9A4-447C-90BE-9F8860D0487F}" srcOrd="1" destOrd="0" presId="urn:microsoft.com/office/officeart/2005/8/layout/hierarchy1"/>
    <dgm:cxn modelId="{90C1A19B-333A-464F-BFF6-471E785377B0}" type="presParOf" srcId="{2833D2DC-40CD-4470-B234-037953BCBE8F}" destId="{A59DF8DB-9D0C-4C71-A8C2-A17CABC22D85}" srcOrd="1" destOrd="0" presId="urn:microsoft.com/office/officeart/2005/8/layout/hierarchy1"/>
    <dgm:cxn modelId="{116F5EB1-620F-4E56-8610-F74B128001C9}" type="presParOf" srcId="{A59DF8DB-9D0C-4C71-A8C2-A17CABC22D85}" destId="{FF2FE0E3-E9FA-4721-8230-9E34C903A11C}" srcOrd="0" destOrd="0" presId="urn:microsoft.com/office/officeart/2005/8/layout/hierarchy1"/>
    <dgm:cxn modelId="{0D6221D8-FC2D-4120-8A80-5A34CBCFD6DF}" type="presParOf" srcId="{FF2FE0E3-E9FA-4721-8230-9E34C903A11C}" destId="{642F7BBD-B446-4A9D-AA99-704F04BF5E43}" srcOrd="0" destOrd="0" presId="urn:microsoft.com/office/officeart/2005/8/layout/hierarchy1"/>
    <dgm:cxn modelId="{07439A55-0D6F-4342-9C67-1DB1DB6C1B3A}" type="presParOf" srcId="{FF2FE0E3-E9FA-4721-8230-9E34C903A11C}" destId="{723BB8F4-C707-49F5-867F-083DCDB7F38D}" srcOrd="1" destOrd="0" presId="urn:microsoft.com/office/officeart/2005/8/layout/hierarchy1"/>
    <dgm:cxn modelId="{DAEEBC8E-D469-4C55-8D0C-88DE0D4F1810}" type="presParOf" srcId="{A59DF8DB-9D0C-4C71-A8C2-A17CABC22D85}" destId="{08AC102B-5A80-4E38-A27A-1855EFCB9F6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1D95E-BAD7-488C-8EAA-0E7D5DD22F8E}">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06FCB5-BD24-487D-94B4-E6EA738FB5E3}">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GDB is a powerful, command-line debugger that allows you to see what's happening inside a program while it executes. It's a crucial tool for finding and fixing bugs in C, C++, and other languages.</a:t>
          </a:r>
        </a:p>
      </dsp:txBody>
      <dsp:txXfrm>
        <a:off x="696297" y="538547"/>
        <a:ext cx="4171627" cy="2590157"/>
      </dsp:txXfrm>
    </dsp:sp>
    <dsp:sp modelId="{642F7BBD-B446-4A9D-AA99-704F04BF5E43}">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3BB8F4-C707-49F5-867F-083DCDB7F38D}">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GDB, or the GNU Debugger, is a powerful tool used to debug programs written in languages like C and C++. It allows you to inspect the execution of your program, set breakpoints, step through code, and examine variables to identify and fix issues.</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41C562-A000-4A10-927C-85E6536B4354}" type="datetimeFigureOut">
              <a:rPr lang="en-IN" smtClean="0"/>
              <a:t>19-06-2025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734EB-DF8A-4AB4-BC14-1AF166B45411}" type="slidenum">
              <a:rPr lang="en-IN" smtClean="0"/>
              <a:t>‹#›</a:t>
            </a:fld>
            <a:endParaRPr lang="en-IN"/>
          </a:p>
        </p:txBody>
      </p:sp>
    </p:spTree>
    <p:extLst>
      <p:ext uri="{BB962C8B-B14F-4D97-AF65-F5344CB8AC3E}">
        <p14:creationId xmlns:p14="http://schemas.microsoft.com/office/powerpoint/2010/main" val="1361509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0734EB-DF8A-4AB4-BC14-1AF166B45411}" type="slidenum">
              <a:rPr lang="en-IN" smtClean="0"/>
              <a:t>5</a:t>
            </a:fld>
            <a:endParaRPr lang="en-IN"/>
          </a:p>
        </p:txBody>
      </p:sp>
    </p:spTree>
    <p:extLst>
      <p:ext uri="{BB962C8B-B14F-4D97-AF65-F5344CB8AC3E}">
        <p14:creationId xmlns:p14="http://schemas.microsoft.com/office/powerpoint/2010/main" val="2852977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A44D-83B3-863E-060A-B96A69F4BC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45D817-C458-66B0-2B4F-015830D311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A058BE-DBED-7146-2DFA-CFA2AFF197B8}"/>
              </a:ext>
            </a:extLst>
          </p:cNvPr>
          <p:cNvSpPr>
            <a:spLocks noGrp="1"/>
          </p:cNvSpPr>
          <p:nvPr>
            <p:ph type="dt" sz="half" idx="10"/>
          </p:nvPr>
        </p:nvSpPr>
        <p:spPr/>
        <p:txBody>
          <a:bodyPr/>
          <a:lstStyle/>
          <a:p>
            <a:fld id="{B3CB6F47-FE73-4862-9B26-73F41F5AFE36}" type="datetimeFigureOut">
              <a:rPr lang="en-IN" smtClean="0"/>
              <a:t>19-06-2025</a:t>
            </a:fld>
            <a:endParaRPr lang="en-IN"/>
          </a:p>
        </p:txBody>
      </p:sp>
      <p:sp>
        <p:nvSpPr>
          <p:cNvPr id="5" name="Footer Placeholder 4">
            <a:extLst>
              <a:ext uri="{FF2B5EF4-FFF2-40B4-BE49-F238E27FC236}">
                <a16:creationId xmlns:a16="http://schemas.microsoft.com/office/drawing/2014/main" id="{DCABC62B-A275-855F-F56F-3FECCAA3CF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6A7126-2E4C-0CAB-B333-4B94D09F5667}"/>
              </a:ext>
            </a:extLst>
          </p:cNvPr>
          <p:cNvSpPr>
            <a:spLocks noGrp="1"/>
          </p:cNvSpPr>
          <p:nvPr>
            <p:ph type="sldNum" sz="quarter" idx="12"/>
          </p:nvPr>
        </p:nvSpPr>
        <p:spPr/>
        <p:txBody>
          <a:bodyPr/>
          <a:lstStyle/>
          <a:p>
            <a:fld id="{3E7CE135-E3E1-4E20-ACD4-226108D251B7}" type="slidenum">
              <a:rPr lang="en-IN" smtClean="0"/>
              <a:t>‹#›</a:t>
            </a:fld>
            <a:endParaRPr lang="en-IN"/>
          </a:p>
        </p:txBody>
      </p:sp>
    </p:spTree>
    <p:extLst>
      <p:ext uri="{BB962C8B-B14F-4D97-AF65-F5344CB8AC3E}">
        <p14:creationId xmlns:p14="http://schemas.microsoft.com/office/powerpoint/2010/main" val="227457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03F2-9D95-EE1A-4245-AB9E6CA481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1464DC-0ED3-9820-8D4D-6E407CDB81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537107-F9DF-FA62-7555-AEC88BD6CD3F}"/>
              </a:ext>
            </a:extLst>
          </p:cNvPr>
          <p:cNvSpPr>
            <a:spLocks noGrp="1"/>
          </p:cNvSpPr>
          <p:nvPr>
            <p:ph type="dt" sz="half" idx="10"/>
          </p:nvPr>
        </p:nvSpPr>
        <p:spPr/>
        <p:txBody>
          <a:bodyPr/>
          <a:lstStyle/>
          <a:p>
            <a:fld id="{B3CB6F47-FE73-4862-9B26-73F41F5AFE36}" type="datetimeFigureOut">
              <a:rPr lang="en-IN" smtClean="0"/>
              <a:t>19-06-2025</a:t>
            </a:fld>
            <a:endParaRPr lang="en-IN"/>
          </a:p>
        </p:txBody>
      </p:sp>
      <p:sp>
        <p:nvSpPr>
          <p:cNvPr id="5" name="Footer Placeholder 4">
            <a:extLst>
              <a:ext uri="{FF2B5EF4-FFF2-40B4-BE49-F238E27FC236}">
                <a16:creationId xmlns:a16="http://schemas.microsoft.com/office/drawing/2014/main" id="{E784B0BC-5289-3F40-7C3A-3C0DB23B6F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9C3AEE-A560-39CB-9889-EC8198014DF1}"/>
              </a:ext>
            </a:extLst>
          </p:cNvPr>
          <p:cNvSpPr>
            <a:spLocks noGrp="1"/>
          </p:cNvSpPr>
          <p:nvPr>
            <p:ph type="sldNum" sz="quarter" idx="12"/>
          </p:nvPr>
        </p:nvSpPr>
        <p:spPr/>
        <p:txBody>
          <a:bodyPr/>
          <a:lstStyle/>
          <a:p>
            <a:fld id="{3E7CE135-E3E1-4E20-ACD4-226108D251B7}" type="slidenum">
              <a:rPr lang="en-IN" smtClean="0"/>
              <a:t>‹#›</a:t>
            </a:fld>
            <a:endParaRPr lang="en-IN"/>
          </a:p>
        </p:txBody>
      </p:sp>
    </p:spTree>
    <p:extLst>
      <p:ext uri="{BB962C8B-B14F-4D97-AF65-F5344CB8AC3E}">
        <p14:creationId xmlns:p14="http://schemas.microsoft.com/office/powerpoint/2010/main" val="12584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2C7C36-680D-6E3D-715F-B831D611D1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839F40-D63B-E476-0DF1-F6B4DA3753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EAD1D-116E-6C5E-209D-F1988707C01C}"/>
              </a:ext>
            </a:extLst>
          </p:cNvPr>
          <p:cNvSpPr>
            <a:spLocks noGrp="1"/>
          </p:cNvSpPr>
          <p:nvPr>
            <p:ph type="dt" sz="half" idx="10"/>
          </p:nvPr>
        </p:nvSpPr>
        <p:spPr/>
        <p:txBody>
          <a:bodyPr/>
          <a:lstStyle/>
          <a:p>
            <a:fld id="{B3CB6F47-FE73-4862-9B26-73F41F5AFE36}" type="datetimeFigureOut">
              <a:rPr lang="en-IN" smtClean="0"/>
              <a:t>19-06-2025</a:t>
            </a:fld>
            <a:endParaRPr lang="en-IN"/>
          </a:p>
        </p:txBody>
      </p:sp>
      <p:sp>
        <p:nvSpPr>
          <p:cNvPr id="5" name="Footer Placeholder 4">
            <a:extLst>
              <a:ext uri="{FF2B5EF4-FFF2-40B4-BE49-F238E27FC236}">
                <a16:creationId xmlns:a16="http://schemas.microsoft.com/office/drawing/2014/main" id="{05299809-51BB-2BEE-2EC5-3F5DD33864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ECA01-5E1C-1A15-6FE3-6835A6987694}"/>
              </a:ext>
            </a:extLst>
          </p:cNvPr>
          <p:cNvSpPr>
            <a:spLocks noGrp="1"/>
          </p:cNvSpPr>
          <p:nvPr>
            <p:ph type="sldNum" sz="quarter" idx="12"/>
          </p:nvPr>
        </p:nvSpPr>
        <p:spPr/>
        <p:txBody>
          <a:bodyPr/>
          <a:lstStyle/>
          <a:p>
            <a:fld id="{3E7CE135-E3E1-4E20-ACD4-226108D251B7}" type="slidenum">
              <a:rPr lang="en-IN" smtClean="0"/>
              <a:t>‹#›</a:t>
            </a:fld>
            <a:endParaRPr lang="en-IN"/>
          </a:p>
        </p:txBody>
      </p:sp>
    </p:spTree>
    <p:extLst>
      <p:ext uri="{BB962C8B-B14F-4D97-AF65-F5344CB8AC3E}">
        <p14:creationId xmlns:p14="http://schemas.microsoft.com/office/powerpoint/2010/main" val="283843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D066-5ED5-16DC-3397-A92ED3A641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1D5A1A-A3A1-6820-8194-F9F70E8751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256591-BB9B-8957-141C-E1934839BC66}"/>
              </a:ext>
            </a:extLst>
          </p:cNvPr>
          <p:cNvSpPr>
            <a:spLocks noGrp="1"/>
          </p:cNvSpPr>
          <p:nvPr>
            <p:ph type="dt" sz="half" idx="10"/>
          </p:nvPr>
        </p:nvSpPr>
        <p:spPr/>
        <p:txBody>
          <a:bodyPr/>
          <a:lstStyle/>
          <a:p>
            <a:fld id="{B3CB6F47-FE73-4862-9B26-73F41F5AFE36}" type="datetimeFigureOut">
              <a:rPr lang="en-IN" smtClean="0"/>
              <a:t>19-06-2025</a:t>
            </a:fld>
            <a:endParaRPr lang="en-IN"/>
          </a:p>
        </p:txBody>
      </p:sp>
      <p:sp>
        <p:nvSpPr>
          <p:cNvPr id="5" name="Footer Placeholder 4">
            <a:extLst>
              <a:ext uri="{FF2B5EF4-FFF2-40B4-BE49-F238E27FC236}">
                <a16:creationId xmlns:a16="http://schemas.microsoft.com/office/drawing/2014/main" id="{2FE972A0-B6CF-DC99-C587-BEC0DF4604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3A036A-FF45-6348-3024-ECA55D803AD5}"/>
              </a:ext>
            </a:extLst>
          </p:cNvPr>
          <p:cNvSpPr>
            <a:spLocks noGrp="1"/>
          </p:cNvSpPr>
          <p:nvPr>
            <p:ph type="sldNum" sz="quarter" idx="12"/>
          </p:nvPr>
        </p:nvSpPr>
        <p:spPr/>
        <p:txBody>
          <a:bodyPr/>
          <a:lstStyle/>
          <a:p>
            <a:fld id="{3E7CE135-E3E1-4E20-ACD4-226108D251B7}" type="slidenum">
              <a:rPr lang="en-IN" smtClean="0"/>
              <a:t>‹#›</a:t>
            </a:fld>
            <a:endParaRPr lang="en-IN"/>
          </a:p>
        </p:txBody>
      </p:sp>
    </p:spTree>
    <p:extLst>
      <p:ext uri="{BB962C8B-B14F-4D97-AF65-F5344CB8AC3E}">
        <p14:creationId xmlns:p14="http://schemas.microsoft.com/office/powerpoint/2010/main" val="344683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9964-E542-E785-A885-4E7A418AC5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AEA3E3-155E-3BBE-2485-3882A68F53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A2F920-E398-76E5-3F2D-93C8CCC1E2BB}"/>
              </a:ext>
            </a:extLst>
          </p:cNvPr>
          <p:cNvSpPr>
            <a:spLocks noGrp="1"/>
          </p:cNvSpPr>
          <p:nvPr>
            <p:ph type="dt" sz="half" idx="10"/>
          </p:nvPr>
        </p:nvSpPr>
        <p:spPr/>
        <p:txBody>
          <a:bodyPr/>
          <a:lstStyle/>
          <a:p>
            <a:fld id="{B3CB6F47-FE73-4862-9B26-73F41F5AFE36}" type="datetimeFigureOut">
              <a:rPr lang="en-IN" smtClean="0"/>
              <a:t>19-06-2025</a:t>
            </a:fld>
            <a:endParaRPr lang="en-IN"/>
          </a:p>
        </p:txBody>
      </p:sp>
      <p:sp>
        <p:nvSpPr>
          <p:cNvPr id="5" name="Footer Placeholder 4">
            <a:extLst>
              <a:ext uri="{FF2B5EF4-FFF2-40B4-BE49-F238E27FC236}">
                <a16:creationId xmlns:a16="http://schemas.microsoft.com/office/drawing/2014/main" id="{9CA71BE6-DE41-3D0A-DD81-B4EECC871A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A4B4C4-7D1C-095B-7136-FE0935BC4CFC}"/>
              </a:ext>
            </a:extLst>
          </p:cNvPr>
          <p:cNvSpPr>
            <a:spLocks noGrp="1"/>
          </p:cNvSpPr>
          <p:nvPr>
            <p:ph type="sldNum" sz="quarter" idx="12"/>
          </p:nvPr>
        </p:nvSpPr>
        <p:spPr/>
        <p:txBody>
          <a:bodyPr/>
          <a:lstStyle/>
          <a:p>
            <a:fld id="{3E7CE135-E3E1-4E20-ACD4-226108D251B7}" type="slidenum">
              <a:rPr lang="en-IN" smtClean="0"/>
              <a:t>‹#›</a:t>
            </a:fld>
            <a:endParaRPr lang="en-IN"/>
          </a:p>
        </p:txBody>
      </p:sp>
    </p:spTree>
    <p:extLst>
      <p:ext uri="{BB962C8B-B14F-4D97-AF65-F5344CB8AC3E}">
        <p14:creationId xmlns:p14="http://schemas.microsoft.com/office/powerpoint/2010/main" val="161360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E4D7-A464-1228-453D-A684ADBD17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220D56-D0AD-5FF4-0E20-26DEADABBC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7C0D15-26C7-DF43-8591-9A199094D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791A9E-A26F-87FB-BB9E-9FD818AF2AE8}"/>
              </a:ext>
            </a:extLst>
          </p:cNvPr>
          <p:cNvSpPr>
            <a:spLocks noGrp="1"/>
          </p:cNvSpPr>
          <p:nvPr>
            <p:ph type="dt" sz="half" idx="10"/>
          </p:nvPr>
        </p:nvSpPr>
        <p:spPr/>
        <p:txBody>
          <a:bodyPr/>
          <a:lstStyle/>
          <a:p>
            <a:fld id="{B3CB6F47-FE73-4862-9B26-73F41F5AFE36}" type="datetimeFigureOut">
              <a:rPr lang="en-IN" smtClean="0"/>
              <a:t>19-06-2025</a:t>
            </a:fld>
            <a:endParaRPr lang="en-IN"/>
          </a:p>
        </p:txBody>
      </p:sp>
      <p:sp>
        <p:nvSpPr>
          <p:cNvPr id="6" name="Footer Placeholder 5">
            <a:extLst>
              <a:ext uri="{FF2B5EF4-FFF2-40B4-BE49-F238E27FC236}">
                <a16:creationId xmlns:a16="http://schemas.microsoft.com/office/drawing/2014/main" id="{A2D7CAA7-6E43-C0E4-8F99-9F6916ED4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4A38E4-1DF5-6CE8-9840-46011C3C9853}"/>
              </a:ext>
            </a:extLst>
          </p:cNvPr>
          <p:cNvSpPr>
            <a:spLocks noGrp="1"/>
          </p:cNvSpPr>
          <p:nvPr>
            <p:ph type="sldNum" sz="quarter" idx="12"/>
          </p:nvPr>
        </p:nvSpPr>
        <p:spPr/>
        <p:txBody>
          <a:bodyPr/>
          <a:lstStyle/>
          <a:p>
            <a:fld id="{3E7CE135-E3E1-4E20-ACD4-226108D251B7}" type="slidenum">
              <a:rPr lang="en-IN" smtClean="0"/>
              <a:t>‹#›</a:t>
            </a:fld>
            <a:endParaRPr lang="en-IN"/>
          </a:p>
        </p:txBody>
      </p:sp>
    </p:spTree>
    <p:extLst>
      <p:ext uri="{BB962C8B-B14F-4D97-AF65-F5344CB8AC3E}">
        <p14:creationId xmlns:p14="http://schemas.microsoft.com/office/powerpoint/2010/main" val="2440852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4299-46AB-C606-ACB3-7647E4E08A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B4597A-2101-A226-BAB3-6F8CFF734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AB314A-AFB8-958C-1BBE-BA824F8F03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948C45-265A-4CA8-19E8-9279E998FB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E5F49-5607-F21B-5D25-7E8A148C4E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C446D7-E483-404C-ED03-DE9DFB6E8A32}"/>
              </a:ext>
            </a:extLst>
          </p:cNvPr>
          <p:cNvSpPr>
            <a:spLocks noGrp="1"/>
          </p:cNvSpPr>
          <p:nvPr>
            <p:ph type="dt" sz="half" idx="10"/>
          </p:nvPr>
        </p:nvSpPr>
        <p:spPr/>
        <p:txBody>
          <a:bodyPr/>
          <a:lstStyle/>
          <a:p>
            <a:fld id="{B3CB6F47-FE73-4862-9B26-73F41F5AFE36}" type="datetimeFigureOut">
              <a:rPr lang="en-IN" smtClean="0"/>
              <a:t>19-06-2025</a:t>
            </a:fld>
            <a:endParaRPr lang="en-IN"/>
          </a:p>
        </p:txBody>
      </p:sp>
      <p:sp>
        <p:nvSpPr>
          <p:cNvPr id="8" name="Footer Placeholder 7">
            <a:extLst>
              <a:ext uri="{FF2B5EF4-FFF2-40B4-BE49-F238E27FC236}">
                <a16:creationId xmlns:a16="http://schemas.microsoft.com/office/drawing/2014/main" id="{AF6AB80E-2268-A5B0-08B8-3EA31B82FC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F09FA9-23F9-8303-FB4F-07AFFB8083CA}"/>
              </a:ext>
            </a:extLst>
          </p:cNvPr>
          <p:cNvSpPr>
            <a:spLocks noGrp="1"/>
          </p:cNvSpPr>
          <p:nvPr>
            <p:ph type="sldNum" sz="quarter" idx="12"/>
          </p:nvPr>
        </p:nvSpPr>
        <p:spPr/>
        <p:txBody>
          <a:bodyPr/>
          <a:lstStyle/>
          <a:p>
            <a:fld id="{3E7CE135-E3E1-4E20-ACD4-226108D251B7}" type="slidenum">
              <a:rPr lang="en-IN" smtClean="0"/>
              <a:t>‹#›</a:t>
            </a:fld>
            <a:endParaRPr lang="en-IN"/>
          </a:p>
        </p:txBody>
      </p:sp>
    </p:spTree>
    <p:extLst>
      <p:ext uri="{BB962C8B-B14F-4D97-AF65-F5344CB8AC3E}">
        <p14:creationId xmlns:p14="http://schemas.microsoft.com/office/powerpoint/2010/main" val="318587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2F77-962E-2871-0CE9-DE9565FE25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DFCA5A-7942-82B1-2DB5-2754EB44AEF5}"/>
              </a:ext>
            </a:extLst>
          </p:cNvPr>
          <p:cNvSpPr>
            <a:spLocks noGrp="1"/>
          </p:cNvSpPr>
          <p:nvPr>
            <p:ph type="dt" sz="half" idx="10"/>
          </p:nvPr>
        </p:nvSpPr>
        <p:spPr/>
        <p:txBody>
          <a:bodyPr/>
          <a:lstStyle/>
          <a:p>
            <a:fld id="{B3CB6F47-FE73-4862-9B26-73F41F5AFE36}" type="datetimeFigureOut">
              <a:rPr lang="en-IN" smtClean="0"/>
              <a:t>19-06-2025</a:t>
            </a:fld>
            <a:endParaRPr lang="en-IN"/>
          </a:p>
        </p:txBody>
      </p:sp>
      <p:sp>
        <p:nvSpPr>
          <p:cNvPr id="4" name="Footer Placeholder 3">
            <a:extLst>
              <a:ext uri="{FF2B5EF4-FFF2-40B4-BE49-F238E27FC236}">
                <a16:creationId xmlns:a16="http://schemas.microsoft.com/office/drawing/2014/main" id="{DA15812F-6A4A-F6FA-0069-805B80C720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1E8B4B-AC1F-96BF-A80D-339B3AA47712}"/>
              </a:ext>
            </a:extLst>
          </p:cNvPr>
          <p:cNvSpPr>
            <a:spLocks noGrp="1"/>
          </p:cNvSpPr>
          <p:nvPr>
            <p:ph type="sldNum" sz="quarter" idx="12"/>
          </p:nvPr>
        </p:nvSpPr>
        <p:spPr/>
        <p:txBody>
          <a:bodyPr/>
          <a:lstStyle/>
          <a:p>
            <a:fld id="{3E7CE135-E3E1-4E20-ACD4-226108D251B7}" type="slidenum">
              <a:rPr lang="en-IN" smtClean="0"/>
              <a:t>‹#›</a:t>
            </a:fld>
            <a:endParaRPr lang="en-IN"/>
          </a:p>
        </p:txBody>
      </p:sp>
    </p:spTree>
    <p:extLst>
      <p:ext uri="{BB962C8B-B14F-4D97-AF65-F5344CB8AC3E}">
        <p14:creationId xmlns:p14="http://schemas.microsoft.com/office/powerpoint/2010/main" val="177207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FB1026-C2B7-80BE-F2DD-0D0FE07C7FDD}"/>
              </a:ext>
            </a:extLst>
          </p:cNvPr>
          <p:cNvSpPr>
            <a:spLocks noGrp="1"/>
          </p:cNvSpPr>
          <p:nvPr>
            <p:ph type="dt" sz="half" idx="10"/>
          </p:nvPr>
        </p:nvSpPr>
        <p:spPr/>
        <p:txBody>
          <a:bodyPr/>
          <a:lstStyle/>
          <a:p>
            <a:fld id="{B3CB6F47-FE73-4862-9B26-73F41F5AFE36}" type="datetimeFigureOut">
              <a:rPr lang="en-IN" smtClean="0"/>
              <a:t>19-06-2025</a:t>
            </a:fld>
            <a:endParaRPr lang="en-IN"/>
          </a:p>
        </p:txBody>
      </p:sp>
      <p:sp>
        <p:nvSpPr>
          <p:cNvPr id="3" name="Footer Placeholder 2">
            <a:extLst>
              <a:ext uri="{FF2B5EF4-FFF2-40B4-BE49-F238E27FC236}">
                <a16:creationId xmlns:a16="http://schemas.microsoft.com/office/drawing/2014/main" id="{DC737146-C036-F668-5C80-1D07E13D67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37D9D7-15C4-3C69-8652-F038B5A71689}"/>
              </a:ext>
            </a:extLst>
          </p:cNvPr>
          <p:cNvSpPr>
            <a:spLocks noGrp="1"/>
          </p:cNvSpPr>
          <p:nvPr>
            <p:ph type="sldNum" sz="quarter" idx="12"/>
          </p:nvPr>
        </p:nvSpPr>
        <p:spPr/>
        <p:txBody>
          <a:bodyPr/>
          <a:lstStyle/>
          <a:p>
            <a:fld id="{3E7CE135-E3E1-4E20-ACD4-226108D251B7}" type="slidenum">
              <a:rPr lang="en-IN" smtClean="0"/>
              <a:t>‹#›</a:t>
            </a:fld>
            <a:endParaRPr lang="en-IN"/>
          </a:p>
        </p:txBody>
      </p:sp>
    </p:spTree>
    <p:extLst>
      <p:ext uri="{BB962C8B-B14F-4D97-AF65-F5344CB8AC3E}">
        <p14:creationId xmlns:p14="http://schemas.microsoft.com/office/powerpoint/2010/main" val="332783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9C3F-06EA-9532-3C43-669174400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F15E50-CE38-B68E-E16A-5151B93141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DDA395-3B0D-3B27-E7AC-A60D9B02D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0D23E-226B-2C73-D6D3-0404C671F0E8}"/>
              </a:ext>
            </a:extLst>
          </p:cNvPr>
          <p:cNvSpPr>
            <a:spLocks noGrp="1"/>
          </p:cNvSpPr>
          <p:nvPr>
            <p:ph type="dt" sz="half" idx="10"/>
          </p:nvPr>
        </p:nvSpPr>
        <p:spPr/>
        <p:txBody>
          <a:bodyPr/>
          <a:lstStyle/>
          <a:p>
            <a:fld id="{B3CB6F47-FE73-4862-9B26-73F41F5AFE36}" type="datetimeFigureOut">
              <a:rPr lang="en-IN" smtClean="0"/>
              <a:t>19-06-2025</a:t>
            </a:fld>
            <a:endParaRPr lang="en-IN"/>
          </a:p>
        </p:txBody>
      </p:sp>
      <p:sp>
        <p:nvSpPr>
          <p:cNvPr id="6" name="Footer Placeholder 5">
            <a:extLst>
              <a:ext uri="{FF2B5EF4-FFF2-40B4-BE49-F238E27FC236}">
                <a16:creationId xmlns:a16="http://schemas.microsoft.com/office/drawing/2014/main" id="{514D2616-AFDA-122A-FC9C-CC381213C3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FFAF61-164E-F121-194F-711C68BE8454}"/>
              </a:ext>
            </a:extLst>
          </p:cNvPr>
          <p:cNvSpPr>
            <a:spLocks noGrp="1"/>
          </p:cNvSpPr>
          <p:nvPr>
            <p:ph type="sldNum" sz="quarter" idx="12"/>
          </p:nvPr>
        </p:nvSpPr>
        <p:spPr/>
        <p:txBody>
          <a:bodyPr/>
          <a:lstStyle/>
          <a:p>
            <a:fld id="{3E7CE135-E3E1-4E20-ACD4-226108D251B7}" type="slidenum">
              <a:rPr lang="en-IN" smtClean="0"/>
              <a:t>‹#›</a:t>
            </a:fld>
            <a:endParaRPr lang="en-IN"/>
          </a:p>
        </p:txBody>
      </p:sp>
    </p:spTree>
    <p:extLst>
      <p:ext uri="{BB962C8B-B14F-4D97-AF65-F5344CB8AC3E}">
        <p14:creationId xmlns:p14="http://schemas.microsoft.com/office/powerpoint/2010/main" val="196625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F50F-3D6C-EC7D-36C0-28CEBC37A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9F1435-2F81-6EA8-6E88-10752BD984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653215-6A83-ACC7-4C4B-F3C353FD0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FD34C-90C0-D831-BF7E-D25801E21AE8}"/>
              </a:ext>
            </a:extLst>
          </p:cNvPr>
          <p:cNvSpPr>
            <a:spLocks noGrp="1"/>
          </p:cNvSpPr>
          <p:nvPr>
            <p:ph type="dt" sz="half" idx="10"/>
          </p:nvPr>
        </p:nvSpPr>
        <p:spPr/>
        <p:txBody>
          <a:bodyPr/>
          <a:lstStyle/>
          <a:p>
            <a:fld id="{B3CB6F47-FE73-4862-9B26-73F41F5AFE36}" type="datetimeFigureOut">
              <a:rPr lang="en-IN" smtClean="0"/>
              <a:t>19-06-2025</a:t>
            </a:fld>
            <a:endParaRPr lang="en-IN"/>
          </a:p>
        </p:txBody>
      </p:sp>
      <p:sp>
        <p:nvSpPr>
          <p:cNvPr id="6" name="Footer Placeholder 5">
            <a:extLst>
              <a:ext uri="{FF2B5EF4-FFF2-40B4-BE49-F238E27FC236}">
                <a16:creationId xmlns:a16="http://schemas.microsoft.com/office/drawing/2014/main" id="{396EB018-59FB-549F-8FFB-3D13A18722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889E45-17AB-CE35-5731-BF7900D9D1F3}"/>
              </a:ext>
            </a:extLst>
          </p:cNvPr>
          <p:cNvSpPr>
            <a:spLocks noGrp="1"/>
          </p:cNvSpPr>
          <p:nvPr>
            <p:ph type="sldNum" sz="quarter" idx="12"/>
          </p:nvPr>
        </p:nvSpPr>
        <p:spPr/>
        <p:txBody>
          <a:bodyPr/>
          <a:lstStyle/>
          <a:p>
            <a:fld id="{3E7CE135-E3E1-4E20-ACD4-226108D251B7}" type="slidenum">
              <a:rPr lang="en-IN" smtClean="0"/>
              <a:t>‹#›</a:t>
            </a:fld>
            <a:endParaRPr lang="en-IN"/>
          </a:p>
        </p:txBody>
      </p:sp>
    </p:spTree>
    <p:extLst>
      <p:ext uri="{BB962C8B-B14F-4D97-AF65-F5344CB8AC3E}">
        <p14:creationId xmlns:p14="http://schemas.microsoft.com/office/powerpoint/2010/main" val="3594711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61AE9-938B-E5BA-FC63-DA3BAF9C0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EB1E3-D90D-E9DF-A7AA-3FABD04E2B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A2A75D-2092-3C1A-B329-163515DC56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CB6F47-FE73-4862-9B26-73F41F5AFE36}" type="datetimeFigureOut">
              <a:rPr lang="en-IN" smtClean="0"/>
              <a:t>19-06-2025</a:t>
            </a:fld>
            <a:endParaRPr lang="en-IN"/>
          </a:p>
        </p:txBody>
      </p:sp>
      <p:sp>
        <p:nvSpPr>
          <p:cNvPr id="5" name="Footer Placeholder 4">
            <a:extLst>
              <a:ext uri="{FF2B5EF4-FFF2-40B4-BE49-F238E27FC236}">
                <a16:creationId xmlns:a16="http://schemas.microsoft.com/office/drawing/2014/main" id="{A6AB0A51-2E17-D6CF-F20D-C3BE03CBB6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274D6C2-8C8C-54FA-6C2A-0618D43AB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7CE135-E3E1-4E20-ACD4-226108D251B7}" type="slidenum">
              <a:rPr lang="en-IN" smtClean="0"/>
              <a:t>‹#›</a:t>
            </a:fld>
            <a:endParaRPr lang="en-IN"/>
          </a:p>
        </p:txBody>
      </p:sp>
    </p:spTree>
    <p:extLst>
      <p:ext uri="{BB962C8B-B14F-4D97-AF65-F5344CB8AC3E}">
        <p14:creationId xmlns:p14="http://schemas.microsoft.com/office/powerpoint/2010/main" val="263714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41F38-0F2F-41A0-0EFF-86061E510690}"/>
              </a:ext>
            </a:extLst>
          </p:cNvPr>
          <p:cNvSpPr>
            <a:spLocks noGrp="1"/>
          </p:cNvSpPr>
          <p:nvPr>
            <p:ph type="ctrTitle"/>
          </p:nvPr>
        </p:nvSpPr>
        <p:spPr>
          <a:xfrm>
            <a:off x="1285241" y="1008993"/>
            <a:ext cx="9231410" cy="3542045"/>
          </a:xfrm>
        </p:spPr>
        <p:txBody>
          <a:bodyPr anchor="b">
            <a:normAutofit/>
          </a:bodyPr>
          <a:lstStyle/>
          <a:p>
            <a:pPr algn="l"/>
            <a:r>
              <a:rPr lang="en-US" sz="11500"/>
              <a:t>GDB debugger</a:t>
            </a:r>
            <a:endParaRPr lang="en-IN" sz="11500"/>
          </a:p>
        </p:txBody>
      </p:sp>
      <p:sp>
        <p:nvSpPr>
          <p:cNvPr id="3" name="Subtitle 2">
            <a:extLst>
              <a:ext uri="{FF2B5EF4-FFF2-40B4-BE49-F238E27FC236}">
                <a16:creationId xmlns:a16="http://schemas.microsoft.com/office/drawing/2014/main" id="{8D81FD7E-7C60-5ACD-BAB1-0D4E4ED0BDA5}"/>
              </a:ext>
            </a:extLst>
          </p:cNvPr>
          <p:cNvSpPr>
            <a:spLocks noGrp="1"/>
          </p:cNvSpPr>
          <p:nvPr>
            <p:ph type="subTitle" idx="1"/>
          </p:nvPr>
        </p:nvSpPr>
        <p:spPr>
          <a:xfrm>
            <a:off x="1285241" y="4582814"/>
            <a:ext cx="7132335" cy="1312657"/>
          </a:xfrm>
        </p:spPr>
        <p:txBody>
          <a:bodyPr anchor="t">
            <a:normAutofit/>
          </a:bodyPr>
          <a:lstStyle/>
          <a:p>
            <a:pPr algn="l"/>
            <a:r>
              <a:rPr lang="en-IN" b="0" i="0">
                <a:effectLst/>
                <a:latin typeface="Times New Roman" panose="02020603050405020304" pitchFamily="18" charset="0"/>
              </a:rPr>
              <a:t> GNU Debugger</a:t>
            </a:r>
            <a:endParaRPr lang="en-IN"/>
          </a:p>
        </p:txBody>
      </p:sp>
    </p:spTree>
    <p:extLst>
      <p:ext uri="{BB962C8B-B14F-4D97-AF65-F5344CB8AC3E}">
        <p14:creationId xmlns:p14="http://schemas.microsoft.com/office/powerpoint/2010/main" val="1594045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4993-EE79-8D4C-DCA0-80F2E5E05E38}"/>
              </a:ext>
            </a:extLst>
          </p:cNvPr>
          <p:cNvSpPr>
            <a:spLocks noGrp="1"/>
          </p:cNvSpPr>
          <p:nvPr>
            <p:ph type="title"/>
          </p:nvPr>
        </p:nvSpPr>
        <p:spPr/>
        <p:txBody>
          <a:bodyPr/>
          <a:lstStyle/>
          <a:p>
            <a:r>
              <a:rPr lang="en-IN" dirty="0"/>
              <a:t>Watchpoints in GDB</a:t>
            </a:r>
          </a:p>
        </p:txBody>
      </p:sp>
      <p:sp>
        <p:nvSpPr>
          <p:cNvPr id="3" name="Content Placeholder 2">
            <a:extLst>
              <a:ext uri="{FF2B5EF4-FFF2-40B4-BE49-F238E27FC236}">
                <a16:creationId xmlns:a16="http://schemas.microsoft.com/office/drawing/2014/main" id="{E7A5C07B-E143-D91F-5EF4-DFED992E0EC4}"/>
              </a:ext>
            </a:extLst>
          </p:cNvPr>
          <p:cNvSpPr>
            <a:spLocks noGrp="1"/>
          </p:cNvSpPr>
          <p:nvPr>
            <p:ph idx="1"/>
          </p:nvPr>
        </p:nvSpPr>
        <p:spPr/>
        <p:txBody>
          <a:bodyPr/>
          <a:lstStyle/>
          <a:p>
            <a:pPr marL="0" indent="0">
              <a:buNone/>
            </a:pPr>
            <a:r>
              <a:rPr lang="en-US" dirty="0"/>
              <a:t>A watchpoint in GDB is a debugging tool that allows you to monitor the value of a variable or memory location. When the value of that variable or memory location changes, GDB will automatically pause the program's execution. This is incredibly useful for tracking down bugs that involve unexpected changes to variables.</a:t>
            </a:r>
            <a:endParaRPr lang="en-IN" dirty="0"/>
          </a:p>
        </p:txBody>
      </p:sp>
    </p:spTree>
    <p:extLst>
      <p:ext uri="{BB962C8B-B14F-4D97-AF65-F5344CB8AC3E}">
        <p14:creationId xmlns:p14="http://schemas.microsoft.com/office/powerpoint/2010/main" val="363321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1CBC-B064-67D9-C762-B4778AE3C297}"/>
              </a:ext>
            </a:extLst>
          </p:cNvPr>
          <p:cNvSpPr>
            <a:spLocks noGrp="1"/>
          </p:cNvSpPr>
          <p:nvPr>
            <p:ph type="title"/>
          </p:nvPr>
        </p:nvSpPr>
        <p:spPr>
          <a:xfrm>
            <a:off x="660400" y="-163075"/>
            <a:ext cx="10515600" cy="1325563"/>
          </a:xfrm>
        </p:spPr>
        <p:txBody>
          <a:bodyPr/>
          <a:lstStyle/>
          <a:p>
            <a:r>
              <a:rPr lang="en-IN" dirty="0"/>
              <a:t>When to Use Watchpoints:</a:t>
            </a:r>
          </a:p>
        </p:txBody>
      </p:sp>
      <p:sp>
        <p:nvSpPr>
          <p:cNvPr id="4" name="Rectangle 1">
            <a:extLst>
              <a:ext uri="{FF2B5EF4-FFF2-40B4-BE49-F238E27FC236}">
                <a16:creationId xmlns:a16="http://schemas.microsoft.com/office/drawing/2014/main" id="{8800F33B-6010-9FD7-08F4-B49D46E2F8A5}"/>
              </a:ext>
            </a:extLst>
          </p:cNvPr>
          <p:cNvSpPr>
            <a:spLocks noGrp="1" noChangeArrowheads="1"/>
          </p:cNvSpPr>
          <p:nvPr>
            <p:ph idx="1"/>
          </p:nvPr>
        </p:nvSpPr>
        <p:spPr bwMode="auto">
          <a:xfrm>
            <a:off x="660400" y="1931929"/>
            <a:ext cx="111125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Finding the Source of Unexpected Changes:</a:t>
            </a:r>
            <a:r>
              <a:rPr kumimoji="0" lang="en-US" altLang="en-US" b="0" i="0" u="none" strike="noStrike" cap="none" normalizeH="0" baseline="0" dirty="0">
                <a:ln>
                  <a:noFill/>
                </a:ln>
                <a:solidFill>
                  <a:schemeClr val="tx1"/>
                </a:solidFill>
                <a:effectLst/>
                <a:latin typeface="Arial" panose="020B0604020202020204" pitchFamily="34" charset="0"/>
              </a:rPr>
              <a:t> When a variable's value is being modified unexpectedly, a watchpoint can help you pinpoint the exact line of code that's causing the change.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Debugging Memory Corruption:</a:t>
            </a:r>
            <a:r>
              <a:rPr kumimoji="0" lang="en-US" altLang="en-US" b="0" i="0" u="none" strike="noStrike" cap="none" normalizeH="0" baseline="0" dirty="0">
                <a:ln>
                  <a:noFill/>
                </a:ln>
                <a:solidFill>
                  <a:schemeClr val="tx1"/>
                </a:solidFill>
                <a:effectLst/>
                <a:latin typeface="Arial" panose="020B0604020202020204" pitchFamily="34" charset="0"/>
              </a:rPr>
              <a:t> If you suspect that memory is being overwritten or corrupted, a watchpoint can help you identify the culprit.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Tracking Down Race Conditions:</a:t>
            </a:r>
            <a:r>
              <a:rPr kumimoji="0" lang="en-US" altLang="en-US" b="0" i="0" u="none" strike="noStrike" cap="none" normalizeH="0" baseline="0" dirty="0">
                <a:ln>
                  <a:noFill/>
                </a:ln>
                <a:solidFill>
                  <a:schemeClr val="tx1"/>
                </a:solidFill>
                <a:effectLst/>
                <a:latin typeface="Arial" panose="020B0604020202020204" pitchFamily="34" charset="0"/>
              </a:rPr>
              <a:t> In multithreaded programs, watchpoints can help you identify race conditions where multiple threads are accessing and modifying the same variable. </a:t>
            </a:r>
          </a:p>
        </p:txBody>
      </p:sp>
    </p:spTree>
    <p:extLst>
      <p:ext uri="{BB962C8B-B14F-4D97-AF65-F5344CB8AC3E}">
        <p14:creationId xmlns:p14="http://schemas.microsoft.com/office/powerpoint/2010/main" val="34029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543BC-1FDE-D4AA-5638-19C0E5D3A3F9}"/>
              </a:ext>
            </a:extLst>
          </p:cNvPr>
          <p:cNvSpPr>
            <a:spLocks noGrp="1"/>
          </p:cNvSpPr>
          <p:nvPr>
            <p:ph type="title"/>
          </p:nvPr>
        </p:nvSpPr>
        <p:spPr>
          <a:xfrm>
            <a:off x="1043631" y="809898"/>
            <a:ext cx="10173010" cy="1554480"/>
          </a:xfrm>
        </p:spPr>
        <p:txBody>
          <a:bodyPr anchor="ctr">
            <a:normAutofit/>
          </a:bodyPr>
          <a:lstStyle/>
          <a:p>
            <a:r>
              <a:rPr lang="en-US" sz="4800"/>
              <a:t>GDB Debugger </a:t>
            </a:r>
            <a:endParaRPr lang="en-IN"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77E512A-0530-3702-FABF-F23B15E27E0C}"/>
              </a:ext>
            </a:extLst>
          </p:cNvPr>
          <p:cNvGraphicFramePr>
            <a:graphicFrameLocks noGrp="1"/>
          </p:cNvGraphicFramePr>
          <p:nvPr>
            <p:ph idx="1"/>
            <p:extLst>
              <p:ext uri="{D42A27DB-BD31-4B8C-83A1-F6EECF244321}">
                <p14:modId xmlns:p14="http://schemas.microsoft.com/office/powerpoint/2010/main" val="194482231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0549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72B9-725E-199E-FD7E-0196DA6992CC}"/>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What is GDB?</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9937BBF-00E7-8B79-FBF1-4D4B0B309A93}"/>
              </a:ext>
            </a:extLst>
          </p:cNvPr>
          <p:cNvSpPr>
            <a:spLocks noGrp="1"/>
          </p:cNvSpPr>
          <p:nvPr>
            <p:ph idx="1"/>
          </p:nvPr>
        </p:nvSpPr>
        <p:spPr>
          <a:xfrm>
            <a:off x="838200" y="1297117"/>
            <a:ext cx="10515600" cy="1433726"/>
          </a:xfrm>
        </p:spPr>
        <p:txBody>
          <a:bodyPr>
            <a:normAutofit/>
          </a:bodyPr>
          <a:lstStyle/>
          <a:p>
            <a:pPr marL="0" indent="0">
              <a:buNone/>
            </a:pPr>
            <a:r>
              <a:rPr lang="en-US" dirty="0">
                <a:solidFill>
                  <a:srgbClr val="273239"/>
                </a:solidFill>
                <a:latin typeface="Miriam Fixed" panose="020F0502020204030204" pitchFamily="49" charset="-79"/>
                <a:cs typeface="Miriam Fixed" panose="020F0502020204030204" pitchFamily="49" charset="-79"/>
              </a:rPr>
              <a:t>GDB or GNU Debugger is GNU project which helps to debug software applications and analyze what is happening during program execution</a:t>
            </a:r>
            <a:r>
              <a:rPr lang="en-US" sz="3200" b="0" i="0" dirty="0">
                <a:solidFill>
                  <a:srgbClr val="000000"/>
                </a:solidFill>
                <a:effectLst/>
                <a:latin typeface="Times New Roman" panose="02020603050405020304" pitchFamily="18" charset="0"/>
              </a:rPr>
              <a:t>.</a:t>
            </a:r>
            <a:endParaRPr lang="en-IN" sz="3200" dirty="0"/>
          </a:p>
        </p:txBody>
      </p:sp>
      <p:sp>
        <p:nvSpPr>
          <p:cNvPr id="5" name="TextBox 4">
            <a:extLst>
              <a:ext uri="{FF2B5EF4-FFF2-40B4-BE49-F238E27FC236}">
                <a16:creationId xmlns:a16="http://schemas.microsoft.com/office/drawing/2014/main" id="{5666FEDE-78D0-ADA7-2D3A-72BB29B70BA7}"/>
              </a:ext>
            </a:extLst>
          </p:cNvPr>
          <p:cNvSpPr txBox="1"/>
          <p:nvPr/>
        </p:nvSpPr>
        <p:spPr>
          <a:xfrm>
            <a:off x="780047" y="3297513"/>
            <a:ext cx="10573753" cy="1569660"/>
          </a:xfrm>
          <a:prstGeom prst="rect">
            <a:avLst/>
          </a:prstGeom>
          <a:noFill/>
        </p:spPr>
        <p:txBody>
          <a:bodyPr wrap="square">
            <a:spAutoFit/>
          </a:bodyPr>
          <a:lstStyle/>
          <a:p>
            <a:pPr algn="l">
              <a:buFont typeface="Arial" panose="020B0604020202020204" pitchFamily="34" charset="0"/>
              <a:buChar char="•"/>
            </a:pPr>
            <a:r>
              <a:rPr lang="en-US" sz="2400" dirty="0">
                <a:solidFill>
                  <a:srgbClr val="273239"/>
                </a:solidFill>
                <a:latin typeface="Miriam Fixed" panose="020F0502020204030204" pitchFamily="49" charset="-79"/>
                <a:cs typeface="Miriam Fixed" panose="020F0502020204030204" pitchFamily="49" charset="-79"/>
              </a:rPr>
              <a:t>Investigate improper behavior of your program.</a:t>
            </a:r>
          </a:p>
          <a:p>
            <a:pPr algn="l">
              <a:buFont typeface="Arial" panose="020B0604020202020204" pitchFamily="34" charset="0"/>
              <a:buChar char="•"/>
            </a:pPr>
            <a:r>
              <a:rPr lang="en-US" sz="2400" dirty="0">
                <a:solidFill>
                  <a:srgbClr val="273239"/>
                </a:solidFill>
                <a:latin typeface="Miriam Fixed" panose="020F0502020204030204" pitchFamily="49" charset="-79"/>
                <a:cs typeface="Miriam Fixed" panose="020F0502020204030204" pitchFamily="49" charset="-79"/>
              </a:rPr>
              <a:t>Find cause of logical error which is hard to find just by looking at source code.</a:t>
            </a:r>
          </a:p>
          <a:p>
            <a:pPr algn="l">
              <a:buFont typeface="Arial" panose="020B0604020202020204" pitchFamily="34" charset="0"/>
              <a:buChar char="•"/>
            </a:pPr>
            <a:r>
              <a:rPr lang="en-US" sz="2400" dirty="0">
                <a:solidFill>
                  <a:srgbClr val="273239"/>
                </a:solidFill>
                <a:latin typeface="Miriam Fixed" panose="020F0502020204030204" pitchFamily="49" charset="-79"/>
                <a:cs typeface="Miriam Fixed" panose="020F0502020204030204" pitchFamily="49" charset="-79"/>
              </a:rPr>
              <a:t>Analyze crash occurring in your application.</a:t>
            </a:r>
          </a:p>
        </p:txBody>
      </p:sp>
    </p:spTree>
    <p:extLst>
      <p:ext uri="{BB962C8B-B14F-4D97-AF65-F5344CB8AC3E}">
        <p14:creationId xmlns:p14="http://schemas.microsoft.com/office/powerpoint/2010/main" val="177984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903E-3394-3CFE-200A-BD237EF92E71}"/>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How does GDB help?</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E9E7000-6AA2-5B56-1E8B-EBE3C26D727A}"/>
              </a:ext>
            </a:extLst>
          </p:cNvPr>
          <p:cNvSpPr>
            <a:spLocks noGrp="1"/>
          </p:cNvSpPr>
          <p:nvPr>
            <p:ph idx="1"/>
          </p:nvPr>
        </p:nvSpPr>
        <p:spPr>
          <a:xfrm>
            <a:off x="838200" y="1825625"/>
            <a:ext cx="10515600" cy="540503"/>
          </a:xfrm>
        </p:spPr>
        <p:txBody>
          <a:bodyPr/>
          <a:lstStyle/>
          <a:p>
            <a:pPr marL="0" indent="0">
              <a:buNone/>
            </a:pPr>
            <a:r>
              <a:rPr lang="en-US" sz="2400" b="1" dirty="0">
                <a:solidFill>
                  <a:srgbClr val="273239"/>
                </a:solidFill>
                <a:latin typeface="Miriam Fixed" panose="020F0502020204030204" pitchFamily="49" charset="-79"/>
                <a:cs typeface="Miriam Fixed" panose="020F0502020204030204" pitchFamily="49" charset="-79"/>
              </a:rPr>
              <a:t>GDB gives you control over your program execution</a:t>
            </a:r>
            <a:r>
              <a:rPr lang="en-US" b="0" i="0" dirty="0">
                <a:solidFill>
                  <a:srgbClr val="000000"/>
                </a:solidFill>
                <a:effectLst/>
                <a:latin typeface="Times New Roman" panose="02020603050405020304" pitchFamily="18" charset="0"/>
              </a:rPr>
              <a:t>.</a:t>
            </a:r>
            <a:endParaRPr lang="en-IN" dirty="0"/>
          </a:p>
        </p:txBody>
      </p:sp>
      <p:sp>
        <p:nvSpPr>
          <p:cNvPr id="5" name="TextBox 4">
            <a:extLst>
              <a:ext uri="{FF2B5EF4-FFF2-40B4-BE49-F238E27FC236}">
                <a16:creationId xmlns:a16="http://schemas.microsoft.com/office/drawing/2014/main" id="{1AFAD10E-276D-3ACD-154A-4E31300571DB}"/>
              </a:ext>
            </a:extLst>
          </p:cNvPr>
          <p:cNvSpPr txBox="1"/>
          <p:nvPr/>
        </p:nvSpPr>
        <p:spPr>
          <a:xfrm>
            <a:off x="696883" y="2811162"/>
            <a:ext cx="10312987" cy="2308324"/>
          </a:xfrm>
          <a:prstGeom prst="rect">
            <a:avLst/>
          </a:prstGeom>
          <a:noFill/>
        </p:spPr>
        <p:txBody>
          <a:bodyPr wrap="square">
            <a:spAutoFit/>
          </a:bodyPr>
          <a:lstStyle/>
          <a:p>
            <a:pPr indent="-285750">
              <a:buFont typeface="Arial" panose="020B0604020202020204" pitchFamily="34" charset="0"/>
              <a:buChar char="•"/>
            </a:pPr>
            <a:r>
              <a:rPr lang="en-US" sz="2400" dirty="0">
                <a:solidFill>
                  <a:srgbClr val="273239"/>
                </a:solidFill>
                <a:latin typeface="Miriam Fixed" panose="020F0502020204030204" pitchFamily="49" charset="-79"/>
                <a:cs typeface="Miriam Fixed" panose="020F0502020204030204" pitchFamily="49" charset="-79"/>
              </a:rPr>
              <a:t>stop/pause program execution by specifying conditions</a:t>
            </a:r>
          </a:p>
          <a:p>
            <a:pPr indent="-285750">
              <a:buFont typeface="Arial" panose="020B0604020202020204" pitchFamily="34" charset="0"/>
              <a:buChar char="•"/>
            </a:pPr>
            <a:r>
              <a:rPr lang="en-US" sz="2400" dirty="0">
                <a:solidFill>
                  <a:srgbClr val="273239"/>
                </a:solidFill>
                <a:latin typeface="Miriam Fixed" panose="020F0502020204030204" pitchFamily="49" charset="-79"/>
                <a:cs typeface="Miriam Fixed" panose="020F0502020204030204" pitchFamily="49" charset="-79"/>
              </a:rPr>
              <a:t>when your program is paused, you can </a:t>
            </a:r>
            <a:r>
              <a:rPr lang="en-US" sz="2400" dirty="0" err="1">
                <a:solidFill>
                  <a:srgbClr val="273239"/>
                </a:solidFill>
                <a:latin typeface="Miriam Fixed" panose="020F0502020204030204" pitchFamily="49" charset="-79"/>
                <a:cs typeface="Miriam Fixed" panose="020F0502020204030204" pitchFamily="49" charset="-79"/>
              </a:rPr>
              <a:t>analyse</a:t>
            </a:r>
            <a:r>
              <a:rPr lang="en-US" sz="2400" dirty="0">
                <a:solidFill>
                  <a:srgbClr val="273239"/>
                </a:solidFill>
                <a:latin typeface="Miriam Fixed" panose="020F0502020204030204" pitchFamily="49" charset="-79"/>
                <a:cs typeface="Miriam Fixed" panose="020F0502020204030204" pitchFamily="49" charset="-79"/>
              </a:rPr>
              <a:t> state of program, check values of variables and registers</a:t>
            </a:r>
          </a:p>
          <a:p>
            <a:pPr indent="-285750">
              <a:buFont typeface="Arial" panose="020B0604020202020204" pitchFamily="34" charset="0"/>
              <a:buChar char="•"/>
            </a:pPr>
            <a:r>
              <a:rPr lang="en-US" sz="2400" dirty="0">
                <a:solidFill>
                  <a:srgbClr val="273239"/>
                </a:solidFill>
                <a:latin typeface="Miriam Fixed" panose="020F0502020204030204" pitchFamily="49" charset="-79"/>
                <a:cs typeface="Miriam Fixed" panose="020F0502020204030204" pitchFamily="49" charset="-79"/>
              </a:rPr>
              <a:t>change values of variables/registers to see the impact on program behavior and this you can do without modifying source code</a:t>
            </a:r>
          </a:p>
        </p:txBody>
      </p:sp>
    </p:spTree>
    <p:extLst>
      <p:ext uri="{BB962C8B-B14F-4D97-AF65-F5344CB8AC3E}">
        <p14:creationId xmlns:p14="http://schemas.microsoft.com/office/powerpoint/2010/main" val="172894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F994-F4F1-44CE-5B45-DAF75478AF88}"/>
              </a:ext>
            </a:extLst>
          </p:cNvPr>
          <p:cNvSpPr>
            <a:spLocks noGrp="1"/>
          </p:cNvSpPr>
          <p:nvPr>
            <p:ph type="title"/>
          </p:nvPr>
        </p:nvSpPr>
        <p:spPr>
          <a:xfrm>
            <a:off x="677562" y="204487"/>
            <a:ext cx="10515600" cy="1325563"/>
          </a:xfrm>
        </p:spPr>
        <p:txBody>
          <a:bodyPr/>
          <a:lstStyle/>
          <a:p>
            <a:r>
              <a:rPr lang="en-IN" dirty="0"/>
              <a:t>Key Features of GDB</a:t>
            </a:r>
          </a:p>
        </p:txBody>
      </p:sp>
      <p:sp>
        <p:nvSpPr>
          <p:cNvPr id="4" name="Rectangle 1">
            <a:extLst>
              <a:ext uri="{FF2B5EF4-FFF2-40B4-BE49-F238E27FC236}">
                <a16:creationId xmlns:a16="http://schemas.microsoft.com/office/drawing/2014/main" id="{C55F3340-06DF-63CB-98D9-A407200DAD26}"/>
              </a:ext>
            </a:extLst>
          </p:cNvPr>
          <p:cNvSpPr>
            <a:spLocks noGrp="1" noChangeArrowheads="1"/>
          </p:cNvSpPr>
          <p:nvPr>
            <p:ph idx="1"/>
          </p:nvPr>
        </p:nvSpPr>
        <p:spPr bwMode="auto">
          <a:xfrm>
            <a:off x="419100" y="1234861"/>
            <a:ext cx="11353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285750" fontAlgn="base">
              <a:lnSpc>
                <a:spcPct val="100000"/>
              </a:lnSpc>
              <a:spcBef>
                <a:spcPct val="0"/>
              </a:spcBef>
              <a:spcAft>
                <a:spcPct val="0"/>
              </a:spcAft>
            </a:pPr>
            <a:r>
              <a:rPr lang="en-US" altLang="en-US" b="1" dirty="0">
                <a:solidFill>
                  <a:schemeClr val="tx2">
                    <a:lumMod val="75000"/>
                    <a:lumOff val="25000"/>
                  </a:schemeClr>
                </a:solidFill>
                <a:latin typeface="Miriam Fixed" panose="020F0502020204030204" pitchFamily="49" charset="-79"/>
                <a:cs typeface="Miriam Fixed" panose="020F0502020204030204" pitchFamily="49" charset="-79"/>
              </a:rPr>
              <a:t>Inspect Variables</a:t>
            </a:r>
            <a:r>
              <a:rPr lang="en-US" altLang="en-US" sz="2400" dirty="0">
                <a:solidFill>
                  <a:srgbClr val="273239"/>
                </a:solidFill>
                <a:latin typeface="Miriam Fixed" panose="020F0502020204030204" pitchFamily="49" charset="-79"/>
                <a:cs typeface="Miriam Fixed" panose="020F0502020204030204" pitchFamily="49" charset="-79"/>
              </a:rPr>
              <a:t>: You can examine the values of variables at any point in the program's execution.</a:t>
            </a:r>
          </a:p>
          <a:p>
            <a:pPr marL="0" lvl="0" indent="-285750" fontAlgn="base">
              <a:lnSpc>
                <a:spcPct val="100000"/>
              </a:lnSpc>
              <a:spcBef>
                <a:spcPct val="0"/>
              </a:spcBef>
              <a:spcAft>
                <a:spcPct val="0"/>
              </a:spcAft>
            </a:pPr>
            <a:r>
              <a:rPr lang="en-US" altLang="en-US" b="1" dirty="0">
                <a:solidFill>
                  <a:schemeClr val="tx2">
                    <a:lumMod val="75000"/>
                    <a:lumOff val="25000"/>
                  </a:schemeClr>
                </a:solidFill>
                <a:latin typeface="Miriam Fixed" panose="020F0502020204030204" pitchFamily="49" charset="-79"/>
                <a:cs typeface="Miriam Fixed" panose="020F0502020204030204" pitchFamily="49" charset="-79"/>
              </a:rPr>
              <a:t>Set Breakpoints: </a:t>
            </a:r>
            <a:r>
              <a:rPr lang="en-US" altLang="en-US" sz="2400" dirty="0">
                <a:solidFill>
                  <a:srgbClr val="273239"/>
                </a:solidFill>
                <a:latin typeface="Miriam Fixed" panose="020F0502020204030204" pitchFamily="49" charset="-79"/>
                <a:cs typeface="Miriam Fixed" panose="020F0502020204030204" pitchFamily="49" charset="-79"/>
              </a:rPr>
              <a:t>You can pause the program's execution at specific lines of code or when certain conditions are met.</a:t>
            </a:r>
          </a:p>
          <a:p>
            <a:pPr marL="0" lvl="0" indent="-285750" fontAlgn="base">
              <a:lnSpc>
                <a:spcPct val="100000"/>
              </a:lnSpc>
              <a:spcBef>
                <a:spcPct val="0"/>
              </a:spcBef>
              <a:spcAft>
                <a:spcPct val="0"/>
              </a:spcAft>
            </a:pPr>
            <a:r>
              <a:rPr lang="en-US" altLang="en-US" b="1" dirty="0">
                <a:solidFill>
                  <a:schemeClr val="tx2">
                    <a:lumMod val="75000"/>
                    <a:lumOff val="25000"/>
                  </a:schemeClr>
                </a:solidFill>
                <a:latin typeface="Miriam Fixed" panose="020F0502020204030204" pitchFamily="49" charset="-79"/>
                <a:cs typeface="Miriam Fixed" panose="020F0502020204030204" pitchFamily="49" charset="-79"/>
              </a:rPr>
              <a:t>Step Through Code: </a:t>
            </a:r>
            <a:r>
              <a:rPr lang="en-US" altLang="en-US" sz="2400" dirty="0">
                <a:solidFill>
                  <a:srgbClr val="273239"/>
                </a:solidFill>
                <a:latin typeface="Miriam Fixed" panose="020F0502020204030204" pitchFamily="49" charset="-79"/>
                <a:cs typeface="Miriam Fixed" panose="020F0502020204030204" pitchFamily="49" charset="-79"/>
              </a:rPr>
              <a:t>You can execute the program line by line, allowing you to trace the flow of execution.</a:t>
            </a:r>
          </a:p>
          <a:p>
            <a:pPr marL="0" lvl="0" indent="-285750" fontAlgn="base">
              <a:lnSpc>
                <a:spcPct val="100000"/>
              </a:lnSpc>
              <a:spcBef>
                <a:spcPct val="0"/>
              </a:spcBef>
              <a:spcAft>
                <a:spcPct val="0"/>
              </a:spcAft>
            </a:pPr>
            <a:r>
              <a:rPr lang="en-US" altLang="en-US" b="1" dirty="0">
                <a:solidFill>
                  <a:schemeClr val="tx2">
                    <a:lumMod val="75000"/>
                    <a:lumOff val="25000"/>
                  </a:schemeClr>
                </a:solidFill>
                <a:latin typeface="Miriam Fixed" panose="020F0502020204030204" pitchFamily="49" charset="-79"/>
                <a:cs typeface="Miriam Fixed" panose="020F0502020204030204" pitchFamily="49" charset="-79"/>
              </a:rPr>
              <a:t>View the Call Stack: </a:t>
            </a:r>
            <a:r>
              <a:rPr lang="en-US" altLang="en-US" sz="2400" dirty="0">
                <a:solidFill>
                  <a:srgbClr val="273239"/>
                </a:solidFill>
                <a:latin typeface="Miriam Fixed" panose="020F0502020204030204" pitchFamily="49" charset="-79"/>
                <a:cs typeface="Miriam Fixed" panose="020F0502020204030204" pitchFamily="49" charset="-79"/>
              </a:rPr>
              <a:t>You can see the sequence of function calls that led to the current point in the program.</a:t>
            </a:r>
          </a:p>
          <a:p>
            <a:pPr marL="0" lvl="0" indent="-285750" fontAlgn="base">
              <a:lnSpc>
                <a:spcPct val="100000"/>
              </a:lnSpc>
              <a:spcBef>
                <a:spcPct val="0"/>
              </a:spcBef>
              <a:spcAft>
                <a:spcPct val="0"/>
              </a:spcAft>
            </a:pPr>
            <a:r>
              <a:rPr lang="en-US" altLang="en-US" b="1" dirty="0">
                <a:solidFill>
                  <a:schemeClr val="tx2">
                    <a:lumMod val="75000"/>
                    <a:lumOff val="25000"/>
                  </a:schemeClr>
                </a:solidFill>
                <a:latin typeface="Miriam Fixed" panose="020F0502020204030204" pitchFamily="49" charset="-79"/>
                <a:cs typeface="Miriam Fixed" panose="020F0502020204030204" pitchFamily="49" charset="-79"/>
              </a:rPr>
              <a:t>Modify Variables: </a:t>
            </a:r>
            <a:r>
              <a:rPr lang="en-US" altLang="en-US" sz="2400" dirty="0">
                <a:solidFill>
                  <a:srgbClr val="273239"/>
                </a:solidFill>
                <a:latin typeface="Miriam Fixed" panose="020F0502020204030204" pitchFamily="49" charset="-79"/>
                <a:cs typeface="Miriam Fixed" panose="020F0502020204030204" pitchFamily="49" charset="-79"/>
              </a:rPr>
              <a:t>You can change the values of variables during debugging.</a:t>
            </a:r>
          </a:p>
          <a:p>
            <a:pPr marL="0" lvl="0" indent="-285750" fontAlgn="base">
              <a:lnSpc>
                <a:spcPct val="100000"/>
              </a:lnSpc>
              <a:spcBef>
                <a:spcPct val="0"/>
              </a:spcBef>
              <a:spcAft>
                <a:spcPct val="0"/>
              </a:spcAft>
            </a:pPr>
            <a:r>
              <a:rPr lang="en-US" altLang="en-US" b="1" dirty="0">
                <a:solidFill>
                  <a:schemeClr val="tx2">
                    <a:lumMod val="75000"/>
                    <a:lumOff val="25000"/>
                  </a:schemeClr>
                </a:solidFill>
                <a:latin typeface="Miriam Fixed" panose="020F0502020204030204" pitchFamily="49" charset="-79"/>
                <a:cs typeface="Miriam Fixed" panose="020F0502020204030204" pitchFamily="49" charset="-79"/>
              </a:rPr>
              <a:t>Examine Memory: </a:t>
            </a:r>
            <a:r>
              <a:rPr lang="en-US" altLang="en-US" sz="2400" dirty="0">
                <a:solidFill>
                  <a:srgbClr val="273239"/>
                </a:solidFill>
                <a:latin typeface="Miriam Fixed" panose="020F0502020204030204" pitchFamily="49" charset="-79"/>
                <a:cs typeface="Miriam Fixed" panose="020F0502020204030204" pitchFamily="49" charset="-79"/>
              </a:rPr>
              <a:t>You can inspect the contents of memory locations.</a:t>
            </a:r>
          </a:p>
        </p:txBody>
      </p:sp>
    </p:spTree>
    <p:extLst>
      <p:ext uri="{BB962C8B-B14F-4D97-AF65-F5344CB8AC3E}">
        <p14:creationId xmlns:p14="http://schemas.microsoft.com/office/powerpoint/2010/main" val="374531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F0E2-8A83-8D78-1AEC-3A76BE128132}"/>
              </a:ext>
            </a:extLst>
          </p:cNvPr>
          <p:cNvSpPr>
            <a:spLocks noGrp="1"/>
          </p:cNvSpPr>
          <p:nvPr>
            <p:ph type="title"/>
          </p:nvPr>
        </p:nvSpPr>
        <p:spPr/>
        <p:txBody>
          <a:bodyPr/>
          <a:lstStyle/>
          <a:p>
            <a:r>
              <a:rPr lang="en-IN" b="1" dirty="0"/>
              <a:t>Debug Your Program</a:t>
            </a:r>
            <a:r>
              <a:rPr lang="en-IN" dirty="0"/>
              <a:t>:</a:t>
            </a:r>
          </a:p>
        </p:txBody>
      </p:sp>
      <p:sp>
        <p:nvSpPr>
          <p:cNvPr id="3" name="Content Placeholder 2">
            <a:extLst>
              <a:ext uri="{FF2B5EF4-FFF2-40B4-BE49-F238E27FC236}">
                <a16:creationId xmlns:a16="http://schemas.microsoft.com/office/drawing/2014/main" id="{2DA72C5E-4AFA-CD52-455A-BD25C783E935}"/>
              </a:ext>
            </a:extLst>
          </p:cNvPr>
          <p:cNvSpPr>
            <a:spLocks noGrp="1"/>
          </p:cNvSpPr>
          <p:nvPr>
            <p:ph idx="1"/>
          </p:nvPr>
        </p:nvSpPr>
        <p:spPr>
          <a:xfrm>
            <a:off x="442784" y="1553776"/>
            <a:ext cx="10515600" cy="4351338"/>
          </a:xfrm>
        </p:spPr>
        <p:txBody>
          <a:bodyPr>
            <a:normAutofit fontScale="92500" lnSpcReduction="20000"/>
          </a:bodyPr>
          <a:lstStyle/>
          <a:p>
            <a:pPr marL="0" indent="0">
              <a:buNone/>
            </a:pPr>
            <a:r>
              <a:rPr lang="en-US" sz="3000" b="1" dirty="0">
                <a:solidFill>
                  <a:schemeClr val="tx2">
                    <a:lumMod val="75000"/>
                    <a:lumOff val="25000"/>
                  </a:schemeClr>
                </a:solidFill>
                <a:latin typeface="Miriam Fixed" panose="020F0502020204030204" pitchFamily="49" charset="-79"/>
                <a:cs typeface="Miriam Fixed" panose="020F0502020204030204" pitchFamily="49" charset="-79"/>
              </a:rPr>
              <a:t>Use GDB commands to debug your program. Some common commands include:</a:t>
            </a:r>
          </a:p>
          <a:p>
            <a:pPr marL="0" indent="0">
              <a:buNone/>
            </a:pPr>
            <a:endParaRPr lang="en-US" dirty="0"/>
          </a:p>
          <a:p>
            <a:pPr marL="457200" lvl="1" indent="0">
              <a:buNone/>
            </a:pPr>
            <a:r>
              <a:rPr lang="en-US" sz="3000" b="1" i="1" dirty="0">
                <a:solidFill>
                  <a:schemeClr val="tx2">
                    <a:lumMod val="75000"/>
                    <a:lumOff val="25000"/>
                  </a:schemeClr>
                </a:solidFill>
                <a:latin typeface="Miriam Fixed" panose="020F0502020204030204" pitchFamily="49" charset="-79"/>
                <a:cs typeface="Miriam Fixed" panose="020F0502020204030204" pitchFamily="49" charset="-79"/>
              </a:rPr>
              <a:t>break </a:t>
            </a:r>
            <a:r>
              <a:rPr lang="en-US" dirty="0">
                <a:solidFill>
                  <a:schemeClr val="bg2">
                    <a:lumMod val="50000"/>
                  </a:schemeClr>
                </a:solidFill>
              </a:rPr>
              <a:t>&lt;</a:t>
            </a:r>
            <a:r>
              <a:rPr lang="en-US" dirty="0" err="1">
                <a:solidFill>
                  <a:schemeClr val="bg2">
                    <a:lumMod val="50000"/>
                  </a:schemeClr>
                </a:solidFill>
              </a:rPr>
              <a:t>line_number</a:t>
            </a:r>
            <a:r>
              <a:rPr lang="en-US" dirty="0">
                <a:solidFill>
                  <a:schemeClr val="bg2">
                    <a:lumMod val="50000"/>
                  </a:schemeClr>
                </a:solidFill>
              </a:rPr>
              <a:t>&gt;: Set a breakpoint at a specific line.</a:t>
            </a:r>
          </a:p>
          <a:p>
            <a:pPr marL="457200" lvl="1" indent="0">
              <a:buNone/>
            </a:pPr>
            <a:endParaRPr lang="en-US" dirty="0"/>
          </a:p>
          <a:p>
            <a:pPr marL="457200" lvl="1" indent="0">
              <a:buNone/>
            </a:pPr>
            <a:r>
              <a:rPr lang="en-US" sz="3000" b="1" i="1" dirty="0">
                <a:solidFill>
                  <a:schemeClr val="tx2">
                    <a:lumMod val="75000"/>
                    <a:lumOff val="25000"/>
                  </a:schemeClr>
                </a:solidFill>
                <a:latin typeface="Miriam Fixed" panose="020F0502020204030204" pitchFamily="49" charset="-79"/>
                <a:cs typeface="Miriam Fixed" panose="020F0502020204030204" pitchFamily="49" charset="-79"/>
              </a:rPr>
              <a:t>run: </a:t>
            </a:r>
            <a:r>
              <a:rPr lang="en-US" dirty="0">
                <a:solidFill>
                  <a:schemeClr val="bg2">
                    <a:lumMod val="50000"/>
                  </a:schemeClr>
                </a:solidFill>
              </a:rPr>
              <a:t>Start the program.</a:t>
            </a:r>
          </a:p>
          <a:p>
            <a:pPr marL="457200" lvl="1" indent="0">
              <a:buNone/>
            </a:pPr>
            <a:endParaRPr lang="en-US" dirty="0"/>
          </a:p>
          <a:p>
            <a:pPr marL="457200" lvl="1" indent="0">
              <a:buNone/>
            </a:pPr>
            <a:r>
              <a:rPr lang="en-US" sz="3000" b="1" i="1" dirty="0">
                <a:solidFill>
                  <a:schemeClr val="tx2">
                    <a:lumMod val="75000"/>
                    <a:lumOff val="25000"/>
                  </a:schemeClr>
                </a:solidFill>
                <a:latin typeface="Miriam Fixed" panose="020F0502020204030204" pitchFamily="49" charset="-79"/>
                <a:cs typeface="Miriam Fixed" panose="020F0502020204030204" pitchFamily="49" charset="-79"/>
              </a:rPr>
              <a:t>next: </a:t>
            </a:r>
            <a:r>
              <a:rPr lang="en-US" dirty="0">
                <a:solidFill>
                  <a:schemeClr val="bg2">
                    <a:lumMod val="50000"/>
                  </a:schemeClr>
                </a:solidFill>
              </a:rPr>
              <a:t>Execute the next line of code.</a:t>
            </a:r>
          </a:p>
          <a:p>
            <a:pPr marL="457200" lvl="1" indent="0">
              <a:buNone/>
            </a:pPr>
            <a:endParaRPr lang="en-US" dirty="0"/>
          </a:p>
          <a:p>
            <a:pPr marL="457200" lvl="1" indent="0">
              <a:buNone/>
            </a:pPr>
            <a:r>
              <a:rPr lang="en-US" sz="3000" b="1" i="1" dirty="0">
                <a:solidFill>
                  <a:schemeClr val="tx2">
                    <a:lumMod val="75000"/>
                    <a:lumOff val="25000"/>
                  </a:schemeClr>
                </a:solidFill>
                <a:latin typeface="Miriam Fixed" panose="020F0502020204030204" pitchFamily="49" charset="-79"/>
                <a:cs typeface="Miriam Fixed" panose="020F0502020204030204" pitchFamily="49" charset="-79"/>
              </a:rPr>
              <a:t>print</a:t>
            </a:r>
            <a:r>
              <a:rPr lang="en-US" dirty="0"/>
              <a:t> &lt;</a:t>
            </a:r>
            <a:r>
              <a:rPr lang="en-US" dirty="0">
                <a:solidFill>
                  <a:schemeClr val="bg2">
                    <a:lumMod val="50000"/>
                  </a:schemeClr>
                </a:solidFill>
              </a:rPr>
              <a:t>variable&gt;: Display the value of a variable.</a:t>
            </a:r>
          </a:p>
          <a:p>
            <a:pPr marL="457200" lvl="1" indent="0">
              <a:buNone/>
            </a:pPr>
            <a:endParaRPr lang="en-US" sz="3000" b="1" i="1" dirty="0">
              <a:solidFill>
                <a:schemeClr val="tx2">
                  <a:lumMod val="75000"/>
                  <a:lumOff val="25000"/>
                </a:schemeClr>
              </a:solidFill>
              <a:latin typeface="Miriam Fixed" panose="020F0502020204030204" pitchFamily="49" charset="-79"/>
              <a:cs typeface="Miriam Fixed" panose="020F0502020204030204" pitchFamily="49" charset="-79"/>
            </a:endParaRPr>
          </a:p>
          <a:p>
            <a:pPr marL="457200" lvl="1" indent="0">
              <a:buNone/>
            </a:pPr>
            <a:r>
              <a:rPr lang="en-US" sz="3000" b="1" i="1" dirty="0">
                <a:solidFill>
                  <a:schemeClr val="tx2">
                    <a:lumMod val="75000"/>
                    <a:lumOff val="25000"/>
                  </a:schemeClr>
                </a:solidFill>
                <a:latin typeface="Miriam Fixed" panose="020F0502020204030204" pitchFamily="49" charset="-79"/>
                <a:cs typeface="Miriam Fixed" panose="020F0502020204030204" pitchFamily="49" charset="-79"/>
              </a:rPr>
              <a:t>quit: </a:t>
            </a:r>
            <a:r>
              <a:rPr lang="en-US" dirty="0">
                <a:solidFill>
                  <a:schemeClr val="bg2">
                    <a:lumMod val="50000"/>
                  </a:schemeClr>
                </a:solidFill>
              </a:rPr>
              <a:t>Exit GDB.</a:t>
            </a:r>
            <a:endParaRPr lang="en-IN" dirty="0">
              <a:solidFill>
                <a:schemeClr val="bg2">
                  <a:lumMod val="50000"/>
                </a:schemeClr>
              </a:solidFill>
            </a:endParaRPr>
          </a:p>
        </p:txBody>
      </p:sp>
    </p:spTree>
    <p:extLst>
      <p:ext uri="{BB962C8B-B14F-4D97-AF65-F5344CB8AC3E}">
        <p14:creationId xmlns:p14="http://schemas.microsoft.com/office/powerpoint/2010/main" val="377063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5510-D576-C506-4D3E-E4FA73A611EF}"/>
              </a:ext>
            </a:extLst>
          </p:cNvPr>
          <p:cNvSpPr>
            <a:spLocks noGrp="1"/>
          </p:cNvSpPr>
          <p:nvPr>
            <p:ph type="title"/>
          </p:nvPr>
        </p:nvSpPr>
        <p:spPr/>
        <p:txBody>
          <a:bodyPr>
            <a:normAutofit fontScale="90000"/>
          </a:bodyPr>
          <a:lstStyle/>
          <a:p>
            <a:r>
              <a:rPr lang="en-US" dirty="0"/>
              <a:t>Use GDB commands to debug your program. Some common commands include:</a:t>
            </a:r>
            <a:br>
              <a:rPr lang="en-US" dirty="0"/>
            </a:br>
            <a:endParaRPr lang="en-IN" dirty="0"/>
          </a:p>
        </p:txBody>
      </p:sp>
      <p:sp>
        <p:nvSpPr>
          <p:cNvPr id="3" name="Content Placeholder 2">
            <a:extLst>
              <a:ext uri="{FF2B5EF4-FFF2-40B4-BE49-F238E27FC236}">
                <a16:creationId xmlns:a16="http://schemas.microsoft.com/office/drawing/2014/main" id="{9B466522-7978-FEA9-7BC3-AEDC651CA587}"/>
              </a:ext>
            </a:extLst>
          </p:cNvPr>
          <p:cNvSpPr>
            <a:spLocks noGrp="1"/>
          </p:cNvSpPr>
          <p:nvPr>
            <p:ph idx="1"/>
          </p:nvPr>
        </p:nvSpPr>
        <p:spPr>
          <a:xfrm>
            <a:off x="566352" y="1690688"/>
            <a:ext cx="10515600" cy="4351338"/>
          </a:xfrm>
        </p:spPr>
        <p:txBody>
          <a:bodyPr/>
          <a:lstStyle/>
          <a:p>
            <a:pPr marL="0" indent="0">
              <a:buNone/>
            </a:pPr>
            <a:r>
              <a:rPr lang="en-US" b="1" i="1" dirty="0">
                <a:solidFill>
                  <a:schemeClr val="tx2">
                    <a:lumMod val="75000"/>
                    <a:lumOff val="25000"/>
                  </a:schemeClr>
                </a:solidFill>
                <a:latin typeface="Miriam Fixed" panose="020F0502020204030204" pitchFamily="49" charset="-79"/>
                <a:cs typeface="Miriam Fixed" panose="020F0502020204030204" pitchFamily="49" charset="-79"/>
              </a:rPr>
              <a:t>list</a:t>
            </a:r>
            <a:r>
              <a:rPr lang="en-US" dirty="0"/>
              <a:t> (or </a:t>
            </a:r>
            <a:r>
              <a:rPr lang="en-US" b="1" i="1" dirty="0">
                <a:solidFill>
                  <a:schemeClr val="tx2">
                    <a:lumMod val="75000"/>
                    <a:lumOff val="25000"/>
                  </a:schemeClr>
                </a:solidFill>
                <a:latin typeface="Miriam Fixed" panose="020F0502020204030204" pitchFamily="49" charset="-79"/>
                <a:cs typeface="Miriam Fixed" panose="020F0502020204030204" pitchFamily="49" charset="-79"/>
              </a:rPr>
              <a:t>l</a:t>
            </a:r>
            <a:r>
              <a:rPr lang="en-US" dirty="0"/>
              <a:t>): </a:t>
            </a:r>
            <a:r>
              <a:rPr lang="en-US" sz="2200" dirty="0">
                <a:solidFill>
                  <a:schemeClr val="bg2">
                    <a:lumMod val="50000"/>
                  </a:schemeClr>
                </a:solidFill>
              </a:rPr>
              <a:t>Displays the source code around the current line</a:t>
            </a:r>
            <a:r>
              <a:rPr lang="en-US" dirty="0"/>
              <a:t>.</a:t>
            </a:r>
          </a:p>
          <a:p>
            <a:pPr marL="0" indent="0">
              <a:buNone/>
            </a:pPr>
            <a:r>
              <a:rPr lang="en-US" b="1" i="1" dirty="0">
                <a:solidFill>
                  <a:schemeClr val="tx2">
                    <a:lumMod val="75000"/>
                    <a:lumOff val="25000"/>
                  </a:schemeClr>
                </a:solidFill>
                <a:latin typeface="Miriam Fixed" panose="020F0502020204030204" pitchFamily="49" charset="-79"/>
                <a:cs typeface="Miriam Fixed" panose="020F0502020204030204" pitchFamily="49" charset="-79"/>
              </a:rPr>
              <a:t>backtrace</a:t>
            </a:r>
            <a:r>
              <a:rPr lang="en-US" sz="2200" b="1" i="1" dirty="0">
                <a:solidFill>
                  <a:schemeClr val="accent2">
                    <a:lumMod val="75000"/>
                  </a:schemeClr>
                </a:solidFill>
              </a:rPr>
              <a:t> </a:t>
            </a:r>
            <a:r>
              <a:rPr lang="en-US" dirty="0"/>
              <a:t>(or </a:t>
            </a:r>
            <a:r>
              <a:rPr lang="en-US" b="1" i="1" dirty="0" err="1">
                <a:solidFill>
                  <a:schemeClr val="tx2">
                    <a:lumMod val="75000"/>
                    <a:lumOff val="25000"/>
                  </a:schemeClr>
                </a:solidFill>
                <a:latin typeface="Miriam Fixed" panose="020F0502020204030204" pitchFamily="49" charset="-79"/>
                <a:cs typeface="Miriam Fixed" panose="020F0502020204030204" pitchFamily="49" charset="-79"/>
              </a:rPr>
              <a:t>bt</a:t>
            </a:r>
            <a:r>
              <a:rPr lang="en-US" dirty="0"/>
              <a:t>): </a:t>
            </a:r>
            <a:r>
              <a:rPr lang="en-US" sz="2200" dirty="0">
                <a:solidFill>
                  <a:schemeClr val="bg2">
                    <a:lumMod val="50000"/>
                  </a:schemeClr>
                </a:solidFill>
              </a:rPr>
              <a:t>Displays the call stack.</a:t>
            </a:r>
          </a:p>
          <a:p>
            <a:pPr marL="0" indent="0">
              <a:buNone/>
            </a:pPr>
            <a:r>
              <a:rPr lang="en-US" b="1" i="1" dirty="0">
                <a:solidFill>
                  <a:schemeClr val="tx2">
                    <a:lumMod val="75000"/>
                    <a:lumOff val="25000"/>
                  </a:schemeClr>
                </a:solidFill>
                <a:latin typeface="Miriam Fixed" panose="020F0502020204030204" pitchFamily="49" charset="-79"/>
                <a:cs typeface="Miriam Fixed" panose="020F0502020204030204" pitchFamily="49" charset="-79"/>
              </a:rPr>
              <a:t>continue </a:t>
            </a:r>
            <a:r>
              <a:rPr lang="en-US" dirty="0"/>
              <a:t>(or </a:t>
            </a:r>
            <a:r>
              <a:rPr lang="en-US" b="1" i="1" dirty="0">
                <a:solidFill>
                  <a:schemeClr val="tx2">
                    <a:lumMod val="75000"/>
                    <a:lumOff val="25000"/>
                  </a:schemeClr>
                </a:solidFill>
                <a:latin typeface="Miriam Fixed" panose="020F0502020204030204" pitchFamily="49" charset="-79"/>
                <a:cs typeface="Miriam Fixed" panose="020F0502020204030204" pitchFamily="49" charset="-79"/>
              </a:rPr>
              <a:t>c</a:t>
            </a:r>
            <a:r>
              <a:rPr lang="en-US" dirty="0"/>
              <a:t>): </a:t>
            </a:r>
            <a:r>
              <a:rPr lang="en-US" sz="2200" dirty="0">
                <a:solidFill>
                  <a:schemeClr val="bg2">
                    <a:lumMod val="50000"/>
                  </a:schemeClr>
                </a:solidFill>
              </a:rPr>
              <a:t>Continues execution until the next breakpoint</a:t>
            </a:r>
            <a:r>
              <a:rPr lang="en-US" dirty="0"/>
              <a:t>.</a:t>
            </a:r>
          </a:p>
          <a:p>
            <a:pPr marL="0" indent="0">
              <a:buNone/>
            </a:pPr>
            <a:r>
              <a:rPr lang="en-US" b="1" i="1" dirty="0">
                <a:solidFill>
                  <a:schemeClr val="tx2">
                    <a:lumMod val="75000"/>
                    <a:lumOff val="25000"/>
                  </a:schemeClr>
                </a:solidFill>
                <a:latin typeface="Miriam Fixed" panose="020F0502020204030204" pitchFamily="49" charset="-79"/>
                <a:cs typeface="Miriam Fixed" panose="020F0502020204030204" pitchFamily="49" charset="-79"/>
              </a:rPr>
              <a:t>quit </a:t>
            </a:r>
            <a:r>
              <a:rPr lang="en-US" dirty="0"/>
              <a:t>(or </a:t>
            </a:r>
            <a:r>
              <a:rPr lang="en-US" b="1" i="1" dirty="0">
                <a:solidFill>
                  <a:schemeClr val="tx2">
                    <a:lumMod val="75000"/>
                    <a:lumOff val="25000"/>
                  </a:schemeClr>
                </a:solidFill>
                <a:latin typeface="Miriam Fixed" panose="020F0502020204030204" pitchFamily="49" charset="-79"/>
                <a:cs typeface="Miriam Fixed" panose="020F0502020204030204" pitchFamily="49" charset="-79"/>
              </a:rPr>
              <a:t>q</a:t>
            </a:r>
            <a:r>
              <a:rPr lang="en-US" dirty="0"/>
              <a:t>): </a:t>
            </a:r>
            <a:r>
              <a:rPr lang="en-US" sz="2200" dirty="0">
                <a:solidFill>
                  <a:schemeClr val="bg2">
                    <a:lumMod val="50000"/>
                  </a:schemeClr>
                </a:solidFill>
              </a:rPr>
              <a:t>Exits GDB.</a:t>
            </a:r>
          </a:p>
          <a:p>
            <a:pPr marL="0" indent="0">
              <a:buNone/>
            </a:pPr>
            <a:r>
              <a:rPr lang="en-US" b="1" i="1" dirty="0">
                <a:solidFill>
                  <a:schemeClr val="tx2">
                    <a:lumMod val="75000"/>
                    <a:lumOff val="25000"/>
                  </a:schemeClr>
                </a:solidFill>
                <a:latin typeface="Miriam Fixed" panose="020F0502020204030204" pitchFamily="49" charset="-79"/>
                <a:cs typeface="Miriam Fixed" panose="020F0502020204030204" pitchFamily="49" charset="-79"/>
              </a:rPr>
              <a:t>watch &lt;</a:t>
            </a:r>
            <a:r>
              <a:rPr lang="en-US" b="1" i="1" dirty="0" err="1">
                <a:solidFill>
                  <a:schemeClr val="tx2">
                    <a:lumMod val="75000"/>
                    <a:lumOff val="25000"/>
                  </a:schemeClr>
                </a:solidFill>
                <a:latin typeface="Miriam Fixed" panose="020F0502020204030204" pitchFamily="49" charset="-79"/>
                <a:cs typeface="Miriam Fixed" panose="020F0502020204030204" pitchFamily="49" charset="-79"/>
              </a:rPr>
              <a:t>variable_name</a:t>
            </a:r>
            <a:r>
              <a:rPr lang="en-US" b="1" i="1" dirty="0">
                <a:solidFill>
                  <a:schemeClr val="tx2">
                    <a:lumMod val="75000"/>
                    <a:lumOff val="25000"/>
                  </a:schemeClr>
                </a:solidFill>
                <a:latin typeface="Miriam Fixed" panose="020F0502020204030204" pitchFamily="49" charset="-79"/>
                <a:cs typeface="Miriam Fixed" panose="020F0502020204030204" pitchFamily="49" charset="-79"/>
              </a:rPr>
              <a:t>&gt;: </a:t>
            </a:r>
            <a:r>
              <a:rPr lang="en-US" sz="2200" dirty="0">
                <a:solidFill>
                  <a:schemeClr val="bg2">
                    <a:lumMod val="50000"/>
                  </a:schemeClr>
                </a:solidFill>
              </a:rPr>
              <a:t>Sets a watchpoint, which pauses execution when the value of the variable changes.</a:t>
            </a:r>
            <a:endParaRPr lang="en-IN" sz="2200" dirty="0">
              <a:solidFill>
                <a:schemeClr val="bg2">
                  <a:lumMod val="50000"/>
                </a:schemeClr>
              </a:solidFill>
            </a:endParaRPr>
          </a:p>
        </p:txBody>
      </p:sp>
    </p:spTree>
    <p:extLst>
      <p:ext uri="{BB962C8B-B14F-4D97-AF65-F5344CB8AC3E}">
        <p14:creationId xmlns:p14="http://schemas.microsoft.com/office/powerpoint/2010/main" val="383952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CA0B4CF-4604-9FBF-B8D5-2A6126F2CC5C}"/>
              </a:ext>
            </a:extLst>
          </p:cNvPr>
          <p:cNvSpPr>
            <a:spLocks noGrp="1" noChangeArrowheads="1"/>
          </p:cNvSpPr>
          <p:nvPr>
            <p:ph type="title"/>
          </p:nvPr>
        </p:nvSpPr>
        <p:spPr bwMode="auto">
          <a:xfrm>
            <a:off x="838200" y="673965"/>
            <a:ext cx="48397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panose="020B0604020202020204" pitchFamily="34" charset="0"/>
              </a:rPr>
              <a:t>Backtrace (</a:t>
            </a:r>
            <a:r>
              <a:rPr kumimoji="0" lang="en-US" altLang="en-US" sz="2800" i="0" u="none" strike="noStrike" cap="none" normalizeH="0" baseline="0" dirty="0">
                <a:ln>
                  <a:noFill/>
                </a:ln>
                <a:solidFill>
                  <a:schemeClr val="tx1"/>
                </a:solidFill>
                <a:effectLst/>
                <a:latin typeface="Arial" panose="020B0604020202020204" pitchFamily="34" charset="0"/>
              </a:rPr>
              <a:t>or </a:t>
            </a:r>
            <a:r>
              <a:rPr kumimoji="0" lang="en-US" altLang="en-US" sz="4000" i="0" u="none" strike="noStrike" cap="none" normalizeH="0" baseline="0" dirty="0" err="1">
                <a:ln>
                  <a:noFill/>
                </a:ln>
                <a:solidFill>
                  <a:schemeClr val="tx1"/>
                </a:solidFill>
                <a:effectLst/>
                <a:latin typeface="Arial Unicode MS"/>
              </a:rPr>
              <a:t>bt</a:t>
            </a:r>
            <a:r>
              <a:rPr kumimoji="0" lang="en-US" altLang="en-US" sz="3200" i="0" u="none" strike="noStrike" cap="none" normalizeH="0" baseline="0" dirty="0">
                <a:ln>
                  <a:noFill/>
                </a:ln>
                <a:solidFill>
                  <a:schemeClr val="tx1"/>
                </a:solidFill>
                <a:effectLst/>
              </a:rPr>
              <a:t> </a:t>
            </a:r>
            <a:r>
              <a:rPr lang="en-US" altLang="en-US" sz="2800" dirty="0">
                <a:latin typeface="Arial" panose="020B0604020202020204" pitchFamily="34" charset="0"/>
              </a:rPr>
              <a:t>in GDB</a:t>
            </a:r>
            <a:r>
              <a:rPr kumimoji="0" lang="en-US" altLang="en-US" sz="3200" i="0" u="none" strike="noStrike" cap="none" normalizeH="0" baseline="0" dirty="0">
                <a:ln>
                  <a:noFill/>
                </a:ln>
                <a:solidFill>
                  <a:schemeClr val="tx1"/>
                </a:solidFill>
                <a:effectLst/>
              </a:rPr>
              <a:t>) </a:t>
            </a:r>
            <a:endParaRPr kumimoji="0" lang="en-US" altLang="en-US" sz="360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BEC8490-9B44-40CA-3466-6E5CC3AF9DDF}"/>
              </a:ext>
            </a:extLst>
          </p:cNvPr>
          <p:cNvSpPr txBox="1"/>
          <p:nvPr/>
        </p:nvSpPr>
        <p:spPr>
          <a:xfrm>
            <a:off x="849526" y="2228671"/>
            <a:ext cx="10679327" cy="2677656"/>
          </a:xfrm>
          <a:prstGeom prst="rect">
            <a:avLst/>
          </a:prstGeom>
          <a:noFill/>
        </p:spPr>
        <p:txBody>
          <a:bodyPr wrap="square">
            <a:spAutoFit/>
          </a:bodyPr>
          <a:lstStyle/>
          <a:p>
            <a:r>
              <a:rPr lang="en-US" sz="2400" dirty="0">
                <a:solidFill>
                  <a:srgbClr val="273239"/>
                </a:solidFill>
                <a:latin typeface="Miriam Fixed" panose="020F0502020204030204" pitchFamily="49" charset="-79"/>
                <a:cs typeface="Miriam Fixed" panose="020F0502020204030204" pitchFamily="49" charset="-79"/>
              </a:rPr>
              <a:t>In the context of debugging, a "backtrace" (also known as a "stack trace" or "call stack") is a list of the function calls that led to the current point in the program's execution. It shows the sequence of functions that were called, starting with the most recent function and going back to the main function (or the entry point of your program).</a:t>
            </a:r>
            <a:endParaRPr lang="en-IN" sz="2400" dirty="0">
              <a:solidFill>
                <a:srgbClr val="273239"/>
              </a:solidFill>
              <a:latin typeface="Miriam Fixed" panose="020F0502020204030204" pitchFamily="49" charset="-79"/>
              <a:cs typeface="Miriam Fixed" panose="020F0502020204030204" pitchFamily="49" charset="-79"/>
            </a:endParaRPr>
          </a:p>
        </p:txBody>
      </p:sp>
    </p:spTree>
    <p:extLst>
      <p:ext uri="{BB962C8B-B14F-4D97-AF65-F5344CB8AC3E}">
        <p14:creationId xmlns:p14="http://schemas.microsoft.com/office/powerpoint/2010/main" val="4077474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3D94-073A-6612-C953-E29A59AB6713}"/>
              </a:ext>
            </a:extLst>
          </p:cNvPr>
          <p:cNvSpPr>
            <a:spLocks noGrp="1"/>
          </p:cNvSpPr>
          <p:nvPr>
            <p:ph type="title"/>
          </p:nvPr>
        </p:nvSpPr>
        <p:spPr/>
        <p:txBody>
          <a:bodyPr/>
          <a:lstStyle/>
          <a:p>
            <a:r>
              <a:rPr lang="en-IN" dirty="0"/>
              <a:t>Why Backtrace is Important:</a:t>
            </a:r>
          </a:p>
        </p:txBody>
      </p:sp>
      <p:sp>
        <p:nvSpPr>
          <p:cNvPr id="4" name="Rectangle 1">
            <a:extLst>
              <a:ext uri="{FF2B5EF4-FFF2-40B4-BE49-F238E27FC236}">
                <a16:creationId xmlns:a16="http://schemas.microsoft.com/office/drawing/2014/main" id="{3F09AFF2-93F6-8FED-816C-781280C90DA1}"/>
              </a:ext>
            </a:extLst>
          </p:cNvPr>
          <p:cNvSpPr>
            <a:spLocks noGrp="1" noChangeArrowheads="1"/>
          </p:cNvSpPr>
          <p:nvPr>
            <p:ph idx="1"/>
          </p:nvPr>
        </p:nvSpPr>
        <p:spPr bwMode="auto">
          <a:xfrm>
            <a:off x="838200" y="1690688"/>
            <a:ext cx="1124670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1">
                    <a:lumMod val="50000"/>
                  </a:schemeClr>
                </a:solidFill>
                <a:effectLst/>
                <a:latin typeface="Arial" panose="020B0604020202020204" pitchFamily="34" charset="0"/>
              </a:rPr>
              <a:t>Understanding Program Flow:</a:t>
            </a:r>
            <a:r>
              <a:rPr kumimoji="0" lang="en-US" altLang="en-US" b="0" i="0" u="none" strike="noStrike" cap="none" normalizeH="0" baseline="0" dirty="0">
                <a:ln>
                  <a:noFill/>
                </a:ln>
                <a:solidFill>
                  <a:schemeClr val="accent1">
                    <a:lumMod val="50000"/>
                  </a:schemeClr>
                </a:solidFill>
                <a:effectLst/>
                <a:latin typeface="Arial" panose="020B0604020202020204" pitchFamily="34" charset="0"/>
              </a:rPr>
              <a:t> It helps you understand how the program reached a particular point, especially when dealing with crashes or unexpected behavior.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1">
                    <a:lumMod val="50000"/>
                  </a:schemeClr>
                </a:solidFill>
                <a:effectLst/>
                <a:latin typeface="Arial" panose="020B0604020202020204" pitchFamily="34" charset="0"/>
              </a:rPr>
              <a:t>Identifying the Source of Errors:</a:t>
            </a:r>
            <a:r>
              <a:rPr kumimoji="0" lang="en-US" altLang="en-US" b="0" i="0" u="none" strike="noStrike" cap="none" normalizeH="0" baseline="0" dirty="0">
                <a:ln>
                  <a:noFill/>
                </a:ln>
                <a:solidFill>
                  <a:schemeClr val="accent1">
                    <a:lumMod val="50000"/>
                  </a:schemeClr>
                </a:solidFill>
                <a:effectLst/>
                <a:latin typeface="Arial" panose="020B0604020202020204" pitchFamily="34" charset="0"/>
              </a:rPr>
              <a:t> It can pinpoint the exact line of code where an error occurred, even if the error manifested in a different function.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1">
                    <a:lumMod val="50000"/>
                  </a:schemeClr>
                </a:solidFill>
                <a:effectLst/>
                <a:latin typeface="Arial" panose="020B0604020202020204" pitchFamily="34" charset="0"/>
              </a:rPr>
              <a:t>Debugging Recursive Functions:</a:t>
            </a:r>
            <a:r>
              <a:rPr kumimoji="0" lang="en-US" altLang="en-US" b="0" i="0" u="none" strike="noStrike" cap="none" normalizeH="0" baseline="0" dirty="0">
                <a:ln>
                  <a:noFill/>
                </a:ln>
                <a:solidFill>
                  <a:schemeClr val="accent1">
                    <a:lumMod val="50000"/>
                  </a:schemeClr>
                </a:solidFill>
                <a:effectLst/>
                <a:latin typeface="Arial" panose="020B0604020202020204" pitchFamily="34" charset="0"/>
              </a:rPr>
              <a:t> It's essential for debugging recursive functions, as it shows the nested function calls.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1">
                    <a:lumMod val="50000"/>
                  </a:schemeClr>
                </a:solidFill>
                <a:effectLst/>
                <a:latin typeface="Arial" panose="020B0604020202020204" pitchFamily="34" charset="0"/>
              </a:rPr>
              <a:t>Analyzing Crashes:</a:t>
            </a:r>
            <a:r>
              <a:rPr kumimoji="0" lang="en-US" altLang="en-US" b="0" i="0" u="none" strike="noStrike" cap="none" normalizeH="0" baseline="0" dirty="0">
                <a:ln>
                  <a:noFill/>
                </a:ln>
                <a:solidFill>
                  <a:schemeClr val="accent1">
                    <a:lumMod val="50000"/>
                  </a:schemeClr>
                </a:solidFill>
                <a:effectLst/>
                <a:latin typeface="Arial" panose="020B0604020202020204" pitchFamily="34" charset="0"/>
              </a:rPr>
              <a:t> When a program crashes, the backtrace is often the first thing you look at to determine the cause. </a:t>
            </a:r>
          </a:p>
        </p:txBody>
      </p:sp>
    </p:spTree>
    <p:extLst>
      <p:ext uri="{BB962C8B-B14F-4D97-AF65-F5344CB8AC3E}">
        <p14:creationId xmlns:p14="http://schemas.microsoft.com/office/powerpoint/2010/main" val="2566704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359</TotalTime>
  <Words>802</Words>
  <Application>Microsoft Office PowerPoint</Application>
  <PresentationFormat>Widescreen</PresentationFormat>
  <Paragraphs>54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GDB debugger</vt:lpstr>
      <vt:lpstr>GDB Debugger </vt:lpstr>
      <vt:lpstr>What is GDB? </vt:lpstr>
      <vt:lpstr>How does GDB help? </vt:lpstr>
      <vt:lpstr>Key Features of GDB</vt:lpstr>
      <vt:lpstr>Debug Your Program:</vt:lpstr>
      <vt:lpstr>Use GDB commands to debug your program. Some common commands include: </vt:lpstr>
      <vt:lpstr>Backtrace (or bt in GDB) </vt:lpstr>
      <vt:lpstr>Why Backtrace is Important:</vt:lpstr>
      <vt:lpstr>Watchpoints in GDB</vt:lpstr>
      <vt:lpstr>When to Use Watchpoints: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Natarajan, Prabhuram (Contractor)</dc:creator>
  <cp:lastModifiedBy>Natarajan, Prabhuram (Contractor)</cp:lastModifiedBy>
  <cp:revision>9</cp:revision>
  <dcterms:created xsi:type="dcterms:W3CDTF">2025-03-24T05:10:19Z</dcterms:created>
  <dcterms:modified xsi:type="dcterms:W3CDTF">2025-06-20T06:30:25Z</dcterms:modified>
</cp:coreProperties>
</file>