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0" r:id="rId2"/>
    <p:sldId id="261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5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3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7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50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9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0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18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70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38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D8C8D6-B07D-466C-991F-FCB6F57C8ACC}" type="datetimeFigureOut">
              <a:rPr lang="en-IN" smtClean="0"/>
              <a:t>19-06-2022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B5E102-0BA0-48B8-BE06-8B1EEAA74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FE69-60F1-788B-EA24-9E211D26898C}"/>
              </a:ext>
            </a:extLst>
          </p:cNvPr>
          <p:cNvSpPr txBox="1"/>
          <p:nvPr/>
        </p:nvSpPr>
        <p:spPr>
          <a:xfrm>
            <a:off x="324048" y="794346"/>
            <a:ext cx="70456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 engagement is the </a:t>
            </a:r>
            <a:r>
              <a:rPr lang="en-US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used by an organization to engage relevant stakeholders</a:t>
            </a:r>
            <a:r>
              <a:rPr lang="en-US" sz="23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a clear purpose to achieve agreed outcomes. </a:t>
            </a:r>
          </a:p>
          <a:p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fundamental accountability mechanism since it requires an organization to involve stakeholders in </a:t>
            </a:r>
            <a:r>
              <a:rPr lang="en-US" sz="23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identifying, understanding and responding</a:t>
            </a:r>
            <a:r>
              <a:rPr lang="en-US" sz="2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issues and concerns, and to report, explain and answer to stakeholders for decisions, actions, and performance</a:t>
            </a:r>
          </a:p>
        </p:txBody>
      </p:sp>
      <p:pic>
        <p:nvPicPr>
          <p:cNvPr id="1028" name="Picture 4" descr="How to Engage Stakeholders in your Change | Applied Change">
            <a:extLst>
              <a:ext uri="{FF2B5EF4-FFF2-40B4-BE49-F238E27FC236}">
                <a16:creationId xmlns:a16="http://schemas.microsoft.com/office/drawing/2014/main" id="{E270D748-B481-D5F7-D6D9-934002E1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43" y="358739"/>
            <a:ext cx="4392328" cy="17868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65238-79A8-2AEA-B311-08454B54EE7E}"/>
              </a:ext>
            </a:extLst>
          </p:cNvPr>
          <p:cNvSpPr txBox="1"/>
          <p:nvPr/>
        </p:nvSpPr>
        <p:spPr>
          <a:xfrm>
            <a:off x="7369743" y="3321062"/>
            <a:ext cx="4392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Proper stakeholder Engagement Ensures Risk-Free Project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Keeping Stakeholders Engaged Ensures Project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 Are a Source of Project-Related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Lead to more equitable and sustainable social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Allow pooling of resources to solve problems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146D1-CEFF-B590-0A98-FCE7FB6A3473}"/>
              </a:ext>
            </a:extLst>
          </p:cNvPr>
          <p:cNvSpPr txBox="1"/>
          <p:nvPr/>
        </p:nvSpPr>
        <p:spPr>
          <a:xfrm>
            <a:off x="7581499" y="2366955"/>
            <a:ext cx="5135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Benefits of Stakeholder engagement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32AD8-3063-B870-B70B-E51B29B63B13}"/>
              </a:ext>
            </a:extLst>
          </p:cNvPr>
          <p:cNvSpPr txBox="1"/>
          <p:nvPr/>
        </p:nvSpPr>
        <p:spPr>
          <a:xfrm>
            <a:off x="324048" y="3718223"/>
            <a:ext cx="683393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b="1" dirty="0"/>
              <a:t>Who are Stakeholders?</a:t>
            </a:r>
          </a:p>
          <a:p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 g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roups who affect or could be affected by our services, and associated performance are known as Stakeholders</a:t>
            </a:r>
          </a:p>
          <a:p>
            <a:pPr algn="just"/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Internal Stakeholders</a:t>
            </a:r>
          </a:p>
          <a:p>
            <a:pPr algn="just" fontAlgn="base"/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People within the organization involved in project delivery which includes: Project Manager, Owner, Resource manager, Team members.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en-US" sz="1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External Stakeholders</a:t>
            </a:r>
          </a:p>
          <a:p>
            <a:pPr fontAlgn="base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eople who can influence or be affected by the project and who don’t belong to the organization initiating the project which includes: Consultants, End users, Government, Investors, External sponsors</a:t>
            </a:r>
            <a:endParaRPr lang="en-IN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5DC25-A665-A0CC-1673-4253C6E03B24}"/>
              </a:ext>
            </a:extLst>
          </p:cNvPr>
          <p:cNvSpPr txBox="1"/>
          <p:nvPr/>
        </p:nvSpPr>
        <p:spPr>
          <a:xfrm>
            <a:off x="462012" y="212951"/>
            <a:ext cx="65355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What is Stakeholder Engagement?</a:t>
            </a:r>
            <a:endParaRPr lang="en-US" sz="2800" b="0" i="0" u="sng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6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6DDA4F-EF84-E679-12C2-BAEA82CBF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3" t="1409" r="5639"/>
          <a:stretch/>
        </p:blipFill>
        <p:spPr>
          <a:xfrm>
            <a:off x="6997566" y="279250"/>
            <a:ext cx="4701778" cy="29877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1DCCE-371E-365F-D6A1-EBE1B3BFDD38}"/>
              </a:ext>
            </a:extLst>
          </p:cNvPr>
          <p:cNvSpPr txBox="1"/>
          <p:nvPr/>
        </p:nvSpPr>
        <p:spPr>
          <a:xfrm>
            <a:off x="305778" y="972035"/>
            <a:ext cx="67687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i="0" dirty="0">
                <a:solidFill>
                  <a:srgbClr val="0500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 mapping is the visual process of laying out all the stakeholders of a product, project, or idea on one map. The main benefit of a stakeholder map is to get a visual representation of all the people who can influence your project and how they are connected.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FED90C-F895-002A-FA6D-03500D2F9C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5778" y="279250"/>
            <a:ext cx="6209190" cy="769787"/>
          </a:xfrm>
        </p:spPr>
        <p:txBody>
          <a:bodyPr>
            <a:noAutofit/>
          </a:bodyPr>
          <a:lstStyle/>
          <a:p>
            <a:r>
              <a:rPr lang="en-IN" sz="2800" b="1" u="sng" spc="0" dirty="0">
                <a:ln w="0"/>
                <a:solidFill>
                  <a:schemeClr val="tx1"/>
                </a:solidFill>
                <a:cs typeface="Aparajita" panose="02020603050405020304" pitchFamily="18" charset="0"/>
              </a:rPr>
              <a:t>What is Stakeholder Mapping?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5E2D2-3AF7-B5A5-0E14-FFBFE9D53690}"/>
              </a:ext>
            </a:extLst>
          </p:cNvPr>
          <p:cNvSpPr txBox="1"/>
          <p:nvPr/>
        </p:nvSpPr>
        <p:spPr>
          <a:xfrm>
            <a:off x="305778" y="2917984"/>
            <a:ext cx="116301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0"/>
            <a:r>
              <a:rPr lang="en-US" sz="2800" b="1" dirty="0">
                <a:solidFill>
                  <a:srgbClr val="050038"/>
                </a:solidFill>
                <a:latin typeface="var(--stk-f_family)"/>
              </a:rPr>
              <a:t>B</a:t>
            </a:r>
            <a:r>
              <a:rPr lang="en-US" sz="2800" b="1" i="0" u="none" strike="noStrike" dirty="0">
                <a:solidFill>
                  <a:srgbClr val="050038"/>
                </a:solidFill>
                <a:latin typeface="var(--stk-f_family)"/>
              </a:rPr>
              <a:t>enefits of stakeholder mapping</a:t>
            </a:r>
          </a:p>
          <a:p>
            <a:pPr algn="l" fontAlgn="base" latinLnBrk="0"/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Stakeholder mapping allows you to identify key players that will influence your project and its success.</a:t>
            </a:r>
          </a:p>
          <a:p>
            <a:pPr algn="l" fontAlgn="base" latinLnBrk="0"/>
            <a:r>
              <a:rPr lang="en-US" sz="2100" b="1" i="0" u="none" strike="noStrike" dirty="0">
                <a:solidFill>
                  <a:srgbClr val="050038"/>
                </a:solidFill>
                <a:latin typeface="var(--stk-f_family)"/>
              </a:rPr>
              <a:t>1. Find out who has the most influence</a:t>
            </a:r>
          </a:p>
          <a:p>
            <a:pPr algn="l" fontAlgn="base" latinLnBrk="0"/>
            <a:r>
              <a:rPr lang="en-US" sz="2100" dirty="0">
                <a:solidFill>
                  <a:srgbClr val="050038"/>
                </a:solidFill>
                <a:latin typeface="var(--stk-f_family)"/>
              </a:rPr>
              <a:t>B</a:t>
            </a:r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uilding a stakeholder map, </a:t>
            </a:r>
            <a:r>
              <a:rPr lang="en-US" sz="2100" dirty="0">
                <a:solidFill>
                  <a:srgbClr val="050038"/>
                </a:solidFill>
                <a:latin typeface="var(--stk-f_family)"/>
              </a:rPr>
              <a:t>to find out who has </a:t>
            </a:r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the highest level influence over a project</a:t>
            </a:r>
          </a:p>
          <a:p>
            <a:pPr algn="l" fontAlgn="base" latinLnBrk="0"/>
            <a:r>
              <a:rPr lang="en-US" sz="2100" b="1" i="0" u="none" strike="noStrike" dirty="0">
                <a:solidFill>
                  <a:srgbClr val="050038"/>
                </a:solidFill>
                <a:latin typeface="var(--stk-f_family)"/>
              </a:rPr>
              <a:t>2. Focus on those who benefit most</a:t>
            </a:r>
          </a:p>
          <a:p>
            <a:pPr algn="l" fontAlgn="base" latinLnBrk="0"/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Stakeholder maps helps to find out who benefit most from the end-product</a:t>
            </a:r>
          </a:p>
          <a:p>
            <a:pPr algn="l" fontAlgn="base" latinLnBrk="0"/>
            <a:r>
              <a:rPr lang="en-US" sz="2100" b="1" i="0" u="none" strike="noStrike" dirty="0">
                <a:solidFill>
                  <a:srgbClr val="050038"/>
                </a:solidFill>
                <a:latin typeface="var(--stk-f_family)"/>
              </a:rPr>
              <a:t>3. See where resources are most plentiful</a:t>
            </a:r>
          </a:p>
          <a:p>
            <a:pPr algn="l" fontAlgn="base" latinLnBrk="0"/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Often when you build a stakeholder map, you’ll see who has restraints on the project and who has more resources, so internally you can put the right people on your team.</a:t>
            </a:r>
          </a:p>
          <a:p>
            <a:pPr algn="l" fontAlgn="base" latinLnBrk="0"/>
            <a:r>
              <a:rPr lang="en-US" sz="2100" b="1" i="0" u="none" strike="noStrike" dirty="0">
                <a:solidFill>
                  <a:srgbClr val="050038"/>
                </a:solidFill>
                <a:latin typeface="var(--stk-f_family)"/>
              </a:rPr>
              <a:t>4. Having a game plan</a:t>
            </a:r>
          </a:p>
          <a:p>
            <a:pPr algn="l" fontAlgn="base" latinLnBrk="0"/>
            <a:r>
              <a:rPr lang="en-US" sz="2100" i="0" u="none" strike="noStrike" dirty="0">
                <a:solidFill>
                  <a:srgbClr val="050038"/>
                </a:solidFill>
                <a:latin typeface="var(--stk-f_family)"/>
              </a:rPr>
              <a:t>A stakeholder map gives you idea of who you’re trying to satisfy when building this product/project.</a:t>
            </a:r>
          </a:p>
        </p:txBody>
      </p:sp>
    </p:spTree>
    <p:extLst>
      <p:ext uri="{BB962C8B-B14F-4D97-AF65-F5344CB8AC3E}">
        <p14:creationId xmlns:p14="http://schemas.microsoft.com/office/powerpoint/2010/main" val="421657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CEFA6-D235-9DDE-7300-B4E3FA74C954}"/>
              </a:ext>
            </a:extLst>
          </p:cNvPr>
          <p:cNvSpPr txBox="1"/>
          <p:nvPr/>
        </p:nvSpPr>
        <p:spPr>
          <a:xfrm>
            <a:off x="1559293" y="299326"/>
            <a:ext cx="8835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+mj-lt"/>
              </a:rPr>
              <a:t>Stakeholder Engagement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004EC-6599-E49E-431A-E76BD3B0046F}"/>
              </a:ext>
            </a:extLst>
          </p:cNvPr>
          <p:cNvSpPr txBox="1"/>
          <p:nvPr/>
        </p:nvSpPr>
        <p:spPr>
          <a:xfrm>
            <a:off x="312505" y="945657"/>
            <a:ext cx="11566989" cy="5578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 strategic stakeholder engagement involves five key steps: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1) Survey Your Stakeholders</a:t>
            </a:r>
          </a:p>
          <a:p>
            <a:pPr rtl="0"/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existing relationships, and survey them to </a:t>
            </a:r>
            <a:r>
              <a:rPr lang="en-US" sz="2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 new things 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 your stakeholders like whether they would be interested in participating and what issues are most important to them.</a:t>
            </a:r>
          </a:p>
          <a:p>
            <a:pPr rtl="0"/>
            <a:r>
              <a:rPr lang="en-US" sz="2100" i="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2) Prioritize Stakeholders by Interest and Influence</a:t>
            </a:r>
          </a:p>
          <a:p>
            <a:pPr algn="l" rtl="0"/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Stakeholder Mapping, </a:t>
            </a:r>
            <a:r>
              <a:rPr lang="en-IN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segment your engagement according to 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 interest in being    involved and their level of influence on particular issues.</a:t>
            </a:r>
          </a:p>
          <a:p>
            <a:pPr algn="l" rtl="0"/>
            <a:r>
              <a:rPr lang="en-US" sz="21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3) </a:t>
            </a:r>
            <a:r>
              <a:rPr lang="en-US" sz="2100" b="0" i="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Map Stakeholders to Measure ROI of Stakeholder Engagement</a:t>
            </a:r>
          </a:p>
          <a:p>
            <a:pPr algn="l" rtl="0"/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It’s necessary to measure the return on investment of your stakeholder engagement efforts</a:t>
            </a:r>
            <a:r>
              <a:rPr lang="en-US" sz="2200" dirty="0">
                <a:solidFill>
                  <a:srgbClr val="5353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tracking your engagement throughout the year and re-mapping at the end of the year.</a:t>
            </a:r>
          </a:p>
          <a:p>
            <a:pPr algn="l" rtl="0"/>
            <a:r>
              <a:rPr lang="en-US" sz="2100" b="0" i="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4) Communicate Company Activity Regularly</a:t>
            </a:r>
          </a:p>
          <a:p>
            <a:pPr algn="l" rtl="0"/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onsistently communicate company activity with the stakeholders. One way is to 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track who is opening and engaging with the emails, prompting opportunities for further engagement</a:t>
            </a:r>
            <a:r>
              <a:rPr lang="en-US" sz="2200" b="0" i="0" dirty="0">
                <a:solidFill>
                  <a:srgbClr val="53538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r>
              <a:rPr lang="en-US" sz="2100" b="0" i="0" dirty="0"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5) Log Meetings to Maintain Institutional Knowledge</a:t>
            </a:r>
          </a:p>
          <a:p>
            <a:pPr algn="l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og meeting notes so that the information is maintained in an organized way in a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25293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52FDD-EB43-4ED7-E291-888334CC8577}"/>
              </a:ext>
            </a:extLst>
          </p:cNvPr>
          <p:cNvSpPr txBox="1"/>
          <p:nvPr/>
        </p:nvSpPr>
        <p:spPr>
          <a:xfrm>
            <a:off x="287153" y="756730"/>
            <a:ext cx="11617693" cy="6001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Identify stakeholders early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When initiating projects, start identifying stakeholders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stakeholders talking to one another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Key stakeholders to initial project meetings as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can help in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 the project charter and help resolve conflicts.</a:t>
            </a:r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Seek to understand before being understood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eople want to know that you really want to hear their perspective first.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Listen to your clients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Part of understanding is making time to listen to your clients. Ask probing questions.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Lead with integrity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Trying to deliver what was promised or expected.</a:t>
            </a: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Engage your stakeholders in the estimates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Help stakeholders to understand that there is greater uncertainty in the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early estimates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Commit to providing refined estimates as your projects progress.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Work with your team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Work with stakeholders to break down project into deliverables tasks. 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Manage expectations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as a team will clarify false expectations from the project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Communication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and maintain a communications plan to minimize a potential communications breakdown.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38D87-F8FC-C674-D9DE-980E322FE31C}"/>
              </a:ext>
            </a:extLst>
          </p:cNvPr>
          <p:cNvSpPr txBox="1"/>
          <p:nvPr/>
        </p:nvSpPr>
        <p:spPr>
          <a:xfrm>
            <a:off x="1644316" y="181442"/>
            <a:ext cx="890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dirty="0">
                <a:latin typeface="+mj-lt"/>
                <a:cs typeface="Aparajita" panose="02020603050405020304" pitchFamily="18" charset="0"/>
              </a:rPr>
              <a:t>Stakeholder Engagement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306777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1841</TotalTime>
  <Words>741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Artifakt Element Black</vt:lpstr>
      <vt:lpstr>Calibri</vt:lpstr>
      <vt:lpstr>Century Gothic</vt:lpstr>
      <vt:lpstr>Garamond</vt:lpstr>
      <vt:lpstr>var(--stk-f_family)</vt:lpstr>
      <vt:lpstr>Savon</vt:lpstr>
      <vt:lpstr>PowerPoint Presentation</vt:lpstr>
      <vt:lpstr>What is Stakeholder Mapping?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Agrawal</dc:creator>
  <cp:lastModifiedBy>Shreya Agrawal</cp:lastModifiedBy>
  <cp:revision>6</cp:revision>
  <dcterms:created xsi:type="dcterms:W3CDTF">2022-06-16T08:22:59Z</dcterms:created>
  <dcterms:modified xsi:type="dcterms:W3CDTF">2022-06-19T21:27:32Z</dcterms:modified>
</cp:coreProperties>
</file>