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4" r:id="rId6"/>
    <p:sldId id="266" r:id="rId7"/>
    <p:sldId id="263" r:id="rId8"/>
    <p:sldId id="265" r:id="rId9"/>
    <p:sldId id="283" r:id="rId10"/>
    <p:sldId id="268" r:id="rId11"/>
    <p:sldId id="270" r:id="rId12"/>
    <p:sldId id="284" r:id="rId13"/>
    <p:sldId id="285" r:id="rId14"/>
    <p:sldId id="276" r:id="rId15"/>
    <p:sldId id="286" r:id="rId16"/>
    <p:sldId id="277" r:id="rId17"/>
    <p:sldId id="278" r:id="rId18"/>
    <p:sldId id="287" r:id="rId19"/>
    <p:sldId id="267" r:id="rId20"/>
    <p:sldId id="288" r:id="rId21"/>
    <p:sldId id="280" r:id="rId22"/>
    <p:sldId id="261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1980" autoAdjust="0"/>
  </p:normalViewPr>
  <p:slideViewPr>
    <p:cSldViewPr snapToGrid="0">
      <p:cViewPr>
        <p:scale>
          <a:sx n="75" d="100"/>
          <a:sy n="75" d="100"/>
        </p:scale>
        <p:origin x="133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Ctrl</a:t>
            </a:r>
            <a:r>
              <a:rPr lang="en-US" baseline="0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configurations must be triple checked before being applied.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Controller must always have hard-coded safety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De-Constructing Digital </a:t>
            </a:r>
            <a:r>
              <a:rPr lang="en-US" dirty="0" smtClean="0"/>
              <a:t>Twin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Cláudio Gomes, Hao Feng, Casper Thule, Kenneth Lausdahl, </a:t>
            </a:r>
          </a:p>
          <a:p>
            <a:r>
              <a:rPr lang="en-US" dirty="0" smtClean="0"/>
              <a:t>Peter Gorm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/>
                            </m:ctrlPr>
                          </m:sSubPr>
                          <m:e>
                            <m:r>
                              <a:rPr lang="en-US" i="1" dirty="0"/>
                              <m:t>𝐻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𝑇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𝑅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1928212" y="3019342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3817613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4844824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20464" y="3573628"/>
            <a:ext cx="18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/>
                            </m:ctrlPr>
                          </m:sSubPr>
                          <m:e>
                            <m:r>
                              <a:rPr lang="en-US" i="1" dirty="0"/>
                              <m:t>𝐻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𝑇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𝑅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5" idx="2"/>
            <a:endCxn id="44" idx="0"/>
          </p:cNvCxnSpPr>
          <p:nvPr/>
        </p:nvCxnSpPr>
        <p:spPr>
          <a:xfrm>
            <a:off x="10216445" y="2464076"/>
            <a:ext cx="25844" cy="14866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</a:t>
            </a:r>
            <a:r>
              <a:rPr lang="en-US" dirty="0" smtClean="0"/>
              <a:t>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/>
                            </m:ctrlPr>
                          </m:sSubPr>
                          <m:e>
                            <m:r>
                              <a:rPr lang="en-US" i="1" dirty="0"/>
                              <m:t>𝐻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𝑇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/>
                            </m:ctrlPr>
                          </m:sSubPr>
                          <m:e>
                            <m:r>
                              <a:rPr lang="en-US" i="1" dirty="0"/>
                              <m:t>𝑅</m:t>
                            </m:r>
                          </m:e>
                          <m:sub>
                            <m:r>
                              <a:rPr lang="en-US" i="1" dirty="0"/>
                              <m:t>𝑘</m:t>
                            </m:r>
                          </m:sub>
                        </m:sSub>
                        <m:r>
                          <a:rPr lang="en-US" i="1" dirty="0"/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KF runs at every sample</a:t>
            </a:r>
          </a:p>
          <a:p>
            <a:endParaRPr lang="en-US" sz="2400" dirty="0"/>
          </a:p>
          <a:p>
            <a:r>
              <a:rPr lang="en-US" sz="2400" dirty="0" smtClean="0"/>
              <a:t>Needs linearization</a:t>
            </a:r>
          </a:p>
          <a:p>
            <a:endParaRPr lang="en-US" sz="2400" dirty="0"/>
          </a:p>
          <a:p>
            <a:r>
              <a:rPr lang="en-US" sz="2400" dirty="0" smtClean="0"/>
              <a:t>Needs modified model</a:t>
            </a:r>
          </a:p>
          <a:p>
            <a:endParaRPr lang="en-US" sz="2400" dirty="0"/>
          </a:p>
          <a:p>
            <a:r>
              <a:rPr lang="en-US" sz="2400" dirty="0" smtClean="0"/>
              <a:t>Fast (can be run real-time)</a:t>
            </a:r>
          </a:p>
          <a:p>
            <a:endParaRPr lang="en-US" sz="2400" dirty="0" smtClean="0"/>
          </a:p>
          <a:p>
            <a:r>
              <a:rPr lang="en-US" sz="2400" dirty="0" smtClean="0"/>
              <a:t>Handles 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TS needs periodic re-calibration</a:t>
            </a:r>
          </a:p>
          <a:p>
            <a:endParaRPr lang="en-US" sz="2400" dirty="0" smtClean="0"/>
          </a:p>
          <a:p>
            <a:r>
              <a:rPr lang="en-US" sz="2400" dirty="0" smtClean="0"/>
              <a:t>Works for non-linear models and co-simulations</a:t>
            </a:r>
          </a:p>
          <a:p>
            <a:endParaRPr lang="en-US" sz="2400" dirty="0" smtClean="0"/>
          </a:p>
          <a:p>
            <a:r>
              <a:rPr lang="en-US" sz="2400" dirty="0" smtClean="0"/>
              <a:t>Estimates both parameters and states</a:t>
            </a:r>
          </a:p>
          <a:p>
            <a:endParaRPr lang="en-US" sz="2400" dirty="0" smtClean="0"/>
          </a:p>
          <a:p>
            <a:r>
              <a:rPr lang="en-US" sz="2400" dirty="0" smtClean="0"/>
              <a:t>Slow (soft real-time)</a:t>
            </a:r>
          </a:p>
          <a:p>
            <a:endParaRPr lang="en-US" sz="2400" dirty="0"/>
          </a:p>
          <a:p>
            <a:r>
              <a:rPr lang="en-US" sz="2400" dirty="0" smtClean="0"/>
              <a:t>Does not handle noise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17" name="Flowchart: Document 1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576184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Flowchart: Document 41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655436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pic>
        <p:nvPicPr>
          <p:cNvPr id="5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3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73" idx="3"/>
            <a:endCxn id="60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3"/>
          </p:cNvCxnSpPr>
          <p:nvPr/>
        </p:nvCxnSpPr>
        <p:spPr>
          <a:xfrm flipV="1">
            <a:off x="3891640" y="4400481"/>
            <a:ext cx="5251721" cy="16075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1" y="2333751"/>
            <a:ext cx="8240275" cy="420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Detector Results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3811654" y="1643736"/>
            <a:ext cx="1934628" cy="619592"/>
          </a:xfrm>
          <a:prstGeom prst="wedgeRectCallout">
            <a:avLst>
              <a:gd name="adj1" fmla="val 2580"/>
              <a:gd name="adj2" fmla="val 1537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Lid</a:t>
            </a:r>
            <a:endParaRPr lang="en-US" dirty="0"/>
          </a:p>
        </p:txBody>
      </p:sp>
      <p:pic>
        <p:nvPicPr>
          <p:cNvPr id="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5220101" y="168484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916602" y="1684840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179469" y="5070329"/>
            <a:ext cx="1934628" cy="619592"/>
          </a:xfrm>
          <a:prstGeom prst="wedgeRectCallout">
            <a:avLst>
              <a:gd name="adj1" fmla="val -29262"/>
              <a:gd name="adj2" fmla="val -1072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(Co)-Simulations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3280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6" idx="1"/>
          </p:cNvCxnSpPr>
          <p:nvPr/>
        </p:nvCxnSpPr>
        <p:spPr>
          <a:xfrm flipV="1">
            <a:off x="6788321" y="476536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185823" y="448370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5761848" y="338281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Flowchart: Document 18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Flowchart: Documen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6330371" y="340183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22" name="Rectangle 21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pic>
        <p:nvPicPr>
          <p:cNvPr id="24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 flipV="1">
            <a:off x="3891640" y="4775755"/>
            <a:ext cx="1311640" cy="12322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4337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3"/>
            <a:endCxn id="28" idx="1"/>
          </p:cNvCxnSpPr>
          <p:nvPr/>
        </p:nvCxnSpPr>
        <p:spPr>
          <a:xfrm>
            <a:off x="8192817" y="476536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6857862" y="340183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28" idx="0"/>
          </p:cNvCxnSpPr>
          <p:nvPr/>
        </p:nvCxnSpPr>
        <p:spPr>
          <a:xfrm rot="16200000" flipH="1">
            <a:off x="6870490" y="168714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</a:t>
            </a:r>
            <a:r>
              <a:rPr lang="en-US" dirty="0" smtClean="0"/>
              <a:t>Simulations: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1209425"/>
            <a:ext cx="8973388" cy="49545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6227" y="3861604"/>
            <a:ext cx="1934628" cy="619592"/>
          </a:xfrm>
          <a:prstGeom prst="wedgeRectCallout">
            <a:avLst>
              <a:gd name="adj1" fmla="val 84174"/>
              <a:gd name="adj2" fmla="val 215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Power Outage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842763" y="3949336"/>
            <a:ext cx="462012" cy="442922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9157" y="6394953"/>
            <a:ext cx="44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Intervention Time with Best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56575" y="1690688"/>
            <a:ext cx="1602581" cy="619592"/>
          </a:xfrm>
          <a:prstGeom prst="wedgeRectCallout">
            <a:avLst>
              <a:gd name="adj1" fmla="val 67143"/>
              <a:gd name="adj2" fmla="val 2686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Ctrl Configuration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17559" y="2932216"/>
            <a:ext cx="1602581" cy="619592"/>
          </a:xfrm>
          <a:prstGeom prst="wedgeRectCallout">
            <a:avLst>
              <a:gd name="adj1" fmla="val 91167"/>
              <a:gd name="adj2" fmla="val 2500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Ctrl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64395" y="4281176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56056" y="4092372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6142623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6253" y="1857676"/>
            <a:ext cx="3803059" cy="47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24676" y="2163510"/>
            <a:ext cx="5451423" cy="441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99312" y="2639901"/>
            <a:ext cx="2636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Self-Adaptation Example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4237571" y="3195201"/>
            <a:ext cx="1894911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561" y="2395122"/>
            <a:ext cx="3669678" cy="408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7" idx="1"/>
            <a:endCxn id="29" idx="1"/>
          </p:cNvCxnSpPr>
          <p:nvPr/>
        </p:nvCxnSpPr>
        <p:spPr>
          <a:xfrm flipH="1" flipV="1">
            <a:off x="5185027" y="4051538"/>
            <a:ext cx="1451336" cy="19910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99313" y="5244573"/>
            <a:ext cx="2471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3" y="3194957"/>
            <a:ext cx="3401468" cy="268793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636363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3"/>
            <a:endCxn id="61" idx="1"/>
          </p:cNvCxnSpPr>
          <p:nvPr/>
        </p:nvCxnSpPr>
        <p:spPr>
          <a:xfrm flipV="1">
            <a:off x="8221404" y="487620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8618906" y="459454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6620412" y="290662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59" idx="0"/>
          </p:cNvCxnSpPr>
          <p:nvPr/>
        </p:nvCxnSpPr>
        <p:spPr>
          <a:xfrm>
            <a:off x="7194931" y="349365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Flowchart: Document 63"/>
              <p:cNvSpPr/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Flowchart: Documen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>
            <a:off x="7763454" y="351267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87420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3"/>
            <a:endCxn id="66" idx="1"/>
          </p:cNvCxnSpPr>
          <p:nvPr/>
        </p:nvCxnSpPr>
        <p:spPr>
          <a:xfrm>
            <a:off x="9625900" y="487620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>
            <a:off x="8290945" y="351267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37"/>
          <p:cNvCxnSpPr>
            <a:stCxn id="62" idx="0"/>
            <a:endCxn id="66" idx="0"/>
          </p:cNvCxnSpPr>
          <p:nvPr/>
        </p:nvCxnSpPr>
        <p:spPr>
          <a:xfrm rot="16200000" flipH="1">
            <a:off x="8303573" y="179798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8899507" y="5674163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Configuration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636363" y="5730325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1" idx="1"/>
            <a:endCxn id="87" idx="3"/>
          </p:cNvCxnSpPr>
          <p:nvPr/>
        </p:nvCxnSpPr>
        <p:spPr>
          <a:xfrm flipH="1">
            <a:off x="8221404" y="6024436"/>
            <a:ext cx="678103" cy="181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ocument 93"/>
          <p:cNvSpPr/>
          <p:nvPr/>
        </p:nvSpPr>
        <p:spPr>
          <a:xfrm>
            <a:off x="4720396" y="4368997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H=40.0</a:t>
            </a:r>
          </a:p>
          <a:p>
            <a:pPr algn="ctr"/>
            <a:r>
              <a:rPr lang="en-US" dirty="0" smtClean="0"/>
              <a:t>C=10.0</a:t>
            </a:r>
          </a:p>
        </p:txBody>
      </p:sp>
      <p:cxnSp>
        <p:nvCxnSpPr>
          <p:cNvPr id="95" name="Straight Arrow Connector 94"/>
          <p:cNvCxnSpPr>
            <a:stCxn id="29" idx="1"/>
            <a:endCxn id="48" idx="3"/>
          </p:cNvCxnSpPr>
          <p:nvPr/>
        </p:nvCxnSpPr>
        <p:spPr>
          <a:xfrm flipH="1">
            <a:off x="3748111" y="4051538"/>
            <a:ext cx="1436916" cy="4873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943085" y="4924408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54922" y="4675901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63070" y="44652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37"/>
          <p:cNvCxnSpPr>
            <a:stCxn id="66" idx="2"/>
            <a:endCxn id="81" idx="3"/>
          </p:cNvCxnSpPr>
          <p:nvPr/>
        </p:nvCxnSpPr>
        <p:spPr>
          <a:xfrm rot="5400000">
            <a:off x="10411183" y="5355678"/>
            <a:ext cx="825596" cy="511920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media.rs-online.com/t_large/F8578719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02" y="5397292"/>
            <a:ext cx="1532776" cy="12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107" name="Rectangle 10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0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Self-Adaptation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82200" cy="4473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when object is placed </a:t>
            </a:r>
            <a:r>
              <a:rPr lang="en-US" dirty="0"/>
              <a:t>inside the incubator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Detection done via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experiment to gather relevant data</a:t>
            </a:r>
          </a:p>
          <a:p>
            <a:pPr lvl="1"/>
            <a:r>
              <a:rPr lang="en-US" dirty="0" smtClean="0"/>
              <a:t>E.g., let the plant cool down to a safe temperature, then ramp up heating for some time.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controller for the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experiment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parameter estimation for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</a:t>
            </a:r>
            <a:r>
              <a:rPr lang="en-US" dirty="0" err="1" smtClean="0"/>
              <a:t>Kalman</a:t>
            </a:r>
            <a:r>
              <a:rPr lang="en-US" dirty="0" smtClean="0"/>
              <a:t> filter with new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What-if simulations to optimize controller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37"/>
          <p:cNvCxnSpPr>
            <a:stCxn id="3" idx="2"/>
            <a:endCxn id="3" idx="0"/>
          </p:cNvCxnSpPr>
          <p:nvPr/>
        </p:nvCxnSpPr>
        <p:spPr>
          <a:xfrm rot="5400000" flipH="1">
            <a:off x="3592512" y="4062412"/>
            <a:ext cx="4473576" cy="12700"/>
          </a:xfrm>
          <a:prstGeom prst="bentConnector5">
            <a:avLst>
              <a:gd name="adj1" fmla="val -5110"/>
              <a:gd name="adj2" fmla="val 41100000"/>
              <a:gd name="adj3" fmla="val 10511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805" y="2260296"/>
            <a:ext cx="3683403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31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9031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42400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3912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9717" y="365125"/>
            <a:ext cx="5738883" cy="599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6524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6524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2111" y="901368"/>
            <a:ext cx="311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1514894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1" y="2292787"/>
            <a:ext cx="1887881" cy="64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2" y="7660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Recorder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1" y="3097199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Kalman</a:t>
            </a:r>
            <a:r>
              <a:rPr lang="en-US" dirty="0"/>
              <a:t> Filter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96000" y="3876430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Solver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0" y="46252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15094" y="3476858"/>
            <a:ext cx="2812289" cy="64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RQ1: Are these the atoms of a digital twin?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096000" y="5458735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15094" y="4123248"/>
            <a:ext cx="281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RQ2: How to best orchestrate them to accomplish complex tasks?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5094" y="5046578"/>
            <a:ext cx="281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RQ3: How to enhance reusability of the atoms to quickly engineer new digital twins?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Case Studies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470"/>
          <a:stretch/>
        </p:blipFill>
        <p:spPr>
          <a:xfrm>
            <a:off x="8225251" y="436132"/>
            <a:ext cx="3035300" cy="34101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 smtClean="0"/>
              <a:t>UR Robot Arm</a:t>
            </a:r>
          </a:p>
          <a:p>
            <a:pPr lvl="1"/>
            <a:r>
              <a:rPr lang="en-US" dirty="0" smtClean="0"/>
              <a:t>Developed with Emil Madsen and Carlos Hansen</a:t>
            </a:r>
          </a:p>
          <a:p>
            <a:r>
              <a:rPr lang="en-US" dirty="0" smtClean="0"/>
              <a:t>Desktop </a:t>
            </a:r>
            <a:r>
              <a:rPr lang="en-US" dirty="0" err="1" smtClean="0"/>
              <a:t>Robotti</a:t>
            </a:r>
            <a:endParaRPr lang="en-US" dirty="0" smtClean="0"/>
          </a:p>
          <a:p>
            <a:pPr lvl="1"/>
            <a:r>
              <a:rPr lang="en-US" dirty="0" smtClean="0"/>
              <a:t>Developed with Casper et. al.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89450" y="31444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Digital Twin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30254" y="5444370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...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</a:t>
            </a:r>
            <a:r>
              <a:rPr lang="en-US" dirty="0" smtClean="0"/>
              <a:t>useful ways to display data about </a:t>
            </a:r>
            <a:r>
              <a:rPr lang="en-US" dirty="0" smtClean="0"/>
              <a:t>the Physical </a:t>
            </a:r>
            <a:r>
              <a:rPr lang="en-US" dirty="0" smtClean="0"/>
              <a:t>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</a:t>
            </a:r>
            <a:r>
              <a:rPr lang="en-US" dirty="0" smtClean="0"/>
              <a:t>visualizations </a:t>
            </a:r>
            <a:r>
              <a:rPr lang="en-US" dirty="0" smtClean="0"/>
              <a:t>are featured in 5/7 DT </a:t>
            </a:r>
            <a:r>
              <a:rPr lang="en-US" dirty="0" smtClean="0"/>
              <a:t>papers </a:t>
            </a:r>
            <a:r>
              <a:rPr lang="en-US" dirty="0" smtClean="0"/>
              <a:t>read </a:t>
            </a:r>
            <a:r>
              <a:rPr lang="en-US" dirty="0" smtClean="0"/>
              <a:t>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41067" y="337548"/>
            <a:ext cx="2562587" cy="2178354"/>
            <a:chOff x="8793337" y="726771"/>
            <a:chExt cx="2562587" cy="2178354"/>
          </a:xfrm>
        </p:grpSpPr>
        <p:sp>
          <p:nvSpPr>
            <p:cNvPr id="16" name="Rectangle 1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1580</Words>
  <Application>Microsoft Office PowerPoint</Application>
  <PresentationFormat>Widescreen</PresentationFormat>
  <Paragraphs>337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De-Constructing Digital Twin</vt:lpstr>
      <vt:lpstr>How do others define a Digital Twin?</vt:lpstr>
      <vt:lpstr>Our Goal &amp; Benefits of DTs</vt:lpstr>
      <vt:lpstr>Example Physical Twin: Plant</vt:lpstr>
      <vt:lpstr>Example Physical Twin:  Controller</vt:lpstr>
      <vt:lpstr>Constructing a Digital Twin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Anomaly Detector Results</vt:lpstr>
      <vt:lpstr>What-If (Co)-Simulations</vt:lpstr>
      <vt:lpstr>What-If Simulations: Example</vt:lpstr>
      <vt:lpstr>Two-way Communication</vt:lpstr>
      <vt:lpstr>Self-Adaptation Example</vt:lpstr>
      <vt:lpstr>Complex Self-Adaptation Example</vt:lpstr>
      <vt:lpstr>Research Questions</vt:lpstr>
      <vt:lpstr>Ongoing 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456</cp:revision>
  <dcterms:created xsi:type="dcterms:W3CDTF">2020-12-10T08:26:49Z</dcterms:created>
  <dcterms:modified xsi:type="dcterms:W3CDTF">2020-12-13T19:54:09Z</dcterms:modified>
</cp:coreProperties>
</file>