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4" r:id="rId6"/>
    <p:sldId id="266" r:id="rId7"/>
    <p:sldId id="263" r:id="rId8"/>
    <p:sldId id="265" r:id="rId9"/>
    <p:sldId id="283" r:id="rId10"/>
    <p:sldId id="268" r:id="rId11"/>
    <p:sldId id="270" r:id="rId12"/>
    <p:sldId id="284" r:id="rId13"/>
    <p:sldId id="285" r:id="rId14"/>
    <p:sldId id="276" r:id="rId15"/>
    <p:sldId id="286" r:id="rId16"/>
    <p:sldId id="277" r:id="rId17"/>
    <p:sldId id="278" r:id="rId18"/>
    <p:sldId id="287" r:id="rId19"/>
    <p:sldId id="267" r:id="rId20"/>
    <p:sldId id="288" r:id="rId21"/>
    <p:sldId id="280" r:id="rId22"/>
    <p:sldId id="261" r:id="rId23"/>
    <p:sldId id="289" r:id="rId24"/>
    <p:sldId id="29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6552" autoAdjust="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5DF0B-9596-4DDF-974F-18DBB21698F7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70DEC-F61E-4BDC-9C56-7B910EB98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0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Ctrl</a:t>
            </a:r>
            <a:r>
              <a:rPr lang="en-US" baseline="0" dirty="0" smtClean="0"/>
              <a:t>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97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use case: work around power outage: how much do we need to warm up the incubator to keep it from going below a certain threshold?</a:t>
            </a:r>
          </a:p>
          <a:p>
            <a:r>
              <a:rPr lang="en-US" dirty="0" smtClean="0"/>
              <a:t>Explain how it relates to previous setup.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10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Physical twin modified to accept new values for parameters of the controller.</a:t>
            </a:r>
          </a:p>
          <a:p>
            <a:pPr lvl="1"/>
            <a:r>
              <a:rPr lang="en-US" dirty="0" smtClean="0"/>
              <a:t>But safe limits to these have been hard-coded.</a:t>
            </a:r>
          </a:p>
          <a:p>
            <a:pPr lvl="1"/>
            <a:r>
              <a:rPr lang="en-US" dirty="0" smtClean="0"/>
              <a:t>More safety issues remain</a:t>
            </a:r>
            <a:r>
              <a:rPr lang="en-150" dirty="0" smtClean="0"/>
              <a:t>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94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Warnings: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New configurations must be triple checked before being applied.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Controller must always have hard-coded safety checks.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68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RabbitMQ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message broker</a:t>
            </a:r>
          </a:p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twin produces timestamped messages:</a:t>
            </a:r>
          </a:p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Controller signals</a:t>
            </a:r>
          </a:p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Plant sensor measurements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87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 useful ways to display data about the Physical Twin</a:t>
            </a:r>
          </a:p>
          <a:p>
            <a:r>
              <a:rPr lang="en-US" dirty="0" smtClean="0"/>
              <a:t>Not just 3D visualization, but 3D visualizations are featured in many DT papers (about 5 out of every 7 papers read by Til </a:t>
            </a:r>
            <a:r>
              <a:rPr lang="en-US" dirty="0" err="1" smtClean="0"/>
              <a:t>Boettjer</a:t>
            </a:r>
            <a:r>
              <a:rPr lang="en-US" dirty="0" smtClean="0"/>
              <a:t> et. al. [2]</a:t>
            </a:r>
          </a:p>
          <a:p>
            <a:r>
              <a:rPr lang="en-US" dirty="0" smtClean="0"/>
              <a:t>Out of scope, but contributions welcome!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75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89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Goal: translate what is observable from the system (temperature of the two sensors) into the state of the system (temperature of </a:t>
            </a:r>
            <a:r>
              <a:rPr lang="en-US" dirty="0" err="1" smtClean="0"/>
              <a:t>heatbed</a:t>
            </a:r>
            <a:r>
              <a:rPr lang="en-US" dirty="0" smtClean="0"/>
              <a:t> and average temperature).</a:t>
            </a:r>
          </a:p>
          <a:p>
            <a:pPr lvl="1"/>
            <a:r>
              <a:rPr lang="en-US" dirty="0" smtClean="0"/>
              <a:t>Show a diagram of this.</a:t>
            </a:r>
          </a:p>
          <a:p>
            <a:r>
              <a:rPr lang="en-US" dirty="0" smtClean="0"/>
              <a:t>KF accomplishes two things:</a:t>
            </a:r>
          </a:p>
          <a:p>
            <a:pPr lvl="1"/>
            <a:r>
              <a:rPr lang="en-US" dirty="0" smtClean="0"/>
              <a:t>Fares well with noisy measurements, </a:t>
            </a:r>
          </a:p>
          <a:p>
            <a:pPr lvl="1"/>
            <a:r>
              <a:rPr lang="en-US" dirty="0" smtClean="0"/>
              <a:t>And allows us to recover the “hidden variables” of the incubator</a:t>
            </a:r>
          </a:p>
          <a:p>
            <a:r>
              <a:rPr lang="en-US" dirty="0" smtClean="0"/>
              <a:t>BUT: It needs a model!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68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Explain Model: inputs/outputs/parameters</a:t>
            </a:r>
          </a:p>
          <a:p>
            <a:endParaRPr lang="en-US" dirty="0" smtClean="0"/>
          </a:p>
          <a:p>
            <a:r>
              <a:rPr lang="en-US" dirty="0" err="1" smtClean="0"/>
              <a:t>dTh_dt</a:t>
            </a:r>
            <a:r>
              <a:rPr lang="en-US" dirty="0" smtClean="0"/>
              <a:t> = 1.0*(-</a:t>
            </a:r>
            <a:r>
              <a:rPr lang="en-US" dirty="0" err="1" smtClean="0"/>
              <a:t>G_heater</a:t>
            </a:r>
            <a:r>
              <a:rPr lang="en-US" dirty="0" smtClean="0"/>
              <a:t>*(-T + </a:t>
            </a:r>
            <a:r>
              <a:rPr lang="en-US" dirty="0" err="1" smtClean="0"/>
              <a:t>T_h</a:t>
            </a:r>
            <a:r>
              <a:rPr lang="en-US" dirty="0" smtClean="0"/>
              <a:t>) + </a:t>
            </a:r>
            <a:r>
              <a:rPr lang="en-US" dirty="0" err="1" smtClean="0"/>
              <a:t>V_heater</a:t>
            </a:r>
            <a:r>
              <a:rPr lang="en-US" dirty="0" smtClean="0"/>
              <a:t>*</a:t>
            </a:r>
            <a:r>
              <a:rPr lang="en-US" dirty="0" err="1" smtClean="0"/>
              <a:t>i_heater</a:t>
            </a:r>
            <a:r>
              <a:rPr lang="en-US" dirty="0" smtClean="0"/>
              <a:t>*</a:t>
            </a:r>
            <a:r>
              <a:rPr lang="en-US" dirty="0" err="1" smtClean="0"/>
              <a:t>on_heater</a:t>
            </a:r>
            <a:r>
              <a:rPr lang="en-US" dirty="0" smtClean="0"/>
              <a:t>)/</a:t>
            </a:r>
            <a:r>
              <a:rPr lang="en-US" dirty="0" err="1" smtClean="0"/>
              <a:t>C_heater</a:t>
            </a:r>
            <a:endParaRPr lang="en-US" dirty="0" smtClean="0"/>
          </a:p>
          <a:p>
            <a:r>
              <a:rPr lang="en-US" dirty="0" err="1" smtClean="0"/>
              <a:t>dT_dt</a:t>
            </a:r>
            <a:r>
              <a:rPr lang="en-US" dirty="0" smtClean="0"/>
              <a:t> = 1.0*(-</a:t>
            </a:r>
            <a:r>
              <a:rPr lang="en-US" dirty="0" err="1" smtClean="0"/>
              <a:t>G_box</a:t>
            </a:r>
            <a:r>
              <a:rPr lang="en-US" dirty="0" smtClean="0"/>
              <a:t>*(T - </a:t>
            </a:r>
            <a:r>
              <a:rPr lang="en-US" dirty="0" err="1" smtClean="0"/>
              <a:t>T_room</a:t>
            </a:r>
            <a:r>
              <a:rPr lang="en-US" dirty="0" smtClean="0"/>
              <a:t>) + </a:t>
            </a:r>
            <a:r>
              <a:rPr lang="en-US" dirty="0" err="1" smtClean="0"/>
              <a:t>G_heater</a:t>
            </a:r>
            <a:r>
              <a:rPr lang="en-US" dirty="0" smtClean="0"/>
              <a:t>*(-T + </a:t>
            </a:r>
            <a:r>
              <a:rPr lang="en-US" dirty="0" err="1" smtClean="0"/>
              <a:t>T_h</a:t>
            </a:r>
            <a:r>
              <a:rPr lang="en-US" dirty="0" smtClean="0"/>
              <a:t>))/</a:t>
            </a:r>
            <a:r>
              <a:rPr lang="en-US" dirty="0" err="1" smtClean="0"/>
              <a:t>C_air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45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Run experiment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30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79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4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6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4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9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3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4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6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3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0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1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2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E9D96-8572-4ED5-AF13-C59B59FCC64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7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5.png"/><Relationship Id="rId5" Type="http://schemas.openxmlformats.org/officeDocument/2006/relationships/image" Target="../media/image4.png"/><Relationship Id="rId10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ACCESS.2020.299835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is.iaea.org/collection/NCLCollectionStore/_Public/27/002/27002051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De-Constructing Digital Twin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Cláudio Gomes, Hao Feng, Casper Thule, Kenneth Lausdahl, </a:t>
            </a:r>
          </a:p>
          <a:p>
            <a:r>
              <a:rPr lang="en-US" dirty="0" smtClean="0"/>
              <a:t>Peter Gorm Larsen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1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Estimation: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536367" y="166098"/>
            <a:ext cx="2562587" cy="2178354"/>
            <a:chOff x="8793337" y="726771"/>
            <a:chExt cx="2562587" cy="2178354"/>
          </a:xfrm>
        </p:grpSpPr>
        <p:sp>
          <p:nvSpPr>
            <p:cNvPr id="6" name="Rectangle 5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01812" y="1176611"/>
              <a:ext cx="25541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...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6071666" y="2504531"/>
            <a:ext cx="5566783" cy="33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3469" y="1803459"/>
            <a:ext cx="4166136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3469" y="5685014"/>
            <a:ext cx="4166136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676838" y="4601397"/>
            <a:ext cx="0" cy="1083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82843" y="4601397"/>
            <a:ext cx="0" cy="1083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42540" y="3827878"/>
            <a:ext cx="1585041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8" idx="3"/>
            <a:endCxn id="23" idx="1"/>
          </p:cNvCxnSpPr>
          <p:nvPr/>
        </p:nvCxnSpPr>
        <p:spPr>
          <a:xfrm flipV="1">
            <a:off x="5209605" y="4140123"/>
            <a:ext cx="1232935" cy="186791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225638" y="2404973"/>
                <a:ext cx="2013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Room: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m:rPr>
                        <m:nor/>
                      </m:rPr>
                      <a:rPr lang="en-150"/>
                      <m:t>°</m:t>
                    </m:r>
                    <m:r>
                      <m:rPr>
                        <m:nor/>
                      </m:rPr>
                      <a:rPr lang="en-US"/>
                      <m:t>C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638" y="2404973"/>
                <a:ext cx="2013454" cy="369332"/>
              </a:xfrm>
              <a:prstGeom prst="rect">
                <a:avLst/>
              </a:prstGeom>
              <a:blipFill>
                <a:blip r:embed="rId3"/>
                <a:stretch>
                  <a:fillRect l="-242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517623" y="3051028"/>
            <a:ext cx="446568" cy="1157287"/>
          </a:xfrm>
          <a:prstGeom prst="rect">
            <a:avLst/>
          </a:prstGeom>
        </p:spPr>
      </p:pic>
      <p:pic>
        <p:nvPicPr>
          <p:cNvPr id="38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975736" y="3451696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3415422" y="2370521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ounded Rectangle 39"/>
          <p:cNvSpPr/>
          <p:nvPr/>
        </p:nvSpPr>
        <p:spPr>
          <a:xfrm>
            <a:off x="1299356" y="2904312"/>
            <a:ext cx="3654362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sp>
        <p:nvSpPr>
          <p:cNvPr id="43" name="Cloud 42"/>
          <p:cNvSpPr/>
          <p:nvPr/>
        </p:nvSpPr>
        <p:spPr>
          <a:xfrm>
            <a:off x="2718078" y="3327931"/>
            <a:ext cx="2046523" cy="890880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013921" y="3458546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=25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21" y="3458546"/>
                <a:ext cx="14615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740907" y="3075232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=80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907" y="3075232"/>
                <a:ext cx="14615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013921" y="5823375"/>
                <a:ext cx="1245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21" y="5823375"/>
                <a:ext cx="124564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/>
          <p:cNvGrpSpPr/>
          <p:nvPr/>
        </p:nvGrpSpPr>
        <p:grpSpPr>
          <a:xfrm>
            <a:off x="5408469" y="4795494"/>
            <a:ext cx="1451847" cy="1368757"/>
            <a:chOff x="5646516" y="5460226"/>
            <a:chExt cx="1451847" cy="1368757"/>
          </a:xfrm>
        </p:grpSpPr>
        <p:sp>
          <p:nvSpPr>
            <p:cNvPr id="59" name="Flowchart: Document 58"/>
            <p:cNvSpPr/>
            <p:nvPr/>
          </p:nvSpPr>
          <p:spPr>
            <a:xfrm>
              <a:off x="5646516" y="5460226"/>
              <a:ext cx="1451847" cy="1368757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762176" y="5573368"/>
                  <a:ext cx="122052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=25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 smtClean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m:rPr>
                            <m:nor/>
                          </m:rPr>
                          <a:rPr lang="en-US" dirty="0"/>
                          <m:t>9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2176" y="5573368"/>
                  <a:ext cx="1220525" cy="92333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" name="Straight Arrow Connector 69"/>
          <p:cNvCxnSpPr>
            <a:stCxn id="23" idx="3"/>
            <a:endCxn id="78" idx="1"/>
          </p:cNvCxnSpPr>
          <p:nvPr/>
        </p:nvCxnSpPr>
        <p:spPr>
          <a:xfrm flipV="1">
            <a:off x="8027581" y="3209435"/>
            <a:ext cx="1650711" cy="93068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678292" y="2897190"/>
            <a:ext cx="1860768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Safety Monitor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9678292" y="3607735"/>
            <a:ext cx="1860768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Predictive Maintenance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9678292" y="4318280"/>
            <a:ext cx="1860768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Decision Support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9678292" y="5033379"/>
            <a:ext cx="1860768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150" dirty="0" smtClean="0"/>
              <a:t>…</a:t>
            </a:r>
            <a:endParaRPr lang="en-US" dirty="0"/>
          </a:p>
        </p:txBody>
      </p:sp>
      <p:cxnSp>
        <p:nvCxnSpPr>
          <p:cNvPr id="84" name="Straight Arrow Connector 83"/>
          <p:cNvCxnSpPr>
            <a:stCxn id="23" idx="3"/>
            <a:endCxn id="80" idx="1"/>
          </p:cNvCxnSpPr>
          <p:nvPr/>
        </p:nvCxnSpPr>
        <p:spPr>
          <a:xfrm flipV="1">
            <a:off x="8027581" y="3919980"/>
            <a:ext cx="1650711" cy="22014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3" idx="3"/>
            <a:endCxn id="81" idx="1"/>
          </p:cNvCxnSpPr>
          <p:nvPr/>
        </p:nvCxnSpPr>
        <p:spPr>
          <a:xfrm>
            <a:off x="8027581" y="4140123"/>
            <a:ext cx="1650711" cy="49040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3" idx="3"/>
            <a:endCxn id="82" idx="1"/>
          </p:cNvCxnSpPr>
          <p:nvPr/>
        </p:nvCxnSpPr>
        <p:spPr>
          <a:xfrm>
            <a:off x="8027581" y="4140123"/>
            <a:ext cx="1650711" cy="120550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8340948" y="3716617"/>
            <a:ext cx="1006994" cy="983396"/>
            <a:chOff x="8838285" y="3878692"/>
            <a:chExt cx="1006994" cy="983396"/>
          </a:xfrm>
        </p:grpSpPr>
        <p:sp>
          <p:nvSpPr>
            <p:cNvPr id="73" name="Flowchart: Document 72"/>
            <p:cNvSpPr/>
            <p:nvPr/>
          </p:nvSpPr>
          <p:spPr>
            <a:xfrm>
              <a:off x="8838285" y="3878692"/>
              <a:ext cx="1006994" cy="983396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8941681" y="4007431"/>
                  <a:ext cx="891334" cy="6045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1681" y="4007431"/>
                  <a:ext cx="891334" cy="60458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7" name="Rounded Rectangle 96"/>
          <p:cNvSpPr/>
          <p:nvPr/>
        </p:nvSpPr>
        <p:spPr>
          <a:xfrm>
            <a:off x="3202487" y="3402234"/>
            <a:ext cx="1116657" cy="47071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8486484" y="4093219"/>
            <a:ext cx="750145" cy="35128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5560075" y="5188242"/>
            <a:ext cx="1116657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lowchart: Document 116"/>
          <p:cNvSpPr/>
          <p:nvPr/>
        </p:nvSpPr>
        <p:spPr>
          <a:xfrm>
            <a:off x="6447513" y="2775666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18" name="Straight Arrow Connector 117"/>
          <p:cNvCxnSpPr>
            <a:stCxn id="117" idx="2"/>
            <a:endCxn id="23" idx="0"/>
          </p:cNvCxnSpPr>
          <p:nvPr/>
        </p:nvCxnSpPr>
        <p:spPr>
          <a:xfrm>
            <a:off x="7022032" y="3362693"/>
            <a:ext cx="213029" cy="46518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928157" y="3023392"/>
            <a:ext cx="1116657" cy="47071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8464479" y="3828382"/>
            <a:ext cx="772150" cy="342112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2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Plant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38200" y="2809122"/>
            <a:ext cx="4166136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20369" y="3410636"/>
                <a:ext cx="2013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Room: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m:rPr>
                        <m:nor/>
                      </m:rPr>
                      <a:rPr lang="en-150"/>
                      <m:t>°</m:t>
                    </m:r>
                    <m:r>
                      <m:rPr>
                        <m:nor/>
                      </m:rPr>
                      <a:rPr lang="en-US"/>
                      <m:t>C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369" y="3410636"/>
                <a:ext cx="2013454" cy="369332"/>
              </a:xfrm>
              <a:prstGeom prst="rect">
                <a:avLst/>
              </a:prstGeom>
              <a:blipFill>
                <a:blip r:embed="rId3"/>
                <a:stretch>
                  <a:fillRect l="-241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312354" y="4056691"/>
            <a:ext cx="446568" cy="1157287"/>
          </a:xfrm>
          <a:prstGeom prst="rect">
            <a:avLst/>
          </a:prstGeom>
        </p:spPr>
      </p:pic>
      <p:pic>
        <p:nvPicPr>
          <p:cNvPr id="17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770467" y="4457359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3210153" y="3376184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1094087" y="3909975"/>
            <a:ext cx="3654362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sp>
        <p:nvSpPr>
          <p:cNvPr id="20" name="Cloud 19"/>
          <p:cNvSpPr/>
          <p:nvPr/>
        </p:nvSpPr>
        <p:spPr>
          <a:xfrm>
            <a:off x="2483127" y="4339207"/>
            <a:ext cx="2046523" cy="890880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808652" y="4464209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=25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652" y="4464209"/>
                <a:ext cx="14615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535638" y="4080895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=80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638" y="4080895"/>
                <a:ext cx="14615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lowchart: Document 24"/>
          <p:cNvSpPr/>
          <p:nvPr/>
        </p:nvSpPr>
        <p:spPr>
          <a:xfrm>
            <a:off x="6431877" y="2809122"/>
            <a:ext cx="4142167" cy="190725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749650" y="3551294"/>
                <a:ext cx="3279874" cy="6045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15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15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1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15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1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15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650" y="3551294"/>
                <a:ext cx="3279874" cy="6045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/>
          <p:cNvSpPr/>
          <p:nvPr/>
        </p:nvSpPr>
        <p:spPr>
          <a:xfrm>
            <a:off x="8277564" y="3551294"/>
            <a:ext cx="279295" cy="57684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040333" y="5024426"/>
            <a:ext cx="1585041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8619825" y="4559241"/>
            <a:ext cx="213029" cy="46518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8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76597" y="1548375"/>
            <a:ext cx="2662100" cy="1676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561446" y="1548374"/>
            <a:ext cx="5716153" cy="5083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138697" y="2024765"/>
            <a:ext cx="2422749" cy="562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15248" y="2599800"/>
            <a:ext cx="1887881" cy="42096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905814" y="2081004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Recorder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9" idx="3"/>
            <a:endCxn id="32" idx="1"/>
          </p:cNvCxnSpPr>
          <p:nvPr/>
        </p:nvCxnSpPr>
        <p:spPr>
          <a:xfrm flipV="1">
            <a:off x="2703129" y="2291488"/>
            <a:ext cx="3202685" cy="51879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3"/>
            <a:endCxn id="35" idx="1"/>
          </p:cNvCxnSpPr>
          <p:nvPr/>
        </p:nvCxnSpPr>
        <p:spPr>
          <a:xfrm>
            <a:off x="7793695" y="2291488"/>
            <a:ext cx="1873122" cy="2238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owchart: Document 34"/>
          <p:cNvSpPr/>
          <p:nvPr/>
        </p:nvSpPr>
        <p:spPr>
          <a:xfrm>
            <a:off x="9666817" y="2140785"/>
            <a:ext cx="1099255" cy="34617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data.csv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59548" y="2845290"/>
            <a:ext cx="1666330" cy="1105472"/>
            <a:chOff x="4989442" y="2531203"/>
            <a:chExt cx="1666330" cy="1105472"/>
          </a:xfrm>
        </p:grpSpPr>
        <p:sp>
          <p:nvSpPr>
            <p:cNvPr id="42" name="Flowchart: Document 41"/>
            <p:cNvSpPr/>
            <p:nvPr/>
          </p:nvSpPr>
          <p:spPr>
            <a:xfrm>
              <a:off x="5092683" y="2655226"/>
              <a:ext cx="1563089" cy="981449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lowchart: Document 30"/>
            <p:cNvSpPr/>
            <p:nvPr/>
          </p:nvSpPr>
          <p:spPr>
            <a:xfrm>
              <a:off x="4989442" y="2557720"/>
              <a:ext cx="1563089" cy="974626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160723" y="2531203"/>
                  <a:ext cx="122052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=25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 smtClean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m:rPr>
                            <m:nor/>
                          </m:rPr>
                          <a:rPr lang="en-US" dirty="0"/>
                          <m:t>9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0723" y="2531203"/>
                  <a:ext cx="1220525" cy="9233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Rectangle 43"/>
          <p:cNvSpPr/>
          <p:nvPr/>
        </p:nvSpPr>
        <p:spPr>
          <a:xfrm>
            <a:off x="9298348" y="3950762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LSE Solver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36" idx="2"/>
            <a:endCxn id="44" idx="0"/>
          </p:cNvCxnSpPr>
          <p:nvPr/>
        </p:nvCxnSpPr>
        <p:spPr>
          <a:xfrm>
            <a:off x="10233762" y="3328110"/>
            <a:ext cx="8527" cy="62265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5905814" y="2892287"/>
            <a:ext cx="3010871" cy="1311993"/>
            <a:chOff x="6196108" y="4356024"/>
            <a:chExt cx="3010871" cy="1311993"/>
          </a:xfrm>
        </p:grpSpPr>
        <p:sp>
          <p:nvSpPr>
            <p:cNvPr id="51" name="Flowchart: Document 50"/>
            <p:cNvSpPr/>
            <p:nvPr/>
          </p:nvSpPr>
          <p:spPr>
            <a:xfrm>
              <a:off x="6196108" y="4356024"/>
              <a:ext cx="3010871" cy="1311993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Model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6196109" y="4817689"/>
                  <a:ext cx="2942830" cy="60458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15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6109" y="4817689"/>
                  <a:ext cx="2942830" cy="60458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52"/>
          <p:cNvSpPr/>
          <p:nvPr/>
        </p:nvSpPr>
        <p:spPr>
          <a:xfrm>
            <a:off x="1011125" y="1892906"/>
            <a:ext cx="1503218" cy="420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1423827" y="2313874"/>
            <a:ext cx="0" cy="29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063378" y="2313874"/>
            <a:ext cx="0" cy="29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</p:cNvCxnSpPr>
          <p:nvPr/>
        </p:nvCxnSpPr>
        <p:spPr>
          <a:xfrm>
            <a:off x="8916685" y="3548284"/>
            <a:ext cx="661278" cy="40247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5905814" y="4632611"/>
            <a:ext cx="3010871" cy="1747279"/>
            <a:chOff x="5871794" y="4690845"/>
            <a:chExt cx="3010871" cy="1747279"/>
          </a:xfrm>
        </p:grpSpPr>
        <p:sp>
          <p:nvSpPr>
            <p:cNvPr id="72" name="Flowchart: Document 71"/>
            <p:cNvSpPr/>
            <p:nvPr/>
          </p:nvSpPr>
          <p:spPr>
            <a:xfrm>
              <a:off x="5871794" y="4690845"/>
              <a:ext cx="3010871" cy="1747279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Best Parameters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6061980" y="5008081"/>
                  <a:ext cx="2121654" cy="11128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b="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486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0.7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1980" y="5008081"/>
                  <a:ext cx="2121654" cy="111280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5" name="Straight Arrow Connector 74"/>
          <p:cNvCxnSpPr>
            <a:stCxn id="44" idx="2"/>
            <a:endCxn id="72" idx="3"/>
          </p:cNvCxnSpPr>
          <p:nvPr/>
        </p:nvCxnSpPr>
        <p:spPr>
          <a:xfrm flipH="1">
            <a:off x="8916685" y="4371730"/>
            <a:ext cx="1325604" cy="113452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101000" y="4949847"/>
            <a:ext cx="2406941" cy="1172495"/>
            <a:chOff x="7734030" y="3505200"/>
            <a:chExt cx="2406941" cy="1172495"/>
          </a:xfrm>
        </p:grpSpPr>
        <p:pic>
          <p:nvPicPr>
            <p:cNvPr id="81" name="Picture 11" descr="Chrome Logo | The most famous brands and company logos in the world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4744" y="3505200"/>
              <a:ext cx="1427846" cy="803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TextBox 81"/>
            <p:cNvSpPr txBox="1"/>
            <p:nvPr/>
          </p:nvSpPr>
          <p:spPr>
            <a:xfrm>
              <a:off x="7734030" y="4308363"/>
              <a:ext cx="2406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calibration_results.html</a:t>
              </a:r>
            </a:p>
          </p:txBody>
        </p:sp>
      </p:grpSp>
      <p:sp>
        <p:nvSpPr>
          <p:cNvPr id="36" name="Rectangle 35"/>
          <p:cNvSpPr/>
          <p:nvPr/>
        </p:nvSpPr>
        <p:spPr>
          <a:xfrm>
            <a:off x="9289821" y="2907142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Moving Average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2"/>
            <a:endCxn id="36" idx="0"/>
          </p:cNvCxnSpPr>
          <p:nvPr/>
        </p:nvCxnSpPr>
        <p:spPr>
          <a:xfrm>
            <a:off x="10216445" y="2464076"/>
            <a:ext cx="17317" cy="44306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97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Estimation: </a:t>
            </a:r>
            <a:r>
              <a:rPr lang="en-US" dirty="0" err="1" smtClean="0"/>
              <a:t>Kalman</a:t>
            </a:r>
            <a:r>
              <a:rPr lang="en-US" dirty="0" smtClean="0"/>
              <a:t> Filter Results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71666" y="1803459"/>
            <a:ext cx="4150363" cy="4527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3469" y="1803459"/>
            <a:ext cx="4166136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3469" y="5685014"/>
            <a:ext cx="4166136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676838" y="4601397"/>
            <a:ext cx="0" cy="1083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82843" y="4601397"/>
            <a:ext cx="0" cy="1083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42540" y="3827878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8" idx="3"/>
            <a:endCxn id="23" idx="1"/>
          </p:cNvCxnSpPr>
          <p:nvPr/>
        </p:nvCxnSpPr>
        <p:spPr>
          <a:xfrm flipV="1">
            <a:off x="5209605" y="4140123"/>
            <a:ext cx="1232935" cy="186791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225638" y="2404973"/>
                <a:ext cx="2013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Room: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m:rPr>
                        <m:nor/>
                      </m:rPr>
                      <a:rPr lang="en-150"/>
                      <m:t>°</m:t>
                    </m:r>
                    <m:r>
                      <m:rPr>
                        <m:nor/>
                      </m:rPr>
                      <a:rPr lang="en-US"/>
                      <m:t>C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638" y="2404973"/>
                <a:ext cx="2013454" cy="369332"/>
              </a:xfrm>
              <a:prstGeom prst="rect">
                <a:avLst/>
              </a:prstGeom>
              <a:blipFill>
                <a:blip r:embed="rId3"/>
                <a:stretch>
                  <a:fillRect l="-242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517623" y="3051028"/>
            <a:ext cx="446568" cy="1157287"/>
          </a:xfrm>
          <a:prstGeom prst="rect">
            <a:avLst/>
          </a:prstGeom>
        </p:spPr>
      </p:pic>
      <p:pic>
        <p:nvPicPr>
          <p:cNvPr id="38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975736" y="3451696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3415422" y="2370521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ounded Rectangle 39"/>
          <p:cNvSpPr/>
          <p:nvPr/>
        </p:nvSpPr>
        <p:spPr>
          <a:xfrm>
            <a:off x="1299356" y="2904312"/>
            <a:ext cx="3654362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sp>
        <p:nvSpPr>
          <p:cNvPr id="43" name="Cloud 42"/>
          <p:cNvSpPr/>
          <p:nvPr/>
        </p:nvSpPr>
        <p:spPr>
          <a:xfrm>
            <a:off x="2718078" y="3327931"/>
            <a:ext cx="2046523" cy="890880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013921" y="3458546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=25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21" y="3458546"/>
                <a:ext cx="14615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740907" y="3075232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=80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907" y="3075232"/>
                <a:ext cx="14615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013921" y="5823375"/>
                <a:ext cx="1245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21" y="5823375"/>
                <a:ext cx="124564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/>
          <p:cNvGrpSpPr/>
          <p:nvPr/>
        </p:nvGrpSpPr>
        <p:grpSpPr>
          <a:xfrm>
            <a:off x="5408469" y="4795494"/>
            <a:ext cx="1451847" cy="1368757"/>
            <a:chOff x="5646516" y="5460226"/>
            <a:chExt cx="1451847" cy="1368757"/>
          </a:xfrm>
        </p:grpSpPr>
        <p:sp>
          <p:nvSpPr>
            <p:cNvPr id="59" name="Flowchart: Document 58"/>
            <p:cNvSpPr/>
            <p:nvPr/>
          </p:nvSpPr>
          <p:spPr>
            <a:xfrm>
              <a:off x="5646516" y="5460226"/>
              <a:ext cx="1451847" cy="1368757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762176" y="5573368"/>
                  <a:ext cx="122052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=25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 smtClean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m:rPr>
                            <m:nor/>
                          </m:rPr>
                          <a:rPr lang="en-US" dirty="0"/>
                          <m:t>9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2176" y="5573368"/>
                  <a:ext cx="1220525" cy="92333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" name="Straight Arrow Connector 69"/>
          <p:cNvCxnSpPr>
            <a:stCxn id="23" idx="3"/>
            <a:endCxn id="73" idx="1"/>
          </p:cNvCxnSpPr>
          <p:nvPr/>
        </p:nvCxnSpPr>
        <p:spPr>
          <a:xfrm flipV="1">
            <a:off x="8027581" y="4134910"/>
            <a:ext cx="691203" cy="521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8718784" y="3643212"/>
            <a:ext cx="1006994" cy="983396"/>
            <a:chOff x="8838285" y="3878692"/>
            <a:chExt cx="1006994" cy="983396"/>
          </a:xfrm>
        </p:grpSpPr>
        <p:sp>
          <p:nvSpPr>
            <p:cNvPr id="73" name="Flowchart: Document 72"/>
            <p:cNvSpPr/>
            <p:nvPr/>
          </p:nvSpPr>
          <p:spPr>
            <a:xfrm>
              <a:off x="8838285" y="3878692"/>
              <a:ext cx="1006994" cy="983396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8941681" y="4007431"/>
                  <a:ext cx="891334" cy="6045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1681" y="4007431"/>
                  <a:ext cx="891334" cy="60458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7" name="Flowchart: Document 116"/>
          <p:cNvSpPr/>
          <p:nvPr/>
        </p:nvSpPr>
        <p:spPr>
          <a:xfrm>
            <a:off x="6426589" y="2795784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18" name="Straight Arrow Connector 117"/>
          <p:cNvCxnSpPr>
            <a:stCxn id="117" idx="2"/>
            <a:endCxn id="23" idx="0"/>
          </p:cNvCxnSpPr>
          <p:nvPr/>
        </p:nvCxnSpPr>
        <p:spPr>
          <a:xfrm>
            <a:off x="7001108" y="3382811"/>
            <a:ext cx="233953" cy="44506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Flowchart: Document 41"/>
              <p:cNvSpPr/>
              <p:nvPr/>
            </p:nvSpPr>
            <p:spPr>
              <a:xfrm>
                <a:off x="7761064" y="2798236"/>
                <a:ext cx="672116" cy="646328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Flowchart: Document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064" y="2798236"/>
                <a:ext cx="672116" cy="646328"/>
              </a:xfrm>
              <a:prstGeom prst="flowChartDocument">
                <a:avLst/>
              </a:prstGeom>
              <a:blipFill>
                <a:blip r:embed="rId11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42" idx="2"/>
          </p:cNvCxnSpPr>
          <p:nvPr/>
        </p:nvCxnSpPr>
        <p:spPr>
          <a:xfrm flipH="1">
            <a:off x="7793629" y="3401835"/>
            <a:ext cx="303493" cy="44624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9536367" y="166098"/>
            <a:ext cx="2562587" cy="2178354"/>
            <a:chOff x="8793337" y="726771"/>
            <a:chExt cx="2562587" cy="2178354"/>
          </a:xfrm>
        </p:grpSpPr>
        <p:sp>
          <p:nvSpPr>
            <p:cNvPr id="6" name="Rectangle 5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01812" y="1176611"/>
              <a:ext cx="25541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...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337702" y="4991756"/>
            <a:ext cx="2095958" cy="1172495"/>
            <a:chOff x="7734030" y="3505200"/>
            <a:chExt cx="2095958" cy="1172495"/>
          </a:xfrm>
        </p:grpSpPr>
        <p:pic>
          <p:nvPicPr>
            <p:cNvPr id="53" name="Picture 11" descr="Chrome Logo | The most famous brands and company logos in the world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4744" y="3505200"/>
              <a:ext cx="1427846" cy="803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7734030" y="4308363"/>
              <a:ext cx="2095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kalman_results.html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4814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 vs Tracking Simulator [1]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88318" cy="49307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KF runs at every sample</a:t>
            </a:r>
          </a:p>
          <a:p>
            <a:endParaRPr lang="en-US" sz="2400" dirty="0"/>
          </a:p>
          <a:p>
            <a:r>
              <a:rPr lang="en-US" sz="2400" dirty="0" smtClean="0"/>
              <a:t>Needs linearization</a:t>
            </a:r>
          </a:p>
          <a:p>
            <a:endParaRPr lang="en-US" sz="2400" dirty="0"/>
          </a:p>
          <a:p>
            <a:r>
              <a:rPr lang="en-US" sz="2400" dirty="0" smtClean="0"/>
              <a:t>Needs modified model</a:t>
            </a:r>
          </a:p>
          <a:p>
            <a:endParaRPr lang="en-US" sz="2400" dirty="0"/>
          </a:p>
          <a:p>
            <a:r>
              <a:rPr lang="en-US" sz="2400" dirty="0" smtClean="0"/>
              <a:t>Fast (can be run real-time)</a:t>
            </a:r>
          </a:p>
          <a:p>
            <a:endParaRPr lang="en-US" sz="2400" dirty="0" smtClean="0"/>
          </a:p>
          <a:p>
            <a:r>
              <a:rPr lang="en-US" sz="2400" dirty="0" smtClean="0"/>
              <a:t>Handles noise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517681" y="1825625"/>
            <a:ext cx="6533148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TS needs periodic re-calibration</a:t>
            </a:r>
          </a:p>
          <a:p>
            <a:endParaRPr lang="en-US" sz="2400" dirty="0" smtClean="0"/>
          </a:p>
          <a:p>
            <a:r>
              <a:rPr lang="en-US" sz="2400" dirty="0" smtClean="0"/>
              <a:t>Works for non-linear models and co-simulations</a:t>
            </a:r>
          </a:p>
          <a:p>
            <a:endParaRPr lang="en-US" sz="2400" dirty="0" smtClean="0"/>
          </a:p>
          <a:p>
            <a:r>
              <a:rPr lang="en-US" sz="2400" dirty="0" smtClean="0"/>
              <a:t>Estimates both parameters and states</a:t>
            </a:r>
          </a:p>
          <a:p>
            <a:endParaRPr lang="en-US" sz="2400" dirty="0" smtClean="0"/>
          </a:p>
          <a:p>
            <a:r>
              <a:rPr lang="en-US" sz="2400" dirty="0" smtClean="0"/>
              <a:t>Slow (soft real-time)</a:t>
            </a:r>
          </a:p>
          <a:p>
            <a:endParaRPr lang="en-US" sz="2400" dirty="0"/>
          </a:p>
          <a:p>
            <a:r>
              <a:rPr lang="en-US" sz="2400" dirty="0" smtClean="0"/>
              <a:t>Does not handle noise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172200" y="641777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smtClean="0"/>
              <a:t>[1] - Legaard</a:t>
            </a:r>
            <a:r>
              <a:rPr lang="en-US" sz="800" dirty="0"/>
              <a:t>, Christian Møldrup, Cláudio Gomes, Peter Gorm Larsen, and Frederik F. Foldager. “Rapid Prototyping of Self-Adaptive-Systems Using Python Functional Mockup Units,” to appear. </a:t>
            </a:r>
            <a:r>
              <a:rPr lang="en-US" sz="800" dirty="0" err="1"/>
              <a:t>SummerSim</a:t>
            </a:r>
            <a:r>
              <a:rPr lang="en-US" sz="800" dirty="0"/>
              <a:t> ’20. Virtual event: ACM New York, NY, USA, 2020.</a:t>
            </a:r>
            <a:endParaRPr lang="en-US" sz="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627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62451" y="1800315"/>
            <a:ext cx="6438448" cy="4527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3469" y="1803459"/>
            <a:ext cx="2848171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3469" y="5685014"/>
            <a:ext cx="2848171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676838" y="4601397"/>
            <a:ext cx="0" cy="1083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50810" y="4601397"/>
            <a:ext cx="0" cy="1083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03280" y="3827878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517623" y="3051028"/>
            <a:ext cx="446568" cy="1157287"/>
          </a:xfrm>
          <a:prstGeom prst="rect">
            <a:avLst/>
          </a:prstGeom>
        </p:spPr>
      </p:pic>
      <p:pic>
        <p:nvPicPr>
          <p:cNvPr id="38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975736" y="3451696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081356" y="241848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ounded Rectangle 39"/>
          <p:cNvSpPr/>
          <p:nvPr/>
        </p:nvSpPr>
        <p:spPr>
          <a:xfrm>
            <a:off x="1299356" y="2904312"/>
            <a:ext cx="2325208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23" idx="3"/>
            <a:endCxn id="73" idx="1"/>
          </p:cNvCxnSpPr>
          <p:nvPr/>
        </p:nvCxnSpPr>
        <p:spPr>
          <a:xfrm flipV="1">
            <a:off x="6788321" y="4134910"/>
            <a:ext cx="691203" cy="521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Flowchart: Document 72"/>
          <p:cNvSpPr/>
          <p:nvPr/>
        </p:nvSpPr>
        <p:spPr>
          <a:xfrm>
            <a:off x="7462344" y="3848075"/>
            <a:ext cx="1006994" cy="56330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17" name="Flowchart: Document 116"/>
          <p:cNvSpPr/>
          <p:nvPr/>
        </p:nvSpPr>
        <p:spPr>
          <a:xfrm>
            <a:off x="5187329" y="2795784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18" name="Straight Arrow Connector 117"/>
          <p:cNvCxnSpPr>
            <a:stCxn id="117" idx="2"/>
            <a:endCxn id="23" idx="0"/>
          </p:cNvCxnSpPr>
          <p:nvPr/>
        </p:nvCxnSpPr>
        <p:spPr>
          <a:xfrm>
            <a:off x="5761848" y="3382811"/>
            <a:ext cx="233953" cy="44506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Flowchart: Document 41"/>
              <p:cNvSpPr/>
              <p:nvPr/>
            </p:nvSpPr>
            <p:spPr>
              <a:xfrm>
                <a:off x="6521804" y="2798236"/>
                <a:ext cx="672116" cy="646328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Flowchart: Document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804" y="2798236"/>
                <a:ext cx="672116" cy="646328"/>
              </a:xfrm>
              <a:prstGeom prst="flowChartDocument">
                <a:avLst/>
              </a:prstGeom>
              <a:blipFill>
                <a:blip r:embed="rId5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42" idx="2"/>
          </p:cNvCxnSpPr>
          <p:nvPr/>
        </p:nvCxnSpPr>
        <p:spPr>
          <a:xfrm flipH="1">
            <a:off x="6554369" y="3401835"/>
            <a:ext cx="303493" cy="44624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9536367" y="166098"/>
            <a:ext cx="2562587" cy="2178354"/>
            <a:chOff x="8793337" y="726771"/>
            <a:chExt cx="2562587" cy="2178354"/>
          </a:xfrm>
        </p:grpSpPr>
        <p:sp>
          <p:nvSpPr>
            <p:cNvPr id="6" name="Rectangle 5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01812" y="1176611"/>
              <a:ext cx="25541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...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  <p:pic>
        <p:nvPicPr>
          <p:cNvPr id="51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430832" y="241796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780308" y="241744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/>
          <p:cNvCxnSpPr/>
          <p:nvPr/>
        </p:nvCxnSpPr>
        <p:spPr>
          <a:xfrm>
            <a:off x="3891640" y="2204378"/>
            <a:ext cx="770812" cy="11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3"/>
            <a:endCxn id="23" idx="1"/>
          </p:cNvCxnSpPr>
          <p:nvPr/>
        </p:nvCxnSpPr>
        <p:spPr>
          <a:xfrm flipV="1">
            <a:off x="3891640" y="4140123"/>
            <a:ext cx="1311640" cy="186791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9143361" y="3827878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Anomaly Detector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73" idx="3"/>
            <a:endCxn id="60" idx="1"/>
          </p:cNvCxnSpPr>
          <p:nvPr/>
        </p:nvCxnSpPr>
        <p:spPr>
          <a:xfrm>
            <a:off x="8469338" y="4129729"/>
            <a:ext cx="674023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8" idx="3"/>
          </p:cNvCxnSpPr>
          <p:nvPr/>
        </p:nvCxnSpPr>
        <p:spPr>
          <a:xfrm flipV="1">
            <a:off x="3891640" y="4400481"/>
            <a:ext cx="5251721" cy="160756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17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221" y="2333751"/>
            <a:ext cx="8240275" cy="42011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Detector Results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536367" y="166098"/>
            <a:ext cx="2562587" cy="2178354"/>
            <a:chOff x="8793337" y="726771"/>
            <a:chExt cx="2562587" cy="2178354"/>
          </a:xfrm>
        </p:grpSpPr>
        <p:sp>
          <p:nvSpPr>
            <p:cNvPr id="6" name="Rectangle 5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01812" y="1176611"/>
              <a:ext cx="25541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...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  <p:sp>
        <p:nvSpPr>
          <p:cNvPr id="11" name="Rectangular Callout 10"/>
          <p:cNvSpPr/>
          <p:nvPr/>
        </p:nvSpPr>
        <p:spPr>
          <a:xfrm>
            <a:off x="3811654" y="1643736"/>
            <a:ext cx="1934628" cy="619592"/>
          </a:xfrm>
          <a:prstGeom prst="wedgeRectCallout">
            <a:avLst>
              <a:gd name="adj1" fmla="val 2580"/>
              <a:gd name="adj2" fmla="val 15371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 Lid</a:t>
            </a:r>
            <a:endParaRPr lang="en-US" dirty="0"/>
          </a:p>
        </p:txBody>
      </p:sp>
      <p:pic>
        <p:nvPicPr>
          <p:cNvPr id="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5220101" y="1684841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3916602" y="1684840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ular Callout 13"/>
          <p:cNvSpPr/>
          <p:nvPr/>
        </p:nvSpPr>
        <p:spPr>
          <a:xfrm>
            <a:off x="6179469" y="5070329"/>
            <a:ext cx="1934628" cy="619592"/>
          </a:xfrm>
          <a:prstGeom prst="wedgeRectCallout">
            <a:avLst>
              <a:gd name="adj1" fmla="val -29262"/>
              <a:gd name="adj2" fmla="val -10727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 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4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What-If (Co)-Simulations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62451" y="1800315"/>
            <a:ext cx="6438448" cy="4527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469" y="1803459"/>
            <a:ext cx="2848171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469" y="5685014"/>
            <a:ext cx="2848171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76838" y="4601397"/>
            <a:ext cx="0" cy="1083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50810" y="4601397"/>
            <a:ext cx="0" cy="1083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203280" y="4463510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517623" y="3051028"/>
            <a:ext cx="446568" cy="1157287"/>
          </a:xfrm>
          <a:prstGeom prst="rect">
            <a:avLst/>
          </a:prstGeom>
        </p:spPr>
      </p:pic>
      <p:pic>
        <p:nvPicPr>
          <p:cNvPr id="12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975736" y="3451696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081356" y="241848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1299356" y="2904312"/>
            <a:ext cx="2325208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" idx="3"/>
            <a:endCxn id="16" idx="1"/>
          </p:cNvCxnSpPr>
          <p:nvPr/>
        </p:nvCxnSpPr>
        <p:spPr>
          <a:xfrm flipV="1">
            <a:off x="6788321" y="4765361"/>
            <a:ext cx="397502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Document 15"/>
          <p:cNvSpPr/>
          <p:nvPr/>
        </p:nvSpPr>
        <p:spPr>
          <a:xfrm>
            <a:off x="7185823" y="4483707"/>
            <a:ext cx="1006994" cy="56330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7" name="Flowchart: Document 16"/>
          <p:cNvSpPr/>
          <p:nvPr/>
        </p:nvSpPr>
        <p:spPr>
          <a:xfrm>
            <a:off x="5187329" y="2795784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2"/>
            <a:endCxn id="10" idx="0"/>
          </p:cNvCxnSpPr>
          <p:nvPr/>
        </p:nvCxnSpPr>
        <p:spPr>
          <a:xfrm>
            <a:off x="5761848" y="3382811"/>
            <a:ext cx="233953" cy="108069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Flowchart: Document 18"/>
              <p:cNvSpPr/>
              <p:nvPr/>
            </p:nvSpPr>
            <p:spPr>
              <a:xfrm>
                <a:off x="6521804" y="2798236"/>
                <a:ext cx="672116" cy="646328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Flowchart: Document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804" y="2798236"/>
                <a:ext cx="672116" cy="646328"/>
              </a:xfrm>
              <a:prstGeom prst="flowChartDocument">
                <a:avLst/>
              </a:prstGeom>
              <a:blipFill>
                <a:blip r:embed="rId5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6330371" y="3401835"/>
            <a:ext cx="527491" cy="108187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9536367" y="166098"/>
            <a:ext cx="2562587" cy="2178354"/>
            <a:chOff x="8793337" y="726771"/>
            <a:chExt cx="2562587" cy="2178354"/>
          </a:xfrm>
        </p:grpSpPr>
        <p:sp>
          <p:nvSpPr>
            <p:cNvPr id="22" name="Rectangle 21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801812" y="1176611"/>
              <a:ext cx="25541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...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3891640" y="2204378"/>
            <a:ext cx="770812" cy="11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10" idx="1"/>
          </p:cNvCxnSpPr>
          <p:nvPr/>
        </p:nvCxnSpPr>
        <p:spPr>
          <a:xfrm flipV="1">
            <a:off x="3891640" y="4775755"/>
            <a:ext cx="1311640" cy="123228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854337" y="4463510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What-If Simulation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6" idx="3"/>
            <a:endCxn id="28" idx="1"/>
          </p:cNvCxnSpPr>
          <p:nvPr/>
        </p:nvCxnSpPr>
        <p:spPr>
          <a:xfrm>
            <a:off x="8192817" y="4765361"/>
            <a:ext cx="661520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2"/>
          </p:cNvCxnSpPr>
          <p:nvPr/>
        </p:nvCxnSpPr>
        <p:spPr>
          <a:xfrm>
            <a:off x="6857862" y="3401835"/>
            <a:ext cx="2277076" cy="106167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0"/>
            <a:endCxn id="28" idx="0"/>
          </p:cNvCxnSpPr>
          <p:nvPr/>
        </p:nvCxnSpPr>
        <p:spPr>
          <a:xfrm rot="16200000" flipH="1">
            <a:off x="6870490" y="1687142"/>
            <a:ext cx="1667726" cy="3885010"/>
          </a:xfrm>
          <a:prstGeom prst="bentConnector3">
            <a:avLst>
              <a:gd name="adj1" fmla="val -13707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07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What-If </a:t>
            </a:r>
            <a:r>
              <a:rPr lang="en-US" dirty="0" smtClean="0"/>
              <a:t>Simulations: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616" y="1334553"/>
            <a:ext cx="8973388" cy="495452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1896227" y="3861604"/>
            <a:ext cx="1934628" cy="619592"/>
          </a:xfrm>
          <a:prstGeom prst="wedgeRectCallout">
            <a:avLst>
              <a:gd name="adj1" fmla="val 84174"/>
              <a:gd name="adj2" fmla="val 21585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 Power Outage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6842763" y="3949336"/>
            <a:ext cx="462012" cy="4429222"/>
          </a:xfrm>
          <a:prstGeom prst="lef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59157" y="6394953"/>
            <a:ext cx="442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Estimated Intervention Time with Best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3256575" y="1690688"/>
            <a:ext cx="1602581" cy="619592"/>
          </a:xfrm>
          <a:prstGeom prst="wedgeRectCallout">
            <a:avLst>
              <a:gd name="adj1" fmla="val 67143"/>
              <a:gd name="adj2" fmla="val 26867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Best Ctrl Configuration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2717559" y="2932216"/>
            <a:ext cx="1602581" cy="619592"/>
          </a:xfrm>
          <a:prstGeom prst="wedgeRectCallout">
            <a:avLst>
              <a:gd name="adj1" fmla="val 91167"/>
              <a:gd name="adj2" fmla="val 25002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Ctrl Configuration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902" y="1643837"/>
            <a:ext cx="3260784" cy="2576758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0918304" y="3336563"/>
            <a:ext cx="659411" cy="31683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83254" t="5151" r="2480" b="74451"/>
          <a:stretch/>
        </p:blipFill>
        <p:spPr>
          <a:xfrm>
            <a:off x="8786971" y="732975"/>
            <a:ext cx="1280161" cy="101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7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Communication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17740" y="2260296"/>
            <a:ext cx="3825381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176944" y="2886665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176944" y="3980039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810313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791825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596313" y="2260296"/>
            <a:ext cx="3825381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16200000">
            <a:off x="4647293" y="3127489"/>
            <a:ext cx="2544848" cy="810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243120" y="2622462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243120" y="4491870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13143" y="2594769"/>
            <a:ext cx="34833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 </a:t>
            </a:r>
            <a:r>
              <a:rPr lang="en-US" dirty="0" smtClean="0"/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Safety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Predictive </a:t>
            </a:r>
            <a:r>
              <a:rPr lang="en-US" dirty="0"/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 </a:t>
            </a:r>
            <a:r>
              <a:rPr lang="en-US" dirty="0" smtClean="0"/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for decision </a:t>
            </a:r>
            <a:r>
              <a:rPr lang="en-US" dirty="0" smtClean="0"/>
              <a:t>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...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Self-reconfiguration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064395" y="4281176"/>
            <a:ext cx="17487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456056" y="4092372"/>
            <a:ext cx="17487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others define a Digital Twin?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23889" cy="3635608"/>
          </a:xfrm>
        </p:spPr>
        <p:txBody>
          <a:bodyPr/>
          <a:lstStyle/>
          <a:p>
            <a:r>
              <a:rPr lang="en-US" dirty="0" smtClean="0"/>
              <a:t>Hard to pick one.</a:t>
            </a:r>
          </a:p>
          <a:p>
            <a:r>
              <a:rPr lang="en-US" dirty="0" smtClean="0"/>
              <a:t>Our summary, from [2,3]:</a:t>
            </a:r>
          </a:p>
          <a:p>
            <a:pPr lvl="1"/>
            <a:r>
              <a:rPr lang="en-US" dirty="0"/>
              <a:t>Digital Twin</a:t>
            </a:r>
            <a:r>
              <a:rPr lang="en-US" dirty="0" smtClean="0"/>
              <a:t>: “when </a:t>
            </a:r>
            <a:r>
              <a:rPr lang="en-US" dirty="0"/>
              <a:t>the </a:t>
            </a:r>
            <a:r>
              <a:rPr lang="en-US" b="1" dirty="0" smtClean="0"/>
              <a:t>data flows </a:t>
            </a:r>
            <a:r>
              <a:rPr lang="en-US" dirty="0" smtClean="0"/>
              <a:t>between </a:t>
            </a:r>
            <a:r>
              <a:rPr lang="en-US" dirty="0"/>
              <a:t>an existing </a:t>
            </a:r>
            <a:r>
              <a:rPr lang="en-US" dirty="0" smtClean="0"/>
              <a:t>physical </a:t>
            </a:r>
            <a:r>
              <a:rPr lang="en-US" dirty="0"/>
              <a:t>object and a digital </a:t>
            </a:r>
            <a:r>
              <a:rPr lang="en-US" dirty="0" smtClean="0"/>
              <a:t>object [</a:t>
            </a:r>
            <a:r>
              <a:rPr lang="en-150" dirty="0" smtClean="0"/>
              <a:t>…</a:t>
            </a:r>
            <a:r>
              <a:rPr lang="en-US" dirty="0" smtClean="0"/>
              <a:t>] A </a:t>
            </a:r>
            <a:r>
              <a:rPr lang="en-US" dirty="0"/>
              <a:t>change made to the physical object automatically leads to a change in the </a:t>
            </a:r>
            <a:r>
              <a:rPr lang="en-US" dirty="0" smtClean="0"/>
              <a:t>digital object </a:t>
            </a:r>
            <a:r>
              <a:rPr lang="en-US" dirty="0"/>
              <a:t>and vice </a:t>
            </a:r>
            <a:r>
              <a:rPr lang="en-US" dirty="0" smtClean="0"/>
              <a:t>versa.”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517" b="44210"/>
          <a:stretch/>
        </p:blipFill>
        <p:spPr>
          <a:xfrm>
            <a:off x="6580822" y="1825625"/>
            <a:ext cx="4898813" cy="27264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57969" y="4498809"/>
            <a:ext cx="452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[1] - Barbara </a:t>
            </a:r>
            <a:r>
              <a:rPr lang="en-US" sz="800" dirty="0"/>
              <a:t>Rita </a:t>
            </a:r>
            <a:r>
              <a:rPr lang="en-US" sz="800" dirty="0" err="1"/>
              <a:t>Barricelli</a:t>
            </a:r>
            <a:r>
              <a:rPr lang="en-US" sz="800" dirty="0"/>
              <a:t>, Elena Casiraghi, and Daniela </a:t>
            </a:r>
            <a:r>
              <a:rPr lang="en-US" sz="800" dirty="0" err="1"/>
              <a:t>Fogli</a:t>
            </a:r>
            <a:r>
              <a:rPr lang="en-US" sz="800" dirty="0"/>
              <a:t>, “A Survey on Digital Twin: Definitions, Characteristics, Applications, and Design Implications,” </a:t>
            </a:r>
            <a:r>
              <a:rPr lang="en-US" sz="800" i="1" dirty="0"/>
              <a:t>IEEE Access</a:t>
            </a:r>
            <a:r>
              <a:rPr lang="en-US" sz="800" dirty="0"/>
              <a:t> 7 (2019): </a:t>
            </a:r>
            <a:r>
              <a:rPr lang="en-US" sz="800" dirty="0" smtClean="0"/>
              <a:t>167653–71</a:t>
            </a:r>
            <a:r>
              <a:rPr lang="en-US" sz="8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0900" y="5961519"/>
            <a:ext cx="4090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[2] </a:t>
            </a:r>
            <a:r>
              <a:rPr lang="en-150" sz="800" dirty="0" smtClean="0"/>
              <a:t>–</a:t>
            </a:r>
            <a:r>
              <a:rPr lang="en-US" sz="800" dirty="0" smtClean="0"/>
              <a:t> Ongoing work by </a:t>
            </a:r>
            <a:r>
              <a:rPr lang="en-US" sz="800" dirty="0"/>
              <a:t>Til </a:t>
            </a:r>
            <a:r>
              <a:rPr lang="en-US" sz="800" dirty="0" err="1"/>
              <a:t>Boettjer</a:t>
            </a:r>
            <a:r>
              <a:rPr lang="en-US" sz="800" dirty="0"/>
              <a:t> </a:t>
            </a:r>
            <a:r>
              <a:rPr lang="en-US" sz="800" dirty="0" smtClean="0"/>
              <a:t>et. al. on surveying the digital twin literature.</a:t>
            </a:r>
            <a:endParaRPr 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1370900" y="6142623"/>
            <a:ext cx="495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[3] </a:t>
            </a:r>
            <a:r>
              <a:rPr lang="en-150" sz="800" dirty="0" smtClean="0"/>
              <a:t>–</a:t>
            </a:r>
            <a:r>
              <a:rPr lang="en-US" sz="800" dirty="0" smtClean="0"/>
              <a:t> </a:t>
            </a:r>
            <a:r>
              <a:rPr lang="en-US" sz="800" dirty="0"/>
              <a:t>Fuller, Aidan, Zhong Fan, Charles Day, and Chris Barlow. “Digital Twin: Enabling Technologies, Challenges and Open Research.” </a:t>
            </a:r>
            <a:r>
              <a:rPr lang="en-US" sz="800" i="1" dirty="0"/>
              <a:t>IEEE Access</a:t>
            </a:r>
            <a:r>
              <a:rPr lang="en-US" sz="800" dirty="0"/>
              <a:t> 8 (2020): 108952–71. </a:t>
            </a:r>
            <a:r>
              <a:rPr lang="en-US" sz="800" dirty="0">
                <a:hlinkClick r:id="rId3"/>
              </a:rPr>
              <a:t>https://doi.org/10.1109/ACCESS.2020.2998358</a:t>
            </a:r>
            <a:r>
              <a:rPr lang="en-US" sz="800" dirty="0"/>
              <a:t>.</a:t>
            </a:r>
            <a:endParaRPr lang="en-US" sz="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5312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96253" y="1857676"/>
            <a:ext cx="3803059" cy="4716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524676" y="2163510"/>
            <a:ext cx="5451423" cy="4410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99312" y="2639901"/>
            <a:ext cx="2636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Self-Adaptation Example</a:t>
            </a:r>
            <a:endParaRPr lang="en-US" dirty="0"/>
          </a:p>
        </p:txBody>
      </p:sp>
      <p:sp>
        <p:nvSpPr>
          <p:cNvPr id="29" name="Cloud 28"/>
          <p:cNvSpPr/>
          <p:nvPr/>
        </p:nvSpPr>
        <p:spPr>
          <a:xfrm>
            <a:off x="4237571" y="3195201"/>
            <a:ext cx="1894911" cy="857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61561" y="2395122"/>
            <a:ext cx="3669678" cy="40826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87" idx="1"/>
            <a:endCxn id="29" idx="1"/>
          </p:cNvCxnSpPr>
          <p:nvPr/>
        </p:nvCxnSpPr>
        <p:spPr>
          <a:xfrm flipH="1" flipV="1">
            <a:off x="5185027" y="4051538"/>
            <a:ext cx="1513881" cy="196309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899314" y="5244573"/>
            <a:ext cx="2625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43" y="3194957"/>
            <a:ext cx="3401468" cy="2687930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6636363" y="4574350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59" idx="3"/>
            <a:endCxn id="61" idx="1"/>
          </p:cNvCxnSpPr>
          <p:nvPr/>
        </p:nvCxnSpPr>
        <p:spPr>
          <a:xfrm flipV="1">
            <a:off x="8221404" y="4876201"/>
            <a:ext cx="397502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Flowchart: Document 60"/>
          <p:cNvSpPr/>
          <p:nvPr/>
        </p:nvSpPr>
        <p:spPr>
          <a:xfrm>
            <a:off x="8618906" y="4594547"/>
            <a:ext cx="1006994" cy="56330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62" name="Flowchart: Document 61"/>
          <p:cNvSpPr/>
          <p:nvPr/>
        </p:nvSpPr>
        <p:spPr>
          <a:xfrm>
            <a:off x="6620412" y="2906624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62" idx="2"/>
            <a:endCxn id="59" idx="0"/>
          </p:cNvCxnSpPr>
          <p:nvPr/>
        </p:nvCxnSpPr>
        <p:spPr>
          <a:xfrm>
            <a:off x="7194931" y="3493651"/>
            <a:ext cx="233953" cy="108069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Flowchart: Document 63"/>
              <p:cNvSpPr/>
              <p:nvPr/>
            </p:nvSpPr>
            <p:spPr>
              <a:xfrm>
                <a:off x="7954887" y="2909076"/>
                <a:ext cx="672116" cy="646328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Flowchart: Document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887" y="2909076"/>
                <a:ext cx="672116" cy="646328"/>
              </a:xfrm>
              <a:prstGeom prst="flowChartDocument">
                <a:avLst/>
              </a:prstGeom>
              <a:blipFill>
                <a:blip r:embed="rId4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64" idx="2"/>
          </p:cNvCxnSpPr>
          <p:nvPr/>
        </p:nvCxnSpPr>
        <p:spPr>
          <a:xfrm flipH="1">
            <a:off x="7763454" y="3512675"/>
            <a:ext cx="527491" cy="108187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0287420" y="4574350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What-If Simulation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1" idx="3"/>
            <a:endCxn id="66" idx="1"/>
          </p:cNvCxnSpPr>
          <p:nvPr/>
        </p:nvCxnSpPr>
        <p:spPr>
          <a:xfrm>
            <a:off x="9625900" y="4876201"/>
            <a:ext cx="661520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2"/>
          </p:cNvCxnSpPr>
          <p:nvPr/>
        </p:nvCxnSpPr>
        <p:spPr>
          <a:xfrm>
            <a:off x="8290945" y="3512675"/>
            <a:ext cx="2277076" cy="106167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37"/>
          <p:cNvCxnSpPr>
            <a:stCxn id="62" idx="0"/>
            <a:endCxn id="66" idx="0"/>
          </p:cNvCxnSpPr>
          <p:nvPr/>
        </p:nvCxnSpPr>
        <p:spPr>
          <a:xfrm rot="16200000" flipH="1">
            <a:off x="8303573" y="1797982"/>
            <a:ext cx="1667726" cy="3885010"/>
          </a:xfrm>
          <a:prstGeom prst="bentConnector3">
            <a:avLst>
              <a:gd name="adj1" fmla="val -13707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Flowchart: Document 80"/>
          <p:cNvSpPr/>
          <p:nvPr/>
        </p:nvSpPr>
        <p:spPr>
          <a:xfrm>
            <a:off x="8899507" y="5674163"/>
            <a:ext cx="1668514" cy="70054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Configuration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6698908" y="5702389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Configurator</a:t>
            </a:r>
            <a:endParaRPr lang="en-US" dirty="0"/>
          </a:p>
        </p:txBody>
      </p:sp>
      <p:cxnSp>
        <p:nvCxnSpPr>
          <p:cNvPr id="88" name="Straight Arrow Connector 87"/>
          <p:cNvCxnSpPr>
            <a:stCxn id="81" idx="1"/>
            <a:endCxn id="87" idx="3"/>
          </p:cNvCxnSpPr>
          <p:nvPr/>
        </p:nvCxnSpPr>
        <p:spPr>
          <a:xfrm flipH="1" flipV="1">
            <a:off x="8283949" y="6014634"/>
            <a:ext cx="615558" cy="980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Flowchart: Document 93"/>
          <p:cNvSpPr/>
          <p:nvPr/>
        </p:nvSpPr>
        <p:spPr>
          <a:xfrm>
            <a:off x="4720396" y="4368997"/>
            <a:ext cx="1668514" cy="70054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H=40.0</a:t>
            </a:r>
          </a:p>
          <a:p>
            <a:pPr algn="ctr"/>
            <a:r>
              <a:rPr lang="en-US" dirty="0" smtClean="0"/>
              <a:t>C=10.0</a:t>
            </a:r>
          </a:p>
        </p:txBody>
      </p:sp>
      <p:cxnSp>
        <p:nvCxnSpPr>
          <p:cNvPr id="95" name="Straight Arrow Connector 94"/>
          <p:cNvCxnSpPr>
            <a:stCxn id="29" idx="1"/>
            <a:endCxn id="48" idx="3"/>
          </p:cNvCxnSpPr>
          <p:nvPr/>
        </p:nvCxnSpPr>
        <p:spPr>
          <a:xfrm flipH="1">
            <a:off x="3748111" y="4051538"/>
            <a:ext cx="1436916" cy="48738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2943085" y="4924408"/>
            <a:ext cx="8024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854922" y="4675901"/>
            <a:ext cx="8024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2163070" y="4465207"/>
            <a:ext cx="8024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37"/>
          <p:cNvCxnSpPr>
            <a:stCxn id="66" idx="2"/>
            <a:endCxn id="81" idx="3"/>
          </p:cNvCxnSpPr>
          <p:nvPr/>
        </p:nvCxnSpPr>
        <p:spPr>
          <a:xfrm rot="5400000">
            <a:off x="10411183" y="5355678"/>
            <a:ext cx="825596" cy="511920"/>
          </a:xfrm>
          <a:prstGeom prst="bentConnector2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70" name="Picture 2" descr="media.rs-online.com/t_large/F8578719-0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402" y="5397292"/>
            <a:ext cx="1532776" cy="129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" name="Group 105"/>
          <p:cNvGrpSpPr/>
          <p:nvPr/>
        </p:nvGrpSpPr>
        <p:grpSpPr>
          <a:xfrm>
            <a:off x="9536367" y="166098"/>
            <a:ext cx="2562587" cy="2178354"/>
            <a:chOff x="8793337" y="726771"/>
            <a:chExt cx="2562587" cy="2178354"/>
          </a:xfrm>
        </p:grpSpPr>
        <p:sp>
          <p:nvSpPr>
            <p:cNvPr id="107" name="Rectangle 106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801812" y="1176611"/>
              <a:ext cx="25541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...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306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Self-Adaptation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9982200" cy="447357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when object is placed </a:t>
            </a:r>
            <a:r>
              <a:rPr lang="en-US" dirty="0"/>
              <a:t>inside the incubator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Schedule </a:t>
            </a:r>
            <a:r>
              <a:rPr lang="en-US" dirty="0" smtClean="0"/>
              <a:t>experiment to gather relevant data</a:t>
            </a:r>
          </a:p>
          <a:p>
            <a:pPr lvl="1"/>
            <a:r>
              <a:rPr lang="en-US" dirty="0" smtClean="0"/>
              <a:t>E.g., let the plant cool down to a safe temperature, then ramp up heating for some time.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Configure controller for the new experiment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Gather experiment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parameter estimation for new experiment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Re-configure </a:t>
            </a:r>
            <a:r>
              <a:rPr lang="en-US" dirty="0" err="1" smtClean="0"/>
              <a:t>Kalman</a:t>
            </a:r>
            <a:r>
              <a:rPr lang="en-US" dirty="0" smtClean="0"/>
              <a:t> filter with new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What-if simulations to optimize controller behavior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Re-configure controller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5" name="Straight Arrow Connector 37"/>
          <p:cNvCxnSpPr>
            <a:stCxn id="3" idx="2"/>
            <a:endCxn id="3" idx="0"/>
          </p:cNvCxnSpPr>
          <p:nvPr/>
        </p:nvCxnSpPr>
        <p:spPr>
          <a:xfrm rot="5400000" flipH="1">
            <a:off x="3592512" y="4062412"/>
            <a:ext cx="4473576" cy="12700"/>
          </a:xfrm>
          <a:prstGeom prst="bentConnector5">
            <a:avLst>
              <a:gd name="adj1" fmla="val -5110"/>
              <a:gd name="adj2" fmla="val 41100000"/>
              <a:gd name="adj3" fmla="val 105110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599441" y="3743099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Recorder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109395" y="1713156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109395" y="2159761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Anomaly Detector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99441" y="3257117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012909" y="4230182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LSE </a:t>
            </a:r>
            <a:r>
              <a:rPr lang="en-US" dirty="0" smtClean="0"/>
              <a:t>Solver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08269" y="5092739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What-If Simulation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62452" y="5603036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5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1805" y="2260296"/>
            <a:ext cx="3683403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09031" y="2886665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09031" y="3980039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42400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23912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919717" y="365125"/>
            <a:ext cx="5738883" cy="5997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66524" y="2622462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566524" y="4491870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62111" y="901368"/>
            <a:ext cx="31182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3D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Safety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Predictive </a:t>
            </a:r>
            <a:r>
              <a:rPr lang="en-US" dirty="0"/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 </a:t>
            </a:r>
            <a:r>
              <a:rPr lang="en-US" dirty="0" smtClean="0"/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for decision </a:t>
            </a:r>
            <a:r>
              <a:rPr lang="en-US" dirty="0" smtClean="0"/>
              <a:t>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...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Self-reconfiguration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96001" y="1226773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What-If Simulation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096001" y="1943707"/>
            <a:ext cx="1887881" cy="641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Configurator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096002" y="509839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Recorder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96001" y="2687160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Kalman</a:t>
            </a:r>
            <a:r>
              <a:rPr lang="en-US" dirty="0"/>
              <a:t> Filter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96000" y="3404094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LSE Solver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96000" y="4121028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Anomaly Detector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415094" y="3476858"/>
            <a:ext cx="2812289" cy="641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RQ1: Are these the atoms of a digital twin?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415094" y="4123248"/>
            <a:ext cx="2812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RQ2: How to describe their orchestration to accomplish complex tasks?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415094" y="5046578"/>
            <a:ext cx="2812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RQ3: How to quickly engineer new digital twins?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6096000" y="4837962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Visualizer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096000" y="5554898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Moving </a:t>
            </a:r>
            <a:r>
              <a:rPr lang="en-US" dirty="0" smtClean="0"/>
              <a:t>Average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3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Case Studies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4470"/>
          <a:stretch/>
        </p:blipFill>
        <p:spPr>
          <a:xfrm>
            <a:off x="8225251" y="436132"/>
            <a:ext cx="3035300" cy="341012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7302500" cy="4351338"/>
          </a:xfrm>
        </p:spPr>
        <p:txBody>
          <a:bodyPr/>
          <a:lstStyle/>
          <a:p>
            <a:r>
              <a:rPr lang="en-US" dirty="0" smtClean="0"/>
              <a:t>UR Robot Arm</a:t>
            </a:r>
          </a:p>
          <a:p>
            <a:pPr lvl="1"/>
            <a:r>
              <a:rPr lang="en-US" dirty="0" smtClean="0"/>
              <a:t>Developed with Emil Madsen and Carlos Hansen</a:t>
            </a:r>
          </a:p>
          <a:p>
            <a:pPr lvl="1"/>
            <a:r>
              <a:rPr lang="en-US" dirty="0" smtClean="0"/>
              <a:t>TODO</a:t>
            </a:r>
          </a:p>
          <a:p>
            <a:r>
              <a:rPr lang="en-US" dirty="0" smtClean="0"/>
              <a:t>Desktop </a:t>
            </a:r>
            <a:r>
              <a:rPr lang="en-US" dirty="0" err="1" smtClean="0"/>
              <a:t>Robotti</a:t>
            </a:r>
            <a:endParaRPr lang="en-US" dirty="0" smtClean="0"/>
          </a:p>
          <a:p>
            <a:pPr lvl="1"/>
            <a:r>
              <a:rPr lang="en-US" dirty="0" smtClean="0"/>
              <a:t>Mirgita is doing safety monitoring using Gazebo and co-simulation (acting as DT)</a:t>
            </a:r>
          </a:p>
          <a:p>
            <a:pPr lvl="1"/>
            <a:r>
              <a:rPr lang="en-US" dirty="0" smtClean="0"/>
              <a:t>Mathias working on indoor position tracking with cameras on the robot.</a:t>
            </a:r>
          </a:p>
          <a:p>
            <a:pPr lvl="1"/>
            <a:r>
              <a:rPr lang="en-US" dirty="0" smtClean="0"/>
              <a:t>Bachelor students built a more detailed calibrated model.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04361" y="5978079"/>
            <a:ext cx="351447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Get pictures of 3d </a:t>
            </a:r>
            <a:r>
              <a:rPr lang="en-US" dirty="0" err="1" smtClean="0"/>
              <a:t>robotti</a:t>
            </a:r>
            <a:r>
              <a:rPr lang="en-US" dirty="0" smtClean="0"/>
              <a:t>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0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Ongoing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TODO: Add citations to papers</a:t>
            </a:r>
          </a:p>
          <a:p>
            <a:r>
              <a:rPr lang="en-US" dirty="0" err="1" smtClean="0"/>
              <a:t>RabbitMQ</a:t>
            </a:r>
            <a:r>
              <a:rPr lang="en-US" dirty="0" smtClean="0"/>
              <a:t> FMU</a:t>
            </a:r>
          </a:p>
          <a:p>
            <a:pPr lvl="1"/>
            <a:r>
              <a:rPr lang="en-US" dirty="0" smtClean="0"/>
              <a:t>Add descriptions</a:t>
            </a:r>
          </a:p>
          <a:p>
            <a:r>
              <a:rPr lang="en-US" dirty="0" smtClean="0"/>
              <a:t>Tracking Simulator</a:t>
            </a:r>
            <a:endParaRPr lang="en-US" dirty="0"/>
          </a:p>
          <a:p>
            <a:r>
              <a:rPr lang="en-US" dirty="0" smtClean="0"/>
              <a:t>Python Interface to COE (to run What-if Co-simulations)</a:t>
            </a:r>
          </a:p>
          <a:p>
            <a:r>
              <a:rPr lang="en-US" dirty="0" smtClean="0"/>
              <a:t>Fault injection in Co-simulations</a:t>
            </a:r>
          </a:p>
          <a:p>
            <a:r>
              <a:rPr lang="en-US" dirty="0" smtClean="0"/>
              <a:t>High-performance Co-simulations</a:t>
            </a:r>
          </a:p>
          <a:p>
            <a:r>
              <a:rPr lang="en-US" dirty="0" smtClean="0"/>
              <a:t>Parallel co-simulations in DSE</a:t>
            </a:r>
            <a:r>
              <a:rPr lang="en-US" dirty="0"/>
              <a:t> </a:t>
            </a:r>
            <a:r>
              <a:rPr lang="en-US" smtClean="0"/>
              <a:t>in cluster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244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 &amp; Benefits of DTs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7740" y="2260296"/>
            <a:ext cx="3825381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76944" y="2886665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76944" y="3980039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810313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91825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596313" y="2260296"/>
            <a:ext cx="3825381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6200000">
            <a:off x="4647293" y="3127489"/>
            <a:ext cx="2544848" cy="810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43120" y="2622462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243120" y="4491870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13143" y="2594769"/>
            <a:ext cx="34833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 </a:t>
            </a:r>
            <a:r>
              <a:rPr lang="en-US" dirty="0" smtClean="0"/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Safety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Predictive </a:t>
            </a:r>
            <a:r>
              <a:rPr lang="en-US" dirty="0"/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 </a:t>
            </a:r>
            <a:r>
              <a:rPr lang="en-US" dirty="0" smtClean="0"/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for decision </a:t>
            </a:r>
            <a:r>
              <a:rPr lang="en-US" dirty="0" smtClean="0"/>
              <a:t>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...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Self-reconfiguration</a:t>
            </a:r>
          </a:p>
        </p:txBody>
      </p:sp>
    </p:spTree>
    <p:extLst>
      <p:ext uri="{BB962C8B-B14F-4D97-AF65-F5344CB8AC3E}">
        <p14:creationId xmlns:p14="http://schemas.microsoft.com/office/powerpoint/2010/main" val="163785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Physical Twin: Plant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250" y="1559858"/>
            <a:ext cx="3119246" cy="41568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706" y="2224457"/>
            <a:ext cx="4924015" cy="34106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7544" y="4534486"/>
            <a:ext cx="3326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[1] </a:t>
            </a:r>
            <a:r>
              <a:rPr lang="en-150" sz="800" dirty="0" smtClean="0"/>
              <a:t>–</a:t>
            </a:r>
            <a:r>
              <a:rPr lang="en-US" sz="800" dirty="0" smtClean="0"/>
              <a:t> Full details in technical report by Hao Feng et. al. </a:t>
            </a:r>
            <a:endParaRPr lang="en-US" sz="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64063" y="2809187"/>
            <a:ext cx="2492610" cy="1658217"/>
            <a:chOff x="1417740" y="2260296"/>
            <a:chExt cx="3825381" cy="2544848"/>
          </a:xfrm>
        </p:grpSpPr>
        <p:sp>
          <p:nvSpPr>
            <p:cNvPr id="11" name="Rectangle 10"/>
            <p:cNvSpPr/>
            <p:nvPr/>
          </p:nvSpPr>
          <p:spPr>
            <a:xfrm>
              <a:off x="1417740" y="2260296"/>
              <a:ext cx="3825381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Physical Twin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76944" y="2886665"/>
              <a:ext cx="2306972" cy="64605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Plant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76944" y="3980039"/>
              <a:ext cx="2306972" cy="64605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2810313" y="3532720"/>
              <a:ext cx="0" cy="4473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791825" y="3532720"/>
              <a:ext cx="0" cy="4473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4558420" y="387935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6723921" y="2112249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306024" y="1670636"/>
            <a:ext cx="121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Room Temperature</a:t>
            </a:r>
            <a:endParaRPr lang="en-US" sz="1200" b="1" dirty="0"/>
          </a:p>
        </p:txBody>
      </p:sp>
      <p:sp>
        <p:nvSpPr>
          <p:cNvPr id="21" name="Rectangle 20"/>
          <p:cNvSpPr/>
          <p:nvPr/>
        </p:nvSpPr>
        <p:spPr>
          <a:xfrm>
            <a:off x="3482197" y="1559858"/>
            <a:ext cx="5194524" cy="327453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6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Physical Twin: </a:t>
            </a:r>
            <a:br>
              <a:rPr lang="en-US" dirty="0" smtClean="0"/>
            </a:b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6949" y="3996762"/>
            <a:ext cx="3326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[1] </a:t>
            </a:r>
            <a:r>
              <a:rPr lang="en-150" sz="800" dirty="0" smtClean="0"/>
              <a:t>–</a:t>
            </a:r>
            <a:r>
              <a:rPr lang="en-US" sz="800" dirty="0" smtClean="0"/>
              <a:t> Full details in technical report by Hao Feng et. al. </a:t>
            </a:r>
            <a:endParaRPr lang="en-US" sz="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870" y="1690688"/>
            <a:ext cx="4671291" cy="369137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45406" y="2300531"/>
            <a:ext cx="2492610" cy="1658217"/>
            <a:chOff x="1417740" y="2260296"/>
            <a:chExt cx="3825381" cy="2544848"/>
          </a:xfrm>
        </p:grpSpPr>
        <p:sp>
          <p:nvSpPr>
            <p:cNvPr id="15" name="Rectangle 14"/>
            <p:cNvSpPr/>
            <p:nvPr/>
          </p:nvSpPr>
          <p:spPr>
            <a:xfrm>
              <a:off x="1417740" y="2260296"/>
              <a:ext cx="3825381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Physical Twin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76944" y="2886665"/>
              <a:ext cx="2306972" cy="6460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Plant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76944" y="3980039"/>
              <a:ext cx="2306972" cy="64605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2810313" y="3532720"/>
              <a:ext cx="0" cy="4473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791825" y="3532720"/>
              <a:ext cx="0" cy="4473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554161" y="1607006"/>
            <a:ext cx="4514528" cy="5024094"/>
            <a:chOff x="7554161" y="1607006"/>
            <a:chExt cx="4514528" cy="50240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4161" y="1607006"/>
              <a:ext cx="4514528" cy="343964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75957" y="3844603"/>
              <a:ext cx="2270935" cy="2786497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/>
            <p:nvPr/>
          </p:nvCxnSpPr>
          <p:spPr>
            <a:xfrm>
              <a:off x="9687312" y="3457726"/>
              <a:ext cx="6757" cy="77375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358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Digital Twin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358674" y="726771"/>
            <a:ext cx="5971829" cy="2178354"/>
            <a:chOff x="504874" y="3212796"/>
            <a:chExt cx="9003954" cy="2544848"/>
          </a:xfrm>
        </p:grpSpPr>
        <p:sp>
          <p:nvSpPr>
            <p:cNvPr id="7" name="Rectangle 6"/>
            <p:cNvSpPr/>
            <p:nvPr/>
          </p:nvSpPr>
          <p:spPr>
            <a:xfrm>
              <a:off x="504874" y="3212796"/>
              <a:ext cx="3825381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Physical Twin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83447" y="3212796"/>
              <a:ext cx="3825381" cy="2544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3734427" y="4079989"/>
              <a:ext cx="2544848" cy="810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Communication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330254" y="3574962"/>
              <a:ext cx="135319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4330254" y="5444370"/>
              <a:ext cx="135319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8801812" y="1176611"/>
            <a:ext cx="25541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3D </a:t>
            </a:r>
            <a:r>
              <a:rPr lang="en-US" sz="1400" dirty="0" smtClean="0">
                <a:solidFill>
                  <a:schemeClr val="bg1"/>
                </a:solidFill>
              </a:rPr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Safety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Predictive </a:t>
            </a:r>
            <a:r>
              <a:rPr lang="en-US" sz="1400" dirty="0">
                <a:solidFill>
                  <a:schemeClr val="bg1"/>
                </a:solidFill>
              </a:rPr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Fault </a:t>
            </a:r>
            <a:r>
              <a:rPr lang="en-US" sz="1400" dirty="0" smtClean="0">
                <a:solidFill>
                  <a:schemeClr val="bg1"/>
                </a:solidFill>
              </a:rPr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Support for decision </a:t>
            </a:r>
            <a:r>
              <a:rPr lang="en-US" sz="1400" dirty="0" smtClean="0">
                <a:solidFill>
                  <a:schemeClr val="bg1"/>
                </a:solidFill>
              </a:rPr>
              <a:t>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...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Self-reconfiguration</a:t>
            </a:r>
          </a:p>
        </p:txBody>
      </p:sp>
    </p:spTree>
    <p:extLst>
      <p:ext uri="{BB962C8B-B14F-4D97-AF65-F5344CB8AC3E}">
        <p14:creationId xmlns:p14="http://schemas.microsoft.com/office/powerpoint/2010/main" val="129998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lowchart: Document 89"/>
          <p:cNvSpPr/>
          <p:nvPr/>
        </p:nvSpPr>
        <p:spPr>
          <a:xfrm>
            <a:off x="5138634" y="2995295"/>
            <a:ext cx="1563089" cy="18569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One-way Communication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76596" y="1548374"/>
            <a:ext cx="10801003" cy="3347475"/>
            <a:chOff x="504874" y="3212796"/>
            <a:chExt cx="12346560" cy="2544848"/>
          </a:xfrm>
        </p:grpSpPr>
        <p:sp>
          <p:nvSpPr>
            <p:cNvPr id="22" name="Rectangle 21"/>
            <p:cNvSpPr/>
            <p:nvPr/>
          </p:nvSpPr>
          <p:spPr>
            <a:xfrm>
              <a:off x="504874" y="3212796"/>
              <a:ext cx="3825381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Physical Twin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681556" y="3212796"/>
              <a:ext cx="4169878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4330255" y="3574962"/>
              <a:ext cx="435130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loud 31"/>
          <p:cNvSpPr/>
          <p:nvPr/>
        </p:nvSpPr>
        <p:spPr>
          <a:xfrm>
            <a:off x="4415010" y="1596140"/>
            <a:ext cx="2533650" cy="857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180076" y="4059287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3"/>
            <a:endCxn id="32" idx="1"/>
          </p:cNvCxnSpPr>
          <p:nvPr/>
        </p:nvCxnSpPr>
        <p:spPr>
          <a:xfrm flipV="1">
            <a:off x="3067957" y="2452477"/>
            <a:ext cx="2613878" cy="18172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5092684" y="2921703"/>
            <a:ext cx="1563089" cy="18569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timestamp: XX</a:t>
            </a:r>
          </a:p>
          <a:p>
            <a:r>
              <a:rPr lang="en-US" dirty="0" smtClean="0"/>
              <a:t>heater: on</a:t>
            </a:r>
          </a:p>
          <a:p>
            <a:r>
              <a:rPr lang="en-US" dirty="0" smtClean="0"/>
              <a:t>t1: 22</a:t>
            </a:r>
            <a:r>
              <a:rPr lang="en-150" dirty="0" smtClean="0"/>
              <a:t>°</a:t>
            </a:r>
            <a:r>
              <a:rPr lang="en-US" dirty="0" smtClean="0"/>
              <a:t>C</a:t>
            </a:r>
            <a:endParaRPr lang="en-US" dirty="0"/>
          </a:p>
          <a:p>
            <a:r>
              <a:rPr lang="en-US" dirty="0"/>
              <a:t>t2: 32</a:t>
            </a:r>
            <a:r>
              <a:rPr lang="en-150" dirty="0"/>
              <a:t>°</a:t>
            </a:r>
            <a:r>
              <a:rPr lang="en-US" dirty="0" smtClean="0"/>
              <a:t>C</a:t>
            </a:r>
            <a:endParaRPr lang="en-US" dirty="0"/>
          </a:p>
          <a:p>
            <a:r>
              <a:rPr lang="en-US" dirty="0" smtClean="0"/>
              <a:t>t3: 33</a:t>
            </a:r>
            <a:r>
              <a:rPr lang="en-150" dirty="0" smtClean="0"/>
              <a:t>°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922599" y="2081004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Recorder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2" idx="1"/>
            <a:endCxn id="39" idx="1"/>
          </p:cNvCxnSpPr>
          <p:nvPr/>
        </p:nvCxnSpPr>
        <p:spPr>
          <a:xfrm flipV="1">
            <a:off x="5681835" y="2291488"/>
            <a:ext cx="2240764" cy="16098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3"/>
            <a:endCxn id="51" idx="1"/>
          </p:cNvCxnSpPr>
          <p:nvPr/>
        </p:nvCxnSpPr>
        <p:spPr>
          <a:xfrm>
            <a:off x="9810480" y="2291488"/>
            <a:ext cx="215465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lowchart: Document 50"/>
          <p:cNvSpPr/>
          <p:nvPr/>
        </p:nvSpPr>
        <p:spPr>
          <a:xfrm>
            <a:off x="10025945" y="2118399"/>
            <a:ext cx="1099255" cy="34617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data.csv</a:t>
            </a:r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5681835" y="2452477"/>
            <a:ext cx="4128645" cy="750875"/>
            <a:chOff x="5681835" y="2452477"/>
            <a:chExt cx="4128645" cy="750875"/>
          </a:xfrm>
        </p:grpSpPr>
        <p:sp>
          <p:nvSpPr>
            <p:cNvPr id="64" name="Rectangle 63"/>
            <p:cNvSpPr/>
            <p:nvPr/>
          </p:nvSpPr>
          <p:spPr>
            <a:xfrm>
              <a:off x="7922599" y="2782384"/>
              <a:ext cx="1887881" cy="42096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Kalman</a:t>
              </a:r>
              <a:r>
                <a:rPr lang="en-US" dirty="0" smtClean="0"/>
                <a:t> Filter</a:t>
              </a:r>
              <a:endParaRPr lang="en-US" dirty="0"/>
            </a:p>
          </p:txBody>
        </p:sp>
        <p:cxnSp>
          <p:nvCxnSpPr>
            <p:cNvPr id="67" name="Straight Arrow Connector 66"/>
            <p:cNvCxnSpPr>
              <a:stCxn id="32" idx="1"/>
              <a:endCxn id="64" idx="1"/>
            </p:cNvCxnSpPr>
            <p:nvPr/>
          </p:nvCxnSpPr>
          <p:spPr>
            <a:xfrm>
              <a:off x="5681835" y="2452477"/>
              <a:ext cx="2240764" cy="540391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681835" y="2452477"/>
            <a:ext cx="4128645" cy="1452922"/>
            <a:chOff x="5681835" y="2452477"/>
            <a:chExt cx="4128645" cy="1452922"/>
          </a:xfrm>
        </p:grpSpPr>
        <p:sp>
          <p:nvSpPr>
            <p:cNvPr id="82" name="Rectangle 81"/>
            <p:cNvSpPr/>
            <p:nvPr/>
          </p:nvSpPr>
          <p:spPr>
            <a:xfrm>
              <a:off x="7922599" y="3484431"/>
              <a:ext cx="1887881" cy="42096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150" dirty="0" smtClean="0"/>
                <a:t>…</a:t>
              </a:r>
              <a:endParaRPr lang="en-US" dirty="0"/>
            </a:p>
          </p:txBody>
        </p:sp>
        <p:cxnSp>
          <p:nvCxnSpPr>
            <p:cNvPr id="83" name="Straight Arrow Connector 82"/>
            <p:cNvCxnSpPr>
              <a:stCxn id="32" idx="1"/>
              <a:endCxn id="82" idx="1"/>
            </p:cNvCxnSpPr>
            <p:nvPr/>
          </p:nvCxnSpPr>
          <p:spPr>
            <a:xfrm>
              <a:off x="5681835" y="2452477"/>
              <a:ext cx="2240764" cy="1242438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972919" y="5894432"/>
            <a:ext cx="2945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Setup by Casper and Kenneth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105494" y="4976069"/>
            <a:ext cx="4596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AMQP is the protocol.</a:t>
            </a:r>
          </a:p>
          <a:p>
            <a:r>
              <a:rPr lang="en-US" dirty="0" err="1" smtClean="0"/>
              <a:t>RabbitMQ</a:t>
            </a:r>
            <a:r>
              <a:rPr lang="en-US" dirty="0" smtClean="0"/>
              <a:t> is the implementation of it.</a:t>
            </a:r>
          </a:p>
          <a:p>
            <a:r>
              <a:rPr lang="en-US" dirty="0" smtClean="0"/>
              <a:t>It is tested in industry for years.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5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86400" cy="452178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Challenge: develop useful ways to display data about the Physical Twin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3D visualizations are featured in 5/7 DT papers read by </a:t>
            </a:r>
            <a:r>
              <a:rPr lang="en-US" dirty="0"/>
              <a:t>Til </a:t>
            </a:r>
            <a:r>
              <a:rPr lang="en-US" dirty="0" err="1"/>
              <a:t>Boettjer</a:t>
            </a:r>
            <a:r>
              <a:rPr lang="en-US" dirty="0"/>
              <a:t> et. al. </a:t>
            </a:r>
            <a:r>
              <a:rPr lang="en-US" dirty="0" smtClean="0"/>
              <a:t>[2]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Out of our scope due to very specific to application.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0" y="1419244"/>
            <a:ext cx="4552950" cy="46973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03702" y="6101190"/>
            <a:ext cx="44500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[1] - International </a:t>
            </a:r>
            <a:r>
              <a:rPr lang="en-US" sz="800" dirty="0"/>
              <a:t>Atomic Energy Agency. “Control Room Systems Design for Nuclear Power Plants.” Nuclear Power Engineering Section, 1995. </a:t>
            </a:r>
            <a:r>
              <a:rPr lang="en-US" sz="800" dirty="0">
                <a:hlinkClick r:id="rId4"/>
              </a:rPr>
              <a:t>https://inis.iaea.org/collection/NCLCollectionStore/_Public/27/002/27002051.pdf</a:t>
            </a:r>
            <a:r>
              <a:rPr lang="en-US" sz="800" dirty="0"/>
              <a:t>.</a:t>
            </a:r>
            <a:endParaRPr lang="en-US" sz="800" dirty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03702" y="6553460"/>
            <a:ext cx="4090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[2] </a:t>
            </a:r>
            <a:r>
              <a:rPr lang="en-150" sz="800" dirty="0" smtClean="0"/>
              <a:t>–</a:t>
            </a:r>
            <a:r>
              <a:rPr lang="en-US" sz="800" dirty="0" smtClean="0"/>
              <a:t> Ongoing work by Till </a:t>
            </a:r>
            <a:r>
              <a:rPr lang="en-US" sz="800" dirty="0" err="1"/>
              <a:t>Boettjer</a:t>
            </a:r>
            <a:r>
              <a:rPr lang="en-US" sz="800" dirty="0"/>
              <a:t> </a:t>
            </a:r>
            <a:r>
              <a:rPr lang="en-US" sz="800" dirty="0" smtClean="0"/>
              <a:t>et. al. on surveying the digital twin literature.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2425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20012"/>
            <a:ext cx="6290012" cy="541470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987028" y="3341115"/>
            <a:ext cx="2108078" cy="1172495"/>
            <a:chOff x="7834628" y="3505200"/>
            <a:chExt cx="2108078" cy="1172495"/>
          </a:xfrm>
        </p:grpSpPr>
        <p:pic>
          <p:nvPicPr>
            <p:cNvPr id="1035" name="Picture 11" descr="Chrome Logo | The most famous brands and company logos in the worl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4744" y="3505200"/>
              <a:ext cx="1427846" cy="803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7834628" y="4308363"/>
              <a:ext cx="2108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incubator_data.html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041067" y="337548"/>
            <a:ext cx="2562587" cy="2178354"/>
            <a:chOff x="8793337" y="726771"/>
            <a:chExt cx="2562587" cy="2178354"/>
          </a:xfrm>
        </p:grpSpPr>
        <p:sp>
          <p:nvSpPr>
            <p:cNvPr id="16" name="Rectangle 15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801812" y="1176611"/>
              <a:ext cx="25541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1"/>
                  </a:solidFill>
                </a:rPr>
                <a:t>3D 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...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001906" y="5253163"/>
            <a:ext cx="351447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Same framework we use in the into-cps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5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1691</Words>
  <Application>Microsoft Office PowerPoint</Application>
  <PresentationFormat>Widescreen</PresentationFormat>
  <Paragraphs>363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De-Constructing Digital Twin</vt:lpstr>
      <vt:lpstr>How do others define a Digital Twin?</vt:lpstr>
      <vt:lpstr>Our Goal &amp; Benefits of DTs</vt:lpstr>
      <vt:lpstr>Example Physical Twin: Plant</vt:lpstr>
      <vt:lpstr>Example Physical Twin:  Controller</vt:lpstr>
      <vt:lpstr>Constructing a Digital Twin</vt:lpstr>
      <vt:lpstr>One-way Communication</vt:lpstr>
      <vt:lpstr>Visualization</vt:lpstr>
      <vt:lpstr>Visualization</vt:lpstr>
      <vt:lpstr>State Estimation: Kalman Filter</vt:lpstr>
      <vt:lpstr>Modelling Plant</vt:lpstr>
      <vt:lpstr>Parameter Estimation</vt:lpstr>
      <vt:lpstr>State Estimation: Kalman Filter Results</vt:lpstr>
      <vt:lpstr>Kalman Filter vs Tracking Simulator [1]</vt:lpstr>
      <vt:lpstr>Monitoring</vt:lpstr>
      <vt:lpstr>Anomaly Detector Results</vt:lpstr>
      <vt:lpstr>What-If (Co)-Simulations</vt:lpstr>
      <vt:lpstr>What-If Simulations: Example</vt:lpstr>
      <vt:lpstr>Two-way Communication</vt:lpstr>
      <vt:lpstr>Self-Adaptation Example</vt:lpstr>
      <vt:lpstr>Complex Self-Adaptation Example</vt:lpstr>
      <vt:lpstr>Research Questions</vt:lpstr>
      <vt:lpstr>Ongoing Case Studies</vt:lpstr>
      <vt:lpstr>Related Ongoing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Road to A Digital Twin</dc:title>
  <dc:creator>Claudio Gomes</dc:creator>
  <cp:lastModifiedBy>Claudio Gomes</cp:lastModifiedBy>
  <cp:revision>506</cp:revision>
  <dcterms:created xsi:type="dcterms:W3CDTF">2020-12-10T08:26:49Z</dcterms:created>
  <dcterms:modified xsi:type="dcterms:W3CDTF">2020-12-15T16:45:17Z</dcterms:modified>
</cp:coreProperties>
</file>