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95" r:id="rId2"/>
    <p:sldId id="257" r:id="rId3"/>
    <p:sldId id="258" r:id="rId4"/>
    <p:sldId id="292" r:id="rId5"/>
    <p:sldId id="260" r:id="rId6"/>
    <p:sldId id="264" r:id="rId7"/>
    <p:sldId id="266" r:id="rId8"/>
    <p:sldId id="263" r:id="rId9"/>
    <p:sldId id="265" r:id="rId10"/>
    <p:sldId id="283" r:id="rId11"/>
    <p:sldId id="268" r:id="rId12"/>
    <p:sldId id="270" r:id="rId13"/>
    <p:sldId id="284" r:id="rId14"/>
    <p:sldId id="285" r:id="rId15"/>
    <p:sldId id="276" r:id="rId16"/>
    <p:sldId id="286" r:id="rId17"/>
    <p:sldId id="277" r:id="rId18"/>
    <p:sldId id="291" r:id="rId19"/>
    <p:sldId id="278" r:id="rId20"/>
    <p:sldId id="287" r:id="rId21"/>
    <p:sldId id="267" r:id="rId22"/>
    <p:sldId id="288" r:id="rId23"/>
    <p:sldId id="280" r:id="rId24"/>
    <p:sldId id="261" r:id="rId25"/>
    <p:sldId id="289" r:id="rId26"/>
    <p:sldId id="290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18" d="100"/>
          <a:sy n="118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4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8A3-CAB3-4B96-9714-B7E625C5E28A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8283-5F62-4004-ABB1-3E3A0412BC4E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CFB-46F1-469F-86D2-5B5A79E35786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3" y="2804400"/>
            <a:ext cx="2308324" cy="970334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3773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3001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349A648B-DC22-4408-A84D-20E1587CB7A8}" type="datetime1">
              <a:rPr lang="en-US" smtClean="0"/>
              <a:t>12/17/2020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2"/>
            <a:ext cx="0" cy="34624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35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6" y="2955485"/>
            <a:ext cx="10222987" cy="715709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4501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6"/>
            <a:ext cx="182636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3600"/>
          </a:p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3600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4" y="5997600"/>
            <a:ext cx="2350657" cy="50757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37514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450" cap="all" spc="3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2295" y="5997602"/>
            <a:ext cx="2272432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56493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29 January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1670" y="5997602"/>
            <a:ext cx="2983193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56493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2295" y="5997601"/>
            <a:ext cx="2272432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256567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Digital Twin Workshop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1670" y="5997601"/>
            <a:ext cx="2983193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56567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Cláudio Gomes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2"/>
            <a:ext cx="577081" cy="44227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226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75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5" cy="558000"/>
          </a:xfrm>
          <a:prstGeom prst="rect">
            <a:avLst/>
          </a:prstGeom>
        </p:spPr>
      </p:pic>
      <p:pic>
        <p:nvPicPr>
          <p:cNvPr id="734524934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2"/>
            <a:ext cx="71753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9" y="6581497"/>
            <a:ext cx="252065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0AAB-D2D4-4DFE-A863-2DA98307FB2C}" type="datetime1">
              <a:rPr lang="en-US" smtClean="0"/>
              <a:t>12/17/2020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0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7DDB-B326-4AA2-9182-5E17F73A651E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0FAD-0121-40A3-9489-48EF6D443D6F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7825-D1C8-47F4-8A24-6CCA696BA3DB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16B2-F8F8-4FC4-8E48-06E2E29064EE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91A-B9FE-4D54-A41E-2943C9450E7D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07-537F-48D3-8A6E-8A44B474F3D2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7CE-E95C-4C44-965D-82D2351FD597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4150-C7C0-4CA1-B41A-6BD4E30DA9A4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7848-9860-4051-BC7A-775306999E7F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.png"/><Relationship Id="rId10" Type="http://schemas.openxmlformats.org/officeDocument/2006/relationships/image" Target="../media/image160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3572" y="2984378"/>
            <a:ext cx="7667240" cy="715709"/>
          </a:xfrm>
        </p:spPr>
        <p:txBody>
          <a:bodyPr/>
          <a:lstStyle/>
          <a:p>
            <a:pPr algn="ctr"/>
            <a:r>
              <a:rPr lang="en-US" smtClean="0"/>
              <a:t>Digesting the Digital </a:t>
            </a:r>
            <a:r>
              <a:rPr lang="en-US" dirty="0"/>
              <a:t>Twin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5192" y="3700087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68" y="5696804"/>
            <a:ext cx="3743847" cy="10478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0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1906" y="5253163"/>
            <a:ext cx="35144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framework we use in the into-cps application.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17" name="Rectangle 1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01812" y="1176611"/>
              <a:ext cx="255411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3202487" y="3402234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4093219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5188242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28157" y="3023392"/>
            <a:ext cx="1116657" cy="47071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64479" y="3828382"/>
            <a:ext cx="772150" cy="3421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52" name="Rectangle 5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6" idx="2"/>
            <a:endCxn id="44" idx="0"/>
          </p:cNvCxnSpPr>
          <p:nvPr/>
        </p:nvCxnSpPr>
        <p:spPr>
          <a:xfrm>
            <a:off x="10233762" y="3328110"/>
            <a:ext cx="8527" cy="62265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289821" y="290714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10216445" y="2464076"/>
            <a:ext cx="17317" cy="4430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45" name="Rectangle 44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3" name="Rectangle 32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Diagnosis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7533" y="1803459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Normal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5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5187329" y="2873522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Normal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  <a:endCxn id="9" idx="0"/>
          </p:cNvCxnSpPr>
          <p:nvPr/>
        </p:nvCxnSpPr>
        <p:spPr>
          <a:xfrm>
            <a:off x="5761848" y="3460549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ocument 17"/>
              <p:cNvSpPr/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Flowchart: Documen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554370" y="3406812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3"/>
            <a:endCxn id="27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03280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Fault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 flipV="1">
            <a:off x="6788321" y="5853753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7462344" y="5566918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5187329" y="4592365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Fault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  <a:endCxn id="34" idx="0"/>
          </p:cNvCxnSpPr>
          <p:nvPr/>
        </p:nvCxnSpPr>
        <p:spPr>
          <a:xfrm>
            <a:off x="5761848" y="5179392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8"/>
              <p:cNvSpPr/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𝐹𝑎𝑢𝑙𝑡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Flowchart: Documen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2"/>
          </p:cNvCxnSpPr>
          <p:nvPr/>
        </p:nvCxnSpPr>
        <p:spPr>
          <a:xfrm flipH="1">
            <a:off x="6554370" y="5125655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43361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Scenario Detector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3"/>
            <a:endCxn id="41" idx="1"/>
          </p:cNvCxnSpPr>
          <p:nvPr/>
        </p:nvCxnSpPr>
        <p:spPr>
          <a:xfrm>
            <a:off x="8469338" y="5848572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41" idx="2"/>
          </p:cNvCxnSpPr>
          <p:nvPr/>
        </p:nvCxnSpPr>
        <p:spPr>
          <a:xfrm>
            <a:off x="3891640" y="6008042"/>
            <a:ext cx="6044242" cy="163169"/>
          </a:xfrm>
          <a:prstGeom prst="bentConnector4">
            <a:avLst>
              <a:gd name="adj1" fmla="val 3847"/>
              <a:gd name="adj2" fmla="val 342434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3"/>
          <p:cNvCxnSpPr>
            <a:stCxn id="6" idx="3"/>
            <a:endCxn id="27" idx="0"/>
          </p:cNvCxnSpPr>
          <p:nvPr/>
        </p:nvCxnSpPr>
        <p:spPr>
          <a:xfrm flipV="1">
            <a:off x="3891640" y="3827878"/>
            <a:ext cx="6044242" cy="2180164"/>
          </a:xfrm>
          <a:prstGeom prst="bentConnector4">
            <a:avLst>
              <a:gd name="adj1" fmla="val 3978"/>
              <a:gd name="adj2" fmla="val 155345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3"/>
            <a:endCxn id="34" idx="1"/>
          </p:cNvCxnSpPr>
          <p:nvPr/>
        </p:nvCxnSpPr>
        <p:spPr>
          <a:xfrm flipV="1">
            <a:off x="3891640" y="5858966"/>
            <a:ext cx="1311640" cy="14907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60" name="Rectangle 59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Fault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1" name="Rectangle 30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4498809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8304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513881" cy="19630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4" y="5244573"/>
            <a:ext cx="2625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98908" y="570238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 flipV="1">
            <a:off x="8283949" y="6014634"/>
            <a:ext cx="615558" cy="98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1914929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9441" y="3743099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09395" y="171315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09395" y="2159761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9441" y="325711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12909" y="423018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</a:t>
            </a: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8269" y="509273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2452" y="560303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226773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194370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50983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268716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4040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12102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describe their orchestration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quickly engineer new digital twins?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096000" y="48379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0" y="555489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pPr lvl="1"/>
            <a:r>
              <a:rPr lang="en-US" dirty="0" smtClean="0"/>
              <a:t>Modelling and parameter estimation done.</a:t>
            </a:r>
          </a:p>
          <a:p>
            <a:pPr lvl="1"/>
            <a:r>
              <a:rPr lang="en-US" dirty="0" smtClean="0"/>
              <a:t>Linearization of the model for KF done.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Mirgita is doing safety monitoring using Gazebo and co-simulation (acting as DT)</a:t>
            </a:r>
          </a:p>
          <a:p>
            <a:pPr lvl="1"/>
            <a:r>
              <a:rPr lang="en-US" dirty="0" smtClean="0"/>
              <a:t>Mathias working on indoor position tracking with cameras on the robot.</a:t>
            </a:r>
          </a:p>
          <a:p>
            <a:pPr lvl="1"/>
            <a:r>
              <a:rPr lang="en-US" dirty="0" smtClean="0"/>
              <a:t>Bachelor students built a more detailed calibrated model.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Ongoing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RabbitMQ</a:t>
            </a:r>
            <a:r>
              <a:rPr lang="en-US" dirty="0" smtClean="0"/>
              <a:t> FMU</a:t>
            </a:r>
          </a:p>
          <a:p>
            <a:pPr lvl="1"/>
            <a:r>
              <a:rPr lang="en-US" dirty="0" smtClean="0"/>
              <a:t>One way communication into what-if co-simulations.</a:t>
            </a:r>
          </a:p>
          <a:p>
            <a:pPr lvl="1"/>
            <a:r>
              <a:rPr lang="en-US" dirty="0" smtClean="0"/>
              <a:t>Thule</a:t>
            </a:r>
            <a:r>
              <a:rPr lang="en-US" dirty="0"/>
              <a:t>, Casper, Cláudio Gomes, and Kenneth Lausdahl. “Formally Verified FMI Enabled Data Broker: </a:t>
            </a:r>
            <a:r>
              <a:rPr lang="en-US" dirty="0" err="1"/>
              <a:t>RabbitMQ</a:t>
            </a:r>
            <a:r>
              <a:rPr lang="en-US" dirty="0"/>
              <a:t> FMU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Tracking Simulator and </a:t>
            </a:r>
            <a:r>
              <a:rPr lang="en-US" dirty="0" err="1" smtClean="0"/>
              <a:t>PyFMU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Legaard</a:t>
            </a:r>
            <a:r>
              <a:rPr lang="en-US" dirty="0"/>
              <a:t>, Christian Møldrup, Cláudio Gomes, Peter Gorm Larsen, and Frederik F. Foldager. “Rapid Prototyping of Self-Adaptive-Systems Using Python Functional Mockup Units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Python Interface to COE (to run What-if Co-simulations)</a:t>
            </a:r>
          </a:p>
          <a:p>
            <a:r>
              <a:rPr lang="en-US" dirty="0" smtClean="0"/>
              <a:t>Fault injection in Co-simulations</a:t>
            </a:r>
          </a:p>
          <a:p>
            <a:pPr lvl="1"/>
            <a:r>
              <a:rPr lang="en-US" dirty="0" smtClean="0"/>
              <a:t>e.g., simulate network effects.</a:t>
            </a:r>
          </a:p>
          <a:p>
            <a:r>
              <a:rPr lang="en-US" dirty="0" smtClean="0"/>
              <a:t>High-performance Co-simulations</a:t>
            </a:r>
          </a:p>
          <a:p>
            <a:r>
              <a:rPr lang="en-US" dirty="0" smtClean="0"/>
              <a:t>Parallel co-simulations in DSE</a:t>
            </a:r>
            <a:r>
              <a:rPr lang="en-US" dirty="0"/>
              <a:t> </a:t>
            </a:r>
            <a:r>
              <a:rPr lang="en-US" dirty="0" smtClean="0"/>
              <a:t>in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5192" y="435209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Shadows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Shadow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059845" y="2714937"/>
            <a:ext cx="1719743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Twin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</a:t>
            </a:r>
            <a:r>
              <a:rPr lang="en-US" b="1" dirty="0" smtClean="0"/>
              <a:t>Twin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482197" y="1559858"/>
            <a:ext cx="5194524" cy="3274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of a Digital Shadow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Digital Shadow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972919" y="5894432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by Casper and Kenneth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5494" y="4976069"/>
            <a:ext cx="459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is the protocol.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is the implementation of it.</a:t>
            </a:r>
          </a:p>
          <a:p>
            <a:r>
              <a:rPr lang="en-US" dirty="0" smtClean="0"/>
              <a:t>It is tested in industry for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1899</Words>
  <Application>Microsoft Office PowerPoint</Application>
  <PresentationFormat>Widescreen</PresentationFormat>
  <Paragraphs>413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AU Passata</vt:lpstr>
      <vt:lpstr>AU Passata Light</vt:lpstr>
      <vt:lpstr>Calibri</vt:lpstr>
      <vt:lpstr>Calibri Light</vt:lpstr>
      <vt:lpstr>Cambria Math</vt:lpstr>
      <vt:lpstr>Office Theme</vt:lpstr>
      <vt:lpstr>Digesting the Digital Twin</vt:lpstr>
      <vt:lpstr>How do others define a Digital Twin?</vt:lpstr>
      <vt:lpstr>Our Goal &amp; Benefits of Digital Shadows</vt:lpstr>
      <vt:lpstr>Our Goal &amp; Benefits of Digital Twin</vt:lpstr>
      <vt:lpstr>Example Physical Twin: Plant</vt:lpstr>
      <vt:lpstr>Example Physical Twin:  Controller</vt:lpstr>
      <vt:lpstr>Atoms of a Digital Shadow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Fault Diagnosis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  <vt:lpstr>Related Ongoing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551</cp:revision>
  <dcterms:created xsi:type="dcterms:W3CDTF">2020-12-10T08:26:49Z</dcterms:created>
  <dcterms:modified xsi:type="dcterms:W3CDTF">2020-12-17T11:04:25Z</dcterms:modified>
</cp:coreProperties>
</file>