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4" r:id="rId6"/>
    <p:sldId id="266" r:id="rId7"/>
    <p:sldId id="263" r:id="rId8"/>
    <p:sldId id="265" r:id="rId9"/>
    <p:sldId id="283" r:id="rId10"/>
    <p:sldId id="268" r:id="rId11"/>
    <p:sldId id="270" r:id="rId12"/>
    <p:sldId id="284" r:id="rId13"/>
    <p:sldId id="285" r:id="rId14"/>
    <p:sldId id="276" r:id="rId15"/>
    <p:sldId id="286" r:id="rId16"/>
    <p:sldId id="277" r:id="rId17"/>
    <p:sldId id="278" r:id="rId18"/>
    <p:sldId id="287" r:id="rId19"/>
    <p:sldId id="267" r:id="rId20"/>
    <p:sldId id="288" r:id="rId21"/>
    <p:sldId id="280" r:id="rId22"/>
    <p:sldId id="261" r:id="rId23"/>
    <p:sldId id="289" r:id="rId24"/>
    <p:sldId id="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552" autoAdjust="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5DF0B-9596-4DDF-974F-18DBB21698F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70DEC-F61E-4BDC-9C56-7B910EB9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0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Ctrl</a:t>
            </a:r>
            <a:r>
              <a:rPr lang="en-US" baseline="0" dirty="0" smtClean="0"/>
              <a:t>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use case: work around power outage: how much do we need to warm up the incubator to keep it from going below a certain threshold?</a:t>
            </a:r>
          </a:p>
          <a:p>
            <a:r>
              <a:rPr lang="en-US" dirty="0" smtClean="0"/>
              <a:t>Explain how it relates to previous setup.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10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 twin modified to accept new values for parameters of the controller.</a:t>
            </a:r>
          </a:p>
          <a:p>
            <a:pPr lvl="1"/>
            <a:r>
              <a:rPr lang="en-US" dirty="0" smtClean="0"/>
              <a:t>But safe limits to these have been hard-coded.</a:t>
            </a:r>
          </a:p>
          <a:p>
            <a:pPr lvl="1"/>
            <a:r>
              <a:rPr lang="en-US" dirty="0" smtClean="0"/>
              <a:t>More safety issues remain</a:t>
            </a:r>
            <a:r>
              <a:rPr lang="en-150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94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Warnings: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New configurations must be triple checked before being applied.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Controller must always have hard-coded safety checks.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6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RabbitMQ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broker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twin produces timestamped messages: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 signals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Plant sensor measurements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8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useful ways to display data about the Physical Twin</a:t>
            </a:r>
          </a:p>
          <a:p>
            <a:r>
              <a:rPr lang="en-US" dirty="0" smtClean="0"/>
              <a:t>Not just 3D visualization, but 3D visualizations are featured in many DT papers (about 5 out of every 7 papers read by Til </a:t>
            </a:r>
            <a:r>
              <a:rPr lang="en-US" dirty="0" err="1" smtClean="0"/>
              <a:t>Boettjer</a:t>
            </a:r>
            <a:r>
              <a:rPr lang="en-US" dirty="0" smtClean="0"/>
              <a:t> et. al. [2]</a:t>
            </a:r>
          </a:p>
          <a:p>
            <a:r>
              <a:rPr lang="en-US" dirty="0" smtClean="0"/>
              <a:t>Out of scope, but contributions welcome!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7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8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translate what is observable from the system (temperature of the two sensors) into the state of the system (temperature of </a:t>
            </a:r>
            <a:r>
              <a:rPr lang="en-US" dirty="0" err="1" smtClean="0"/>
              <a:t>heatbed</a:t>
            </a:r>
            <a:r>
              <a:rPr lang="en-US" dirty="0" smtClean="0"/>
              <a:t> and average temperature).</a:t>
            </a:r>
          </a:p>
          <a:p>
            <a:pPr lvl="1"/>
            <a:r>
              <a:rPr lang="en-US" dirty="0" smtClean="0"/>
              <a:t>Show a diagram of this.</a:t>
            </a:r>
          </a:p>
          <a:p>
            <a:r>
              <a:rPr lang="en-US" dirty="0" smtClean="0"/>
              <a:t>KF accomplishes two things:</a:t>
            </a:r>
          </a:p>
          <a:p>
            <a:pPr lvl="1"/>
            <a:r>
              <a:rPr lang="en-US" dirty="0" smtClean="0"/>
              <a:t>Fares well with noisy measurements, </a:t>
            </a:r>
          </a:p>
          <a:p>
            <a:pPr lvl="1"/>
            <a:r>
              <a:rPr lang="en-US" dirty="0" smtClean="0"/>
              <a:t>And allows us to recover the “hidden variables” of the incubator</a:t>
            </a:r>
          </a:p>
          <a:p>
            <a:r>
              <a:rPr lang="en-US" dirty="0" smtClean="0"/>
              <a:t>BUT: It needs a model!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6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Explain Model: inputs/outputs/parameters</a:t>
            </a:r>
          </a:p>
          <a:p>
            <a:endParaRPr lang="en-US" dirty="0" smtClean="0"/>
          </a:p>
          <a:p>
            <a:r>
              <a:rPr lang="en-US" dirty="0" err="1" smtClean="0"/>
              <a:t>dTh_dt</a:t>
            </a:r>
            <a:r>
              <a:rPr lang="en-US" dirty="0" smtClean="0"/>
              <a:t> = 1.0*(-</a:t>
            </a:r>
            <a:r>
              <a:rPr lang="en-US" dirty="0" err="1" smtClean="0"/>
              <a:t>G_heater</a:t>
            </a:r>
            <a:r>
              <a:rPr lang="en-US" dirty="0" smtClean="0"/>
              <a:t>*(-T + </a:t>
            </a:r>
            <a:r>
              <a:rPr lang="en-US" dirty="0" err="1" smtClean="0"/>
              <a:t>T_h</a:t>
            </a:r>
            <a:r>
              <a:rPr lang="en-US" dirty="0" smtClean="0"/>
              <a:t>) + </a:t>
            </a:r>
            <a:r>
              <a:rPr lang="en-US" dirty="0" err="1" smtClean="0"/>
              <a:t>V_heater</a:t>
            </a:r>
            <a:r>
              <a:rPr lang="en-US" dirty="0" smtClean="0"/>
              <a:t>*</a:t>
            </a:r>
            <a:r>
              <a:rPr lang="en-US" dirty="0" err="1" smtClean="0"/>
              <a:t>i_heater</a:t>
            </a:r>
            <a:r>
              <a:rPr lang="en-US" dirty="0" smtClean="0"/>
              <a:t>*</a:t>
            </a:r>
            <a:r>
              <a:rPr lang="en-US" dirty="0" err="1" smtClean="0"/>
              <a:t>on_heater</a:t>
            </a:r>
            <a:r>
              <a:rPr lang="en-US" dirty="0" smtClean="0"/>
              <a:t>)/</a:t>
            </a:r>
            <a:r>
              <a:rPr lang="en-US" dirty="0" err="1" smtClean="0"/>
              <a:t>C_heater</a:t>
            </a:r>
            <a:endParaRPr lang="en-US" dirty="0" smtClean="0"/>
          </a:p>
          <a:p>
            <a:r>
              <a:rPr lang="en-US" dirty="0" err="1" smtClean="0"/>
              <a:t>dT_dt</a:t>
            </a:r>
            <a:r>
              <a:rPr lang="en-US" dirty="0" smtClean="0"/>
              <a:t> = 1.0*(-</a:t>
            </a:r>
            <a:r>
              <a:rPr lang="en-US" dirty="0" err="1" smtClean="0"/>
              <a:t>G_box</a:t>
            </a:r>
            <a:r>
              <a:rPr lang="en-US" dirty="0" smtClean="0"/>
              <a:t>*(T - </a:t>
            </a:r>
            <a:r>
              <a:rPr lang="en-US" dirty="0" err="1" smtClean="0"/>
              <a:t>T_room</a:t>
            </a:r>
            <a:r>
              <a:rPr lang="en-US" dirty="0" smtClean="0"/>
              <a:t>) + </a:t>
            </a:r>
            <a:r>
              <a:rPr lang="en-US" dirty="0" err="1" smtClean="0"/>
              <a:t>G_heater</a:t>
            </a:r>
            <a:r>
              <a:rPr lang="en-US" dirty="0" smtClean="0"/>
              <a:t>*(-T + </a:t>
            </a:r>
            <a:r>
              <a:rPr lang="en-US" dirty="0" err="1" smtClean="0"/>
              <a:t>T_h</a:t>
            </a:r>
            <a:r>
              <a:rPr lang="en-US" dirty="0" smtClean="0"/>
              <a:t>))/</a:t>
            </a:r>
            <a:r>
              <a:rPr lang="en-US" dirty="0" err="1" smtClean="0"/>
              <a:t>C_air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Run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79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6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4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1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2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5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CCESS.2020.299835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is.iaea.org/collection/NCLCollectionStore/_Public/27/002/27002051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De-Constructing Digital Twin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Cláudio Gomes, Hao Feng, Casper Thule, Kenneth Lausdahl, </a:t>
            </a:r>
          </a:p>
          <a:p>
            <a:r>
              <a:rPr lang="en-US" dirty="0" smtClean="0"/>
              <a:t>Peter Gorm Larsen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1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Estimation: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071666" y="2504531"/>
            <a:ext cx="5566783" cy="33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4166136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82843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2540" y="3827878"/>
            <a:ext cx="1585041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23" idx="1"/>
          </p:cNvCxnSpPr>
          <p:nvPr/>
        </p:nvCxnSpPr>
        <p:spPr>
          <a:xfrm flipV="1">
            <a:off x="5209605" y="4140123"/>
            <a:ext cx="1232935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415422" y="237052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43" name="Cloud 42"/>
          <p:cNvSpPr/>
          <p:nvPr/>
        </p:nvSpPr>
        <p:spPr>
          <a:xfrm>
            <a:off x="2718078" y="3327931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408469" y="4795494"/>
            <a:ext cx="1451847" cy="1368757"/>
            <a:chOff x="5646516" y="5460226"/>
            <a:chExt cx="1451847" cy="1368757"/>
          </a:xfrm>
        </p:grpSpPr>
        <p:sp>
          <p:nvSpPr>
            <p:cNvPr id="59" name="Flowchart: Document 58"/>
            <p:cNvSpPr/>
            <p:nvPr/>
          </p:nvSpPr>
          <p:spPr>
            <a:xfrm>
              <a:off x="5646516" y="5460226"/>
              <a:ext cx="1451847" cy="136875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Arrow Connector 69"/>
          <p:cNvCxnSpPr>
            <a:stCxn id="23" idx="3"/>
            <a:endCxn id="78" idx="1"/>
          </p:cNvCxnSpPr>
          <p:nvPr/>
        </p:nvCxnSpPr>
        <p:spPr>
          <a:xfrm flipV="1">
            <a:off x="8027581" y="3209435"/>
            <a:ext cx="1650711" cy="93068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78292" y="2897190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Safety Monitor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9678292" y="3607735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Predictive Maintenance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678292" y="4318280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Support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9678292" y="5033379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150" dirty="0" smtClean="0"/>
              <a:t>…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23" idx="3"/>
            <a:endCxn id="80" idx="1"/>
          </p:cNvCxnSpPr>
          <p:nvPr/>
        </p:nvCxnSpPr>
        <p:spPr>
          <a:xfrm flipV="1">
            <a:off x="8027581" y="3919980"/>
            <a:ext cx="1650711" cy="22014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3"/>
            <a:endCxn id="81" idx="1"/>
          </p:cNvCxnSpPr>
          <p:nvPr/>
        </p:nvCxnSpPr>
        <p:spPr>
          <a:xfrm>
            <a:off x="8027581" y="4140123"/>
            <a:ext cx="1650711" cy="49040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3" idx="3"/>
            <a:endCxn id="82" idx="1"/>
          </p:cNvCxnSpPr>
          <p:nvPr/>
        </p:nvCxnSpPr>
        <p:spPr>
          <a:xfrm>
            <a:off x="8027581" y="4140123"/>
            <a:ext cx="1650711" cy="120550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340948" y="3716617"/>
            <a:ext cx="1006994" cy="983396"/>
            <a:chOff x="8838285" y="3878692"/>
            <a:chExt cx="1006994" cy="983396"/>
          </a:xfrm>
        </p:grpSpPr>
        <p:sp>
          <p:nvSpPr>
            <p:cNvPr id="73" name="Flowchart: Document 72"/>
            <p:cNvSpPr/>
            <p:nvPr/>
          </p:nvSpPr>
          <p:spPr>
            <a:xfrm>
              <a:off x="8838285" y="3878692"/>
              <a:ext cx="1006994" cy="98339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Rounded Rectangle 96"/>
          <p:cNvSpPr/>
          <p:nvPr/>
        </p:nvSpPr>
        <p:spPr>
          <a:xfrm>
            <a:off x="1928212" y="3019342"/>
            <a:ext cx="1116657" cy="47071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8486484" y="3817613"/>
            <a:ext cx="750145" cy="35128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560075" y="4844824"/>
            <a:ext cx="1116657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Document 116"/>
          <p:cNvSpPr/>
          <p:nvPr/>
        </p:nvSpPr>
        <p:spPr>
          <a:xfrm>
            <a:off x="6447513" y="2775666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7022032" y="3362693"/>
            <a:ext cx="213029" cy="46518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1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Plant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2809122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20369" y="3410636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69" y="3410636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1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312354" y="4056691"/>
            <a:ext cx="446568" cy="1157287"/>
          </a:xfrm>
          <a:prstGeom prst="rect">
            <a:avLst/>
          </a:prstGeom>
        </p:spPr>
      </p:pic>
      <p:pic>
        <p:nvPicPr>
          <p:cNvPr id="17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770467" y="4457359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210153" y="3376184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1094087" y="3909975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2483127" y="4339207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08652" y="4464209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652" y="4464209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35638" y="4080895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638" y="4080895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Document 24"/>
          <p:cNvSpPr/>
          <p:nvPr/>
        </p:nvSpPr>
        <p:spPr>
          <a:xfrm>
            <a:off x="6431877" y="2809122"/>
            <a:ext cx="4142167" cy="190725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920464" y="3573628"/>
            <a:ext cx="184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49650" y="3551294"/>
                <a:ext cx="3279874" cy="604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15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1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1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650" y="3551294"/>
                <a:ext cx="3279874" cy="6045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8277564" y="3551294"/>
            <a:ext cx="279295" cy="57684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040333" y="5024426"/>
            <a:ext cx="1585041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8619825" y="4559241"/>
            <a:ext cx="213029" cy="46518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8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597" y="1548375"/>
            <a:ext cx="2662100" cy="1676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61446" y="1548374"/>
            <a:ext cx="5716153" cy="5083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138697" y="2024765"/>
            <a:ext cx="2422749" cy="56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5248" y="2599800"/>
            <a:ext cx="1887881" cy="4209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905814" y="2081004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3"/>
            <a:endCxn id="32" idx="1"/>
          </p:cNvCxnSpPr>
          <p:nvPr/>
        </p:nvCxnSpPr>
        <p:spPr>
          <a:xfrm flipV="1">
            <a:off x="2703129" y="2291488"/>
            <a:ext cx="3202685" cy="51879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3"/>
            <a:endCxn id="35" idx="1"/>
          </p:cNvCxnSpPr>
          <p:nvPr/>
        </p:nvCxnSpPr>
        <p:spPr>
          <a:xfrm>
            <a:off x="7793695" y="2291488"/>
            <a:ext cx="1873122" cy="2238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Document 34"/>
          <p:cNvSpPr/>
          <p:nvPr/>
        </p:nvSpPr>
        <p:spPr>
          <a:xfrm>
            <a:off x="9666817" y="2140785"/>
            <a:ext cx="1099255" cy="34617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data.csv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59548" y="2845290"/>
            <a:ext cx="1666330" cy="1105472"/>
            <a:chOff x="4989442" y="2531203"/>
            <a:chExt cx="1666330" cy="1105472"/>
          </a:xfrm>
        </p:grpSpPr>
        <p:sp>
          <p:nvSpPr>
            <p:cNvPr id="42" name="Flowchart: Document 41"/>
            <p:cNvSpPr/>
            <p:nvPr/>
          </p:nvSpPr>
          <p:spPr>
            <a:xfrm>
              <a:off x="5092683" y="2655226"/>
              <a:ext cx="1563089" cy="981449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lowchart: Document 30"/>
            <p:cNvSpPr/>
            <p:nvPr/>
          </p:nvSpPr>
          <p:spPr>
            <a:xfrm>
              <a:off x="4989442" y="2557720"/>
              <a:ext cx="1563089" cy="97462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160723" y="2531203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723" y="2531203"/>
                  <a:ext cx="1220525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Rectangle 43"/>
          <p:cNvSpPr/>
          <p:nvPr/>
        </p:nvSpPr>
        <p:spPr>
          <a:xfrm>
            <a:off x="9298348" y="3950762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LSE Solver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5" idx="2"/>
            <a:endCxn id="44" idx="0"/>
          </p:cNvCxnSpPr>
          <p:nvPr/>
        </p:nvCxnSpPr>
        <p:spPr>
          <a:xfrm>
            <a:off x="10216445" y="2464076"/>
            <a:ext cx="25844" cy="148668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905814" y="2892287"/>
            <a:ext cx="3010871" cy="1311993"/>
            <a:chOff x="6196108" y="4356024"/>
            <a:chExt cx="3010871" cy="1311993"/>
          </a:xfrm>
        </p:grpSpPr>
        <p:sp>
          <p:nvSpPr>
            <p:cNvPr id="51" name="Flowchart: Document 50"/>
            <p:cNvSpPr/>
            <p:nvPr/>
          </p:nvSpPr>
          <p:spPr>
            <a:xfrm>
              <a:off x="6196108" y="4356024"/>
              <a:ext cx="3010871" cy="1311993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6196109" y="4817689"/>
                  <a:ext cx="2942830" cy="60458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09" y="4817689"/>
                  <a:ext cx="2942830" cy="6045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52"/>
          <p:cNvSpPr/>
          <p:nvPr/>
        </p:nvSpPr>
        <p:spPr>
          <a:xfrm>
            <a:off x="1011125" y="1892906"/>
            <a:ext cx="1503218" cy="420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423827" y="2313874"/>
            <a:ext cx="0" cy="29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063378" y="2313874"/>
            <a:ext cx="0" cy="29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>
            <a:off x="8916685" y="3548284"/>
            <a:ext cx="661278" cy="4024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905814" y="4632611"/>
            <a:ext cx="3010871" cy="1747279"/>
            <a:chOff x="5871794" y="4690845"/>
            <a:chExt cx="3010871" cy="1747279"/>
          </a:xfrm>
        </p:grpSpPr>
        <p:sp>
          <p:nvSpPr>
            <p:cNvPr id="72" name="Flowchart: Document 71"/>
            <p:cNvSpPr/>
            <p:nvPr/>
          </p:nvSpPr>
          <p:spPr>
            <a:xfrm>
              <a:off x="5871794" y="4690845"/>
              <a:ext cx="3010871" cy="1747279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Best Parameters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6061980" y="5008081"/>
                  <a:ext cx="2121654" cy="11128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b="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486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980" y="5008081"/>
                  <a:ext cx="2121654" cy="11128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5" name="Straight Arrow Connector 74"/>
          <p:cNvCxnSpPr>
            <a:stCxn id="44" idx="2"/>
            <a:endCxn id="72" idx="3"/>
          </p:cNvCxnSpPr>
          <p:nvPr/>
        </p:nvCxnSpPr>
        <p:spPr>
          <a:xfrm flipH="1">
            <a:off x="8916685" y="4371730"/>
            <a:ext cx="1325604" cy="113452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101000" y="4949847"/>
            <a:ext cx="2406941" cy="1172495"/>
            <a:chOff x="7734030" y="3505200"/>
            <a:chExt cx="2406941" cy="1172495"/>
          </a:xfrm>
        </p:grpSpPr>
        <p:pic>
          <p:nvPicPr>
            <p:cNvPr id="81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7734030" y="4308363"/>
              <a:ext cx="2406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calibration_results.html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9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Estimation: </a:t>
            </a:r>
            <a:r>
              <a:rPr lang="en-US" dirty="0" err="1" smtClean="0"/>
              <a:t>Kalman</a:t>
            </a:r>
            <a:r>
              <a:rPr lang="en-US" dirty="0" smtClean="0"/>
              <a:t> Filter Results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71666" y="1803459"/>
            <a:ext cx="4150363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4166136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82843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2540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23" idx="1"/>
          </p:cNvCxnSpPr>
          <p:nvPr/>
        </p:nvCxnSpPr>
        <p:spPr>
          <a:xfrm flipV="1">
            <a:off x="5209605" y="4140123"/>
            <a:ext cx="1232935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415422" y="237052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43" name="Cloud 42"/>
          <p:cNvSpPr/>
          <p:nvPr/>
        </p:nvSpPr>
        <p:spPr>
          <a:xfrm>
            <a:off x="2718078" y="3327931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408469" y="4795494"/>
            <a:ext cx="1451847" cy="1368757"/>
            <a:chOff x="5646516" y="5460226"/>
            <a:chExt cx="1451847" cy="1368757"/>
          </a:xfrm>
        </p:grpSpPr>
        <p:sp>
          <p:nvSpPr>
            <p:cNvPr id="59" name="Flowchart: Document 58"/>
            <p:cNvSpPr/>
            <p:nvPr/>
          </p:nvSpPr>
          <p:spPr>
            <a:xfrm>
              <a:off x="5646516" y="5460226"/>
              <a:ext cx="1451847" cy="136875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Arrow Connector 69"/>
          <p:cNvCxnSpPr>
            <a:stCxn id="23" idx="3"/>
            <a:endCxn id="73" idx="1"/>
          </p:cNvCxnSpPr>
          <p:nvPr/>
        </p:nvCxnSpPr>
        <p:spPr>
          <a:xfrm flipV="1">
            <a:off x="802758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718784" y="3643212"/>
            <a:ext cx="1006994" cy="983396"/>
            <a:chOff x="8838285" y="3878692"/>
            <a:chExt cx="1006994" cy="983396"/>
          </a:xfrm>
        </p:grpSpPr>
        <p:sp>
          <p:nvSpPr>
            <p:cNvPr id="73" name="Flowchart: Document 72"/>
            <p:cNvSpPr/>
            <p:nvPr/>
          </p:nvSpPr>
          <p:spPr>
            <a:xfrm>
              <a:off x="8838285" y="3878692"/>
              <a:ext cx="1006994" cy="98339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7" name="Flowchart: Document 116"/>
          <p:cNvSpPr/>
          <p:nvPr/>
        </p:nvSpPr>
        <p:spPr>
          <a:xfrm>
            <a:off x="642658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7001108" y="3382811"/>
            <a:ext cx="233953" cy="4450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Flowchart: Document 41"/>
              <p:cNvSpPr/>
              <p:nvPr/>
            </p:nvSpPr>
            <p:spPr>
              <a:xfrm>
                <a:off x="776106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Flowchart: Documen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064" y="2798236"/>
                <a:ext cx="672116" cy="646328"/>
              </a:xfrm>
              <a:prstGeom prst="flowChartDocument">
                <a:avLst/>
              </a:prstGeom>
              <a:blipFill>
                <a:blip r:embed="rId11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>
            <a:off x="7793629" y="3401835"/>
            <a:ext cx="303493" cy="4462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337702" y="4991756"/>
            <a:ext cx="2095958" cy="1172495"/>
            <a:chOff x="7734030" y="3505200"/>
            <a:chExt cx="2095958" cy="1172495"/>
          </a:xfrm>
        </p:grpSpPr>
        <p:pic>
          <p:nvPicPr>
            <p:cNvPr id="53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7734030" y="4308363"/>
              <a:ext cx="2095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kalman_results.html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81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vs Tracking Simulator [1]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88318" cy="49307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KF runs at every sample</a:t>
            </a:r>
          </a:p>
          <a:p>
            <a:endParaRPr lang="en-US" sz="2400" dirty="0"/>
          </a:p>
          <a:p>
            <a:r>
              <a:rPr lang="en-US" sz="2400" dirty="0" smtClean="0"/>
              <a:t>Needs linearization</a:t>
            </a:r>
          </a:p>
          <a:p>
            <a:endParaRPr lang="en-US" sz="2400" dirty="0"/>
          </a:p>
          <a:p>
            <a:r>
              <a:rPr lang="en-US" sz="2400" dirty="0" smtClean="0"/>
              <a:t>Needs modified model</a:t>
            </a:r>
          </a:p>
          <a:p>
            <a:endParaRPr lang="en-US" sz="2400" dirty="0"/>
          </a:p>
          <a:p>
            <a:r>
              <a:rPr lang="en-US" sz="2400" dirty="0" smtClean="0"/>
              <a:t>Fast (can be run real-time)</a:t>
            </a:r>
          </a:p>
          <a:p>
            <a:endParaRPr lang="en-US" sz="2400" dirty="0" smtClean="0"/>
          </a:p>
          <a:p>
            <a:r>
              <a:rPr lang="en-US" sz="2400" dirty="0" smtClean="0"/>
              <a:t>Handles noise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517681" y="1825625"/>
            <a:ext cx="6533148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TS needs periodic re-calibration</a:t>
            </a:r>
          </a:p>
          <a:p>
            <a:endParaRPr lang="en-US" sz="2400" dirty="0" smtClean="0"/>
          </a:p>
          <a:p>
            <a:r>
              <a:rPr lang="en-US" sz="2400" dirty="0" smtClean="0"/>
              <a:t>Works for non-linear models and co-simulations</a:t>
            </a:r>
          </a:p>
          <a:p>
            <a:endParaRPr lang="en-US" sz="2400" dirty="0" smtClean="0"/>
          </a:p>
          <a:p>
            <a:r>
              <a:rPr lang="en-US" sz="2400" dirty="0" smtClean="0"/>
              <a:t>Estimates both parameters and states</a:t>
            </a:r>
          </a:p>
          <a:p>
            <a:endParaRPr lang="en-US" sz="2400" dirty="0" smtClean="0"/>
          </a:p>
          <a:p>
            <a:r>
              <a:rPr lang="en-US" sz="2400" dirty="0" smtClean="0"/>
              <a:t>Slow (soft real-time)</a:t>
            </a:r>
          </a:p>
          <a:p>
            <a:endParaRPr lang="en-US" sz="2400" dirty="0"/>
          </a:p>
          <a:p>
            <a:r>
              <a:rPr lang="en-US" sz="2400" dirty="0" smtClean="0"/>
              <a:t>Does not handle noise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172200" y="641777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[1] - Legaard</a:t>
            </a:r>
            <a:r>
              <a:rPr lang="en-US" sz="800" dirty="0"/>
              <a:t>, Christian Møldrup, Cláudio Gomes, Peter Gorm Larsen, and Frederik F. Foldager. “Rapid Prototyping of Self-Adaptive-Systems Using Python Functional Mockup Units,” to appear. </a:t>
            </a:r>
            <a:r>
              <a:rPr lang="en-US" sz="800" dirty="0" err="1"/>
              <a:t>SummerSim</a:t>
            </a:r>
            <a:r>
              <a:rPr lang="en-US" sz="800" dirty="0"/>
              <a:t> ’20. Virtual event: ACM New York, NY, USA, 2020.</a:t>
            </a:r>
            <a:endParaRPr lang="en-US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62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62451" y="1800315"/>
            <a:ext cx="6438448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2848171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2848171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0810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03280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081356" y="241848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2325208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23" idx="3"/>
            <a:endCxn id="73" idx="1"/>
          </p:cNvCxnSpPr>
          <p:nvPr/>
        </p:nvCxnSpPr>
        <p:spPr>
          <a:xfrm flipV="1">
            <a:off x="678832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Document 72"/>
          <p:cNvSpPr/>
          <p:nvPr/>
        </p:nvSpPr>
        <p:spPr>
          <a:xfrm>
            <a:off x="7462344" y="3848075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17" name="Flowchart: Document 116"/>
          <p:cNvSpPr/>
          <p:nvPr/>
        </p:nvSpPr>
        <p:spPr>
          <a:xfrm>
            <a:off x="518732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5761848" y="3382811"/>
            <a:ext cx="233953" cy="4450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Flowchart: Document 41"/>
              <p:cNvSpPr/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Flowchart: Documen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  <a:blipFill>
                <a:blip r:embed="rId5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>
            <a:off x="6554369" y="3401835"/>
            <a:ext cx="303493" cy="4462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pic>
        <p:nvPicPr>
          <p:cNvPr id="51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430832" y="241796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780308" y="241744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/>
          <p:cNvCxnSpPr/>
          <p:nvPr/>
        </p:nvCxnSpPr>
        <p:spPr>
          <a:xfrm>
            <a:off x="3891640" y="2204378"/>
            <a:ext cx="770812" cy="11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  <a:endCxn id="23" idx="1"/>
          </p:cNvCxnSpPr>
          <p:nvPr/>
        </p:nvCxnSpPr>
        <p:spPr>
          <a:xfrm flipV="1">
            <a:off x="3891640" y="4140123"/>
            <a:ext cx="1311640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143361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 Detector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73" idx="3"/>
            <a:endCxn id="60" idx="1"/>
          </p:cNvCxnSpPr>
          <p:nvPr/>
        </p:nvCxnSpPr>
        <p:spPr>
          <a:xfrm>
            <a:off x="8469338" y="4129729"/>
            <a:ext cx="674023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8" idx="3"/>
          </p:cNvCxnSpPr>
          <p:nvPr/>
        </p:nvCxnSpPr>
        <p:spPr>
          <a:xfrm flipV="1">
            <a:off x="3891640" y="4400481"/>
            <a:ext cx="5251721" cy="160756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21" y="2333751"/>
            <a:ext cx="8240275" cy="4201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Detector Results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3811654" y="1643736"/>
            <a:ext cx="1934628" cy="619592"/>
          </a:xfrm>
          <a:prstGeom prst="wedgeRectCallout">
            <a:avLst>
              <a:gd name="adj1" fmla="val 2580"/>
              <a:gd name="adj2" fmla="val 15371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Lid</a:t>
            </a:r>
            <a:endParaRPr lang="en-US" dirty="0"/>
          </a:p>
        </p:txBody>
      </p:sp>
      <p:pic>
        <p:nvPicPr>
          <p:cNvPr id="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5220101" y="168484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916602" y="1684840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ular Callout 13"/>
          <p:cNvSpPr/>
          <p:nvPr/>
        </p:nvSpPr>
        <p:spPr>
          <a:xfrm>
            <a:off x="6179469" y="5070329"/>
            <a:ext cx="1934628" cy="619592"/>
          </a:xfrm>
          <a:prstGeom prst="wedgeRectCallout">
            <a:avLst>
              <a:gd name="adj1" fmla="val -29262"/>
              <a:gd name="adj2" fmla="val -10727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 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What-If (Co)-Simulations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62451" y="1800315"/>
            <a:ext cx="6438448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469" y="1803459"/>
            <a:ext cx="2848171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469" y="5685014"/>
            <a:ext cx="2848171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50810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203280" y="446351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12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081356" y="241848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1299356" y="2904312"/>
            <a:ext cx="2325208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3"/>
            <a:endCxn id="16" idx="1"/>
          </p:cNvCxnSpPr>
          <p:nvPr/>
        </p:nvCxnSpPr>
        <p:spPr>
          <a:xfrm flipV="1">
            <a:off x="6788321" y="4765361"/>
            <a:ext cx="397502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ocument 15"/>
          <p:cNvSpPr/>
          <p:nvPr/>
        </p:nvSpPr>
        <p:spPr>
          <a:xfrm>
            <a:off x="7185823" y="4483707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7" name="Flowchart: Document 16"/>
          <p:cNvSpPr/>
          <p:nvPr/>
        </p:nvSpPr>
        <p:spPr>
          <a:xfrm>
            <a:off x="518732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  <a:endCxn id="10" idx="0"/>
          </p:cNvCxnSpPr>
          <p:nvPr/>
        </p:nvCxnSpPr>
        <p:spPr>
          <a:xfrm>
            <a:off x="5761848" y="3382811"/>
            <a:ext cx="233953" cy="108069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Flowchart: Document 18"/>
              <p:cNvSpPr/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Flowchart: Document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  <a:blipFill>
                <a:blip r:embed="rId5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6330371" y="3401835"/>
            <a:ext cx="527491" cy="108187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22" name="Rectangle 21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3891640" y="2204378"/>
            <a:ext cx="770812" cy="11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10" idx="1"/>
          </p:cNvCxnSpPr>
          <p:nvPr/>
        </p:nvCxnSpPr>
        <p:spPr>
          <a:xfrm flipV="1">
            <a:off x="3891640" y="4775755"/>
            <a:ext cx="1311640" cy="123228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854337" y="446351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6" idx="3"/>
            <a:endCxn id="28" idx="1"/>
          </p:cNvCxnSpPr>
          <p:nvPr/>
        </p:nvCxnSpPr>
        <p:spPr>
          <a:xfrm>
            <a:off x="8192817" y="4765361"/>
            <a:ext cx="661520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2"/>
          </p:cNvCxnSpPr>
          <p:nvPr/>
        </p:nvCxnSpPr>
        <p:spPr>
          <a:xfrm>
            <a:off x="6857862" y="3401835"/>
            <a:ext cx="2277076" cy="106167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0"/>
            <a:endCxn id="28" idx="0"/>
          </p:cNvCxnSpPr>
          <p:nvPr/>
        </p:nvCxnSpPr>
        <p:spPr>
          <a:xfrm rot="16200000" flipH="1">
            <a:off x="6870490" y="1687142"/>
            <a:ext cx="1667726" cy="3885010"/>
          </a:xfrm>
          <a:prstGeom prst="bentConnector3">
            <a:avLst>
              <a:gd name="adj1" fmla="val -13707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0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What-If </a:t>
            </a:r>
            <a:r>
              <a:rPr lang="en-US" dirty="0" smtClean="0"/>
              <a:t>Simulations: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16" y="1334553"/>
            <a:ext cx="8973388" cy="495452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896227" y="3861604"/>
            <a:ext cx="1934628" cy="619592"/>
          </a:xfrm>
          <a:prstGeom prst="wedgeRectCallout">
            <a:avLst>
              <a:gd name="adj1" fmla="val 84174"/>
              <a:gd name="adj2" fmla="val 21585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Power Outage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6842763" y="3949336"/>
            <a:ext cx="462012" cy="4429222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59157" y="6394953"/>
            <a:ext cx="442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Estimated Intervention Time with Best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3256575" y="1690688"/>
            <a:ext cx="1602581" cy="619592"/>
          </a:xfrm>
          <a:prstGeom prst="wedgeRectCallout">
            <a:avLst>
              <a:gd name="adj1" fmla="val 67143"/>
              <a:gd name="adj2" fmla="val 26867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 Ctrl Configuration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2717559" y="2932216"/>
            <a:ext cx="1602581" cy="619592"/>
          </a:xfrm>
          <a:prstGeom prst="wedgeRectCallout">
            <a:avLst>
              <a:gd name="adj1" fmla="val 91167"/>
              <a:gd name="adj2" fmla="val 25002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Ctrl Configuration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902" y="1643837"/>
            <a:ext cx="3260784" cy="257675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0911015" y="3336563"/>
            <a:ext cx="659411" cy="31683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83254" t="5151" r="2480" b="74451"/>
          <a:stretch/>
        </p:blipFill>
        <p:spPr>
          <a:xfrm>
            <a:off x="8786971" y="732975"/>
            <a:ext cx="1280161" cy="10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Communication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17740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76944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76944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313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91825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96313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4647293" y="3127489"/>
            <a:ext cx="2544848" cy="81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243120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243120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3143" y="2594769"/>
            <a:ext cx="3483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Self-reconfiguration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064395" y="4281176"/>
            <a:ext cx="17487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456056" y="4092372"/>
            <a:ext cx="17487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others define a Digital Twin?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3889" cy="3635608"/>
          </a:xfrm>
        </p:spPr>
        <p:txBody>
          <a:bodyPr/>
          <a:lstStyle/>
          <a:p>
            <a:r>
              <a:rPr lang="en-US" dirty="0" smtClean="0"/>
              <a:t>Hard to pick one.</a:t>
            </a:r>
          </a:p>
          <a:p>
            <a:r>
              <a:rPr lang="en-US" dirty="0" smtClean="0"/>
              <a:t>Our summary, from [2,3]:</a:t>
            </a:r>
          </a:p>
          <a:p>
            <a:pPr lvl="1"/>
            <a:r>
              <a:rPr lang="en-US" dirty="0"/>
              <a:t>Digital Twin</a:t>
            </a:r>
            <a:r>
              <a:rPr lang="en-US" dirty="0" smtClean="0"/>
              <a:t>: “when </a:t>
            </a:r>
            <a:r>
              <a:rPr lang="en-US" dirty="0"/>
              <a:t>the </a:t>
            </a:r>
            <a:r>
              <a:rPr lang="en-US" b="1" dirty="0" smtClean="0"/>
              <a:t>data flows </a:t>
            </a:r>
            <a:r>
              <a:rPr lang="en-US" dirty="0" smtClean="0"/>
              <a:t>between </a:t>
            </a:r>
            <a:r>
              <a:rPr lang="en-US" dirty="0"/>
              <a:t>an existing </a:t>
            </a:r>
            <a:r>
              <a:rPr lang="en-US" dirty="0" smtClean="0"/>
              <a:t>physical </a:t>
            </a:r>
            <a:r>
              <a:rPr lang="en-US" dirty="0"/>
              <a:t>object and a digital </a:t>
            </a:r>
            <a:r>
              <a:rPr lang="en-US" dirty="0" smtClean="0"/>
              <a:t>object [</a:t>
            </a:r>
            <a:r>
              <a:rPr lang="en-150" dirty="0" smtClean="0"/>
              <a:t>…</a:t>
            </a:r>
            <a:r>
              <a:rPr lang="en-US" dirty="0" smtClean="0"/>
              <a:t>] A </a:t>
            </a:r>
            <a:r>
              <a:rPr lang="en-US" dirty="0"/>
              <a:t>change made to the physical object automatically leads to a change in the </a:t>
            </a:r>
            <a:r>
              <a:rPr lang="en-US" dirty="0" smtClean="0"/>
              <a:t>digital object </a:t>
            </a:r>
            <a:r>
              <a:rPr lang="en-US" dirty="0"/>
              <a:t>and vice </a:t>
            </a:r>
            <a:r>
              <a:rPr lang="en-US" dirty="0" smtClean="0"/>
              <a:t>versa.”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517" b="44210"/>
          <a:stretch/>
        </p:blipFill>
        <p:spPr>
          <a:xfrm>
            <a:off x="6580822" y="1825625"/>
            <a:ext cx="4898813" cy="2726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7969" y="4498809"/>
            <a:ext cx="452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- Barbara </a:t>
            </a:r>
            <a:r>
              <a:rPr lang="en-US" sz="800" dirty="0"/>
              <a:t>Rita </a:t>
            </a:r>
            <a:r>
              <a:rPr lang="en-US" sz="800" dirty="0" err="1"/>
              <a:t>Barricelli</a:t>
            </a:r>
            <a:r>
              <a:rPr lang="en-US" sz="800" dirty="0"/>
              <a:t>, Elena Casiraghi, and Daniela </a:t>
            </a:r>
            <a:r>
              <a:rPr lang="en-US" sz="800" dirty="0" err="1"/>
              <a:t>Fogli</a:t>
            </a:r>
            <a:r>
              <a:rPr lang="en-US" sz="800" dirty="0"/>
              <a:t>, “A Survey on Digital Twin: Definitions, Characteristics, Applications, and Design Implications,” </a:t>
            </a:r>
            <a:r>
              <a:rPr lang="en-US" sz="800" i="1" dirty="0"/>
              <a:t>IEEE Access</a:t>
            </a:r>
            <a:r>
              <a:rPr lang="en-US" sz="800" dirty="0"/>
              <a:t> 7 (2019): </a:t>
            </a:r>
            <a:r>
              <a:rPr lang="en-US" sz="800" dirty="0" smtClean="0"/>
              <a:t>167653–71</a:t>
            </a:r>
            <a:r>
              <a:rPr lang="en-US" sz="8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0900" y="5961519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</a:t>
            </a:r>
            <a:r>
              <a:rPr lang="en-US" sz="800" dirty="0"/>
              <a:t>Til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1370900" y="6142623"/>
            <a:ext cx="495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[3] </a:t>
            </a:r>
            <a:r>
              <a:rPr lang="en-150" sz="800" dirty="0" smtClean="0"/>
              <a:t>–</a:t>
            </a:r>
            <a:r>
              <a:rPr lang="en-US" sz="800" dirty="0" smtClean="0"/>
              <a:t> </a:t>
            </a:r>
            <a:r>
              <a:rPr lang="en-US" sz="800" dirty="0"/>
              <a:t>Fuller, Aidan, Zhong Fan, Charles Day, and Chris Barlow. “Digital Twin: Enabling Technologies, Challenges and Open Research.” </a:t>
            </a:r>
            <a:r>
              <a:rPr lang="en-US" sz="800" i="1" dirty="0"/>
              <a:t>IEEE Access</a:t>
            </a:r>
            <a:r>
              <a:rPr lang="en-US" sz="800" dirty="0"/>
              <a:t> 8 (2020): 108952–71. </a:t>
            </a:r>
            <a:r>
              <a:rPr lang="en-US" sz="800" dirty="0">
                <a:hlinkClick r:id="rId3"/>
              </a:rPr>
              <a:t>https://doi.org/10.1109/ACCESS.2020.2998358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31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6253" y="1857676"/>
            <a:ext cx="3803059" cy="4716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24676" y="2163510"/>
            <a:ext cx="5451423" cy="4410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99312" y="2639901"/>
            <a:ext cx="2636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Self-Adaptation Example</a:t>
            </a:r>
            <a:endParaRPr lang="en-US" dirty="0"/>
          </a:p>
        </p:txBody>
      </p:sp>
      <p:sp>
        <p:nvSpPr>
          <p:cNvPr id="29" name="Cloud 28"/>
          <p:cNvSpPr/>
          <p:nvPr/>
        </p:nvSpPr>
        <p:spPr>
          <a:xfrm>
            <a:off x="4237571" y="3195201"/>
            <a:ext cx="1894911" cy="857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1561" y="2395122"/>
            <a:ext cx="3669678" cy="4082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87" idx="1"/>
            <a:endCxn id="29" idx="1"/>
          </p:cNvCxnSpPr>
          <p:nvPr/>
        </p:nvCxnSpPr>
        <p:spPr>
          <a:xfrm flipH="1" flipV="1">
            <a:off x="5185027" y="4051538"/>
            <a:ext cx="1451336" cy="199103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99314" y="5244573"/>
            <a:ext cx="2625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43" y="3194957"/>
            <a:ext cx="3401468" cy="268793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6636363" y="457435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9" idx="3"/>
            <a:endCxn id="61" idx="1"/>
          </p:cNvCxnSpPr>
          <p:nvPr/>
        </p:nvCxnSpPr>
        <p:spPr>
          <a:xfrm flipV="1">
            <a:off x="8221404" y="4876201"/>
            <a:ext cx="397502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lowchart: Document 60"/>
          <p:cNvSpPr/>
          <p:nvPr/>
        </p:nvSpPr>
        <p:spPr>
          <a:xfrm>
            <a:off x="8618906" y="4594547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2" name="Flowchart: Document 61"/>
          <p:cNvSpPr/>
          <p:nvPr/>
        </p:nvSpPr>
        <p:spPr>
          <a:xfrm>
            <a:off x="6620412" y="290662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62" idx="2"/>
            <a:endCxn id="59" idx="0"/>
          </p:cNvCxnSpPr>
          <p:nvPr/>
        </p:nvCxnSpPr>
        <p:spPr>
          <a:xfrm>
            <a:off x="7194931" y="3493651"/>
            <a:ext cx="233953" cy="108069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Flowchart: Document 63"/>
              <p:cNvSpPr/>
              <p:nvPr/>
            </p:nvSpPr>
            <p:spPr>
              <a:xfrm>
                <a:off x="7954887" y="290907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Flowchart: Document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887" y="2909076"/>
                <a:ext cx="672116" cy="646328"/>
              </a:xfrm>
              <a:prstGeom prst="flowChartDocument">
                <a:avLst/>
              </a:prstGeom>
              <a:blipFill>
                <a:blip r:embed="rId4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4" idx="2"/>
          </p:cNvCxnSpPr>
          <p:nvPr/>
        </p:nvCxnSpPr>
        <p:spPr>
          <a:xfrm flipH="1">
            <a:off x="7763454" y="3512675"/>
            <a:ext cx="527491" cy="108187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0287420" y="457435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1" idx="3"/>
            <a:endCxn id="66" idx="1"/>
          </p:cNvCxnSpPr>
          <p:nvPr/>
        </p:nvCxnSpPr>
        <p:spPr>
          <a:xfrm>
            <a:off x="9625900" y="4876201"/>
            <a:ext cx="661520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2"/>
          </p:cNvCxnSpPr>
          <p:nvPr/>
        </p:nvCxnSpPr>
        <p:spPr>
          <a:xfrm>
            <a:off x="8290945" y="3512675"/>
            <a:ext cx="2277076" cy="106167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37"/>
          <p:cNvCxnSpPr>
            <a:stCxn id="62" idx="0"/>
            <a:endCxn id="66" idx="0"/>
          </p:cNvCxnSpPr>
          <p:nvPr/>
        </p:nvCxnSpPr>
        <p:spPr>
          <a:xfrm rot="16200000" flipH="1">
            <a:off x="8303573" y="1797982"/>
            <a:ext cx="1667726" cy="3885010"/>
          </a:xfrm>
          <a:prstGeom prst="bentConnector3">
            <a:avLst>
              <a:gd name="adj1" fmla="val -13707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Flowchart: Document 80"/>
          <p:cNvSpPr/>
          <p:nvPr/>
        </p:nvSpPr>
        <p:spPr>
          <a:xfrm>
            <a:off x="8899507" y="5674163"/>
            <a:ext cx="1668514" cy="70054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Configuration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636363" y="5730325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81" idx="1"/>
            <a:endCxn id="87" idx="3"/>
          </p:cNvCxnSpPr>
          <p:nvPr/>
        </p:nvCxnSpPr>
        <p:spPr>
          <a:xfrm flipH="1">
            <a:off x="8221404" y="6024436"/>
            <a:ext cx="678103" cy="1813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Flowchart: Document 93"/>
          <p:cNvSpPr/>
          <p:nvPr/>
        </p:nvSpPr>
        <p:spPr>
          <a:xfrm>
            <a:off x="4720396" y="4368997"/>
            <a:ext cx="1668514" cy="70054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H=40.0</a:t>
            </a:r>
          </a:p>
          <a:p>
            <a:pPr algn="ctr"/>
            <a:r>
              <a:rPr lang="en-US" dirty="0" smtClean="0"/>
              <a:t>C=10.0</a:t>
            </a:r>
          </a:p>
        </p:txBody>
      </p:sp>
      <p:cxnSp>
        <p:nvCxnSpPr>
          <p:cNvPr id="95" name="Straight Arrow Connector 94"/>
          <p:cNvCxnSpPr>
            <a:stCxn id="29" idx="1"/>
            <a:endCxn id="48" idx="3"/>
          </p:cNvCxnSpPr>
          <p:nvPr/>
        </p:nvCxnSpPr>
        <p:spPr>
          <a:xfrm flipH="1">
            <a:off x="3748111" y="4051538"/>
            <a:ext cx="1436916" cy="48738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2943085" y="4924408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854922" y="4675901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2163070" y="4465207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37"/>
          <p:cNvCxnSpPr>
            <a:stCxn id="66" idx="2"/>
            <a:endCxn id="81" idx="3"/>
          </p:cNvCxnSpPr>
          <p:nvPr/>
        </p:nvCxnSpPr>
        <p:spPr>
          <a:xfrm rot="5400000">
            <a:off x="10411183" y="5355678"/>
            <a:ext cx="825596" cy="511920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0" name="Picture 2" descr="media.rs-online.com/t_large/F8578719-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402" y="5397292"/>
            <a:ext cx="1532776" cy="129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107" name="Rectangle 106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0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Self-Adaptation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982200" cy="447357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when object is placed </a:t>
            </a:r>
            <a:r>
              <a:rPr lang="en-US" dirty="0"/>
              <a:t>inside the incubator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Detection done via </a:t>
            </a:r>
            <a:r>
              <a:rPr lang="en-US" dirty="0" err="1" smtClean="0"/>
              <a:t>Kalman</a:t>
            </a:r>
            <a:r>
              <a:rPr lang="en-US" dirty="0" smtClean="0"/>
              <a:t> Filter and Anomaly Detector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Schedule experiment to gather relevant data</a:t>
            </a:r>
          </a:p>
          <a:p>
            <a:pPr lvl="1"/>
            <a:r>
              <a:rPr lang="en-US" dirty="0" smtClean="0"/>
              <a:t>E.g., let the plant cool down to a safe temperature, then ramp up heating for some time.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controller for the new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Gather experiment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parameter estimation for new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Re-configure </a:t>
            </a:r>
            <a:r>
              <a:rPr lang="en-US" dirty="0" err="1" smtClean="0"/>
              <a:t>Kalman</a:t>
            </a:r>
            <a:r>
              <a:rPr lang="en-US" dirty="0" smtClean="0"/>
              <a:t> filter with new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What-if simulations to optimize controller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Re-configure 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5" name="Straight Arrow Connector 37"/>
          <p:cNvCxnSpPr>
            <a:stCxn id="3" idx="2"/>
            <a:endCxn id="3" idx="0"/>
          </p:cNvCxnSpPr>
          <p:nvPr/>
        </p:nvCxnSpPr>
        <p:spPr>
          <a:xfrm rot="5400000" flipH="1">
            <a:off x="3592512" y="4062412"/>
            <a:ext cx="4473576" cy="12700"/>
          </a:xfrm>
          <a:prstGeom prst="bentConnector5">
            <a:avLst>
              <a:gd name="adj1" fmla="val -5110"/>
              <a:gd name="adj2" fmla="val 41100000"/>
              <a:gd name="adj3" fmla="val 10511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1805" y="2260296"/>
            <a:ext cx="3683403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09031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09031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42400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3912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19717" y="365125"/>
            <a:ext cx="5738883" cy="599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66524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66524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62111" y="901368"/>
            <a:ext cx="3118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3D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Self-reconfiguration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96001" y="1514894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96001" y="2292787"/>
            <a:ext cx="1887881" cy="64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96002" y="766062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Recorder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1" y="3097199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Kalman</a:t>
            </a:r>
            <a:r>
              <a:rPr lang="en-US" dirty="0"/>
              <a:t> Filter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0" y="3876430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LSE Solver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96000" y="4625262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Anomaly Detector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15094" y="3476858"/>
            <a:ext cx="2812289" cy="64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RQ1: Are these the atoms of a digital twin?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6096000" y="5458735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415094" y="4123248"/>
            <a:ext cx="2812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RQ2: How to best orchestrate them to accomplish complex tasks?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415094" y="5046578"/>
            <a:ext cx="2812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RQ3: How to enhance reusability of the atoms to quickly engineer new digital twins?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023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Case Studies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4470"/>
          <a:stretch/>
        </p:blipFill>
        <p:spPr>
          <a:xfrm>
            <a:off x="8225251" y="436132"/>
            <a:ext cx="3035300" cy="341012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302500" cy="4351338"/>
          </a:xfrm>
        </p:spPr>
        <p:txBody>
          <a:bodyPr/>
          <a:lstStyle/>
          <a:p>
            <a:r>
              <a:rPr lang="en-US" dirty="0" smtClean="0"/>
              <a:t>UR Robot Arm</a:t>
            </a:r>
          </a:p>
          <a:p>
            <a:pPr lvl="1"/>
            <a:r>
              <a:rPr lang="en-US" dirty="0" smtClean="0"/>
              <a:t>Developed with Emil Madsen and Carlos </a:t>
            </a:r>
            <a:r>
              <a:rPr lang="en-US" dirty="0" smtClean="0"/>
              <a:t>Hansen</a:t>
            </a:r>
          </a:p>
          <a:p>
            <a:pPr lvl="1"/>
            <a:r>
              <a:rPr lang="en-US" dirty="0" smtClean="0"/>
              <a:t>TODO</a:t>
            </a:r>
            <a:endParaRPr lang="en-US" dirty="0" smtClean="0"/>
          </a:p>
          <a:p>
            <a:r>
              <a:rPr lang="en-US" dirty="0" smtClean="0"/>
              <a:t>Desktop </a:t>
            </a:r>
            <a:r>
              <a:rPr lang="en-US" dirty="0" err="1" smtClean="0"/>
              <a:t>Robotti</a:t>
            </a:r>
            <a:endParaRPr lang="en-US" dirty="0" smtClean="0"/>
          </a:p>
          <a:p>
            <a:pPr lvl="1"/>
            <a:r>
              <a:rPr lang="en-US" dirty="0" smtClean="0"/>
              <a:t>Mirgita is doing safety monitoring using Gazebo and co-simulation (acting as DT)</a:t>
            </a:r>
          </a:p>
          <a:p>
            <a:pPr lvl="1"/>
            <a:r>
              <a:rPr lang="en-US" dirty="0" smtClean="0"/>
              <a:t>Mathias working on indoor position tracking with cameras on the robot.</a:t>
            </a:r>
          </a:p>
          <a:p>
            <a:pPr lvl="1"/>
            <a:r>
              <a:rPr lang="en-US" dirty="0" smtClean="0"/>
              <a:t>Bachelor students built a more detailed calibrated model.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4361" y="5978079"/>
            <a:ext cx="351447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Get pictures of 3d </a:t>
            </a:r>
            <a:r>
              <a:rPr lang="en-US" dirty="0" err="1" smtClean="0"/>
              <a:t>robotti</a:t>
            </a:r>
            <a:r>
              <a:rPr lang="en-US" dirty="0" smtClean="0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Ongoing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TODO: Add citations to papers</a:t>
            </a:r>
          </a:p>
          <a:p>
            <a:r>
              <a:rPr lang="en-US" dirty="0" err="1" smtClean="0"/>
              <a:t>RabbitMQ</a:t>
            </a:r>
            <a:r>
              <a:rPr lang="en-US" dirty="0" smtClean="0"/>
              <a:t> FMU</a:t>
            </a:r>
          </a:p>
          <a:p>
            <a:pPr lvl="1"/>
            <a:r>
              <a:rPr lang="en-US" dirty="0" smtClean="0"/>
              <a:t>Add descriptions</a:t>
            </a:r>
            <a:endParaRPr lang="en-US" dirty="0" smtClean="0"/>
          </a:p>
          <a:p>
            <a:r>
              <a:rPr lang="en-US" dirty="0" smtClean="0"/>
              <a:t>Tracking Simulator</a:t>
            </a:r>
            <a:endParaRPr lang="en-US" dirty="0"/>
          </a:p>
          <a:p>
            <a:r>
              <a:rPr lang="en-US" dirty="0" smtClean="0"/>
              <a:t>Python Interface to COE (to run What-if Co-simulations)</a:t>
            </a:r>
          </a:p>
          <a:p>
            <a:r>
              <a:rPr lang="en-US" dirty="0" smtClean="0"/>
              <a:t>Fault injection in Co-simulations</a:t>
            </a:r>
          </a:p>
          <a:p>
            <a:r>
              <a:rPr lang="en-US" dirty="0" smtClean="0"/>
              <a:t>High-performance Co-simulations</a:t>
            </a:r>
          </a:p>
          <a:p>
            <a:r>
              <a:rPr lang="en-US" dirty="0" smtClean="0"/>
              <a:t>Parallel co-simulations in DSE</a:t>
            </a:r>
            <a:r>
              <a:rPr lang="en-US" dirty="0"/>
              <a:t> </a:t>
            </a:r>
            <a:r>
              <a:rPr lang="en-US" smtClean="0"/>
              <a:t>in cluster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24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&amp; Benefits of DTs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7740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6944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76944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10313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91825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96313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4647293" y="3127489"/>
            <a:ext cx="2544848" cy="81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43120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243120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3143" y="2594769"/>
            <a:ext cx="3483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Self-reconfiguration</a:t>
            </a:r>
          </a:p>
        </p:txBody>
      </p:sp>
    </p:spTree>
    <p:extLst>
      <p:ext uri="{BB962C8B-B14F-4D97-AF65-F5344CB8AC3E}">
        <p14:creationId xmlns:p14="http://schemas.microsoft.com/office/powerpoint/2010/main" val="16378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Plant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50" y="1559858"/>
            <a:ext cx="3119246" cy="41568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06" y="2224457"/>
            <a:ext cx="4924015" cy="34106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7544" y="4534486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64063" y="2809187"/>
            <a:ext cx="2492610" cy="1658217"/>
            <a:chOff x="1417740" y="2260296"/>
            <a:chExt cx="3825381" cy="2544848"/>
          </a:xfrm>
        </p:grpSpPr>
        <p:sp>
          <p:nvSpPr>
            <p:cNvPr id="11" name="Rectangle 10"/>
            <p:cNvSpPr/>
            <p:nvPr/>
          </p:nvSpPr>
          <p:spPr>
            <a:xfrm>
              <a:off x="1417740" y="22602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76944" y="2886665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6944" y="3980039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810313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791825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4558420" y="387935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6723921" y="2112249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306024" y="1670636"/>
            <a:ext cx="121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Room Temperature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4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</a:t>
            </a:r>
            <a:br>
              <a:rPr lang="en-US" dirty="0" smtClean="0"/>
            </a:b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6949" y="3996762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70" y="1690688"/>
            <a:ext cx="4671291" cy="369137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45406" y="2300531"/>
            <a:ext cx="2492610" cy="1658217"/>
            <a:chOff x="1417740" y="2260296"/>
            <a:chExt cx="3825381" cy="2544848"/>
          </a:xfrm>
        </p:grpSpPr>
        <p:sp>
          <p:nvSpPr>
            <p:cNvPr id="15" name="Rectangle 14"/>
            <p:cNvSpPr/>
            <p:nvPr/>
          </p:nvSpPr>
          <p:spPr>
            <a:xfrm>
              <a:off x="1417740" y="22602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6944" y="2886665"/>
              <a:ext cx="2306972" cy="6460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76944" y="3980039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810313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91825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554161" y="1607006"/>
            <a:ext cx="4514528" cy="5024094"/>
            <a:chOff x="7554161" y="1607006"/>
            <a:chExt cx="4514528" cy="50240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4161" y="1607006"/>
              <a:ext cx="4514528" cy="34396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5957" y="3844603"/>
              <a:ext cx="2270935" cy="2786497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9687312" y="3457726"/>
              <a:ext cx="6757" cy="7737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35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Digital Twin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58674" y="726771"/>
            <a:ext cx="5971829" cy="2178354"/>
            <a:chOff x="504874" y="3212796"/>
            <a:chExt cx="9003954" cy="2544848"/>
          </a:xfrm>
        </p:grpSpPr>
        <p:sp>
          <p:nvSpPr>
            <p:cNvPr id="7" name="Rectangle 6"/>
            <p:cNvSpPr/>
            <p:nvPr/>
          </p:nvSpPr>
          <p:spPr>
            <a:xfrm>
              <a:off x="504874" y="32127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83447" y="3212796"/>
              <a:ext cx="3825381" cy="2544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3734427" y="4079989"/>
              <a:ext cx="2544848" cy="81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330254" y="3574962"/>
              <a:ext cx="135319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330254" y="5444370"/>
              <a:ext cx="135319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801812" y="1176611"/>
            <a:ext cx="25541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3D </a:t>
            </a:r>
            <a:r>
              <a:rPr lang="en-US" sz="1400" dirty="0" smtClean="0">
                <a:solidFill>
                  <a:schemeClr val="bg1"/>
                </a:solidFill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Predictive </a:t>
            </a:r>
            <a:r>
              <a:rPr lang="en-US" sz="1400" dirty="0">
                <a:solidFill>
                  <a:schemeClr val="bg1"/>
                </a:solidFill>
              </a:rPr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Fault </a:t>
            </a:r>
            <a:r>
              <a:rPr lang="en-US" sz="1400" dirty="0" smtClean="0">
                <a:solidFill>
                  <a:schemeClr val="bg1"/>
                </a:solidFill>
              </a:rPr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Support for decision </a:t>
            </a:r>
            <a:r>
              <a:rPr lang="en-US" sz="1400" dirty="0" smtClean="0">
                <a:solidFill>
                  <a:schemeClr val="bg1"/>
                </a:solidFill>
              </a:rPr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...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Self-reconfiguration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999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lowchart: Document 89"/>
          <p:cNvSpPr/>
          <p:nvPr/>
        </p:nvSpPr>
        <p:spPr>
          <a:xfrm>
            <a:off x="5138634" y="2995295"/>
            <a:ext cx="1563089" cy="18569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Communication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6596" y="1548374"/>
            <a:ext cx="10801003" cy="3347475"/>
            <a:chOff x="504874" y="3212796"/>
            <a:chExt cx="12346560" cy="2544848"/>
          </a:xfrm>
        </p:grpSpPr>
        <p:sp>
          <p:nvSpPr>
            <p:cNvPr id="22" name="Rectangle 21"/>
            <p:cNvSpPr/>
            <p:nvPr/>
          </p:nvSpPr>
          <p:spPr>
            <a:xfrm>
              <a:off x="504874" y="32127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681556" y="3212796"/>
              <a:ext cx="4169878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330255" y="3574962"/>
              <a:ext cx="43513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loud 31"/>
          <p:cNvSpPr/>
          <p:nvPr/>
        </p:nvSpPr>
        <p:spPr>
          <a:xfrm>
            <a:off x="4415010" y="1596140"/>
            <a:ext cx="2533650" cy="857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180076" y="4059287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2" idx="1"/>
          </p:cNvCxnSpPr>
          <p:nvPr/>
        </p:nvCxnSpPr>
        <p:spPr>
          <a:xfrm flipV="1">
            <a:off x="3067957" y="2452477"/>
            <a:ext cx="2613878" cy="18172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5092684" y="2921703"/>
            <a:ext cx="1563089" cy="18569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timestamp: XX</a:t>
            </a:r>
          </a:p>
          <a:p>
            <a:r>
              <a:rPr lang="en-US" dirty="0" smtClean="0"/>
              <a:t>heater: on</a:t>
            </a:r>
          </a:p>
          <a:p>
            <a:r>
              <a:rPr lang="en-US" dirty="0" smtClean="0"/>
              <a:t>t1: 22</a:t>
            </a:r>
            <a:r>
              <a:rPr lang="en-150" dirty="0" smtClean="0"/>
              <a:t>°</a:t>
            </a:r>
            <a:r>
              <a:rPr lang="en-US" dirty="0" smtClean="0"/>
              <a:t>C</a:t>
            </a:r>
            <a:endParaRPr lang="en-US" dirty="0"/>
          </a:p>
          <a:p>
            <a:r>
              <a:rPr lang="en-US" dirty="0"/>
              <a:t>t2: 32</a:t>
            </a:r>
            <a:r>
              <a:rPr lang="en-150" dirty="0"/>
              <a:t>°</a:t>
            </a:r>
            <a:r>
              <a:rPr lang="en-US" dirty="0" smtClean="0"/>
              <a:t>C</a:t>
            </a:r>
            <a:endParaRPr lang="en-US" dirty="0"/>
          </a:p>
          <a:p>
            <a:r>
              <a:rPr lang="en-US" dirty="0" smtClean="0"/>
              <a:t>t3: 33</a:t>
            </a:r>
            <a:r>
              <a:rPr lang="en-150" dirty="0" smtClean="0"/>
              <a:t>°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922599" y="2081004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2" idx="1"/>
            <a:endCxn id="39" idx="1"/>
          </p:cNvCxnSpPr>
          <p:nvPr/>
        </p:nvCxnSpPr>
        <p:spPr>
          <a:xfrm flipV="1">
            <a:off x="5681835" y="2291488"/>
            <a:ext cx="2240764" cy="16098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3"/>
            <a:endCxn id="51" idx="1"/>
          </p:cNvCxnSpPr>
          <p:nvPr/>
        </p:nvCxnSpPr>
        <p:spPr>
          <a:xfrm>
            <a:off x="9810480" y="2291488"/>
            <a:ext cx="215465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0025945" y="2118399"/>
            <a:ext cx="1099255" cy="34617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data.csv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5681835" y="2452477"/>
            <a:ext cx="4128645" cy="750875"/>
            <a:chOff x="5681835" y="2452477"/>
            <a:chExt cx="4128645" cy="750875"/>
          </a:xfrm>
        </p:grpSpPr>
        <p:sp>
          <p:nvSpPr>
            <p:cNvPr id="64" name="Rectangle 63"/>
            <p:cNvSpPr/>
            <p:nvPr/>
          </p:nvSpPr>
          <p:spPr>
            <a:xfrm>
              <a:off x="7922599" y="2782384"/>
              <a:ext cx="1887881" cy="42096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Kalman</a:t>
              </a:r>
              <a:r>
                <a:rPr lang="en-US" dirty="0" smtClean="0"/>
                <a:t> Filter</a:t>
              </a:r>
              <a:endParaRPr lang="en-US" dirty="0"/>
            </a:p>
          </p:txBody>
        </p:sp>
        <p:cxnSp>
          <p:nvCxnSpPr>
            <p:cNvPr id="67" name="Straight Arrow Connector 66"/>
            <p:cNvCxnSpPr>
              <a:stCxn id="32" idx="1"/>
              <a:endCxn id="64" idx="1"/>
            </p:cNvCxnSpPr>
            <p:nvPr/>
          </p:nvCxnSpPr>
          <p:spPr>
            <a:xfrm>
              <a:off x="5681835" y="2452477"/>
              <a:ext cx="2240764" cy="540391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681835" y="2452477"/>
            <a:ext cx="4128645" cy="1452922"/>
            <a:chOff x="5681835" y="2452477"/>
            <a:chExt cx="4128645" cy="1452922"/>
          </a:xfrm>
        </p:grpSpPr>
        <p:sp>
          <p:nvSpPr>
            <p:cNvPr id="82" name="Rectangle 81"/>
            <p:cNvSpPr/>
            <p:nvPr/>
          </p:nvSpPr>
          <p:spPr>
            <a:xfrm>
              <a:off x="7922599" y="3484431"/>
              <a:ext cx="1887881" cy="42096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150" dirty="0" smtClean="0"/>
                <a:t>…</a:t>
              </a:r>
              <a:endParaRPr lang="en-US" dirty="0"/>
            </a:p>
          </p:txBody>
        </p:sp>
        <p:cxnSp>
          <p:nvCxnSpPr>
            <p:cNvPr id="83" name="Straight Arrow Connector 82"/>
            <p:cNvCxnSpPr>
              <a:stCxn id="32" idx="1"/>
              <a:endCxn id="82" idx="1"/>
            </p:cNvCxnSpPr>
            <p:nvPr/>
          </p:nvCxnSpPr>
          <p:spPr>
            <a:xfrm>
              <a:off x="5681835" y="2452477"/>
              <a:ext cx="2240764" cy="124243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972919" y="5894432"/>
            <a:ext cx="2945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by Casper and Kenneth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05494" y="4976069"/>
            <a:ext cx="459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AMQP is the protocol.</a:t>
            </a:r>
          </a:p>
          <a:p>
            <a:r>
              <a:rPr lang="en-US" dirty="0" err="1" smtClean="0"/>
              <a:t>RabbitMQ</a:t>
            </a:r>
            <a:r>
              <a:rPr lang="en-US" dirty="0" smtClean="0"/>
              <a:t> is the implementation of it.</a:t>
            </a:r>
          </a:p>
          <a:p>
            <a:r>
              <a:rPr lang="en-US" dirty="0" smtClean="0"/>
              <a:t>It is tested in industry for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6400" cy="45217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Challenge: develop useful ways to display data about the Physical Twin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3D visualizations are featured in 5/7 DT papers read by </a:t>
            </a:r>
            <a:r>
              <a:rPr lang="en-US" dirty="0"/>
              <a:t>Til </a:t>
            </a:r>
            <a:r>
              <a:rPr lang="en-US" dirty="0" err="1"/>
              <a:t>Boettjer</a:t>
            </a:r>
            <a:r>
              <a:rPr lang="en-US" dirty="0"/>
              <a:t> et. al. </a:t>
            </a:r>
            <a:r>
              <a:rPr lang="en-US" dirty="0" smtClean="0"/>
              <a:t>[2]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Out of our scope due to very specific to application.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1419244"/>
            <a:ext cx="4552950" cy="46973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03702" y="6101190"/>
            <a:ext cx="4450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[1] - International </a:t>
            </a:r>
            <a:r>
              <a:rPr lang="en-US" sz="800" dirty="0"/>
              <a:t>Atomic Energy Agency. “Control Room Systems Design for Nuclear Power Plants.” Nuclear Power Engineering Section, 1995. </a:t>
            </a:r>
            <a:r>
              <a:rPr lang="en-US" sz="800" dirty="0">
                <a:hlinkClick r:id="rId4"/>
              </a:rPr>
              <a:t>https://inis.iaea.org/collection/NCLCollectionStore/_Public/27/002/27002051.pdf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3702" y="6553460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Till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242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0012"/>
            <a:ext cx="6290012" cy="541470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987028" y="3341115"/>
            <a:ext cx="2108078" cy="1172495"/>
            <a:chOff x="7834628" y="3505200"/>
            <a:chExt cx="2108078" cy="1172495"/>
          </a:xfrm>
        </p:grpSpPr>
        <p:pic>
          <p:nvPicPr>
            <p:cNvPr id="1035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834628" y="4308363"/>
              <a:ext cx="2108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incubator_data.html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041067" y="337548"/>
            <a:ext cx="2562587" cy="2178354"/>
            <a:chOff x="8793337" y="726771"/>
            <a:chExt cx="2562587" cy="2178354"/>
          </a:xfrm>
        </p:grpSpPr>
        <p:sp>
          <p:nvSpPr>
            <p:cNvPr id="16" name="Rectangle 1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3D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001906" y="5253163"/>
            <a:ext cx="35144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Same framework we use in the into-cps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1689</Words>
  <Application>Microsoft Office PowerPoint</Application>
  <PresentationFormat>Widescreen</PresentationFormat>
  <Paragraphs>355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De-Constructing Digital Twin</vt:lpstr>
      <vt:lpstr>How do others define a Digital Twin?</vt:lpstr>
      <vt:lpstr>Our Goal &amp; Benefits of DTs</vt:lpstr>
      <vt:lpstr>Example Physical Twin: Plant</vt:lpstr>
      <vt:lpstr>Example Physical Twin:  Controller</vt:lpstr>
      <vt:lpstr>Constructing a Digital Twin</vt:lpstr>
      <vt:lpstr>One-way Communication</vt:lpstr>
      <vt:lpstr>Visualization</vt:lpstr>
      <vt:lpstr>Visualization</vt:lpstr>
      <vt:lpstr>State Estimation: Kalman Filter</vt:lpstr>
      <vt:lpstr>Modelling Plant</vt:lpstr>
      <vt:lpstr>Parameter Estimation</vt:lpstr>
      <vt:lpstr>State Estimation: Kalman Filter Results</vt:lpstr>
      <vt:lpstr>Kalman Filter vs Tracking Simulator [1]</vt:lpstr>
      <vt:lpstr>Monitoring</vt:lpstr>
      <vt:lpstr>Anomaly Detector Results</vt:lpstr>
      <vt:lpstr>What-If (Co)-Simulations</vt:lpstr>
      <vt:lpstr>What-If Simulations: Example</vt:lpstr>
      <vt:lpstr>Two-way Communication</vt:lpstr>
      <vt:lpstr>Self-Adaptation Example</vt:lpstr>
      <vt:lpstr>Complex Self-Adaptation Example</vt:lpstr>
      <vt:lpstr>Research Questions</vt:lpstr>
      <vt:lpstr>Ongoing Case Studies</vt:lpstr>
      <vt:lpstr>Related Ongoing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to A Digital Twin</dc:title>
  <dc:creator>Claudio Gomes</dc:creator>
  <cp:lastModifiedBy>Claudio Gomes</cp:lastModifiedBy>
  <cp:revision>489</cp:revision>
  <dcterms:created xsi:type="dcterms:W3CDTF">2020-12-10T08:26:49Z</dcterms:created>
  <dcterms:modified xsi:type="dcterms:W3CDTF">2020-12-14T10:28:30Z</dcterms:modified>
</cp:coreProperties>
</file>