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2" r:id="rId8"/>
    <p:sldId id="266" r:id="rId9"/>
    <p:sldId id="263" r:id="rId10"/>
    <p:sldId id="265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1" r:id="rId21"/>
    <p:sldId id="278" r:id="rId22"/>
    <p:sldId id="267" r:id="rId23"/>
    <p:sldId id="280" r:id="rId24"/>
    <p:sldId id="261" r:id="rId25"/>
    <p:sldId id="282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is.iaea.org/collection/NCLCollectionStore/_Public/27/002/2700205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Road to </a:t>
            </a:r>
            <a:r>
              <a:rPr lang="en-US" b="1" dirty="0" smtClean="0"/>
              <a:t>a</a:t>
            </a:r>
            <a:r>
              <a:rPr lang="en-US" dirty="0" smtClean="0"/>
              <a:t>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19613" cy="4737231"/>
          </a:xfrm>
        </p:spPr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featured in many DT papers (about 5 out of every 7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r>
              <a:rPr lang="en-US" dirty="0" smtClean="0"/>
              <a:t>Out of scope, but contributions welcome!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174" y="2840474"/>
            <a:ext cx="3607965" cy="3722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3294" y="5731858"/>
            <a:ext cx="215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3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285" y="6347411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/>
          <a:lstStyle/>
          <a:p>
            <a:r>
              <a:rPr lang="en-US" dirty="0" smtClean="0"/>
              <a:t>Explain Model: inputs/outputs/parameters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58" y="2836192"/>
            <a:ext cx="3961303" cy="2743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10899" y="2945249"/>
            <a:ext cx="6333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dTh_dt</a:t>
            </a:r>
            <a:r>
              <a:rPr lang="en-US" dirty="0"/>
              <a:t> = 1.0*(-</a:t>
            </a:r>
            <a:r>
              <a:rPr lang="en-US" dirty="0" err="1"/>
              <a:t>G_heater</a:t>
            </a:r>
            <a:r>
              <a:rPr lang="en-US" dirty="0"/>
              <a:t>*(-T + </a:t>
            </a:r>
            <a:r>
              <a:rPr lang="en-US" dirty="0" err="1"/>
              <a:t>T_h</a:t>
            </a:r>
            <a:r>
              <a:rPr lang="en-US" dirty="0"/>
              <a:t>) + </a:t>
            </a:r>
            <a:r>
              <a:rPr lang="en-US" dirty="0" err="1"/>
              <a:t>V_heater</a:t>
            </a:r>
            <a:r>
              <a:rPr lang="en-US" dirty="0"/>
              <a:t>*</a:t>
            </a:r>
            <a:r>
              <a:rPr lang="en-US" dirty="0" err="1"/>
              <a:t>i_heater</a:t>
            </a:r>
            <a:r>
              <a:rPr lang="en-US" dirty="0"/>
              <a:t>*</a:t>
            </a:r>
            <a:r>
              <a:rPr lang="en-US" dirty="0" err="1"/>
              <a:t>on_heater</a:t>
            </a:r>
            <a:r>
              <a:rPr lang="en-US" dirty="0"/>
              <a:t>)/</a:t>
            </a:r>
            <a:r>
              <a:rPr lang="en-US" dirty="0" err="1"/>
              <a:t>C_heater</a:t>
            </a:r>
            <a:endParaRPr lang="en-US" dirty="0"/>
          </a:p>
          <a:p>
            <a:r>
              <a:rPr lang="en-US" dirty="0" err="1"/>
              <a:t>dT_dt</a:t>
            </a:r>
            <a:r>
              <a:rPr lang="en-US" dirty="0"/>
              <a:t> = 1.0*(-</a:t>
            </a:r>
            <a:r>
              <a:rPr lang="en-US" dirty="0" err="1"/>
              <a:t>G_box</a:t>
            </a:r>
            <a:r>
              <a:rPr lang="en-US" dirty="0"/>
              <a:t>*(T - </a:t>
            </a:r>
            <a:r>
              <a:rPr lang="en-US" dirty="0" err="1"/>
              <a:t>T_room</a:t>
            </a:r>
            <a:r>
              <a:rPr lang="en-US" dirty="0"/>
              <a:t>) + </a:t>
            </a:r>
            <a:r>
              <a:rPr lang="en-US" dirty="0" err="1"/>
              <a:t>G_heater</a:t>
            </a:r>
            <a:r>
              <a:rPr lang="en-US" dirty="0"/>
              <a:t>*(-T + </a:t>
            </a:r>
            <a:r>
              <a:rPr lang="en-US" dirty="0" err="1"/>
              <a:t>T_h</a:t>
            </a:r>
            <a:r>
              <a:rPr lang="en-US" dirty="0"/>
              <a:t>))/</a:t>
            </a:r>
            <a:r>
              <a:rPr lang="en-US" dirty="0" err="1"/>
              <a:t>C_air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Model needs to be calibrated</a:t>
            </a:r>
          </a:p>
          <a:p>
            <a:r>
              <a:rPr lang="en-US" dirty="0" smtClean="0"/>
              <a:t>Explain parameter estimation procedure and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8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Explain input and outputs of </a:t>
            </a:r>
            <a:r>
              <a:rPr lang="en-US" dirty="0" err="1" smtClean="0"/>
              <a:t>kalman</a:t>
            </a:r>
            <a:r>
              <a:rPr lang="en-US" dirty="0" smtClean="0"/>
              <a:t> filter. </a:t>
            </a:r>
          </a:p>
          <a:p>
            <a:r>
              <a:rPr lang="en-US" dirty="0" smtClean="0"/>
              <a:t>Skip the internals and refer to the work of Hao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84851" y="2927758"/>
            <a:ext cx="3246539" cy="74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Incubator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1311" y="3674378"/>
            <a:ext cx="1677798" cy="1048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84851" y="4242732"/>
            <a:ext cx="1514212" cy="9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Ctrl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17178" y="4242731"/>
            <a:ext cx="1514212" cy="960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4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KF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62" y="2481554"/>
            <a:ext cx="8475676" cy="42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KF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62" y="2481554"/>
            <a:ext cx="8475676" cy="42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en-US" dirty="0" smtClean="0"/>
              <a:t>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26879" cy="875630"/>
          </a:xfrm>
        </p:spPr>
        <p:txBody>
          <a:bodyPr>
            <a:normAutofit/>
          </a:bodyPr>
          <a:lstStyle/>
          <a:p>
            <a:r>
              <a:rPr lang="en-US" dirty="0" smtClean="0"/>
              <a:t>Results of KF on Physical Incubator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162" y="2481554"/>
            <a:ext cx="8475676" cy="426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</a:t>
            </a:r>
            <a:r>
              <a:rPr lang="en-US" dirty="0" err="1" smtClean="0"/>
              <a:t>Kalman</a:t>
            </a:r>
            <a:r>
              <a:rPr lang="en-US" dirty="0" smtClean="0"/>
              <a:t> Filter to Noise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419"/>
          </a:xfrm>
        </p:spPr>
        <p:txBody>
          <a:bodyPr>
            <a:norm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Kalman</a:t>
            </a:r>
            <a:r>
              <a:rPr lang="en-US" dirty="0" smtClean="0"/>
              <a:t> filter through simulation model instead of real thing to demonstrate detection of faults.</a:t>
            </a:r>
          </a:p>
          <a:p>
            <a:r>
              <a:rPr lang="en-US" dirty="0" smtClean="0"/>
              <a:t>Show diagram of setup and show the equivalence to the real system.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9482"/>
            <a:ext cx="6917060" cy="37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8793"/>
          </a:xfrm>
        </p:spPr>
        <p:txBody>
          <a:bodyPr>
            <a:normAutofit/>
          </a:bodyPr>
          <a:lstStyle/>
          <a:p>
            <a:r>
              <a:rPr lang="en-US" dirty="0" smtClean="0"/>
              <a:t>Show setup to detect objects and/or open lid</a:t>
            </a:r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Monitoring Problems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6434"/>
          </a:xfrm>
        </p:spPr>
        <p:txBody>
          <a:bodyPr>
            <a:normAutofit/>
          </a:bodyPr>
          <a:lstStyle/>
          <a:p>
            <a:r>
              <a:rPr lang="en-US" dirty="0" smtClean="0"/>
              <a:t>Detect fan anomalies</a:t>
            </a:r>
          </a:p>
          <a:p>
            <a:r>
              <a:rPr lang="en-US" dirty="0" smtClean="0"/>
              <a:t>Detect PCB anomalies</a:t>
            </a:r>
            <a:endParaRPr lang="en-US" dirty="0"/>
          </a:p>
          <a:p>
            <a:r>
              <a:rPr lang="en-15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9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147"/>
          </a:xfrm>
        </p:spPr>
        <p:txBody>
          <a:bodyPr>
            <a:normAutofit/>
          </a:bodyPr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  <a:endParaRPr lang="en-US" dirty="0"/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Self-Adaptation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Explain the optimization algorithm for the incubator:</a:t>
            </a:r>
          </a:p>
          <a:p>
            <a:pPr lvl="1"/>
            <a:r>
              <a:rPr lang="en-US" dirty="0" smtClean="0"/>
              <a:t>Triggered when an objects gets placed inside the incubator.</a:t>
            </a:r>
          </a:p>
          <a:p>
            <a:pPr lvl="1"/>
            <a:r>
              <a:rPr lang="en-US" dirty="0" smtClean="0"/>
              <a:t>After the properties of that object have been identified.</a:t>
            </a:r>
          </a:p>
          <a:p>
            <a:pPr lvl="1"/>
            <a:r>
              <a:rPr lang="en-US" dirty="0" smtClean="0"/>
              <a:t>Finds a better configuration for the controller based on the newly identified plant model.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the case studies we want to make digital twins for.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Lessons/Challenges </a:t>
            </a:r>
            <a:r>
              <a:rPr lang="en-US" dirty="0" smtClean="0"/>
              <a:t>on </a:t>
            </a:r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 to reap the benefits of automatic adaptation through Digital Twin without having a physical twin that is ready to receive such adaptations</a:t>
            </a:r>
          </a:p>
          <a:p>
            <a:pPr lvl="1"/>
            <a:r>
              <a:rPr lang="en-US" dirty="0" smtClean="0"/>
              <a:t>In incubator case study, the software controller needs to be reconfigurable automatic.</a:t>
            </a:r>
          </a:p>
          <a:p>
            <a:pPr lvl="1"/>
            <a:r>
              <a:rPr lang="en-US" dirty="0" smtClean="0"/>
              <a:t>This poses challenges in safety which conflict with the vision of a DT being an open ended framework: how to ensure that the software is not inadvertently reconfigured to a bad configuration by an untested optimizer?</a:t>
            </a:r>
          </a:p>
          <a:p>
            <a:r>
              <a:rPr lang="en-US" dirty="0" smtClean="0"/>
              <a:t>Challenging to devise general purpose DT features that work “plug-and-play”.</a:t>
            </a:r>
          </a:p>
          <a:p>
            <a:pPr lvl="1"/>
            <a:r>
              <a:rPr lang="en-US" dirty="0" smtClean="0"/>
              <a:t>E.g., temperature uniformity monitoring requires offline experimentation with more sensors than those available in the system</a:t>
            </a:r>
          </a:p>
          <a:p>
            <a:r>
              <a:rPr lang="en-US" dirty="0" smtClean="0"/>
              <a:t>Useful visualization is heavily dependent 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7118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Lessons/Challenges </a:t>
            </a:r>
            <a:r>
              <a:rPr lang="en-US" dirty="0" smtClean="0"/>
              <a:t>on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techniques may require offline experimentation to calibrate the models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</a:t>
            </a:r>
            <a:r>
              <a:rPr lang="en-US" dirty="0"/>
              <a:t>create a usable dashboard</a:t>
            </a:r>
            <a:r>
              <a:rPr lang="en-US" dirty="0" smtClean="0"/>
              <a:t> for all the previous techniques?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335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27" y="1452919"/>
            <a:ext cx="9284146" cy="3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388141" cy="556848"/>
          </a:xfrm>
        </p:spPr>
        <p:txBody>
          <a:bodyPr/>
          <a:lstStyle/>
          <a:p>
            <a:r>
              <a:rPr lang="en-US" dirty="0" smtClean="0"/>
              <a:t>Explain Incubator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54" y="2382473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3" y="2500939"/>
            <a:ext cx="3961303" cy="2743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74302" y="2499592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94208" y="2356980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781725" y="1593908"/>
            <a:ext cx="6325299" cy="3850547"/>
          </a:xfrm>
          <a:custGeom>
            <a:avLst/>
            <a:gdLst>
              <a:gd name="connsiteX0" fmla="*/ 243281 w 6325299"/>
              <a:gd name="connsiteY0" fmla="*/ 318782 h 3850547"/>
              <a:gd name="connsiteX1" fmla="*/ 2147581 w 6325299"/>
              <a:gd name="connsiteY1" fmla="*/ 159391 h 3850547"/>
              <a:gd name="connsiteX2" fmla="*/ 4412609 w 6325299"/>
              <a:gd name="connsiteY2" fmla="*/ 0 h 3850547"/>
              <a:gd name="connsiteX3" fmla="*/ 6191075 w 6325299"/>
              <a:gd name="connsiteY3" fmla="*/ 201336 h 3850547"/>
              <a:gd name="connsiteX4" fmla="*/ 6325299 w 6325299"/>
              <a:gd name="connsiteY4" fmla="*/ 2055303 h 3850547"/>
              <a:gd name="connsiteX5" fmla="*/ 6140741 w 6325299"/>
              <a:gd name="connsiteY5" fmla="*/ 3330430 h 3850547"/>
              <a:gd name="connsiteX6" fmla="*/ 5268286 w 6325299"/>
              <a:gd name="connsiteY6" fmla="*/ 3850547 h 3850547"/>
              <a:gd name="connsiteX7" fmla="*/ 5192785 w 6325299"/>
              <a:gd name="connsiteY7" fmla="*/ 3808602 h 3850547"/>
              <a:gd name="connsiteX8" fmla="*/ 3322040 w 6325299"/>
              <a:gd name="connsiteY8" fmla="*/ 3288485 h 3850547"/>
              <a:gd name="connsiteX9" fmla="*/ 1946246 w 6325299"/>
              <a:gd name="connsiteY9" fmla="*/ 3187817 h 3850547"/>
              <a:gd name="connsiteX10" fmla="*/ 1879134 w 6325299"/>
              <a:gd name="connsiteY10" fmla="*/ 2223083 h 3850547"/>
              <a:gd name="connsiteX11" fmla="*/ 973123 w 6325299"/>
              <a:gd name="connsiteY11" fmla="*/ 1812022 h 3850547"/>
              <a:gd name="connsiteX12" fmla="*/ 92279 w 6325299"/>
              <a:gd name="connsiteY12" fmla="*/ 1761688 h 3850547"/>
              <a:gd name="connsiteX13" fmla="*/ 0 w 6325299"/>
              <a:gd name="connsiteY13" fmla="*/ 872455 h 3850547"/>
              <a:gd name="connsiteX14" fmla="*/ 75501 w 6325299"/>
              <a:gd name="connsiteY14" fmla="*/ 360727 h 3850547"/>
              <a:gd name="connsiteX15" fmla="*/ 243281 w 6325299"/>
              <a:gd name="connsiteY15" fmla="*/ 318782 h 38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5299" h="3850547">
                <a:moveTo>
                  <a:pt x="243281" y="318782"/>
                </a:moveTo>
                <a:lnTo>
                  <a:pt x="2147581" y="159391"/>
                </a:lnTo>
                <a:lnTo>
                  <a:pt x="4412609" y="0"/>
                </a:lnTo>
                <a:lnTo>
                  <a:pt x="6191075" y="201336"/>
                </a:lnTo>
                <a:lnTo>
                  <a:pt x="6325299" y="2055303"/>
                </a:lnTo>
                <a:lnTo>
                  <a:pt x="6140741" y="3330430"/>
                </a:lnTo>
                <a:lnTo>
                  <a:pt x="5268286" y="3850547"/>
                </a:lnTo>
                <a:lnTo>
                  <a:pt x="5192785" y="3808602"/>
                </a:lnTo>
                <a:lnTo>
                  <a:pt x="3322040" y="3288485"/>
                </a:lnTo>
                <a:lnTo>
                  <a:pt x="1946246" y="3187817"/>
                </a:lnTo>
                <a:lnTo>
                  <a:pt x="1879134" y="2223083"/>
                </a:lnTo>
                <a:lnTo>
                  <a:pt x="973123" y="1812022"/>
                </a:lnTo>
                <a:lnTo>
                  <a:pt x="92279" y="1761688"/>
                </a:lnTo>
                <a:lnTo>
                  <a:pt x="0" y="872455"/>
                </a:lnTo>
                <a:lnTo>
                  <a:pt x="75501" y="360727"/>
                </a:lnTo>
                <a:lnTo>
                  <a:pt x="243281" y="318782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74" y="2097352"/>
            <a:ext cx="3399905" cy="26650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Safety Monitoring</a:t>
            </a:r>
          </a:p>
          <a:p>
            <a:r>
              <a:rPr lang="en-US" dirty="0" smtClean="0"/>
              <a:t>3D Visualization</a:t>
            </a:r>
          </a:p>
          <a:p>
            <a:r>
              <a:rPr lang="en-US" dirty="0" smtClean="0"/>
              <a:t>Support for decision making</a:t>
            </a:r>
          </a:p>
          <a:p>
            <a:r>
              <a:rPr lang="en-US" dirty="0" smtClean="0"/>
              <a:t>Predictive maintenance</a:t>
            </a:r>
          </a:p>
          <a:p>
            <a:r>
              <a:rPr lang="en-US" dirty="0" smtClean="0"/>
              <a:t>Fault Diagnosis</a:t>
            </a:r>
          </a:p>
          <a:p>
            <a:r>
              <a:rPr lang="en-150" dirty="0" smtClean="0"/>
              <a:t>…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0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974672" y="1431279"/>
            <a:ext cx="6585357" cy="3590488"/>
          </a:xfrm>
          <a:custGeom>
            <a:avLst/>
            <a:gdLst>
              <a:gd name="connsiteX0" fmla="*/ 1392572 w 6585357"/>
              <a:gd name="connsiteY0" fmla="*/ 243281 h 3590488"/>
              <a:gd name="connsiteX1" fmla="*/ 1434517 w 6585357"/>
              <a:gd name="connsiteY1" fmla="*/ 1619076 h 3590488"/>
              <a:gd name="connsiteX2" fmla="*/ 1208014 w 6585357"/>
              <a:gd name="connsiteY2" fmla="*/ 2097248 h 3590488"/>
              <a:gd name="connsiteX3" fmla="*/ 0 w 6585357"/>
              <a:gd name="connsiteY3" fmla="*/ 2139193 h 3590488"/>
              <a:gd name="connsiteX4" fmla="*/ 109056 w 6585357"/>
              <a:gd name="connsiteY4" fmla="*/ 2869035 h 3590488"/>
              <a:gd name="connsiteX5" fmla="*/ 1107346 w 6585357"/>
              <a:gd name="connsiteY5" fmla="*/ 3573710 h 3590488"/>
              <a:gd name="connsiteX6" fmla="*/ 5394121 w 6585357"/>
              <a:gd name="connsiteY6" fmla="*/ 3590488 h 3590488"/>
              <a:gd name="connsiteX7" fmla="*/ 6140741 w 6585357"/>
              <a:gd name="connsiteY7" fmla="*/ 2969703 h 3590488"/>
              <a:gd name="connsiteX8" fmla="*/ 6585357 w 6585357"/>
              <a:gd name="connsiteY8" fmla="*/ 1744910 h 3590488"/>
              <a:gd name="connsiteX9" fmla="*/ 5855515 w 6585357"/>
              <a:gd name="connsiteY9" fmla="*/ 654342 h 3590488"/>
              <a:gd name="connsiteX10" fmla="*/ 5570289 w 6585357"/>
              <a:gd name="connsiteY10" fmla="*/ 0 h 3590488"/>
              <a:gd name="connsiteX11" fmla="*/ 3380763 w 6585357"/>
              <a:gd name="connsiteY11" fmla="*/ 16778 h 3590488"/>
              <a:gd name="connsiteX12" fmla="*/ 3238150 w 6585357"/>
              <a:gd name="connsiteY12" fmla="*/ 16778 h 3590488"/>
              <a:gd name="connsiteX13" fmla="*/ 1392572 w 6585357"/>
              <a:gd name="connsiteY13" fmla="*/ 243281 h 35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85357" h="3590488">
                <a:moveTo>
                  <a:pt x="1392572" y="243281"/>
                </a:moveTo>
                <a:lnTo>
                  <a:pt x="1434517" y="1619076"/>
                </a:lnTo>
                <a:lnTo>
                  <a:pt x="1208014" y="2097248"/>
                </a:lnTo>
                <a:lnTo>
                  <a:pt x="0" y="2139193"/>
                </a:lnTo>
                <a:lnTo>
                  <a:pt x="109056" y="2869035"/>
                </a:lnTo>
                <a:lnTo>
                  <a:pt x="1107346" y="3573710"/>
                </a:lnTo>
                <a:lnTo>
                  <a:pt x="5394121" y="3590488"/>
                </a:lnTo>
                <a:lnTo>
                  <a:pt x="6140741" y="2969703"/>
                </a:lnTo>
                <a:lnTo>
                  <a:pt x="6585357" y="1744910"/>
                </a:lnTo>
                <a:lnTo>
                  <a:pt x="5855515" y="654342"/>
                </a:lnTo>
                <a:lnTo>
                  <a:pt x="5570289" y="0"/>
                </a:lnTo>
                <a:lnTo>
                  <a:pt x="3380763" y="16778"/>
                </a:lnTo>
                <a:lnTo>
                  <a:pt x="3238150" y="16778"/>
                </a:lnTo>
                <a:lnTo>
                  <a:pt x="1392572" y="24328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0774" y="2097352"/>
            <a:ext cx="3399905" cy="26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Self-adaptation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371202" cy="23185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RabbitMQ</a:t>
            </a:r>
            <a:r>
              <a:rPr lang="en-US" dirty="0" smtClean="0"/>
              <a:t> message broker</a:t>
            </a:r>
          </a:p>
          <a:p>
            <a:r>
              <a:rPr lang="en-US" dirty="0" smtClean="0"/>
              <a:t>Physical twin produces timestamped messages:</a:t>
            </a:r>
          </a:p>
          <a:p>
            <a:pPr lvl="1"/>
            <a:r>
              <a:rPr lang="en-US" dirty="0" smtClean="0"/>
              <a:t>Controller signals</a:t>
            </a:r>
          </a:p>
          <a:p>
            <a:pPr lvl="1"/>
            <a:r>
              <a:rPr lang="en-US" dirty="0" smtClean="0"/>
              <a:t>Plant sensor measurements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89" y="3556932"/>
            <a:ext cx="5641915" cy="3076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5774" y="3867325"/>
            <a:ext cx="1820411" cy="1217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Remake fig to just show the measurements.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11033" y="1181534"/>
            <a:ext cx="1929468" cy="12177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900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The Road to a Digital Twin</vt:lpstr>
      <vt:lpstr>How do others define a Digital Twin?</vt:lpstr>
      <vt:lpstr>The abstract view</vt:lpstr>
      <vt:lpstr>Example Physical Twin: Plant</vt:lpstr>
      <vt:lpstr>Example Physical Twin:  Controller</vt:lpstr>
      <vt:lpstr>Benefits of our digital twin</vt:lpstr>
      <vt:lpstr>Benefits of our digital twin</vt:lpstr>
      <vt:lpstr>Constructing a Digital Twin</vt:lpstr>
      <vt:lpstr>One-way Communication</vt:lpstr>
      <vt:lpstr>Visualization</vt:lpstr>
      <vt:lpstr>State Estimation: Kalman Filter</vt:lpstr>
      <vt:lpstr>State Estimation: Kalman Filter</vt:lpstr>
      <vt:lpstr>State Estimation: Kalman Filter</vt:lpstr>
      <vt:lpstr>State Estimation: Kalman Filter</vt:lpstr>
      <vt:lpstr>State Estimation: Kalman Filter</vt:lpstr>
      <vt:lpstr>State Estimation: Kalman Filter</vt:lpstr>
      <vt:lpstr>State Estimation: Kalman Filter</vt:lpstr>
      <vt:lpstr>Application of Kalman Filter to Noise</vt:lpstr>
      <vt:lpstr>Monitoring</vt:lpstr>
      <vt:lpstr>Other Interesting Monitoring Problems</vt:lpstr>
      <vt:lpstr>What-If Analysis</vt:lpstr>
      <vt:lpstr>Two-way Communication</vt:lpstr>
      <vt:lpstr>Example Self-Adaptation Loop</vt:lpstr>
      <vt:lpstr>Big Picture</vt:lpstr>
      <vt:lpstr>Lessons/Challenges on Reusability</vt:lpstr>
      <vt:lpstr>Lessons/Challenges on Reusability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181</cp:revision>
  <dcterms:created xsi:type="dcterms:W3CDTF">2020-12-10T08:26:49Z</dcterms:created>
  <dcterms:modified xsi:type="dcterms:W3CDTF">2020-12-13T10:25:55Z</dcterms:modified>
</cp:coreProperties>
</file>