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opperplate Gothic 32 AB Bold" panose="020B0604020202020204" charset="0"/>
      <p:regular r:id="rId15"/>
    </p:embeddedFont>
    <p:embeddedFont>
      <p:font typeface="Canva Sans" panose="020B0604020202020204" charset="0"/>
      <p:regular r:id="rId16"/>
    </p:embeddedFont>
    <p:embeddedFont>
      <p:font typeface="Calibri" panose="020F0502020204030204" pitchFamily="34" charset="0"/>
      <p:regular r:id="rId17"/>
      <p:bold r:id="rId18"/>
      <p:italic r:id="rId19"/>
      <p:boldItalic r:id="rId20"/>
    </p:embeddedFont>
    <p:embeddedFont>
      <p:font typeface="Archivo Black" panose="020B0604020202020204" charset="0"/>
      <p:regular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patents.google.com/?inventor=Jennifer+Tschirpke" TargetMode="External"/><Relationship Id="rId13" Type="http://schemas.openxmlformats.org/officeDocument/2006/relationships/hyperlink" Target="https://patents.google.com/?inventor=Andrew+J.+Buckler" TargetMode="External"/><Relationship Id="rId3" Type="http://schemas.openxmlformats.org/officeDocument/2006/relationships/hyperlink" Target="https://patents.google.com/?inventor=Michael+Brown-Hayes" TargetMode="External"/><Relationship Id="rId7" Type="http://schemas.openxmlformats.org/officeDocument/2006/relationships/hyperlink" Target="https://patents.google.com/?inventor=John+Larson" TargetMode="External"/><Relationship Id="rId12" Type="http://schemas.openxmlformats.org/officeDocument/2006/relationships/hyperlink" Target="https://patents.google.com/patent/US11257584B2/en?q=(IoT-Based+Healthcare+Predictive+Analytics)&amp;oq=IoT-Based+Healthcare+Predictive+Analytics" TargetMode="External"/><Relationship Id="rId2" Type="http://schemas.openxmlformats.org/officeDocument/2006/relationships/hyperlink" Target="https://patents.google.com/?inventor=Dean+Nida" TargetMode="External"/><Relationship Id="rId1" Type="http://schemas.openxmlformats.org/officeDocument/2006/relationships/slideLayout" Target="../slideLayouts/slideLayout7.xml"/><Relationship Id="rId6" Type="http://schemas.openxmlformats.org/officeDocument/2006/relationships/hyperlink" Target="https://patents.google.com/?inventor=Michael+Emerson" TargetMode="External"/><Relationship Id="rId11" Type="http://schemas.openxmlformats.org/officeDocument/2006/relationships/hyperlink" Target="https://patents.google.com/?inventor=Mary+E.+Buckler" TargetMode="External"/><Relationship Id="rId5" Type="http://schemas.openxmlformats.org/officeDocument/2006/relationships/hyperlink" Target="https://patents.google.com/?inventor=Carolyn+Espinoza" TargetMode="External"/><Relationship Id="rId10" Type="http://schemas.openxmlformats.org/officeDocument/2006/relationships/hyperlink" Target="https://patents.google.com/?inventor=Philip+N.+Fibiger" TargetMode="External"/><Relationship Id="rId4" Type="http://schemas.openxmlformats.org/officeDocument/2006/relationships/hyperlink" Target="https://patents.google.com/patent/US20200279641A1/en?q=(IoT-Based+Healthcare+Predictive+Analytics)&amp;oq=IoT-Based+Healthcare+Predictive+Analytics" TargetMode="External"/><Relationship Id="rId9" Type="http://schemas.openxmlformats.org/officeDocument/2006/relationships/hyperlink" Target="https://patents.google.com/?inventor=Eric+Bri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3521138" y="2482850"/>
            <a:ext cx="2817561" cy="2722469"/>
          </a:xfrm>
          <a:custGeom>
            <a:avLst/>
            <a:gdLst/>
            <a:ahLst/>
            <a:cxnLst/>
            <a:rect l="l" t="t" r="r" b="b"/>
            <a:pathLst>
              <a:path w="2817561" h="2722469">
                <a:moveTo>
                  <a:pt x="0" y="0"/>
                </a:moveTo>
                <a:lnTo>
                  <a:pt x="2817561" y="0"/>
                </a:lnTo>
                <a:lnTo>
                  <a:pt x="2817561" y="2722469"/>
                </a:lnTo>
                <a:lnTo>
                  <a:pt x="0" y="272246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6529439" y="3089215"/>
            <a:ext cx="10044950" cy="6169085"/>
          </a:xfrm>
          <a:custGeom>
            <a:avLst/>
            <a:gdLst/>
            <a:ahLst/>
            <a:cxnLst/>
            <a:rect l="l" t="t" r="r" b="b"/>
            <a:pathLst>
              <a:path w="10044950" h="6169085">
                <a:moveTo>
                  <a:pt x="0" y="0"/>
                </a:moveTo>
                <a:lnTo>
                  <a:pt x="10044949" y="0"/>
                </a:lnTo>
                <a:lnTo>
                  <a:pt x="10044949" y="6169085"/>
                </a:lnTo>
                <a:lnTo>
                  <a:pt x="0" y="6169085"/>
                </a:lnTo>
                <a:lnTo>
                  <a:pt x="0" y="0"/>
                </a:lnTo>
                <a:close/>
              </a:path>
            </a:pathLst>
          </a:custGeom>
          <a:blipFill>
            <a:blip r:embed="rId7"/>
            <a:stretch>
              <a:fillRect/>
            </a:stretch>
          </a:blipFill>
        </p:spPr>
      </p:sp>
      <p:sp>
        <p:nvSpPr>
          <p:cNvPr id="9" name="TextBox 9"/>
          <p:cNvSpPr txBox="1"/>
          <p:nvPr/>
        </p:nvSpPr>
        <p:spPr>
          <a:xfrm>
            <a:off x="6529439" y="2478777"/>
            <a:ext cx="11758561" cy="2521065"/>
          </a:xfrm>
          <a:prstGeom prst="rect">
            <a:avLst/>
          </a:prstGeom>
        </p:spPr>
        <p:txBody>
          <a:bodyPr lIns="0" tIns="0" rIns="0" bIns="0" rtlCol="0" anchor="t">
            <a:spAutoFit/>
          </a:bodyPr>
          <a:lstStyle/>
          <a:p>
            <a:pPr>
              <a:lnSpc>
                <a:spcPts val="10143"/>
              </a:lnSpc>
            </a:pPr>
            <a:r>
              <a:rPr lang="en-US" sz="7245" u="sng">
                <a:solidFill>
                  <a:srgbClr val="004AAD"/>
                </a:solidFill>
                <a:latin typeface="Canva Sans Bold"/>
              </a:rPr>
              <a:t>IoT-Based Healthcare Predictive Analytics</a:t>
            </a:r>
            <a:r>
              <a:rPr lang="en-US" sz="7245">
                <a:solidFill>
                  <a:srgbClr val="000000"/>
                </a:solidFill>
                <a:latin typeface="Canva Sans"/>
              </a:rPr>
              <a:t> </a:t>
            </a:r>
          </a:p>
        </p:txBody>
      </p:sp>
      <p:sp>
        <p:nvSpPr>
          <p:cNvPr id="10" name="TextBox 10"/>
          <p:cNvSpPr txBox="1"/>
          <p:nvPr/>
        </p:nvSpPr>
        <p:spPr>
          <a:xfrm>
            <a:off x="4860690" y="8503686"/>
            <a:ext cx="13062652" cy="966303"/>
          </a:xfrm>
          <a:prstGeom prst="rect">
            <a:avLst/>
          </a:prstGeom>
        </p:spPr>
        <p:txBody>
          <a:bodyPr lIns="0" tIns="0" rIns="0" bIns="0" rtlCol="0" anchor="t">
            <a:spAutoFit/>
          </a:bodyPr>
          <a:lstStyle/>
          <a:p>
            <a:pPr algn="r">
              <a:lnSpc>
                <a:spcPts val="3964"/>
              </a:lnSpc>
            </a:pPr>
            <a:r>
              <a:rPr lang="en-US" sz="2831">
                <a:solidFill>
                  <a:srgbClr val="FF914D"/>
                </a:solidFill>
                <a:latin typeface="Canva Sans Bold"/>
              </a:rPr>
              <a:t>Team members:</a:t>
            </a:r>
            <a:r>
              <a:rPr lang="en-US" sz="2831">
                <a:solidFill>
                  <a:srgbClr val="000000"/>
                </a:solidFill>
                <a:latin typeface="Canva Sans Bold"/>
              </a:rPr>
              <a:t>              </a:t>
            </a:r>
          </a:p>
          <a:p>
            <a:pPr algn="r">
              <a:lnSpc>
                <a:spcPts val="3964"/>
              </a:lnSpc>
            </a:pPr>
            <a:r>
              <a:rPr lang="en-US" sz="2831">
                <a:solidFill>
                  <a:srgbClr val="000000"/>
                </a:solidFill>
                <a:latin typeface="Canva Sans Bold"/>
              </a:rPr>
              <a:t> </a:t>
            </a:r>
            <a:r>
              <a:rPr lang="en-US" sz="2831">
                <a:solidFill>
                  <a:srgbClr val="0097B2"/>
                </a:solidFill>
                <a:latin typeface="Canva Sans Bold"/>
              </a:rPr>
              <a:t>Durjoy Chatterjee, Riyanka Das, Shrutakeerti Datta, Adrija Ray Choudhury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220402" y="189599"/>
            <a:ext cx="5327650" cy="18288000"/>
            <a:chOff x="0" y="0"/>
            <a:chExt cx="1403167" cy="4816593"/>
          </a:xfrm>
        </p:grpSpPr>
        <p:sp>
          <p:nvSpPr>
            <p:cNvPr id="3" name="Freeform 3"/>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close/>
                </a:path>
              </a:pathLst>
            </a:custGeom>
            <a:solidFill>
              <a:srgbClr val="593C8F"/>
            </a:solidFill>
          </p:spPr>
        </p:sp>
        <p:sp>
          <p:nvSpPr>
            <p:cNvPr id="4" name="TextBox 4"/>
            <p:cNvSpPr txBox="1"/>
            <p:nvPr/>
          </p:nvSpPr>
          <p:spPr>
            <a:xfrm>
              <a:off x="0" y="-47625"/>
              <a:ext cx="1403167" cy="486421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42132" y="3108972"/>
            <a:ext cx="8462746" cy="580390"/>
          </a:xfrm>
          <a:prstGeom prst="rect">
            <a:avLst/>
          </a:prstGeom>
        </p:spPr>
        <p:txBody>
          <a:bodyPr lIns="0" tIns="0" rIns="0" bIns="0" rtlCol="0" anchor="t">
            <a:spAutoFit/>
          </a:bodyPr>
          <a:lstStyle/>
          <a:p>
            <a:pPr>
              <a:lnSpc>
                <a:spcPts val="4759"/>
              </a:lnSpc>
            </a:pPr>
            <a:r>
              <a:rPr lang="en-US" sz="3399">
                <a:solidFill>
                  <a:srgbClr val="000000"/>
                </a:solidFill>
                <a:latin typeface="Canva Sans Bold"/>
              </a:rPr>
              <a:t>1.Remote patient monitoring.</a:t>
            </a:r>
          </a:p>
        </p:txBody>
      </p:sp>
      <p:sp>
        <p:nvSpPr>
          <p:cNvPr id="6" name="TextBox 6"/>
          <p:cNvSpPr txBox="1"/>
          <p:nvPr/>
        </p:nvSpPr>
        <p:spPr>
          <a:xfrm>
            <a:off x="2665268" y="3784612"/>
            <a:ext cx="700454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2. Public health survillance.</a:t>
            </a:r>
          </a:p>
        </p:txBody>
      </p:sp>
      <p:sp>
        <p:nvSpPr>
          <p:cNvPr id="7" name="TextBox 7"/>
          <p:cNvSpPr txBox="1"/>
          <p:nvPr/>
        </p:nvSpPr>
        <p:spPr>
          <a:xfrm>
            <a:off x="3242132" y="4459111"/>
            <a:ext cx="9582224" cy="1780540"/>
          </a:xfrm>
          <a:prstGeom prst="rect">
            <a:avLst/>
          </a:prstGeom>
        </p:spPr>
        <p:txBody>
          <a:bodyPr lIns="0" tIns="0" rIns="0" bIns="0" rtlCol="0" anchor="t">
            <a:spAutoFit/>
          </a:bodyPr>
          <a:lstStyle/>
          <a:p>
            <a:pPr>
              <a:lnSpc>
                <a:spcPts val="4759"/>
              </a:lnSpc>
            </a:pPr>
            <a:r>
              <a:rPr lang="en-US" sz="3399">
                <a:solidFill>
                  <a:srgbClr val="000000"/>
                </a:solidFill>
                <a:latin typeface="Canva Sans Bold"/>
              </a:rPr>
              <a:t>3.product-Omron HBF-306 body fat analyzer.</a:t>
            </a:r>
          </a:p>
          <a:p>
            <a:pPr>
              <a:lnSpc>
                <a:spcPts val="4759"/>
              </a:lnSpc>
            </a:pPr>
            <a:r>
              <a:rPr lang="en-US" sz="3399">
                <a:solidFill>
                  <a:srgbClr val="000000"/>
                </a:solidFill>
                <a:latin typeface="Canva Sans Bold"/>
              </a:rPr>
              <a:t>4. Health monitoring system.</a:t>
            </a:r>
          </a:p>
          <a:p>
            <a:pPr>
              <a:lnSpc>
                <a:spcPts val="4759"/>
              </a:lnSpc>
            </a:pPr>
            <a:endParaRPr lang="en-US" sz="3399">
              <a:solidFill>
                <a:srgbClr val="000000"/>
              </a:solidFill>
              <a:latin typeface="Canva Sans Bold"/>
            </a:endParaRPr>
          </a:p>
        </p:txBody>
      </p:sp>
      <p:sp>
        <p:nvSpPr>
          <p:cNvPr id="8" name="TextBox 8"/>
          <p:cNvSpPr txBox="1"/>
          <p:nvPr/>
        </p:nvSpPr>
        <p:spPr>
          <a:xfrm>
            <a:off x="1224510" y="1433841"/>
            <a:ext cx="12497991" cy="903606"/>
          </a:xfrm>
          <a:prstGeom prst="rect">
            <a:avLst/>
          </a:prstGeom>
        </p:spPr>
        <p:txBody>
          <a:bodyPr lIns="0" tIns="0" rIns="0" bIns="0" rtlCol="0" anchor="t">
            <a:spAutoFit/>
          </a:bodyPr>
          <a:lstStyle/>
          <a:p>
            <a:pPr>
              <a:lnSpc>
                <a:spcPts val="7419"/>
              </a:lnSpc>
              <a:spcBef>
                <a:spcPct val="0"/>
              </a:spcBef>
            </a:pPr>
            <a:r>
              <a:rPr lang="en-US" sz="5299" u="sng">
                <a:solidFill>
                  <a:srgbClr val="000000"/>
                </a:solidFill>
                <a:latin typeface="Canva Sans Bold"/>
              </a:rPr>
              <a:t>Business Prospect and 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44836" y="628650"/>
            <a:ext cx="5325904" cy="1052948"/>
          </a:xfrm>
          <a:prstGeom prst="rect">
            <a:avLst/>
          </a:prstGeom>
        </p:spPr>
        <p:txBody>
          <a:bodyPr lIns="0" tIns="0" rIns="0" bIns="0" rtlCol="0" anchor="t">
            <a:spAutoFit/>
          </a:bodyPr>
          <a:lstStyle/>
          <a:p>
            <a:pPr algn="ctr">
              <a:lnSpc>
                <a:spcPts val="8638"/>
              </a:lnSpc>
            </a:pPr>
            <a:r>
              <a:rPr lang="en-US" sz="6170" u="sng">
                <a:solidFill>
                  <a:srgbClr val="000000"/>
                </a:solidFill>
                <a:latin typeface="Canva Sans Bold"/>
              </a:rPr>
              <a:t>CONCLUSION</a:t>
            </a:r>
          </a:p>
        </p:txBody>
      </p:sp>
      <p:sp>
        <p:nvSpPr>
          <p:cNvPr id="7" name="TextBox 7"/>
          <p:cNvSpPr txBox="1"/>
          <p:nvPr/>
        </p:nvSpPr>
        <p:spPr>
          <a:xfrm>
            <a:off x="244836" y="2364007"/>
            <a:ext cx="17462034" cy="5501837"/>
          </a:xfrm>
          <a:prstGeom prst="rect">
            <a:avLst/>
          </a:prstGeom>
        </p:spPr>
        <p:txBody>
          <a:bodyPr lIns="0" tIns="0" rIns="0" bIns="0" rtlCol="0" anchor="t">
            <a:spAutoFit/>
          </a:bodyPr>
          <a:lstStyle/>
          <a:p>
            <a:pPr marL="678414" lvl="1" indent="-339207">
              <a:lnSpc>
                <a:spcPts val="4399"/>
              </a:lnSpc>
              <a:buFont typeface="Arial"/>
              <a:buChar char="•"/>
            </a:pPr>
            <a:r>
              <a:rPr lang="en-US" sz="3142">
                <a:solidFill>
                  <a:srgbClr val="000000"/>
                </a:solidFill>
                <a:latin typeface="Canva Sans"/>
              </a:rPr>
              <a:t>The module will create a standalone opportunity for the healthcare industry to emerge</a:t>
            </a:r>
          </a:p>
          <a:p>
            <a:pPr marL="678414" lvl="1" indent="-339207">
              <a:lnSpc>
                <a:spcPts val="4399"/>
              </a:lnSpc>
              <a:buFont typeface="Arial"/>
              <a:buChar char="•"/>
            </a:pPr>
            <a:r>
              <a:rPr lang="en-US" sz="3142">
                <a:solidFill>
                  <a:srgbClr val="000000"/>
                </a:solidFill>
                <a:latin typeface="Canva Sans"/>
              </a:rPr>
              <a:t>This project  will be able to detect an increased amount of diseases which requires enormous amount of clinical assets.</a:t>
            </a:r>
          </a:p>
          <a:p>
            <a:pPr marL="678414" lvl="1" indent="-339207">
              <a:lnSpc>
                <a:spcPts val="4399"/>
              </a:lnSpc>
              <a:buFont typeface="Arial"/>
              <a:buChar char="•"/>
            </a:pPr>
            <a:r>
              <a:rPr lang="en-US" sz="3142">
                <a:solidFill>
                  <a:srgbClr val="000000"/>
                </a:solidFill>
                <a:latin typeface="Canva Sans"/>
              </a:rPr>
              <a:t>Therefore growth in Deep Learning and IoT are figuring out their way over the modern world through integrating various technologies in the field of medical healthcare.</a:t>
            </a:r>
          </a:p>
          <a:p>
            <a:pPr marL="678414" lvl="1" indent="-339207">
              <a:lnSpc>
                <a:spcPts val="4399"/>
              </a:lnSpc>
              <a:buFont typeface="Arial"/>
              <a:buChar char="•"/>
            </a:pPr>
            <a:r>
              <a:rPr lang="en-US" sz="3142">
                <a:solidFill>
                  <a:srgbClr val="000000"/>
                </a:solidFill>
                <a:latin typeface="Canva Sans"/>
              </a:rPr>
              <a:t>IoT achieved immense popularity because of its data acquiring and visualizing property through sensing the objects and and communication with devices, through wireless networks.</a:t>
            </a:r>
          </a:p>
          <a:p>
            <a:pPr marL="678414" lvl="1" indent="-339207">
              <a:lnSpc>
                <a:spcPts val="4399"/>
              </a:lnSpc>
              <a:buFont typeface="Arial"/>
              <a:buChar char="•"/>
            </a:pPr>
            <a:r>
              <a:rPr lang="en-US" sz="3142">
                <a:solidFill>
                  <a:srgbClr val="000000"/>
                </a:solidFill>
                <a:latin typeface="Canva Sans"/>
              </a:rPr>
              <a:t>Data collected from these devices are used for different tasks like disease classification ,designing, patient monitoring and so 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335534" y="2002848"/>
            <a:ext cx="8375073" cy="6281305"/>
          </a:xfrm>
          <a:prstGeom prst="rect">
            <a:avLst/>
          </a:prstGeom>
        </p:spPr>
      </p:pic>
      <p:sp>
        <p:nvSpPr>
          <p:cNvPr id="3" name="Freeform 3"/>
          <p:cNvSpPr/>
          <p:nvPr/>
        </p:nvSpPr>
        <p:spPr>
          <a:xfrm>
            <a:off x="9821051" y="4400313"/>
            <a:ext cx="6925289" cy="5175148"/>
          </a:xfrm>
          <a:custGeom>
            <a:avLst/>
            <a:gdLst/>
            <a:ahLst/>
            <a:cxnLst/>
            <a:rect l="l" t="t" r="r" b="b"/>
            <a:pathLst>
              <a:path w="6925289" h="5175148">
                <a:moveTo>
                  <a:pt x="0" y="0"/>
                </a:moveTo>
                <a:lnTo>
                  <a:pt x="6925289" y="0"/>
                </a:lnTo>
                <a:lnTo>
                  <a:pt x="6925289" y="5175147"/>
                </a:lnTo>
                <a:lnTo>
                  <a:pt x="0" y="5175147"/>
                </a:lnTo>
                <a:lnTo>
                  <a:pt x="0" y="0"/>
                </a:lnTo>
                <a:close/>
              </a:path>
            </a:pathLst>
          </a:custGeom>
          <a:blipFill>
            <a:blip r:embed="rId5"/>
            <a:stretch>
              <a:fillRect/>
            </a:stretch>
          </a:blipFill>
        </p:spPr>
      </p:sp>
      <p:sp>
        <p:nvSpPr>
          <p:cNvPr id="4" name="TextBox 4"/>
          <p:cNvSpPr txBox="1"/>
          <p:nvPr/>
        </p:nvSpPr>
        <p:spPr>
          <a:xfrm>
            <a:off x="335534" y="452436"/>
            <a:ext cx="10732954" cy="1028703"/>
          </a:xfrm>
          <a:prstGeom prst="rect">
            <a:avLst/>
          </a:prstGeom>
        </p:spPr>
        <p:txBody>
          <a:bodyPr lIns="0" tIns="0" rIns="0" bIns="0" rtlCol="0" anchor="t">
            <a:spAutoFit/>
          </a:bodyPr>
          <a:lstStyle/>
          <a:p>
            <a:pPr>
              <a:lnSpc>
                <a:spcPts val="8399"/>
              </a:lnSpc>
              <a:spcBef>
                <a:spcPct val="0"/>
              </a:spcBef>
            </a:pPr>
            <a:r>
              <a:rPr lang="en-US" sz="5999">
                <a:solidFill>
                  <a:srgbClr val="000000"/>
                </a:solidFill>
                <a:latin typeface="Archivo Black"/>
              </a:rPr>
              <a:t>Video Illustration:-</a:t>
            </a:r>
          </a:p>
        </p:txBody>
      </p:sp>
      <p:sp>
        <p:nvSpPr>
          <p:cNvPr id="5" name="TextBox 5"/>
          <p:cNvSpPr txBox="1"/>
          <p:nvPr/>
        </p:nvSpPr>
        <p:spPr>
          <a:xfrm>
            <a:off x="10011994" y="3569026"/>
            <a:ext cx="6925289" cy="582931"/>
          </a:xfrm>
          <a:prstGeom prst="rect">
            <a:avLst/>
          </a:prstGeom>
        </p:spPr>
        <p:txBody>
          <a:bodyPr lIns="0" tIns="0" rIns="0" bIns="0" rtlCol="0" anchor="t">
            <a:spAutoFit/>
          </a:bodyPr>
          <a:lstStyle/>
          <a:p>
            <a:pPr>
              <a:lnSpc>
                <a:spcPts val="4619"/>
              </a:lnSpc>
              <a:spcBef>
                <a:spcPct val="0"/>
              </a:spcBef>
            </a:pPr>
            <a:r>
              <a:rPr lang="en-US" sz="3299">
                <a:solidFill>
                  <a:srgbClr val="000000"/>
                </a:solidFill>
                <a:latin typeface="Archivo Black"/>
              </a:rPr>
              <a:t>Decision Tree Analysis:-</a:t>
            </a:r>
          </a:p>
        </p:txBody>
      </p:sp>
      <p:grpSp>
        <p:nvGrpSpPr>
          <p:cNvPr id="6" name="Group 6"/>
          <p:cNvGrpSpPr/>
          <p:nvPr/>
        </p:nvGrpSpPr>
        <p:grpSpPr>
          <a:xfrm rot="-5400000">
            <a:off x="9120187" y="-7479290"/>
            <a:ext cx="47625" cy="18288000"/>
            <a:chOff x="0" y="0"/>
            <a:chExt cx="12543" cy="4816593"/>
          </a:xfrm>
        </p:grpSpPr>
        <p:sp>
          <p:nvSpPr>
            <p:cNvPr id="7" name="Freeform 7"/>
            <p:cNvSpPr/>
            <p:nvPr/>
          </p:nvSpPr>
          <p:spPr>
            <a:xfrm>
              <a:off x="0" y="0"/>
              <a:ext cx="12543" cy="4816592"/>
            </a:xfrm>
            <a:custGeom>
              <a:avLst/>
              <a:gdLst/>
              <a:ahLst/>
              <a:cxnLst/>
              <a:rect l="l" t="t" r="r" b="b"/>
              <a:pathLst>
                <a:path w="12543" h="4816592">
                  <a:moveTo>
                    <a:pt x="0" y="0"/>
                  </a:moveTo>
                  <a:lnTo>
                    <a:pt x="12543" y="0"/>
                  </a:lnTo>
                  <a:lnTo>
                    <a:pt x="12543" y="4816592"/>
                  </a:lnTo>
                  <a:lnTo>
                    <a:pt x="0" y="4816592"/>
                  </a:lnTo>
                  <a:close/>
                </a:path>
              </a:pathLst>
            </a:custGeom>
            <a:solidFill>
              <a:srgbClr val="593C8F"/>
            </a:solidFill>
          </p:spPr>
        </p:sp>
        <p:sp>
          <p:nvSpPr>
            <p:cNvPr id="8" name="TextBox 8"/>
            <p:cNvSpPr txBox="1"/>
            <p:nvPr/>
          </p:nvSpPr>
          <p:spPr>
            <a:xfrm>
              <a:off x="0" y="-47625"/>
              <a:ext cx="12543" cy="486421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1044676" y="-8955126"/>
            <a:ext cx="47625" cy="20920154"/>
            <a:chOff x="0" y="0"/>
            <a:chExt cx="12543" cy="5509835"/>
          </a:xfrm>
        </p:grpSpPr>
        <p:sp>
          <p:nvSpPr>
            <p:cNvPr id="10" name="Freeform 10"/>
            <p:cNvSpPr/>
            <p:nvPr/>
          </p:nvSpPr>
          <p:spPr>
            <a:xfrm>
              <a:off x="0" y="0"/>
              <a:ext cx="12543" cy="5509835"/>
            </a:xfrm>
            <a:custGeom>
              <a:avLst/>
              <a:gdLst/>
              <a:ahLst/>
              <a:cxnLst/>
              <a:rect l="l" t="t" r="r" b="b"/>
              <a:pathLst>
                <a:path w="12543" h="5509835">
                  <a:moveTo>
                    <a:pt x="0" y="0"/>
                  </a:moveTo>
                  <a:lnTo>
                    <a:pt x="12543" y="0"/>
                  </a:lnTo>
                  <a:lnTo>
                    <a:pt x="12543" y="5509835"/>
                  </a:lnTo>
                  <a:lnTo>
                    <a:pt x="0" y="5509835"/>
                  </a:lnTo>
                  <a:close/>
                </a:path>
              </a:pathLst>
            </a:custGeom>
            <a:solidFill>
              <a:srgbClr val="593C8F"/>
            </a:solidFill>
          </p:spPr>
        </p:sp>
        <p:sp>
          <p:nvSpPr>
            <p:cNvPr id="11" name="TextBox 11"/>
            <p:cNvSpPr txBox="1"/>
            <p:nvPr/>
          </p:nvSpPr>
          <p:spPr>
            <a:xfrm>
              <a:off x="0" y="-47625"/>
              <a:ext cx="12543" cy="5557460"/>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515373" y="528327"/>
            <a:ext cx="3509367" cy="695946"/>
          </a:xfrm>
          <a:prstGeom prst="rect">
            <a:avLst/>
          </a:prstGeom>
        </p:spPr>
        <p:txBody>
          <a:bodyPr lIns="0" tIns="0" rIns="0" bIns="0" rtlCol="0" anchor="t">
            <a:spAutoFit/>
          </a:bodyPr>
          <a:lstStyle/>
          <a:p>
            <a:pPr algn="ctr">
              <a:lnSpc>
                <a:spcPts val="5740"/>
              </a:lnSpc>
            </a:pPr>
            <a:r>
              <a:rPr lang="en-US" sz="4100" u="sng">
                <a:solidFill>
                  <a:srgbClr val="004AAD"/>
                </a:solidFill>
                <a:latin typeface="Canva Sans Bold"/>
              </a:rPr>
              <a:t>REFERENCES:</a:t>
            </a:r>
          </a:p>
        </p:txBody>
      </p:sp>
      <p:sp>
        <p:nvSpPr>
          <p:cNvPr id="4" name="TextBox 4"/>
          <p:cNvSpPr txBox="1"/>
          <p:nvPr/>
        </p:nvSpPr>
        <p:spPr>
          <a:xfrm>
            <a:off x="214811" y="1574071"/>
            <a:ext cx="17354744" cy="1046611"/>
          </a:xfrm>
          <a:prstGeom prst="rect">
            <a:avLst/>
          </a:prstGeom>
        </p:spPr>
        <p:txBody>
          <a:bodyPr lIns="0" tIns="0" rIns="0" bIns="0" rtlCol="0" anchor="t">
            <a:spAutoFit/>
          </a:bodyPr>
          <a:lstStyle/>
          <a:p>
            <a:pPr marL="655624" lvl="1" indent="-327812">
              <a:lnSpc>
                <a:spcPts val="4251"/>
              </a:lnSpc>
              <a:buFont typeface="Arial"/>
              <a:buChar char="•"/>
            </a:pPr>
            <a:r>
              <a:rPr lang="en-US" sz="3036">
                <a:solidFill>
                  <a:srgbClr val="000000"/>
                </a:solidFill>
                <a:latin typeface="Canva Sans"/>
              </a:rPr>
              <a:t>Raghupathi, W., Raghupathi, V.: Big data analytics in healthcare: promise and potential. Health Inf. Sci. Syst. 2(1), 3 (2014)</a:t>
            </a:r>
          </a:p>
        </p:txBody>
      </p:sp>
      <p:sp>
        <p:nvSpPr>
          <p:cNvPr id="5" name="TextBox 5"/>
          <p:cNvSpPr txBox="1"/>
          <p:nvPr/>
        </p:nvSpPr>
        <p:spPr>
          <a:xfrm>
            <a:off x="190327" y="2673891"/>
            <a:ext cx="16841579" cy="1017354"/>
          </a:xfrm>
          <a:prstGeom prst="rect">
            <a:avLst/>
          </a:prstGeom>
        </p:spPr>
        <p:txBody>
          <a:bodyPr lIns="0" tIns="0" rIns="0" bIns="0" rtlCol="0" anchor="t">
            <a:spAutoFit/>
          </a:bodyPr>
          <a:lstStyle/>
          <a:p>
            <a:pPr marL="636238" lvl="1" indent="-318119">
              <a:lnSpc>
                <a:spcPts val="4125"/>
              </a:lnSpc>
              <a:buFont typeface="Arial"/>
              <a:buChar char="•"/>
            </a:pPr>
            <a:r>
              <a:rPr lang="en-US" sz="2946">
                <a:solidFill>
                  <a:srgbClr val="000000"/>
                </a:solidFill>
                <a:latin typeface="Canva Sans"/>
              </a:rPr>
              <a:t>Baro, E., Degoul, S., Beuscart, R., Chazard, E.: Toward a literature-driven definition of big data in healthcare. BioMed Res. Int. (2015)</a:t>
            </a:r>
          </a:p>
        </p:txBody>
      </p:sp>
      <p:sp>
        <p:nvSpPr>
          <p:cNvPr id="6" name="TextBox 6"/>
          <p:cNvSpPr txBox="1"/>
          <p:nvPr/>
        </p:nvSpPr>
        <p:spPr>
          <a:xfrm>
            <a:off x="165843" y="3634095"/>
            <a:ext cx="16890547" cy="1031591"/>
          </a:xfrm>
          <a:prstGeom prst="rect">
            <a:avLst/>
          </a:prstGeom>
        </p:spPr>
        <p:txBody>
          <a:bodyPr lIns="0" tIns="0" rIns="0" bIns="0" rtlCol="0" anchor="t">
            <a:spAutoFit/>
          </a:bodyPr>
          <a:lstStyle/>
          <a:p>
            <a:pPr marL="645672" lvl="1" indent="-322836">
              <a:lnSpc>
                <a:spcPts val="4186"/>
              </a:lnSpc>
              <a:buFont typeface="Arial"/>
              <a:buChar char="•"/>
            </a:pPr>
            <a:r>
              <a:rPr lang="en-US" sz="2990">
                <a:solidFill>
                  <a:srgbClr val="000000"/>
                </a:solidFill>
                <a:latin typeface="Canva Sans"/>
              </a:rPr>
              <a:t>Khan, M.A. An IoT Framework for Heart Disease Prediction Based on MDCNN Classifier. IEEE Access 2020, 8, 34717–34727</a:t>
            </a:r>
          </a:p>
        </p:txBody>
      </p:sp>
      <p:sp>
        <p:nvSpPr>
          <p:cNvPr id="7" name="TextBox 7"/>
          <p:cNvSpPr txBox="1"/>
          <p:nvPr/>
        </p:nvSpPr>
        <p:spPr>
          <a:xfrm>
            <a:off x="214811" y="4881635"/>
            <a:ext cx="16556451" cy="1509864"/>
          </a:xfrm>
          <a:prstGeom prst="rect">
            <a:avLst/>
          </a:prstGeom>
        </p:spPr>
        <p:txBody>
          <a:bodyPr lIns="0" tIns="0" rIns="0" bIns="0" rtlCol="0" anchor="t">
            <a:spAutoFit/>
          </a:bodyPr>
          <a:lstStyle/>
          <a:p>
            <a:pPr marL="625466" lvl="1" indent="-312733">
              <a:lnSpc>
                <a:spcPts val="4055"/>
              </a:lnSpc>
              <a:buFont typeface="Arial"/>
              <a:buChar char="•"/>
            </a:pPr>
            <a:r>
              <a:rPr lang="en-US" sz="2897">
                <a:solidFill>
                  <a:srgbClr val="000000"/>
                </a:solidFill>
                <a:latin typeface="Canva Sans"/>
              </a:rPr>
              <a:t>Awang, A. An Analytical Model to Minimize the Latency in Healthcare Internet-of-Things in Fog Computing Environment. PLoS ONE 2019, 14, e0224934. [Google Scholar] [CrossRef][Green Version]</a:t>
            </a:r>
          </a:p>
        </p:txBody>
      </p:sp>
      <p:sp>
        <p:nvSpPr>
          <p:cNvPr id="8" name="TextBox 8"/>
          <p:cNvSpPr txBox="1"/>
          <p:nvPr/>
        </p:nvSpPr>
        <p:spPr>
          <a:xfrm>
            <a:off x="214811" y="6667255"/>
            <a:ext cx="16817095" cy="1015958"/>
          </a:xfrm>
          <a:prstGeom prst="rect">
            <a:avLst/>
          </a:prstGeom>
        </p:spPr>
        <p:txBody>
          <a:bodyPr lIns="0" tIns="0" rIns="0" bIns="0" rtlCol="0" anchor="t">
            <a:spAutoFit/>
          </a:bodyPr>
          <a:lstStyle/>
          <a:p>
            <a:pPr marL="635313" lvl="1" indent="-317656">
              <a:lnSpc>
                <a:spcPts val="4119"/>
              </a:lnSpc>
              <a:buFont typeface="Arial"/>
              <a:buChar char="•"/>
            </a:pPr>
            <a:r>
              <a:rPr lang="en-US" sz="2942">
                <a:solidFill>
                  <a:srgbClr val="000000"/>
                </a:solidFill>
                <a:latin typeface="Canva Sans"/>
              </a:rPr>
              <a:t>Roy, D.S.; Shafi, J.; Wozniak, M.; Ijaz, M.F. A Novel Blockchain-Based Healthcare System Design and Performance Benchmarking on a Multi-Hosted Testbed</a:t>
            </a:r>
          </a:p>
        </p:txBody>
      </p:sp>
      <p:sp>
        <p:nvSpPr>
          <p:cNvPr id="9" name="TextBox 9"/>
          <p:cNvSpPr txBox="1"/>
          <p:nvPr/>
        </p:nvSpPr>
        <p:spPr>
          <a:xfrm>
            <a:off x="214811" y="7890900"/>
            <a:ext cx="16841579" cy="1534882"/>
          </a:xfrm>
          <a:prstGeom prst="rect">
            <a:avLst/>
          </a:prstGeom>
        </p:spPr>
        <p:txBody>
          <a:bodyPr lIns="0" tIns="0" rIns="0" bIns="0" rtlCol="0" anchor="t">
            <a:spAutoFit/>
          </a:bodyPr>
          <a:lstStyle/>
          <a:p>
            <a:pPr marL="636238" lvl="1" indent="-318119">
              <a:lnSpc>
                <a:spcPts val="4125"/>
              </a:lnSpc>
              <a:buFont typeface="Arial"/>
              <a:buChar char="•"/>
            </a:pPr>
            <a:r>
              <a:rPr lang="en-US" sz="2946">
                <a:solidFill>
                  <a:srgbClr val="000000"/>
                </a:solidFill>
                <a:latin typeface="Canva Sans"/>
              </a:rPr>
              <a:t>Samuel, O.W.; Asogbon, G.M.; Sangaiah, A.K.; Fang, P.; Li, G. An Integrated Decision Support System Based on ANN and Fuzzy_AHP for Heart Failure Risk Prediction. Expert Syst. Appl. 2017, 68, 163–172. [Google Scholar] [CrossRef]</a:t>
            </a:r>
          </a:p>
        </p:txBody>
      </p:sp>
      <p:grpSp>
        <p:nvGrpSpPr>
          <p:cNvPr id="10" name="Group 10"/>
          <p:cNvGrpSpPr/>
          <p:nvPr/>
        </p:nvGrpSpPr>
        <p:grpSpPr>
          <a:xfrm rot="-5400000">
            <a:off x="9485280" y="-7567285"/>
            <a:ext cx="47625" cy="17987437"/>
            <a:chOff x="0" y="0"/>
            <a:chExt cx="12543" cy="4737432"/>
          </a:xfrm>
        </p:grpSpPr>
        <p:sp>
          <p:nvSpPr>
            <p:cNvPr id="11" name="Freeform 11"/>
            <p:cNvSpPr/>
            <p:nvPr/>
          </p:nvSpPr>
          <p:spPr>
            <a:xfrm>
              <a:off x="0" y="0"/>
              <a:ext cx="12543" cy="4737432"/>
            </a:xfrm>
            <a:custGeom>
              <a:avLst/>
              <a:gdLst/>
              <a:ahLst/>
              <a:cxnLst/>
              <a:rect l="l" t="t" r="r" b="b"/>
              <a:pathLst>
                <a:path w="12543" h="4737432">
                  <a:moveTo>
                    <a:pt x="0" y="0"/>
                  </a:moveTo>
                  <a:lnTo>
                    <a:pt x="12543" y="0"/>
                  </a:lnTo>
                  <a:lnTo>
                    <a:pt x="12543" y="4737432"/>
                  </a:lnTo>
                  <a:lnTo>
                    <a:pt x="0" y="4737432"/>
                  </a:lnTo>
                  <a:close/>
                </a:path>
              </a:pathLst>
            </a:custGeom>
            <a:solidFill>
              <a:srgbClr val="593C8F"/>
            </a:solidFill>
          </p:spPr>
        </p:sp>
        <p:sp>
          <p:nvSpPr>
            <p:cNvPr id="12" name="TextBox 12"/>
            <p:cNvSpPr txBox="1"/>
            <p:nvPr/>
          </p:nvSpPr>
          <p:spPr>
            <a:xfrm>
              <a:off x="0" y="-47625"/>
              <a:ext cx="12543" cy="4785057"/>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7521930" y="0"/>
            <a:ext cx="47625" cy="10287000"/>
            <a:chOff x="0" y="0"/>
            <a:chExt cx="12543" cy="2709333"/>
          </a:xfrm>
        </p:grpSpPr>
        <p:sp>
          <p:nvSpPr>
            <p:cNvPr id="14" name="Freeform 14"/>
            <p:cNvSpPr/>
            <p:nvPr/>
          </p:nvSpPr>
          <p:spPr>
            <a:xfrm>
              <a:off x="0" y="0"/>
              <a:ext cx="12543" cy="2709333"/>
            </a:xfrm>
            <a:custGeom>
              <a:avLst/>
              <a:gdLst/>
              <a:ahLst/>
              <a:cxnLst/>
              <a:rect l="l" t="t" r="r" b="b"/>
              <a:pathLst>
                <a:path w="12543" h="2709333">
                  <a:moveTo>
                    <a:pt x="0" y="0"/>
                  </a:moveTo>
                  <a:lnTo>
                    <a:pt x="12543" y="0"/>
                  </a:lnTo>
                  <a:lnTo>
                    <a:pt x="12543" y="2709333"/>
                  </a:lnTo>
                  <a:lnTo>
                    <a:pt x="0" y="2709333"/>
                  </a:lnTo>
                  <a:close/>
                </a:path>
              </a:pathLst>
            </a:custGeom>
            <a:solidFill>
              <a:srgbClr val="593C8F"/>
            </a:solidFill>
          </p:spPr>
        </p:sp>
        <p:sp>
          <p:nvSpPr>
            <p:cNvPr id="15" name="TextBox 15"/>
            <p:cNvSpPr txBox="1"/>
            <p:nvPr/>
          </p:nvSpPr>
          <p:spPr>
            <a:xfrm>
              <a:off x="0" y="-47625"/>
              <a:ext cx="12543" cy="2756958"/>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782594" y="0"/>
            <a:ext cx="47625" cy="10483921"/>
            <a:chOff x="0" y="0"/>
            <a:chExt cx="12543" cy="2761197"/>
          </a:xfrm>
        </p:grpSpPr>
        <p:sp>
          <p:nvSpPr>
            <p:cNvPr id="17" name="Freeform 17"/>
            <p:cNvSpPr/>
            <p:nvPr/>
          </p:nvSpPr>
          <p:spPr>
            <a:xfrm>
              <a:off x="0" y="0"/>
              <a:ext cx="12543" cy="2761197"/>
            </a:xfrm>
            <a:custGeom>
              <a:avLst/>
              <a:gdLst/>
              <a:ahLst/>
              <a:cxnLst/>
              <a:rect l="l" t="t" r="r" b="b"/>
              <a:pathLst>
                <a:path w="12543" h="2761197">
                  <a:moveTo>
                    <a:pt x="0" y="0"/>
                  </a:moveTo>
                  <a:lnTo>
                    <a:pt x="12543" y="0"/>
                  </a:lnTo>
                  <a:lnTo>
                    <a:pt x="12543" y="2761197"/>
                  </a:lnTo>
                  <a:lnTo>
                    <a:pt x="0" y="2761197"/>
                  </a:lnTo>
                  <a:close/>
                </a:path>
              </a:pathLst>
            </a:custGeom>
            <a:solidFill>
              <a:srgbClr val="593C8F"/>
            </a:solidFill>
          </p:spPr>
        </p:sp>
        <p:sp>
          <p:nvSpPr>
            <p:cNvPr id="18" name="TextBox 18"/>
            <p:cNvSpPr txBox="1"/>
            <p:nvPr/>
          </p:nvSpPr>
          <p:spPr>
            <a:xfrm>
              <a:off x="0" y="-47625"/>
              <a:ext cx="12543" cy="280882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8136" y="481964"/>
            <a:ext cx="14628127" cy="979172"/>
          </a:xfrm>
          <a:prstGeom prst="rect">
            <a:avLst/>
          </a:prstGeom>
        </p:spPr>
        <p:txBody>
          <a:bodyPr lIns="0" tIns="0" rIns="0" bIns="0" rtlCol="0" anchor="t">
            <a:spAutoFit/>
          </a:bodyPr>
          <a:lstStyle/>
          <a:p>
            <a:pPr>
              <a:lnSpc>
                <a:spcPts val="7979"/>
              </a:lnSpc>
              <a:spcBef>
                <a:spcPct val="0"/>
              </a:spcBef>
            </a:pPr>
            <a:r>
              <a:rPr lang="en-US" sz="5699" u="sng">
                <a:solidFill>
                  <a:srgbClr val="000000"/>
                </a:solidFill>
                <a:latin typeface="Canva Sans Bold"/>
              </a:rPr>
              <a:t>Contents:</a:t>
            </a:r>
          </a:p>
        </p:txBody>
      </p:sp>
      <p:sp>
        <p:nvSpPr>
          <p:cNvPr id="3" name="TextBox 3"/>
          <p:cNvSpPr txBox="1"/>
          <p:nvPr/>
        </p:nvSpPr>
        <p:spPr>
          <a:xfrm>
            <a:off x="-24950" y="1686201"/>
            <a:ext cx="14073240" cy="7572099"/>
          </a:xfrm>
          <a:prstGeom prst="rect">
            <a:avLst/>
          </a:prstGeom>
        </p:spPr>
        <p:txBody>
          <a:bodyPr lIns="0" tIns="0" rIns="0" bIns="0" rtlCol="0" anchor="t">
            <a:spAutoFit/>
          </a:bodyPr>
          <a:lstStyle/>
          <a:p>
            <a:pPr marL="934690" lvl="1" indent="-467345">
              <a:lnSpc>
                <a:spcPts val="6060"/>
              </a:lnSpc>
              <a:buFont typeface="Arial"/>
              <a:buChar char="•"/>
            </a:pPr>
            <a:r>
              <a:rPr lang="en-US" sz="4329">
                <a:solidFill>
                  <a:srgbClr val="000000"/>
                </a:solidFill>
                <a:latin typeface="Canva Sans Bold"/>
              </a:rPr>
              <a:t>Introduction</a:t>
            </a:r>
          </a:p>
          <a:p>
            <a:pPr marL="934690" lvl="1" indent="-467345">
              <a:lnSpc>
                <a:spcPts val="6060"/>
              </a:lnSpc>
              <a:buFont typeface="Arial"/>
              <a:buChar char="•"/>
            </a:pPr>
            <a:r>
              <a:rPr lang="en-US" sz="4329">
                <a:solidFill>
                  <a:srgbClr val="000000"/>
                </a:solidFill>
                <a:latin typeface="Canva Sans Bold"/>
              </a:rPr>
              <a:t>Problem Identification</a:t>
            </a:r>
          </a:p>
          <a:p>
            <a:pPr marL="934690" lvl="1" indent="-467345">
              <a:lnSpc>
                <a:spcPts val="6060"/>
              </a:lnSpc>
              <a:buFont typeface="Arial"/>
              <a:buChar char="•"/>
            </a:pPr>
            <a:r>
              <a:rPr lang="en-US" sz="4329">
                <a:solidFill>
                  <a:srgbClr val="000000"/>
                </a:solidFill>
                <a:latin typeface="Canva Sans Bold"/>
              </a:rPr>
              <a:t>Literature Survey</a:t>
            </a:r>
          </a:p>
          <a:p>
            <a:pPr marL="934690" lvl="1" indent="-467345">
              <a:lnSpc>
                <a:spcPts val="6060"/>
              </a:lnSpc>
              <a:buFont typeface="Arial"/>
              <a:buChar char="•"/>
            </a:pPr>
            <a:r>
              <a:rPr lang="en-US" sz="4329">
                <a:solidFill>
                  <a:srgbClr val="000000"/>
                </a:solidFill>
                <a:latin typeface="Canva Sans Bold"/>
              </a:rPr>
              <a:t>Objective</a:t>
            </a:r>
          </a:p>
          <a:p>
            <a:pPr marL="934690" lvl="1" indent="-467345">
              <a:lnSpc>
                <a:spcPts val="6060"/>
              </a:lnSpc>
              <a:buFont typeface="Arial"/>
              <a:buChar char="•"/>
            </a:pPr>
            <a:r>
              <a:rPr lang="en-US" sz="4329">
                <a:solidFill>
                  <a:srgbClr val="000000"/>
                </a:solidFill>
                <a:latin typeface="Canva Sans Bold"/>
              </a:rPr>
              <a:t>Method to generate predictive data of patients</a:t>
            </a:r>
          </a:p>
          <a:p>
            <a:pPr marL="934690" lvl="1" indent="-467345">
              <a:lnSpc>
                <a:spcPts val="6060"/>
              </a:lnSpc>
              <a:buFont typeface="Arial"/>
              <a:buChar char="•"/>
            </a:pPr>
            <a:r>
              <a:rPr lang="en-US" sz="4329">
                <a:solidFill>
                  <a:srgbClr val="000000"/>
                </a:solidFill>
                <a:latin typeface="Canva Sans Bold"/>
              </a:rPr>
              <a:t>Target Beneficiaries</a:t>
            </a:r>
          </a:p>
          <a:p>
            <a:pPr marL="934690" lvl="1" indent="-467345">
              <a:lnSpc>
                <a:spcPts val="6060"/>
              </a:lnSpc>
              <a:buFont typeface="Arial"/>
              <a:buChar char="•"/>
            </a:pPr>
            <a:r>
              <a:rPr lang="en-US" sz="4329">
                <a:solidFill>
                  <a:srgbClr val="000000"/>
                </a:solidFill>
                <a:latin typeface="Canva Sans Bold"/>
              </a:rPr>
              <a:t>Business prospect and Future scope</a:t>
            </a:r>
          </a:p>
          <a:p>
            <a:pPr marL="934690" lvl="1" indent="-467345">
              <a:lnSpc>
                <a:spcPts val="6060"/>
              </a:lnSpc>
              <a:buFont typeface="Arial"/>
              <a:buChar char="•"/>
            </a:pPr>
            <a:r>
              <a:rPr lang="en-US" sz="4329">
                <a:solidFill>
                  <a:srgbClr val="000000"/>
                </a:solidFill>
                <a:latin typeface="Canva Sans Bold"/>
              </a:rPr>
              <a:t>Conclusion</a:t>
            </a:r>
          </a:p>
          <a:p>
            <a:pPr marL="934690" lvl="1" indent="-467345">
              <a:lnSpc>
                <a:spcPts val="6060"/>
              </a:lnSpc>
              <a:buFont typeface="Arial"/>
              <a:buChar char="•"/>
            </a:pPr>
            <a:r>
              <a:rPr lang="en-US" sz="4329">
                <a:solidFill>
                  <a:srgbClr val="000000"/>
                </a:solidFill>
                <a:latin typeface="Canva Sans Bold"/>
              </a:rPr>
              <a:t>Video illustration and decision tree</a:t>
            </a:r>
          </a:p>
          <a:p>
            <a:pPr marL="934690" lvl="1" indent="-467345">
              <a:lnSpc>
                <a:spcPts val="6060"/>
              </a:lnSpc>
              <a:buFont typeface="Arial"/>
              <a:buChar char="•"/>
            </a:pPr>
            <a:r>
              <a:rPr lang="en-US" sz="4329">
                <a:solidFill>
                  <a:srgbClr val="000000"/>
                </a:solidFill>
                <a:latin typeface="Canva Sans Bold"/>
              </a:rPr>
              <a:t>References</a:t>
            </a:r>
          </a:p>
        </p:txBody>
      </p:sp>
      <p:grpSp>
        <p:nvGrpSpPr>
          <p:cNvPr id="4" name="Group 4"/>
          <p:cNvGrpSpPr/>
          <p:nvPr/>
        </p:nvGrpSpPr>
        <p:grpSpPr>
          <a:xfrm>
            <a:off x="14048290" y="0"/>
            <a:ext cx="4231757" cy="10287000"/>
            <a:chOff x="0" y="0"/>
            <a:chExt cx="1114537" cy="2709333"/>
          </a:xfrm>
        </p:grpSpPr>
        <p:sp>
          <p:nvSpPr>
            <p:cNvPr id="5" name="Freeform 5"/>
            <p:cNvSpPr/>
            <p:nvPr/>
          </p:nvSpPr>
          <p:spPr>
            <a:xfrm>
              <a:off x="0" y="0"/>
              <a:ext cx="1114537" cy="2709333"/>
            </a:xfrm>
            <a:custGeom>
              <a:avLst/>
              <a:gdLst/>
              <a:ahLst/>
              <a:cxnLst/>
              <a:rect l="l" t="t" r="r" b="b"/>
              <a:pathLst>
                <a:path w="1114537" h="2709333">
                  <a:moveTo>
                    <a:pt x="0" y="0"/>
                  </a:moveTo>
                  <a:lnTo>
                    <a:pt x="1114537" y="0"/>
                  </a:lnTo>
                  <a:lnTo>
                    <a:pt x="1114537" y="2709333"/>
                  </a:lnTo>
                  <a:lnTo>
                    <a:pt x="0" y="2709333"/>
                  </a:lnTo>
                  <a:close/>
                </a:path>
              </a:pathLst>
            </a:custGeom>
            <a:solidFill>
              <a:srgbClr val="593C8F"/>
            </a:solidFill>
          </p:spPr>
        </p:sp>
        <p:sp>
          <p:nvSpPr>
            <p:cNvPr id="6" name="TextBox 6"/>
            <p:cNvSpPr txBox="1"/>
            <p:nvPr/>
          </p:nvSpPr>
          <p:spPr>
            <a:xfrm>
              <a:off x="0" y="-47625"/>
              <a:ext cx="1114537"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048290" y="0"/>
            <a:ext cx="4231757" cy="10287000"/>
            <a:chOff x="0" y="0"/>
            <a:chExt cx="1114537" cy="2709333"/>
          </a:xfrm>
        </p:grpSpPr>
        <p:sp>
          <p:nvSpPr>
            <p:cNvPr id="8" name="Freeform 8"/>
            <p:cNvSpPr/>
            <p:nvPr/>
          </p:nvSpPr>
          <p:spPr>
            <a:xfrm>
              <a:off x="0" y="0"/>
              <a:ext cx="1114537" cy="2709333"/>
            </a:xfrm>
            <a:custGeom>
              <a:avLst/>
              <a:gdLst/>
              <a:ahLst/>
              <a:cxnLst/>
              <a:rect l="l" t="t" r="r" b="b"/>
              <a:pathLst>
                <a:path w="1114537" h="2709333">
                  <a:moveTo>
                    <a:pt x="0" y="0"/>
                  </a:moveTo>
                  <a:lnTo>
                    <a:pt x="1114537" y="0"/>
                  </a:lnTo>
                  <a:lnTo>
                    <a:pt x="1114537" y="2709333"/>
                  </a:lnTo>
                  <a:lnTo>
                    <a:pt x="0" y="2709333"/>
                  </a:lnTo>
                  <a:close/>
                </a:path>
              </a:pathLst>
            </a:custGeom>
            <a:solidFill>
              <a:srgbClr val="593C8F"/>
            </a:solidFill>
          </p:spPr>
        </p:sp>
        <p:sp>
          <p:nvSpPr>
            <p:cNvPr id="9" name="TextBox 9"/>
            <p:cNvSpPr txBox="1"/>
            <p:nvPr/>
          </p:nvSpPr>
          <p:spPr>
            <a:xfrm>
              <a:off x="0" y="-47625"/>
              <a:ext cx="1114537" cy="2756958"/>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Freeform 3"/>
          <p:cNvSpPr/>
          <p:nvPr/>
        </p:nvSpPr>
        <p:spPr>
          <a:xfrm>
            <a:off x="7441793" y="1033896"/>
            <a:ext cx="745854" cy="725512"/>
          </a:xfrm>
          <a:custGeom>
            <a:avLst/>
            <a:gdLst/>
            <a:ahLst/>
            <a:cxnLst/>
            <a:rect l="l" t="t" r="r" b="b"/>
            <a:pathLst>
              <a:path w="745854" h="725512">
                <a:moveTo>
                  <a:pt x="0" y="0"/>
                </a:moveTo>
                <a:lnTo>
                  <a:pt x="745854" y="0"/>
                </a:lnTo>
                <a:lnTo>
                  <a:pt x="745854" y="725513"/>
                </a:lnTo>
                <a:lnTo>
                  <a:pt x="0" y="72551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0303798" y="2992000"/>
            <a:ext cx="7745524" cy="4475897"/>
          </a:xfrm>
          <a:custGeom>
            <a:avLst/>
            <a:gdLst/>
            <a:ahLst/>
            <a:cxnLst/>
            <a:rect l="l" t="t" r="r" b="b"/>
            <a:pathLst>
              <a:path w="7745524" h="4475897">
                <a:moveTo>
                  <a:pt x="0" y="0"/>
                </a:moveTo>
                <a:lnTo>
                  <a:pt x="7745523" y="0"/>
                </a:lnTo>
                <a:lnTo>
                  <a:pt x="7745523" y="4475897"/>
                </a:lnTo>
                <a:lnTo>
                  <a:pt x="0" y="4475897"/>
                </a:lnTo>
                <a:lnTo>
                  <a:pt x="0" y="0"/>
                </a:lnTo>
                <a:close/>
              </a:path>
            </a:pathLst>
          </a:custGeom>
          <a:blipFill>
            <a:blip r:embed="rId5"/>
            <a:stretch>
              <a:fillRect/>
            </a:stretch>
          </a:blipFill>
        </p:spPr>
      </p:sp>
      <p:sp>
        <p:nvSpPr>
          <p:cNvPr id="5" name="TextBox 5"/>
          <p:cNvSpPr txBox="1"/>
          <p:nvPr/>
        </p:nvSpPr>
        <p:spPr>
          <a:xfrm>
            <a:off x="233700" y="2270138"/>
            <a:ext cx="10070097" cy="6268275"/>
          </a:xfrm>
          <a:prstGeom prst="rect">
            <a:avLst/>
          </a:prstGeom>
        </p:spPr>
        <p:txBody>
          <a:bodyPr lIns="0" tIns="0" rIns="0" bIns="0" rtlCol="0" anchor="t">
            <a:spAutoFit/>
          </a:bodyPr>
          <a:lstStyle/>
          <a:p>
            <a:pPr marL="640689" lvl="1" indent="-320344">
              <a:lnSpc>
                <a:spcPts val="4154"/>
              </a:lnSpc>
              <a:buFont typeface="Arial"/>
              <a:buChar char="•"/>
            </a:pPr>
            <a:r>
              <a:rPr lang="en-US" sz="2967">
                <a:solidFill>
                  <a:srgbClr val="000000"/>
                </a:solidFill>
                <a:latin typeface="Canva Sans"/>
              </a:rPr>
              <a:t>IoT (Internet of Things)-based healthcare predictive analytics involves using IoT devices and sensors to collect real-time data from patients, healthcare equipment, and other sources. </a:t>
            </a:r>
          </a:p>
          <a:p>
            <a:pPr marL="640689" lvl="1" indent="-320344">
              <a:lnSpc>
                <a:spcPts val="4154"/>
              </a:lnSpc>
              <a:buFont typeface="Arial"/>
              <a:buChar char="•"/>
            </a:pPr>
            <a:r>
              <a:rPr lang="en-US" sz="2967">
                <a:solidFill>
                  <a:srgbClr val="000000"/>
                </a:solidFill>
                <a:latin typeface="Canva Sans"/>
              </a:rPr>
              <a:t>IoT data-driven predictive model for patient health deterioration involves several steps, including data collection, preprocessing, feature engineering, model training, and prediction</a:t>
            </a:r>
          </a:p>
          <a:p>
            <a:pPr marL="640689" lvl="1" indent="-320344">
              <a:lnSpc>
                <a:spcPts val="4154"/>
              </a:lnSpc>
              <a:buFont typeface="Arial"/>
              <a:buChar char="•"/>
            </a:pPr>
            <a:r>
              <a:rPr lang="en-US" sz="2967">
                <a:solidFill>
                  <a:srgbClr val="000000"/>
                </a:solidFill>
                <a:latin typeface="Canva Sans"/>
              </a:rPr>
              <a:t>This data is then analyzed using advanced analytics and machine learning techniques to predict outcomes, detect anomalies, and provide valuable insights for proactive healthcare management. </a:t>
            </a:r>
          </a:p>
        </p:txBody>
      </p:sp>
      <p:sp>
        <p:nvSpPr>
          <p:cNvPr id="6" name="TextBox 6"/>
          <p:cNvSpPr txBox="1"/>
          <p:nvPr/>
        </p:nvSpPr>
        <p:spPr>
          <a:xfrm>
            <a:off x="1197848" y="852921"/>
            <a:ext cx="7253984" cy="906487"/>
          </a:xfrm>
          <a:prstGeom prst="rect">
            <a:avLst/>
          </a:prstGeom>
        </p:spPr>
        <p:txBody>
          <a:bodyPr lIns="0" tIns="0" rIns="0" bIns="0" rtlCol="0" anchor="t">
            <a:spAutoFit/>
          </a:bodyPr>
          <a:lstStyle/>
          <a:p>
            <a:pPr>
              <a:lnSpc>
                <a:spcPts val="6736"/>
              </a:lnSpc>
            </a:pPr>
            <a:r>
              <a:rPr lang="en-US" sz="4811" u="sng">
                <a:solidFill>
                  <a:srgbClr val="000000"/>
                </a:solidFill>
                <a:latin typeface="Copperplate Gothic 32 AB Bold"/>
              </a:rPr>
              <a:t>INTRODUCTION</a:t>
            </a:r>
          </a:p>
        </p:txBody>
      </p:sp>
      <p:grpSp>
        <p:nvGrpSpPr>
          <p:cNvPr id="7" name="Group 7"/>
          <p:cNvGrpSpPr/>
          <p:nvPr/>
        </p:nvGrpSpPr>
        <p:grpSpPr>
          <a:xfrm>
            <a:off x="297991" y="1000125"/>
            <a:ext cx="730709" cy="73070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12921" y="261923"/>
            <a:ext cx="8224502"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FLOWCHART ON IOT BASED PREDICTIVE ANALYSIS USING ML</a:t>
            </a:r>
          </a:p>
        </p:txBody>
      </p:sp>
      <p:sp>
        <p:nvSpPr>
          <p:cNvPr id="3" name="Freeform 3"/>
          <p:cNvSpPr/>
          <p:nvPr/>
        </p:nvSpPr>
        <p:spPr>
          <a:xfrm>
            <a:off x="2529978" y="1666804"/>
            <a:ext cx="7907445" cy="8229600"/>
          </a:xfrm>
          <a:custGeom>
            <a:avLst/>
            <a:gdLst/>
            <a:ahLst/>
            <a:cxnLst/>
            <a:rect l="l" t="t" r="r" b="b"/>
            <a:pathLst>
              <a:path w="7907445" h="8229600">
                <a:moveTo>
                  <a:pt x="0" y="0"/>
                </a:moveTo>
                <a:lnTo>
                  <a:pt x="7907445" y="0"/>
                </a:lnTo>
                <a:lnTo>
                  <a:pt x="7907445" y="8229600"/>
                </a:lnTo>
                <a:lnTo>
                  <a:pt x="0" y="8229600"/>
                </a:lnTo>
                <a:lnTo>
                  <a:pt x="0" y="0"/>
                </a:lnTo>
                <a:close/>
              </a:path>
            </a:pathLst>
          </a:custGeom>
          <a:blipFill>
            <a:blip r:embed="rId2"/>
            <a:stretch>
              <a:fillRect/>
            </a:stretch>
          </a:blipFill>
        </p:spPr>
      </p:sp>
      <p:grpSp>
        <p:nvGrpSpPr>
          <p:cNvPr id="4" name="Group 4"/>
          <p:cNvGrpSpPr/>
          <p:nvPr/>
        </p:nvGrpSpPr>
        <p:grpSpPr>
          <a:xfrm>
            <a:off x="14056243" y="0"/>
            <a:ext cx="4231757" cy="10287000"/>
            <a:chOff x="0" y="0"/>
            <a:chExt cx="1114537" cy="2709333"/>
          </a:xfrm>
        </p:grpSpPr>
        <p:sp>
          <p:nvSpPr>
            <p:cNvPr id="5" name="Freeform 5"/>
            <p:cNvSpPr/>
            <p:nvPr/>
          </p:nvSpPr>
          <p:spPr>
            <a:xfrm>
              <a:off x="0" y="0"/>
              <a:ext cx="1114537" cy="2709333"/>
            </a:xfrm>
            <a:custGeom>
              <a:avLst/>
              <a:gdLst/>
              <a:ahLst/>
              <a:cxnLst/>
              <a:rect l="l" t="t" r="r" b="b"/>
              <a:pathLst>
                <a:path w="1114537" h="2709333">
                  <a:moveTo>
                    <a:pt x="0" y="0"/>
                  </a:moveTo>
                  <a:lnTo>
                    <a:pt x="1114537" y="0"/>
                  </a:lnTo>
                  <a:lnTo>
                    <a:pt x="1114537" y="2709333"/>
                  </a:lnTo>
                  <a:lnTo>
                    <a:pt x="0" y="2709333"/>
                  </a:lnTo>
                  <a:close/>
                </a:path>
              </a:pathLst>
            </a:custGeom>
            <a:solidFill>
              <a:srgbClr val="593C8F"/>
            </a:solidFill>
          </p:spPr>
        </p:sp>
        <p:sp>
          <p:nvSpPr>
            <p:cNvPr id="6" name="TextBox 6"/>
            <p:cNvSpPr txBox="1"/>
            <p:nvPr/>
          </p:nvSpPr>
          <p:spPr>
            <a:xfrm>
              <a:off x="0" y="-47625"/>
              <a:ext cx="1114537" cy="2756958"/>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380"/>
                </a:lnSpc>
              </a:pPr>
              <a:endParaRPr/>
            </a:p>
          </p:txBody>
        </p:sp>
      </p:grpSp>
      <p:sp>
        <p:nvSpPr>
          <p:cNvPr id="5" name="TextBox 5"/>
          <p:cNvSpPr txBox="1"/>
          <p:nvPr/>
        </p:nvSpPr>
        <p:spPr>
          <a:xfrm>
            <a:off x="5432863" y="616079"/>
            <a:ext cx="4116586" cy="1078218"/>
          </a:xfrm>
          <a:prstGeom prst="rect">
            <a:avLst/>
          </a:prstGeom>
        </p:spPr>
        <p:txBody>
          <a:bodyPr lIns="0" tIns="0" rIns="0" bIns="0" rtlCol="0" anchor="t">
            <a:spAutoFit/>
          </a:bodyPr>
          <a:lstStyle/>
          <a:p>
            <a:pPr>
              <a:lnSpc>
                <a:spcPts val="8820"/>
              </a:lnSpc>
            </a:pPr>
            <a:r>
              <a:rPr lang="en-US" sz="6300" u="sng">
                <a:solidFill>
                  <a:srgbClr val="000000"/>
                </a:solidFill>
                <a:latin typeface="Canva Sans Bold"/>
              </a:rPr>
              <a:t>PROBLEM </a:t>
            </a:r>
          </a:p>
        </p:txBody>
      </p:sp>
      <p:sp>
        <p:nvSpPr>
          <p:cNvPr id="6" name="TextBox 6"/>
          <p:cNvSpPr txBox="1"/>
          <p:nvPr/>
        </p:nvSpPr>
        <p:spPr>
          <a:xfrm>
            <a:off x="7441195" y="1599046"/>
            <a:ext cx="6220968" cy="927100"/>
          </a:xfrm>
          <a:prstGeom prst="rect">
            <a:avLst/>
          </a:prstGeom>
        </p:spPr>
        <p:txBody>
          <a:bodyPr lIns="0" tIns="0" rIns="0" bIns="0" rtlCol="0" anchor="t">
            <a:spAutoFit/>
          </a:bodyPr>
          <a:lstStyle/>
          <a:p>
            <a:pPr>
              <a:lnSpc>
                <a:spcPts val="7699"/>
              </a:lnSpc>
            </a:pPr>
            <a:r>
              <a:rPr lang="en-US" sz="5499" u="sng">
                <a:solidFill>
                  <a:srgbClr val="000000"/>
                </a:solidFill>
                <a:latin typeface="Canva Sans Bold"/>
              </a:rPr>
              <a:t>IDENTIFICATION</a:t>
            </a:r>
          </a:p>
        </p:txBody>
      </p:sp>
      <p:sp>
        <p:nvSpPr>
          <p:cNvPr id="7" name="TextBox 7"/>
          <p:cNvSpPr txBox="1"/>
          <p:nvPr/>
        </p:nvSpPr>
        <p:spPr>
          <a:xfrm>
            <a:off x="1380409" y="2666712"/>
            <a:ext cx="15058045" cy="7305492"/>
          </a:xfrm>
          <a:prstGeom prst="rect">
            <a:avLst/>
          </a:prstGeom>
        </p:spPr>
        <p:txBody>
          <a:bodyPr lIns="0" tIns="0" rIns="0" bIns="0" rtlCol="0" anchor="t">
            <a:spAutoFit/>
          </a:bodyPr>
          <a:lstStyle/>
          <a:p>
            <a:pPr marL="811183" lvl="1" indent="-405591">
              <a:lnSpc>
                <a:spcPts val="5260"/>
              </a:lnSpc>
              <a:buFont typeface="Arial"/>
              <a:buChar char="•"/>
            </a:pPr>
            <a:r>
              <a:rPr lang="en-US" sz="3757">
                <a:solidFill>
                  <a:srgbClr val="000000"/>
                </a:solidFill>
                <a:latin typeface="Canva Sans Bold"/>
              </a:rPr>
              <a:t>In the traditional methods ,we used to see there were limited in the small cities </a:t>
            </a:r>
          </a:p>
          <a:p>
            <a:pPr marL="811183" lvl="1" indent="-405591">
              <a:lnSpc>
                <a:spcPts val="5260"/>
              </a:lnSpc>
              <a:buFont typeface="Arial"/>
              <a:buChar char="•"/>
            </a:pPr>
            <a:r>
              <a:rPr lang="en-US" sz="3757">
                <a:solidFill>
                  <a:srgbClr val="000000"/>
                </a:solidFill>
                <a:latin typeface="Canva Sans Bold"/>
              </a:rPr>
              <a:t>The efficiency of the machines were much low during the past</a:t>
            </a:r>
          </a:p>
          <a:p>
            <a:pPr marL="811183" lvl="1" indent="-405591">
              <a:lnSpc>
                <a:spcPts val="5260"/>
              </a:lnSpc>
              <a:buFont typeface="Arial"/>
              <a:buChar char="•"/>
            </a:pPr>
            <a:r>
              <a:rPr lang="en-US" sz="3757">
                <a:solidFill>
                  <a:srgbClr val="000000"/>
                </a:solidFill>
                <a:latin typeface="Canva Sans Bold"/>
              </a:rPr>
              <a:t>Humans can do mistake at the time of prediction, there are many cases where the patient got affected due to wrong prediction.</a:t>
            </a:r>
          </a:p>
          <a:p>
            <a:pPr marL="811183" lvl="1" indent="-405591">
              <a:lnSpc>
                <a:spcPts val="5260"/>
              </a:lnSpc>
              <a:buFont typeface="Arial"/>
              <a:buChar char="•"/>
            </a:pPr>
            <a:r>
              <a:rPr lang="en-US" sz="3757">
                <a:solidFill>
                  <a:srgbClr val="000000"/>
                </a:solidFill>
                <a:latin typeface="Canva Sans Bold"/>
              </a:rPr>
              <a:t>The speed of prediction is really slow by humans.</a:t>
            </a:r>
          </a:p>
          <a:p>
            <a:pPr marL="811183" lvl="1" indent="-405591">
              <a:lnSpc>
                <a:spcPts val="5260"/>
              </a:lnSpc>
              <a:buFont typeface="Arial"/>
              <a:buChar char="•"/>
            </a:pPr>
            <a:r>
              <a:rPr lang="en-US" sz="3757">
                <a:solidFill>
                  <a:srgbClr val="000000"/>
                </a:solidFill>
                <a:latin typeface="Canva Sans Bold"/>
              </a:rPr>
              <a:t>Due to unavailability of incorrect data even the patients had to face death</a:t>
            </a:r>
          </a:p>
          <a:p>
            <a:pPr>
              <a:lnSpc>
                <a:spcPts val="5260"/>
              </a:lnSpc>
            </a:pPr>
            <a:endParaRPr lang="en-US" sz="3757">
              <a:solidFill>
                <a:srgbClr val="000000"/>
              </a:solidFill>
              <a:latin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3" name="AutoShape 3"/>
          <p:cNvSpPr/>
          <p:nvPr/>
        </p:nvSpPr>
        <p:spPr>
          <a:xfrm flipV="1">
            <a:off x="1644210" y="1019175"/>
            <a:ext cx="3764397" cy="19050"/>
          </a:xfrm>
          <a:prstGeom prst="line">
            <a:avLst/>
          </a:prstGeom>
          <a:ln w="38100" cap="flat">
            <a:solidFill>
              <a:srgbClr val="000000"/>
            </a:solidFill>
            <a:prstDash val="solid"/>
            <a:headEnd type="none" w="sm" len="sm"/>
            <a:tailEnd type="none" w="sm" len="sm"/>
          </a:ln>
        </p:spPr>
      </p:sp>
      <p:sp>
        <p:nvSpPr>
          <p:cNvPr id="4" name="TextBox 4"/>
          <p:cNvSpPr txBox="1"/>
          <p:nvPr/>
        </p:nvSpPr>
        <p:spPr>
          <a:xfrm>
            <a:off x="583421" y="-198970"/>
            <a:ext cx="5009951" cy="1103846"/>
          </a:xfrm>
          <a:prstGeom prst="rect">
            <a:avLst/>
          </a:prstGeom>
        </p:spPr>
        <p:txBody>
          <a:bodyPr lIns="0" tIns="0" rIns="0" bIns="0" rtlCol="0" anchor="t">
            <a:spAutoFit/>
          </a:bodyPr>
          <a:lstStyle/>
          <a:p>
            <a:pPr algn="ctr">
              <a:lnSpc>
                <a:spcPts val="9047"/>
              </a:lnSpc>
            </a:pPr>
            <a:r>
              <a:rPr lang="en-US" sz="6462">
                <a:solidFill>
                  <a:srgbClr val="004AAD"/>
                </a:solidFill>
                <a:latin typeface="Canva Sans Bold"/>
              </a:rPr>
              <a:t>LITERATURE</a:t>
            </a:r>
          </a:p>
        </p:txBody>
      </p:sp>
      <p:sp>
        <p:nvSpPr>
          <p:cNvPr id="5" name="TextBox 5"/>
          <p:cNvSpPr txBox="1"/>
          <p:nvPr/>
        </p:nvSpPr>
        <p:spPr>
          <a:xfrm>
            <a:off x="4612624" y="273896"/>
            <a:ext cx="5009951"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rPr>
              <a:t>SURVEY</a:t>
            </a:r>
          </a:p>
        </p:txBody>
      </p:sp>
      <p:sp>
        <p:nvSpPr>
          <p:cNvPr id="6" name="TextBox 6"/>
          <p:cNvSpPr txBox="1"/>
          <p:nvPr/>
        </p:nvSpPr>
        <p:spPr>
          <a:xfrm>
            <a:off x="-527298" y="1145841"/>
            <a:ext cx="5672353" cy="862738"/>
          </a:xfrm>
          <a:prstGeom prst="rect">
            <a:avLst/>
          </a:prstGeom>
        </p:spPr>
        <p:txBody>
          <a:bodyPr lIns="0" tIns="0" rIns="0" bIns="0" rtlCol="0" anchor="t">
            <a:spAutoFit/>
          </a:bodyPr>
          <a:lstStyle/>
          <a:p>
            <a:pPr algn="ctr">
              <a:lnSpc>
                <a:spcPts val="7047"/>
              </a:lnSpc>
              <a:spcBef>
                <a:spcPct val="0"/>
              </a:spcBef>
            </a:pPr>
            <a:r>
              <a:rPr lang="en-US" sz="5033" u="sng">
                <a:solidFill>
                  <a:srgbClr val="000000"/>
                </a:solidFill>
                <a:latin typeface="Canva Sans Bold"/>
              </a:rPr>
              <a:t>Patents</a:t>
            </a:r>
          </a:p>
        </p:txBody>
      </p:sp>
      <p:sp>
        <p:nvSpPr>
          <p:cNvPr id="7" name="TextBox 7"/>
          <p:cNvSpPr txBox="1"/>
          <p:nvPr/>
        </p:nvSpPr>
        <p:spPr>
          <a:xfrm>
            <a:off x="3908417" y="3379841"/>
            <a:ext cx="9525" cy="646430"/>
          </a:xfrm>
          <a:prstGeom prst="rect">
            <a:avLst/>
          </a:prstGeom>
        </p:spPr>
        <p:txBody>
          <a:bodyPr lIns="0" tIns="0" rIns="0" bIns="0" rtlCol="0" anchor="t">
            <a:spAutoFit/>
          </a:bodyPr>
          <a:lstStyle/>
          <a:p>
            <a:pPr algn="ctr">
              <a:lnSpc>
                <a:spcPts val="5319"/>
              </a:lnSpc>
              <a:spcBef>
                <a:spcPct val="0"/>
              </a:spcBef>
            </a:pPr>
            <a:endParaRPr/>
          </a:p>
        </p:txBody>
      </p:sp>
      <p:sp>
        <p:nvSpPr>
          <p:cNvPr id="8" name="TextBox 8"/>
          <p:cNvSpPr txBox="1"/>
          <p:nvPr/>
        </p:nvSpPr>
        <p:spPr>
          <a:xfrm>
            <a:off x="310545" y="2140996"/>
            <a:ext cx="4302079" cy="2560704"/>
          </a:xfrm>
          <a:prstGeom prst="rect">
            <a:avLst/>
          </a:prstGeom>
        </p:spPr>
        <p:txBody>
          <a:bodyPr lIns="0" tIns="0" rIns="0" bIns="0" rtlCol="0" anchor="t">
            <a:spAutoFit/>
          </a:bodyPr>
          <a:lstStyle/>
          <a:p>
            <a:pPr>
              <a:lnSpc>
                <a:spcPts val="2541"/>
              </a:lnSpc>
              <a:spcBef>
                <a:spcPct val="0"/>
              </a:spcBef>
            </a:pPr>
            <a:r>
              <a:rPr lang="en-US" sz="1815">
                <a:solidFill>
                  <a:srgbClr val="000000"/>
                </a:solidFill>
                <a:latin typeface="Canva Sans Bold"/>
              </a:rPr>
              <a:t>1) Systems and methods for management of clinical queues  </a:t>
            </a:r>
          </a:p>
          <a:p>
            <a:pPr>
              <a:lnSpc>
                <a:spcPts val="2541"/>
              </a:lnSpc>
              <a:spcBef>
                <a:spcPct val="0"/>
              </a:spcBef>
            </a:pPr>
            <a:r>
              <a:rPr lang="en-US" sz="1815">
                <a:solidFill>
                  <a:srgbClr val="000000"/>
                </a:solidFill>
                <a:latin typeface="Canva Sans Bold"/>
              </a:rPr>
              <a:t>Inventor:-</a:t>
            </a:r>
            <a:r>
              <a:rPr lang="en-US" sz="1815" u="sng">
                <a:solidFill>
                  <a:srgbClr val="000000"/>
                </a:solidFill>
                <a:latin typeface="Canva Sans Bold"/>
                <a:hlinkClick r:id="rId2" tooltip="https://patents.google.com/?inventor=Dean+Nida"/>
              </a:rPr>
              <a:t>Dean Nida</a:t>
            </a:r>
            <a:r>
              <a:rPr lang="en-US" sz="1815">
                <a:solidFill>
                  <a:srgbClr val="000000"/>
                </a:solidFill>
                <a:latin typeface="Canva Sans"/>
              </a:rPr>
              <a:t>,</a:t>
            </a:r>
            <a:r>
              <a:rPr lang="en-US" sz="1815" u="sng">
                <a:solidFill>
                  <a:srgbClr val="000000"/>
                </a:solidFill>
                <a:latin typeface="Canva Sans Bold"/>
                <a:hlinkClick r:id="rId3" tooltip="https://patents.google.com/?inventor=Michael+Brown-Hayes"/>
              </a:rPr>
              <a:t>Michael Brown-Hayes</a:t>
            </a:r>
            <a:r>
              <a:rPr lang="en-US" sz="1815">
                <a:solidFill>
                  <a:srgbClr val="000000"/>
                </a:solidFill>
                <a:latin typeface="Canva Sans"/>
              </a:rPr>
              <a:t>,</a:t>
            </a:r>
            <a:r>
              <a:rPr lang="en-US" sz="1815" u="sng">
                <a:solidFill>
                  <a:srgbClr val="000000"/>
                </a:solidFill>
                <a:latin typeface="Canva Sans Bold"/>
                <a:hlinkClick r:id="rId4" tooltip="https://patents.google.com/patent/US20200279641A1/en?q=(IoT-Based+Healthcare+Predictive+Analytics)&amp;oq=IoT-Based+Healthcare+Predictive+Analytics#"/>
              </a:rPr>
              <a:t>James Chung</a:t>
            </a:r>
            <a:r>
              <a:rPr lang="en-US" sz="1815">
                <a:solidFill>
                  <a:srgbClr val="000000"/>
                </a:solidFill>
                <a:latin typeface="Canva Sans"/>
              </a:rPr>
              <a:t>,</a:t>
            </a:r>
            <a:r>
              <a:rPr lang="en-US" sz="1815" u="sng">
                <a:solidFill>
                  <a:srgbClr val="000000"/>
                </a:solidFill>
                <a:latin typeface="Canva Sans Bold"/>
                <a:hlinkClick r:id="rId5" tooltip="https://patents.google.com/?inventor=Carolyn+Espinoza"/>
              </a:rPr>
              <a:t>Carolyn Espinoza</a:t>
            </a:r>
            <a:r>
              <a:rPr lang="en-US" sz="1815">
                <a:solidFill>
                  <a:srgbClr val="000000"/>
                </a:solidFill>
                <a:latin typeface="Canva Sans"/>
              </a:rPr>
              <a:t>,</a:t>
            </a:r>
            <a:r>
              <a:rPr lang="en-US" sz="1815" u="sng">
                <a:solidFill>
                  <a:srgbClr val="000000"/>
                </a:solidFill>
                <a:latin typeface="Canva Sans Bold"/>
                <a:hlinkClick r:id="rId6" tooltip="https://patents.google.com/?inventor=Michael+Emerson"/>
              </a:rPr>
              <a:t>Michael Emerson</a:t>
            </a:r>
            <a:r>
              <a:rPr lang="en-US" sz="1815">
                <a:solidFill>
                  <a:srgbClr val="000000"/>
                </a:solidFill>
                <a:latin typeface="Canva Sans"/>
              </a:rPr>
              <a:t>,</a:t>
            </a:r>
            <a:r>
              <a:rPr lang="en-US" sz="1815" u="sng">
                <a:solidFill>
                  <a:srgbClr val="000000"/>
                </a:solidFill>
                <a:latin typeface="Canva Sans Bold"/>
                <a:hlinkClick r:id="rId7" tooltip="https://patents.google.com/?inventor=John+Larson"/>
              </a:rPr>
              <a:t>John Larson</a:t>
            </a:r>
            <a:r>
              <a:rPr lang="en-US" sz="1815">
                <a:solidFill>
                  <a:srgbClr val="000000"/>
                </a:solidFill>
                <a:latin typeface="Canva Sans"/>
              </a:rPr>
              <a:t>,</a:t>
            </a:r>
            <a:r>
              <a:rPr lang="en-US" sz="1815" u="sng">
                <a:solidFill>
                  <a:srgbClr val="000000"/>
                </a:solidFill>
                <a:latin typeface="Canva Sans Bold"/>
                <a:hlinkClick r:id="rId8" tooltip="https://patents.google.com/?inventor=Jennifer+Tschirpke"/>
              </a:rPr>
              <a:t>Jennifer Tschirpke</a:t>
            </a:r>
          </a:p>
          <a:p>
            <a:pPr>
              <a:lnSpc>
                <a:spcPts val="2541"/>
              </a:lnSpc>
              <a:spcBef>
                <a:spcPct val="0"/>
              </a:spcBef>
            </a:pPr>
            <a:endParaRPr lang="en-US" sz="1815" u="sng">
              <a:solidFill>
                <a:srgbClr val="000000"/>
              </a:solidFill>
              <a:latin typeface="Canva Sans Bold"/>
              <a:hlinkClick r:id="rId8" tooltip="https://patents.google.com/?inventor=Jennifer+Tschirpke"/>
            </a:endParaRPr>
          </a:p>
          <a:p>
            <a:pPr>
              <a:lnSpc>
                <a:spcPts val="2541"/>
              </a:lnSpc>
              <a:spcBef>
                <a:spcPct val="0"/>
              </a:spcBef>
            </a:pPr>
            <a:endParaRPr lang="en-US" sz="1815" u="sng">
              <a:solidFill>
                <a:srgbClr val="000000"/>
              </a:solidFill>
              <a:latin typeface="Canva Sans Bold"/>
              <a:hlinkClick r:id="rId8" tooltip="https://patents.google.com/?inventor=Jennifer+Tschirpke"/>
            </a:endParaRPr>
          </a:p>
        </p:txBody>
      </p:sp>
      <p:sp>
        <p:nvSpPr>
          <p:cNvPr id="9" name="TextBox 9"/>
          <p:cNvSpPr txBox="1"/>
          <p:nvPr/>
        </p:nvSpPr>
        <p:spPr>
          <a:xfrm>
            <a:off x="5923468" y="1199091"/>
            <a:ext cx="5737492" cy="778511"/>
          </a:xfrm>
          <a:prstGeom prst="rect">
            <a:avLst/>
          </a:prstGeom>
        </p:spPr>
        <p:txBody>
          <a:bodyPr lIns="0" tIns="0" rIns="0" bIns="0" rtlCol="0" anchor="t">
            <a:spAutoFit/>
          </a:bodyPr>
          <a:lstStyle/>
          <a:p>
            <a:pPr algn="ctr">
              <a:lnSpc>
                <a:spcPts val="6439"/>
              </a:lnSpc>
              <a:spcBef>
                <a:spcPct val="0"/>
              </a:spcBef>
            </a:pPr>
            <a:r>
              <a:rPr lang="en-US" sz="4599" u="sng">
                <a:solidFill>
                  <a:srgbClr val="000000"/>
                </a:solidFill>
                <a:latin typeface="Canva Sans Bold"/>
              </a:rPr>
              <a:t>Key Findings</a:t>
            </a:r>
          </a:p>
        </p:txBody>
      </p:sp>
      <p:sp>
        <p:nvSpPr>
          <p:cNvPr id="10" name="TextBox 10"/>
          <p:cNvSpPr txBox="1"/>
          <p:nvPr/>
        </p:nvSpPr>
        <p:spPr>
          <a:xfrm>
            <a:off x="5955872" y="2129694"/>
            <a:ext cx="6954784" cy="2068807"/>
          </a:xfrm>
          <a:prstGeom prst="rect">
            <a:avLst/>
          </a:prstGeom>
        </p:spPr>
        <p:txBody>
          <a:bodyPr lIns="0" tIns="0" rIns="0" bIns="0" rtlCol="0" anchor="t">
            <a:spAutoFit/>
          </a:bodyPr>
          <a:lstStyle/>
          <a:p>
            <a:pPr>
              <a:lnSpc>
                <a:spcPts val="2742"/>
              </a:lnSpc>
              <a:spcBef>
                <a:spcPct val="0"/>
              </a:spcBef>
            </a:pPr>
            <a:r>
              <a:rPr lang="en-US" sz="1958">
                <a:solidFill>
                  <a:srgbClr val="000000"/>
                </a:solidFill>
                <a:latin typeface="Canva Sans Bold"/>
              </a:rPr>
              <a:t> Healthcare provider, the clinical queue comprising a list of individuals prioritized for healthcare intervention based on the plurality of risk scores, receiving feedback from the client device regarding the clinical queue, and updating at least one predictive model of the plurality of predictive models based on the feedback.</a:t>
            </a:r>
          </a:p>
        </p:txBody>
      </p:sp>
      <p:sp>
        <p:nvSpPr>
          <p:cNvPr id="11" name="TextBox 11"/>
          <p:cNvSpPr txBox="1"/>
          <p:nvPr/>
        </p:nvSpPr>
        <p:spPr>
          <a:xfrm>
            <a:off x="14023086" y="1142964"/>
            <a:ext cx="3236214" cy="760279"/>
          </a:xfrm>
          <a:prstGeom prst="rect">
            <a:avLst/>
          </a:prstGeom>
        </p:spPr>
        <p:txBody>
          <a:bodyPr lIns="0" tIns="0" rIns="0" bIns="0" rtlCol="0" anchor="t">
            <a:spAutoFit/>
          </a:bodyPr>
          <a:lstStyle/>
          <a:p>
            <a:pPr algn="ctr">
              <a:lnSpc>
                <a:spcPts val="6230"/>
              </a:lnSpc>
              <a:spcBef>
                <a:spcPct val="0"/>
              </a:spcBef>
            </a:pPr>
            <a:r>
              <a:rPr lang="en-US" sz="4450" u="sng">
                <a:solidFill>
                  <a:srgbClr val="000000"/>
                </a:solidFill>
                <a:latin typeface="Canva Sans Bold"/>
              </a:rPr>
              <a:t>Remarks</a:t>
            </a:r>
          </a:p>
        </p:txBody>
      </p:sp>
      <p:sp>
        <p:nvSpPr>
          <p:cNvPr id="12" name="TextBox 12"/>
          <p:cNvSpPr txBox="1"/>
          <p:nvPr/>
        </p:nvSpPr>
        <p:spPr>
          <a:xfrm>
            <a:off x="291787" y="4402993"/>
            <a:ext cx="4853268" cy="2186962"/>
          </a:xfrm>
          <a:prstGeom prst="rect">
            <a:avLst/>
          </a:prstGeom>
        </p:spPr>
        <p:txBody>
          <a:bodyPr lIns="0" tIns="0" rIns="0" bIns="0" rtlCol="0" anchor="t">
            <a:spAutoFit/>
          </a:bodyPr>
          <a:lstStyle/>
          <a:p>
            <a:pPr>
              <a:lnSpc>
                <a:spcPts val="2962"/>
              </a:lnSpc>
            </a:pPr>
            <a:r>
              <a:rPr lang="en-US" sz="2116">
                <a:solidFill>
                  <a:srgbClr val="000000"/>
                </a:solidFill>
                <a:latin typeface="Canva Sans Bold"/>
              </a:rPr>
              <a:t>2)Intelligent integration, analysis, and presentation of notifications in mobile health systems</a:t>
            </a:r>
          </a:p>
          <a:p>
            <a:pPr>
              <a:lnSpc>
                <a:spcPts val="2962"/>
              </a:lnSpc>
            </a:pPr>
            <a:r>
              <a:rPr lang="en-US" sz="2116">
                <a:solidFill>
                  <a:srgbClr val="000000"/>
                </a:solidFill>
                <a:latin typeface="Canva Sans Bold"/>
              </a:rPr>
              <a:t>Inventor-</a:t>
            </a:r>
            <a:r>
              <a:rPr lang="en-US" sz="2116" u="sng">
                <a:solidFill>
                  <a:srgbClr val="000000"/>
                </a:solidFill>
                <a:latin typeface="Canva Sans Bold"/>
                <a:hlinkClick r:id="rId9" tooltip="https://patents.google.com/?inventor=Eric+Brill"/>
              </a:rPr>
              <a:t>Eric Brill</a:t>
            </a:r>
            <a:r>
              <a:rPr lang="en-US" sz="2116">
                <a:solidFill>
                  <a:srgbClr val="000000"/>
                </a:solidFill>
                <a:latin typeface="Canva Sans"/>
              </a:rPr>
              <a:t>,</a:t>
            </a:r>
            <a:r>
              <a:rPr lang="en-US" sz="2116" u="sng">
                <a:solidFill>
                  <a:srgbClr val="000000"/>
                </a:solidFill>
                <a:latin typeface="Canva Sans Bold"/>
                <a:hlinkClick r:id="rId10" tooltip="https://patents.google.com/?inventor=Philip+N.+Fibiger"/>
              </a:rPr>
              <a:t>Philip N. Fibiger</a:t>
            </a:r>
          </a:p>
          <a:p>
            <a:pPr>
              <a:lnSpc>
                <a:spcPts val="2962"/>
              </a:lnSpc>
            </a:pPr>
            <a:endParaRPr lang="en-US" sz="2116" u="sng">
              <a:solidFill>
                <a:srgbClr val="000000"/>
              </a:solidFill>
              <a:latin typeface="Canva Sans Bold"/>
              <a:hlinkClick r:id="rId10" tooltip="https://patents.google.com/?inventor=Philip+N.+Fibiger"/>
            </a:endParaRPr>
          </a:p>
          <a:p>
            <a:pPr>
              <a:lnSpc>
                <a:spcPts val="2705"/>
              </a:lnSpc>
              <a:spcBef>
                <a:spcPct val="0"/>
              </a:spcBef>
            </a:pPr>
            <a:endParaRPr lang="en-US" sz="2116" u="sng">
              <a:solidFill>
                <a:srgbClr val="000000"/>
              </a:solidFill>
              <a:latin typeface="Canva Sans Bold"/>
              <a:hlinkClick r:id="rId10" tooltip="https://patents.google.com/?inventor=Philip+N.+Fibiger"/>
            </a:endParaRPr>
          </a:p>
        </p:txBody>
      </p:sp>
      <p:sp>
        <p:nvSpPr>
          <p:cNvPr id="13" name="TextBox 13"/>
          <p:cNvSpPr txBox="1"/>
          <p:nvPr/>
        </p:nvSpPr>
        <p:spPr>
          <a:xfrm>
            <a:off x="5955872" y="4412518"/>
            <a:ext cx="6056874" cy="1884278"/>
          </a:xfrm>
          <a:prstGeom prst="rect">
            <a:avLst/>
          </a:prstGeom>
        </p:spPr>
        <p:txBody>
          <a:bodyPr lIns="0" tIns="0" rIns="0" bIns="0" rtlCol="0" anchor="t">
            <a:spAutoFit/>
          </a:bodyPr>
          <a:lstStyle/>
          <a:p>
            <a:pPr>
              <a:lnSpc>
                <a:spcPts val="2555"/>
              </a:lnSpc>
              <a:spcBef>
                <a:spcPct val="0"/>
              </a:spcBef>
            </a:pPr>
            <a:r>
              <a:rPr lang="en-US" sz="1825">
                <a:solidFill>
                  <a:srgbClr val="000000"/>
                </a:solidFill>
                <a:latin typeface="Canva Sans Bold"/>
              </a:rPr>
              <a:t> Patient information may be received from an electronic medical record system. Integrated decision processing can integrate two or more of the alarm indication, the models of clinical alert events, the patient context, and the information from the electronic medical record system.</a:t>
            </a:r>
          </a:p>
        </p:txBody>
      </p:sp>
      <p:sp>
        <p:nvSpPr>
          <p:cNvPr id="14" name="TextBox 14"/>
          <p:cNvSpPr txBox="1"/>
          <p:nvPr/>
        </p:nvSpPr>
        <p:spPr>
          <a:xfrm>
            <a:off x="291787" y="6726085"/>
            <a:ext cx="5271767" cy="1711324"/>
          </a:xfrm>
          <a:prstGeom prst="rect">
            <a:avLst/>
          </a:prstGeom>
        </p:spPr>
        <p:txBody>
          <a:bodyPr lIns="0" tIns="0" rIns="0" bIns="0" rtlCol="0" anchor="t">
            <a:spAutoFit/>
          </a:bodyPr>
          <a:lstStyle/>
          <a:p>
            <a:pPr>
              <a:lnSpc>
                <a:spcPts val="3080"/>
              </a:lnSpc>
            </a:pPr>
            <a:r>
              <a:rPr lang="en-US" sz="2200">
                <a:solidFill>
                  <a:srgbClr val="000000"/>
                </a:solidFill>
                <a:latin typeface="Canva Sans Bold"/>
              </a:rPr>
              <a:t>3)Quantitative medical imaging reporting</a:t>
            </a:r>
          </a:p>
          <a:p>
            <a:pPr>
              <a:lnSpc>
                <a:spcPts val="2520"/>
              </a:lnSpc>
            </a:pPr>
            <a:r>
              <a:rPr lang="en-US" sz="1800">
                <a:solidFill>
                  <a:srgbClr val="000000"/>
                </a:solidFill>
                <a:latin typeface="Canva Sans Bold"/>
              </a:rPr>
              <a:t>Inventor-</a:t>
            </a:r>
            <a:r>
              <a:rPr lang="en-US" sz="1800" u="sng">
                <a:solidFill>
                  <a:srgbClr val="000000"/>
                </a:solidFill>
                <a:latin typeface="Canva Sans Bold"/>
                <a:hlinkClick r:id="rId11" tooltip="https://patents.google.com/?inventor=Mary+E.+Buckler"/>
              </a:rPr>
              <a:t>Mary E. Buckler</a:t>
            </a:r>
            <a:r>
              <a:rPr lang="en-US" sz="1800">
                <a:solidFill>
                  <a:srgbClr val="000000"/>
                </a:solidFill>
                <a:latin typeface="Canva Sans"/>
              </a:rPr>
              <a:t>,</a:t>
            </a:r>
            <a:r>
              <a:rPr lang="en-US" sz="1800" u="sng">
                <a:solidFill>
                  <a:srgbClr val="000000"/>
                </a:solidFill>
                <a:latin typeface="Canva Sans Bold"/>
                <a:hlinkClick r:id="rId12" tooltip="https://patents.google.com/patent/US11257584B2/en?q=(IoT-Based+Healthcare+Predictive+Analytics)&amp;oq=IoT-Based+Healthcare+Predictive+Analytics#"/>
              </a:rPr>
              <a:t>Xiaonan Ma</a:t>
            </a:r>
            <a:r>
              <a:rPr lang="en-US" sz="1800">
                <a:solidFill>
                  <a:srgbClr val="000000"/>
                </a:solidFill>
                <a:latin typeface="Canva Sans"/>
              </a:rPr>
              <a:t>,</a:t>
            </a:r>
          </a:p>
          <a:p>
            <a:pPr>
              <a:lnSpc>
                <a:spcPts val="2520"/>
              </a:lnSpc>
            </a:pPr>
            <a:r>
              <a:rPr lang="en-US" sz="1800" u="sng">
                <a:solidFill>
                  <a:srgbClr val="000000"/>
                </a:solidFill>
                <a:latin typeface="Canva Sans Bold"/>
                <a:hlinkClick r:id="rId12" tooltip="https://patents.google.com/patent/US11257584B2/en?q=(IoT-Based+Healthcare+Predictive+Analytics)&amp;oq=IoT-Based+Healthcare+Predictive+Analytics#"/>
              </a:rPr>
              <a:t>Lawrence MARTELL</a:t>
            </a:r>
            <a:r>
              <a:rPr lang="en-US" sz="1800">
                <a:solidFill>
                  <a:srgbClr val="000000"/>
                </a:solidFill>
                <a:latin typeface="Canva Sans"/>
              </a:rPr>
              <a:t>,,</a:t>
            </a:r>
            <a:r>
              <a:rPr lang="en-US" sz="1800" u="sng">
                <a:solidFill>
                  <a:srgbClr val="000000"/>
                </a:solidFill>
                <a:latin typeface="Canva Sans Bold"/>
                <a:hlinkClick r:id="rId13" tooltip="https://patents.google.com/?inventor=Andrew+J.+Buckler"/>
              </a:rPr>
              <a:t>Andrew J. Buckler</a:t>
            </a:r>
          </a:p>
          <a:p>
            <a:pPr>
              <a:lnSpc>
                <a:spcPts val="2520"/>
              </a:lnSpc>
              <a:spcBef>
                <a:spcPct val="0"/>
              </a:spcBef>
            </a:pPr>
            <a:endParaRPr lang="en-US" sz="1800" u="sng">
              <a:solidFill>
                <a:srgbClr val="000000"/>
              </a:solidFill>
              <a:latin typeface="Canva Sans Bold"/>
              <a:hlinkClick r:id="rId13" tooltip="https://patents.google.com/?inventor=Andrew+J.+Buckler"/>
            </a:endParaRPr>
          </a:p>
        </p:txBody>
      </p:sp>
      <p:sp>
        <p:nvSpPr>
          <p:cNvPr id="15" name="TextBox 15"/>
          <p:cNvSpPr txBox="1"/>
          <p:nvPr/>
        </p:nvSpPr>
        <p:spPr>
          <a:xfrm>
            <a:off x="9350503" y="7021377"/>
            <a:ext cx="9525" cy="979172"/>
          </a:xfrm>
          <a:prstGeom prst="rect">
            <a:avLst/>
          </a:prstGeom>
        </p:spPr>
        <p:txBody>
          <a:bodyPr lIns="0" tIns="0" rIns="0" bIns="0" rtlCol="0" anchor="t">
            <a:spAutoFit/>
          </a:bodyPr>
          <a:lstStyle/>
          <a:p>
            <a:pPr algn="ctr">
              <a:lnSpc>
                <a:spcPts val="7979"/>
              </a:lnSpc>
              <a:spcBef>
                <a:spcPct val="0"/>
              </a:spcBef>
            </a:pPr>
            <a:endParaRPr/>
          </a:p>
        </p:txBody>
      </p:sp>
      <p:sp>
        <p:nvSpPr>
          <p:cNvPr id="16" name="TextBox 16"/>
          <p:cNvSpPr txBox="1"/>
          <p:nvPr/>
        </p:nvSpPr>
        <p:spPr>
          <a:xfrm>
            <a:off x="5955872" y="6716560"/>
            <a:ext cx="5803373" cy="2410618"/>
          </a:xfrm>
          <a:prstGeom prst="rect">
            <a:avLst/>
          </a:prstGeom>
        </p:spPr>
        <p:txBody>
          <a:bodyPr lIns="0" tIns="0" rIns="0" bIns="0" rtlCol="0" anchor="t">
            <a:spAutoFit/>
          </a:bodyPr>
          <a:lstStyle/>
          <a:p>
            <a:pPr>
              <a:lnSpc>
                <a:spcPts val="2736"/>
              </a:lnSpc>
              <a:spcBef>
                <a:spcPct val="0"/>
              </a:spcBef>
            </a:pPr>
            <a:r>
              <a:rPr lang="en-US" sz="1954">
                <a:solidFill>
                  <a:srgbClr val="000000"/>
                </a:solidFill>
                <a:latin typeface="Canva Sans Bold"/>
              </a:rPr>
              <a:t>Advanced reporting systems based on ontology development for quantitative imaging biomarkers, information modeling to integrate heterogeneous data types relevant to quantitative medical analysis, and a knowledge representation framework for their statistical validation.</a:t>
            </a:r>
          </a:p>
        </p:txBody>
      </p:sp>
      <p:grpSp>
        <p:nvGrpSpPr>
          <p:cNvPr id="17" name="Group 17"/>
          <p:cNvGrpSpPr/>
          <p:nvPr/>
        </p:nvGrpSpPr>
        <p:grpSpPr>
          <a:xfrm>
            <a:off x="5472757" y="765068"/>
            <a:ext cx="47625" cy="10461213"/>
            <a:chOff x="0" y="0"/>
            <a:chExt cx="12543" cy="2755217"/>
          </a:xfrm>
        </p:grpSpPr>
        <p:sp>
          <p:nvSpPr>
            <p:cNvPr id="18" name="Freeform 18"/>
            <p:cNvSpPr/>
            <p:nvPr/>
          </p:nvSpPr>
          <p:spPr>
            <a:xfrm>
              <a:off x="0" y="0"/>
              <a:ext cx="12543" cy="2755217"/>
            </a:xfrm>
            <a:custGeom>
              <a:avLst/>
              <a:gdLst/>
              <a:ahLst/>
              <a:cxnLst/>
              <a:rect l="l" t="t" r="r" b="b"/>
              <a:pathLst>
                <a:path w="12543" h="2755217">
                  <a:moveTo>
                    <a:pt x="0" y="0"/>
                  </a:moveTo>
                  <a:lnTo>
                    <a:pt x="12543" y="0"/>
                  </a:lnTo>
                  <a:lnTo>
                    <a:pt x="12543" y="2755217"/>
                  </a:lnTo>
                  <a:lnTo>
                    <a:pt x="0" y="2755217"/>
                  </a:lnTo>
                  <a:close/>
                </a:path>
              </a:pathLst>
            </a:custGeom>
            <a:solidFill>
              <a:srgbClr val="593C8F"/>
            </a:solidFill>
          </p:spPr>
        </p:sp>
        <p:sp>
          <p:nvSpPr>
            <p:cNvPr id="19" name="TextBox 19"/>
            <p:cNvSpPr txBox="1"/>
            <p:nvPr/>
          </p:nvSpPr>
          <p:spPr>
            <a:xfrm>
              <a:off x="0" y="-47625"/>
              <a:ext cx="12543" cy="2802842"/>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3194411" y="-75145"/>
            <a:ext cx="47625" cy="10362145"/>
            <a:chOff x="0" y="0"/>
            <a:chExt cx="12543" cy="2729125"/>
          </a:xfrm>
        </p:grpSpPr>
        <p:sp>
          <p:nvSpPr>
            <p:cNvPr id="21" name="Freeform 21"/>
            <p:cNvSpPr/>
            <p:nvPr/>
          </p:nvSpPr>
          <p:spPr>
            <a:xfrm>
              <a:off x="0" y="0"/>
              <a:ext cx="12543" cy="2729125"/>
            </a:xfrm>
            <a:custGeom>
              <a:avLst/>
              <a:gdLst/>
              <a:ahLst/>
              <a:cxnLst/>
              <a:rect l="l" t="t" r="r" b="b"/>
              <a:pathLst>
                <a:path w="12543" h="2729125">
                  <a:moveTo>
                    <a:pt x="0" y="0"/>
                  </a:moveTo>
                  <a:lnTo>
                    <a:pt x="12543" y="0"/>
                  </a:lnTo>
                  <a:lnTo>
                    <a:pt x="12543" y="2729125"/>
                  </a:lnTo>
                  <a:lnTo>
                    <a:pt x="0" y="2729125"/>
                  </a:lnTo>
                  <a:close/>
                </a:path>
              </a:pathLst>
            </a:custGeom>
            <a:solidFill>
              <a:srgbClr val="593C8F"/>
            </a:solidFill>
          </p:spPr>
        </p:sp>
        <p:sp>
          <p:nvSpPr>
            <p:cNvPr id="22" name="TextBox 22"/>
            <p:cNvSpPr txBox="1"/>
            <p:nvPr/>
          </p:nvSpPr>
          <p:spPr>
            <a:xfrm>
              <a:off x="0" y="-47625"/>
              <a:ext cx="12543" cy="277675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3527786" y="2207997"/>
            <a:ext cx="4382640" cy="1990503"/>
          </a:xfrm>
          <a:prstGeom prst="rect">
            <a:avLst/>
          </a:prstGeom>
        </p:spPr>
        <p:txBody>
          <a:bodyPr lIns="0" tIns="0" rIns="0" bIns="0" rtlCol="0" anchor="t">
            <a:spAutoFit/>
          </a:bodyPr>
          <a:lstStyle/>
          <a:p>
            <a:pPr>
              <a:lnSpc>
                <a:spcPts val="2637"/>
              </a:lnSpc>
            </a:pPr>
            <a:r>
              <a:rPr lang="en-US" sz="1883">
                <a:solidFill>
                  <a:srgbClr val="000000"/>
                </a:solidFill>
                <a:latin typeface="Canva Sans Bold"/>
              </a:rPr>
              <a:t>We have used BIG DATA to analyze the fastest way to predict data , the decision tree  can is used to bring out the refined way of data analytics in this case</a:t>
            </a:r>
          </a:p>
          <a:p>
            <a:pPr>
              <a:lnSpc>
                <a:spcPts val="2637"/>
              </a:lnSpc>
              <a:spcBef>
                <a:spcPct val="0"/>
              </a:spcBef>
            </a:pPr>
            <a:endParaRPr lang="en-US" sz="1883">
              <a:solidFill>
                <a:srgbClr val="000000"/>
              </a:solidFill>
              <a:latin typeface="Canva Sans Bold"/>
            </a:endParaRPr>
          </a:p>
        </p:txBody>
      </p:sp>
      <p:sp>
        <p:nvSpPr>
          <p:cNvPr id="24" name="TextBox 24"/>
          <p:cNvSpPr txBox="1"/>
          <p:nvPr/>
        </p:nvSpPr>
        <p:spPr>
          <a:xfrm>
            <a:off x="13527786" y="4402993"/>
            <a:ext cx="4382640" cy="1323340"/>
          </a:xfrm>
          <a:prstGeom prst="rect">
            <a:avLst/>
          </a:prstGeom>
        </p:spPr>
        <p:txBody>
          <a:bodyPr lIns="0" tIns="0" rIns="0" bIns="0" rtlCol="0" anchor="t">
            <a:spAutoFit/>
          </a:bodyPr>
          <a:lstStyle/>
          <a:p>
            <a:pPr>
              <a:lnSpc>
                <a:spcPts val="2659"/>
              </a:lnSpc>
              <a:spcBef>
                <a:spcPct val="0"/>
              </a:spcBef>
            </a:pPr>
            <a:r>
              <a:rPr lang="en-US" sz="1899">
                <a:solidFill>
                  <a:srgbClr val="000000"/>
                </a:solidFill>
                <a:latin typeface="Canva Sans Bold"/>
              </a:rPr>
              <a:t>The predictive data analysis has done a very widened job according to health experts ,this project can be a epitome of success in that field</a:t>
            </a:r>
          </a:p>
        </p:txBody>
      </p:sp>
      <p:sp>
        <p:nvSpPr>
          <p:cNvPr id="25" name="TextBox 25"/>
          <p:cNvSpPr txBox="1"/>
          <p:nvPr/>
        </p:nvSpPr>
        <p:spPr>
          <a:xfrm>
            <a:off x="13527786" y="6726085"/>
            <a:ext cx="4382640" cy="989965"/>
          </a:xfrm>
          <a:prstGeom prst="rect">
            <a:avLst/>
          </a:prstGeom>
        </p:spPr>
        <p:txBody>
          <a:bodyPr lIns="0" tIns="0" rIns="0" bIns="0" rtlCol="0" anchor="t">
            <a:spAutoFit/>
          </a:bodyPr>
          <a:lstStyle/>
          <a:p>
            <a:pPr>
              <a:lnSpc>
                <a:spcPts val="2659"/>
              </a:lnSpc>
              <a:spcBef>
                <a:spcPct val="0"/>
              </a:spcBef>
            </a:pPr>
            <a:r>
              <a:rPr lang="en-US" sz="1899">
                <a:solidFill>
                  <a:srgbClr val="000000"/>
                </a:solidFill>
                <a:latin typeface="Canva Sans Bold"/>
              </a:rPr>
              <a:t>Lastly,we have used the minimal resources to build this module,not something really expensive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1266104" y="534994"/>
            <a:ext cx="5993196" cy="8053941"/>
            <a:chOff x="0" y="0"/>
            <a:chExt cx="3663950" cy="4923790"/>
          </a:xfrm>
        </p:grpSpPr>
        <p:sp>
          <p:nvSpPr>
            <p:cNvPr id="7" name="Freeform 7"/>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51216" r="-51216"/>
              </a:stretch>
            </a:blipFill>
          </p:spPr>
        </p:sp>
        <p:sp>
          <p:nvSpPr>
            <p:cNvPr id="8" name="Freeform 8"/>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9" name="TextBox 9"/>
          <p:cNvSpPr txBox="1"/>
          <p:nvPr/>
        </p:nvSpPr>
        <p:spPr>
          <a:xfrm>
            <a:off x="3439354" y="1373823"/>
            <a:ext cx="10437019" cy="7977504"/>
          </a:xfrm>
          <a:prstGeom prst="rect">
            <a:avLst/>
          </a:prstGeom>
        </p:spPr>
        <p:txBody>
          <a:bodyPr lIns="0" tIns="0" rIns="0" bIns="0" rtlCol="0" anchor="t">
            <a:spAutoFit/>
          </a:bodyPr>
          <a:lstStyle/>
          <a:p>
            <a:pPr>
              <a:lnSpc>
                <a:spcPts val="3920"/>
              </a:lnSpc>
            </a:pPr>
            <a:r>
              <a:rPr lang="en-US" sz="2800">
                <a:solidFill>
                  <a:srgbClr val="000000"/>
                </a:solidFill>
                <a:latin typeface="Canva Sans Bold"/>
              </a:rPr>
              <a:t>1</a:t>
            </a:r>
            <a:r>
              <a:rPr lang="en-US" sz="2800">
                <a:solidFill>
                  <a:srgbClr val="000000"/>
                </a:solidFill>
                <a:latin typeface="Canva Sans"/>
              </a:rPr>
              <a:t> .IOT enables healthcare professionals to</a:t>
            </a:r>
          </a:p>
          <a:p>
            <a:pPr>
              <a:lnSpc>
                <a:spcPts val="3920"/>
              </a:lnSpc>
            </a:pPr>
            <a:r>
              <a:rPr lang="en-US" sz="2800">
                <a:solidFill>
                  <a:srgbClr val="000000"/>
                </a:solidFill>
                <a:latin typeface="Canva Sans"/>
              </a:rPr>
              <a:t>be more watchful and connect with the </a:t>
            </a:r>
          </a:p>
          <a:p>
            <a:pPr>
              <a:lnSpc>
                <a:spcPts val="3920"/>
              </a:lnSpc>
            </a:pPr>
            <a:r>
              <a:rPr lang="en-US" sz="2800">
                <a:solidFill>
                  <a:srgbClr val="000000"/>
                </a:solidFill>
                <a:latin typeface="Canva Sans"/>
              </a:rPr>
              <a:t>patients proactively. </a:t>
            </a:r>
          </a:p>
          <a:p>
            <a:pPr>
              <a:lnSpc>
                <a:spcPts val="3920"/>
              </a:lnSpc>
            </a:pPr>
            <a:r>
              <a:rPr lang="en-US" sz="2800">
                <a:solidFill>
                  <a:srgbClr val="000000"/>
                </a:solidFill>
                <a:latin typeface="Canva Sans"/>
              </a:rPr>
              <a:t>         </a:t>
            </a:r>
          </a:p>
          <a:p>
            <a:pPr>
              <a:lnSpc>
                <a:spcPts val="3920"/>
              </a:lnSpc>
            </a:pPr>
            <a:r>
              <a:rPr lang="en-US" sz="2800" spc="151">
                <a:solidFill>
                  <a:srgbClr val="000000"/>
                </a:solidFill>
                <a:latin typeface="Canva Sans Bold"/>
              </a:rPr>
              <a:t>2</a:t>
            </a:r>
            <a:r>
              <a:rPr lang="en-US" sz="2800" spc="151">
                <a:solidFill>
                  <a:srgbClr val="000000"/>
                </a:solidFill>
                <a:latin typeface="Canva Sans"/>
              </a:rPr>
              <a:t>.Data collected from </a:t>
            </a:r>
          </a:p>
          <a:p>
            <a:pPr>
              <a:lnSpc>
                <a:spcPts val="3920"/>
              </a:lnSpc>
            </a:pPr>
            <a:r>
              <a:rPr lang="en-US" sz="2800">
                <a:solidFill>
                  <a:srgbClr val="000000"/>
                </a:solidFill>
                <a:latin typeface="Canva Sans"/>
              </a:rPr>
              <a:t>IoT devices can help physicians identify</a:t>
            </a:r>
          </a:p>
          <a:p>
            <a:pPr>
              <a:lnSpc>
                <a:spcPts val="3920"/>
              </a:lnSpc>
            </a:pPr>
            <a:r>
              <a:rPr lang="en-US" sz="2800">
                <a:solidFill>
                  <a:srgbClr val="000000"/>
                </a:solidFill>
                <a:latin typeface="Canva Sans"/>
              </a:rPr>
              <a:t>the best treatment process for the </a:t>
            </a:r>
          </a:p>
          <a:p>
            <a:pPr>
              <a:lnSpc>
                <a:spcPts val="3920"/>
              </a:lnSpc>
            </a:pPr>
            <a:r>
              <a:rPr lang="en-US" sz="2800">
                <a:solidFill>
                  <a:srgbClr val="000000"/>
                </a:solidFill>
                <a:latin typeface="Canva Sans"/>
              </a:rPr>
              <a:t>patients and reach the expected outcome.  </a:t>
            </a:r>
          </a:p>
          <a:p>
            <a:pPr>
              <a:lnSpc>
                <a:spcPts val="3920"/>
              </a:lnSpc>
            </a:pPr>
            <a:r>
              <a:rPr lang="en-US" sz="2800">
                <a:solidFill>
                  <a:srgbClr val="000000"/>
                </a:solidFill>
                <a:latin typeface="Canva Sans"/>
              </a:rPr>
              <a:t>  </a:t>
            </a:r>
          </a:p>
          <a:p>
            <a:pPr>
              <a:lnSpc>
                <a:spcPts val="3920"/>
              </a:lnSpc>
            </a:pPr>
            <a:r>
              <a:rPr lang="en-US" sz="2800">
                <a:solidFill>
                  <a:srgbClr val="000000"/>
                </a:solidFill>
                <a:latin typeface="Canva Sans Bold"/>
              </a:rPr>
              <a:t>3</a:t>
            </a:r>
            <a:r>
              <a:rPr lang="en-US" sz="2800">
                <a:solidFill>
                  <a:srgbClr val="000000"/>
                </a:solidFill>
                <a:latin typeface="Canva Sans"/>
              </a:rPr>
              <a:t>. It utilises electronic patient records and </a:t>
            </a:r>
          </a:p>
          <a:p>
            <a:pPr>
              <a:lnSpc>
                <a:spcPts val="3920"/>
              </a:lnSpc>
            </a:pPr>
            <a:r>
              <a:rPr lang="en-US" sz="2800">
                <a:solidFill>
                  <a:srgbClr val="000000"/>
                </a:solidFill>
                <a:latin typeface="Canva Sans"/>
              </a:rPr>
              <a:t>streamlines processes with the aim of </a:t>
            </a:r>
          </a:p>
          <a:p>
            <a:pPr>
              <a:lnSpc>
                <a:spcPts val="3920"/>
              </a:lnSpc>
            </a:pPr>
            <a:r>
              <a:rPr lang="en-US" sz="2800">
                <a:solidFill>
                  <a:srgbClr val="000000"/>
                </a:solidFill>
                <a:latin typeface="Canva Sans"/>
              </a:rPr>
              <a:t>improving the quality of peoples’ lives by</a:t>
            </a:r>
          </a:p>
          <a:p>
            <a:pPr>
              <a:lnSpc>
                <a:spcPts val="3920"/>
              </a:lnSpc>
            </a:pPr>
            <a:r>
              <a:rPr lang="en-US" sz="2800">
                <a:solidFill>
                  <a:srgbClr val="000000"/>
                </a:solidFill>
                <a:latin typeface="Canva Sans"/>
              </a:rPr>
              <a:t>reducing health risks and improving their</a:t>
            </a:r>
          </a:p>
          <a:p>
            <a:pPr>
              <a:lnSpc>
                <a:spcPts val="4480"/>
              </a:lnSpc>
            </a:pPr>
            <a:r>
              <a:rPr lang="en-US" sz="3200">
                <a:solidFill>
                  <a:srgbClr val="000000"/>
                </a:solidFill>
                <a:latin typeface="Canva Sans"/>
              </a:rPr>
              <a:t>well being.</a:t>
            </a:r>
          </a:p>
          <a:p>
            <a:pPr>
              <a:lnSpc>
                <a:spcPts val="3920"/>
              </a:lnSpc>
            </a:pPr>
            <a:r>
              <a:rPr lang="en-US" sz="2800">
                <a:solidFill>
                  <a:srgbClr val="000000"/>
                </a:solidFill>
                <a:latin typeface="Canva Sans"/>
              </a:rPr>
              <a:t> </a:t>
            </a:r>
          </a:p>
          <a:p>
            <a:pPr>
              <a:lnSpc>
                <a:spcPts val="3920"/>
              </a:lnSpc>
            </a:pPr>
            <a:endParaRPr lang="en-US" sz="2800">
              <a:solidFill>
                <a:srgbClr val="000000"/>
              </a:solidFill>
              <a:latin typeface="Canva Sans"/>
            </a:endParaRPr>
          </a:p>
        </p:txBody>
      </p:sp>
      <p:sp>
        <p:nvSpPr>
          <p:cNvPr id="10" name="Freeform 10"/>
          <p:cNvSpPr/>
          <p:nvPr/>
        </p:nvSpPr>
        <p:spPr>
          <a:xfrm>
            <a:off x="3439354" y="240247"/>
            <a:ext cx="830746" cy="788453"/>
          </a:xfrm>
          <a:custGeom>
            <a:avLst/>
            <a:gdLst/>
            <a:ahLst/>
            <a:cxnLst/>
            <a:rect l="l" t="t" r="r" b="b"/>
            <a:pathLst>
              <a:path w="830746" h="788453">
                <a:moveTo>
                  <a:pt x="0" y="0"/>
                </a:moveTo>
                <a:lnTo>
                  <a:pt x="830745" y="0"/>
                </a:lnTo>
                <a:lnTo>
                  <a:pt x="830745" y="788453"/>
                </a:lnTo>
                <a:lnTo>
                  <a:pt x="0" y="78845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TextBox 11"/>
          <p:cNvSpPr txBox="1"/>
          <p:nvPr/>
        </p:nvSpPr>
        <p:spPr>
          <a:xfrm>
            <a:off x="345949" y="-82538"/>
            <a:ext cx="12989037" cy="1111238"/>
          </a:xfrm>
          <a:prstGeom prst="rect">
            <a:avLst/>
          </a:prstGeom>
        </p:spPr>
        <p:txBody>
          <a:bodyPr lIns="0" tIns="0" rIns="0" bIns="0" rtlCol="0" anchor="t">
            <a:spAutoFit/>
          </a:bodyPr>
          <a:lstStyle/>
          <a:p>
            <a:pPr algn="ctr">
              <a:lnSpc>
                <a:spcPts val="9100"/>
              </a:lnSpc>
            </a:pPr>
            <a:r>
              <a:rPr lang="en-US" sz="6500">
                <a:solidFill>
                  <a:srgbClr val="000000"/>
                </a:solidFill>
                <a:latin typeface="Canva Sans Bold"/>
              </a:rPr>
              <a:t>OBJECTIVE: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37527"/>
            <a:ext cx="16230600" cy="887096"/>
          </a:xfrm>
          <a:prstGeom prst="rect">
            <a:avLst/>
          </a:prstGeom>
        </p:spPr>
        <p:txBody>
          <a:bodyPr lIns="0" tIns="0" rIns="0" bIns="0" rtlCol="0" anchor="t">
            <a:spAutoFit/>
          </a:bodyPr>
          <a:lstStyle/>
          <a:p>
            <a:pPr>
              <a:lnSpc>
                <a:spcPts val="7279"/>
              </a:lnSpc>
              <a:spcBef>
                <a:spcPct val="0"/>
              </a:spcBef>
            </a:pPr>
            <a:r>
              <a:rPr lang="en-US" sz="5199" u="sng">
                <a:solidFill>
                  <a:srgbClr val="000000"/>
                </a:solidFill>
                <a:latin typeface="Canva Sans Bold"/>
              </a:rPr>
              <a:t>Methods to Generate Predictive Data Of Patients</a:t>
            </a:r>
          </a:p>
        </p:txBody>
      </p:sp>
      <p:sp>
        <p:nvSpPr>
          <p:cNvPr id="3" name="TextBox 3"/>
          <p:cNvSpPr txBox="1"/>
          <p:nvPr/>
        </p:nvSpPr>
        <p:spPr>
          <a:xfrm>
            <a:off x="685276" y="1987000"/>
            <a:ext cx="16030900" cy="6995160"/>
          </a:xfrm>
          <a:prstGeom prst="rect">
            <a:avLst/>
          </a:prstGeom>
        </p:spPr>
        <p:txBody>
          <a:bodyPr lIns="0" tIns="0" rIns="0" bIns="0" rtlCol="0" anchor="t">
            <a:spAutoFit/>
          </a:bodyPr>
          <a:lstStyle/>
          <a:p>
            <a:pPr marL="777238" lvl="1" indent="-388619">
              <a:lnSpc>
                <a:spcPts val="5039"/>
              </a:lnSpc>
              <a:buFont typeface="Arial"/>
              <a:buChar char="•"/>
            </a:pPr>
            <a:r>
              <a:rPr lang="en-US" sz="3599">
                <a:solidFill>
                  <a:srgbClr val="000000"/>
                </a:solidFill>
                <a:latin typeface="Canva Sans"/>
              </a:rPr>
              <a:t>This project contains a data set that we generated from a hospital about the health conditions of the regular outdoor patients.</a:t>
            </a:r>
          </a:p>
          <a:p>
            <a:pPr marL="777238" lvl="1" indent="-388619">
              <a:lnSpc>
                <a:spcPts val="5039"/>
              </a:lnSpc>
              <a:buFont typeface="Arial"/>
              <a:buChar char="•"/>
            </a:pPr>
            <a:r>
              <a:rPr lang="en-US" sz="3599">
                <a:solidFill>
                  <a:srgbClr val="000000"/>
                </a:solidFill>
                <a:latin typeface="Canva Sans"/>
              </a:rPr>
              <a:t> The classification method to analyse the data prediction is trained here. </a:t>
            </a:r>
          </a:p>
          <a:p>
            <a:pPr marL="777238" lvl="1" indent="-388619">
              <a:lnSpc>
                <a:spcPts val="5039"/>
              </a:lnSpc>
              <a:buFont typeface="Arial"/>
              <a:buChar char="•"/>
            </a:pPr>
            <a:r>
              <a:rPr lang="en-US" sz="3599">
                <a:solidFill>
                  <a:srgbClr val="000000"/>
                </a:solidFill>
                <a:latin typeface="Canva Sans"/>
              </a:rPr>
              <a:t> We have trained the model the model learns the relationships between the features and the target variable based on historical data patterns.</a:t>
            </a:r>
          </a:p>
          <a:p>
            <a:pPr marL="777238" lvl="1" indent="-388619">
              <a:lnSpc>
                <a:spcPts val="5039"/>
              </a:lnSpc>
              <a:buFont typeface="Arial"/>
              <a:buChar char="•"/>
            </a:pPr>
            <a:r>
              <a:rPr lang="en-US" sz="3599">
                <a:solidFill>
                  <a:srgbClr val="000000"/>
                </a:solidFill>
                <a:latin typeface="Canva Sans"/>
              </a:rPr>
              <a:t>We have predicted and extract data generated by the model relationship</a:t>
            </a:r>
          </a:p>
          <a:p>
            <a:pPr marL="777238" lvl="1" indent="-388619">
              <a:lnSpc>
                <a:spcPts val="5039"/>
              </a:lnSpc>
              <a:buFont typeface="Arial"/>
              <a:buChar char="•"/>
            </a:pPr>
            <a:r>
              <a:rPr lang="en-US" sz="3599">
                <a:solidFill>
                  <a:srgbClr val="000000"/>
                </a:solidFill>
                <a:latin typeface="Canva Sans"/>
              </a:rPr>
              <a:t>We have analyzed the post predicted data and compared it to the actual outcome.</a:t>
            </a:r>
          </a:p>
        </p:txBody>
      </p:sp>
      <p:grpSp>
        <p:nvGrpSpPr>
          <p:cNvPr id="4" name="Group 4"/>
          <p:cNvGrpSpPr/>
          <p:nvPr/>
        </p:nvGrpSpPr>
        <p:grpSpPr>
          <a:xfrm rot="-5400000">
            <a:off x="12481294" y="480852"/>
            <a:ext cx="47625" cy="17602522"/>
            <a:chOff x="0" y="0"/>
            <a:chExt cx="12543" cy="4636055"/>
          </a:xfrm>
        </p:grpSpPr>
        <p:sp>
          <p:nvSpPr>
            <p:cNvPr id="5" name="Freeform 5"/>
            <p:cNvSpPr/>
            <p:nvPr/>
          </p:nvSpPr>
          <p:spPr>
            <a:xfrm>
              <a:off x="0" y="0"/>
              <a:ext cx="12543" cy="4636055"/>
            </a:xfrm>
            <a:custGeom>
              <a:avLst/>
              <a:gdLst/>
              <a:ahLst/>
              <a:cxnLst/>
              <a:rect l="l" t="t" r="r" b="b"/>
              <a:pathLst>
                <a:path w="12543" h="4636055">
                  <a:moveTo>
                    <a:pt x="0" y="0"/>
                  </a:moveTo>
                  <a:lnTo>
                    <a:pt x="12543" y="0"/>
                  </a:lnTo>
                  <a:lnTo>
                    <a:pt x="12543" y="4636055"/>
                  </a:lnTo>
                  <a:lnTo>
                    <a:pt x="0" y="4636055"/>
                  </a:lnTo>
                  <a:close/>
                </a:path>
              </a:pathLst>
            </a:custGeom>
            <a:solidFill>
              <a:srgbClr val="593C8F"/>
            </a:solidFill>
          </p:spPr>
        </p:sp>
        <p:sp>
          <p:nvSpPr>
            <p:cNvPr id="6" name="TextBox 6"/>
            <p:cNvSpPr txBox="1"/>
            <p:nvPr/>
          </p:nvSpPr>
          <p:spPr>
            <a:xfrm>
              <a:off x="0" y="-47625"/>
              <a:ext cx="12543" cy="468368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rot="-5400000">
            <a:off x="9204117" y="426553"/>
            <a:ext cx="142313" cy="18550546"/>
            <a:chOff x="0" y="0"/>
            <a:chExt cx="37482" cy="4885741"/>
          </a:xfrm>
        </p:grpSpPr>
        <p:sp>
          <p:nvSpPr>
            <p:cNvPr id="8" name="Freeform 8"/>
            <p:cNvSpPr/>
            <p:nvPr/>
          </p:nvSpPr>
          <p:spPr>
            <a:xfrm>
              <a:off x="0" y="0"/>
              <a:ext cx="37482" cy="4885741"/>
            </a:xfrm>
            <a:custGeom>
              <a:avLst/>
              <a:gdLst/>
              <a:ahLst/>
              <a:cxnLst/>
              <a:rect l="l" t="t" r="r" b="b"/>
              <a:pathLst>
                <a:path w="37482" h="4885741">
                  <a:moveTo>
                    <a:pt x="0" y="0"/>
                  </a:moveTo>
                  <a:lnTo>
                    <a:pt x="37482" y="0"/>
                  </a:lnTo>
                  <a:lnTo>
                    <a:pt x="37482" y="4885741"/>
                  </a:lnTo>
                  <a:lnTo>
                    <a:pt x="0" y="4885741"/>
                  </a:lnTo>
                  <a:close/>
                </a:path>
              </a:pathLst>
            </a:custGeom>
            <a:solidFill>
              <a:srgbClr val="593C8F"/>
            </a:solidFill>
          </p:spPr>
        </p:sp>
        <p:sp>
          <p:nvSpPr>
            <p:cNvPr id="9" name="TextBox 9"/>
            <p:cNvSpPr txBox="1"/>
            <p:nvPr/>
          </p:nvSpPr>
          <p:spPr>
            <a:xfrm>
              <a:off x="0" y="-47625"/>
              <a:ext cx="37482" cy="4933366"/>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183721" y="1664771"/>
            <a:ext cx="75579" cy="8622229"/>
            <a:chOff x="0" y="0"/>
            <a:chExt cx="19906" cy="2270875"/>
          </a:xfrm>
        </p:grpSpPr>
        <p:sp>
          <p:nvSpPr>
            <p:cNvPr id="11" name="Freeform 11"/>
            <p:cNvSpPr/>
            <p:nvPr/>
          </p:nvSpPr>
          <p:spPr>
            <a:xfrm>
              <a:off x="0" y="0"/>
              <a:ext cx="19906" cy="2270875"/>
            </a:xfrm>
            <a:custGeom>
              <a:avLst/>
              <a:gdLst/>
              <a:ahLst/>
              <a:cxnLst/>
              <a:rect l="l" t="t" r="r" b="b"/>
              <a:pathLst>
                <a:path w="19906" h="2270875">
                  <a:moveTo>
                    <a:pt x="0" y="0"/>
                  </a:moveTo>
                  <a:lnTo>
                    <a:pt x="19906" y="0"/>
                  </a:lnTo>
                  <a:lnTo>
                    <a:pt x="19906" y="2270875"/>
                  </a:lnTo>
                  <a:lnTo>
                    <a:pt x="0" y="2270875"/>
                  </a:lnTo>
                  <a:close/>
                </a:path>
              </a:pathLst>
            </a:custGeom>
            <a:solidFill>
              <a:srgbClr val="593C8F"/>
            </a:solidFill>
          </p:spPr>
        </p:sp>
        <p:sp>
          <p:nvSpPr>
            <p:cNvPr id="12" name="TextBox 12"/>
            <p:cNvSpPr txBox="1"/>
            <p:nvPr/>
          </p:nvSpPr>
          <p:spPr>
            <a:xfrm>
              <a:off x="0" y="-47625"/>
              <a:ext cx="19906" cy="231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7563183" y="-154862"/>
            <a:ext cx="118492" cy="11140009"/>
            <a:chOff x="0" y="0"/>
            <a:chExt cx="31208" cy="2933994"/>
          </a:xfrm>
        </p:grpSpPr>
        <p:sp>
          <p:nvSpPr>
            <p:cNvPr id="14" name="Freeform 14"/>
            <p:cNvSpPr/>
            <p:nvPr/>
          </p:nvSpPr>
          <p:spPr>
            <a:xfrm>
              <a:off x="0" y="0"/>
              <a:ext cx="31208" cy="2933994"/>
            </a:xfrm>
            <a:custGeom>
              <a:avLst/>
              <a:gdLst/>
              <a:ahLst/>
              <a:cxnLst/>
              <a:rect l="l" t="t" r="r" b="b"/>
              <a:pathLst>
                <a:path w="31208" h="2933994">
                  <a:moveTo>
                    <a:pt x="0" y="0"/>
                  </a:moveTo>
                  <a:lnTo>
                    <a:pt x="31208" y="0"/>
                  </a:lnTo>
                  <a:lnTo>
                    <a:pt x="31208" y="2933994"/>
                  </a:lnTo>
                  <a:lnTo>
                    <a:pt x="0" y="2933994"/>
                  </a:lnTo>
                  <a:close/>
                </a:path>
              </a:pathLst>
            </a:custGeom>
            <a:solidFill>
              <a:srgbClr val="593C8F"/>
            </a:solidFill>
          </p:spPr>
        </p:sp>
        <p:sp>
          <p:nvSpPr>
            <p:cNvPr id="15" name="TextBox 15"/>
            <p:cNvSpPr txBox="1"/>
            <p:nvPr/>
          </p:nvSpPr>
          <p:spPr>
            <a:xfrm>
              <a:off x="0" y="-47625"/>
              <a:ext cx="31208" cy="2981619"/>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006995" y="3495028"/>
            <a:ext cx="7729663" cy="4347881"/>
            <a:chOff x="0" y="0"/>
            <a:chExt cx="11289030" cy="6350000"/>
          </a:xfrm>
        </p:grpSpPr>
        <p:sp>
          <p:nvSpPr>
            <p:cNvPr id="3" name="Freeform 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t="-9265" b="-9265"/>
              </a:stretch>
            </a:blipFill>
          </p:spPr>
        </p:sp>
      </p:grpSp>
      <p:sp>
        <p:nvSpPr>
          <p:cNvPr id="4" name="TextBox 4"/>
          <p:cNvSpPr txBox="1"/>
          <p:nvPr/>
        </p:nvSpPr>
        <p:spPr>
          <a:xfrm>
            <a:off x="4401672" y="243243"/>
            <a:ext cx="8114705" cy="902692"/>
          </a:xfrm>
          <a:prstGeom prst="rect">
            <a:avLst/>
          </a:prstGeom>
        </p:spPr>
        <p:txBody>
          <a:bodyPr lIns="0" tIns="0" rIns="0" bIns="0" rtlCol="0" anchor="t">
            <a:spAutoFit/>
          </a:bodyPr>
          <a:lstStyle/>
          <a:p>
            <a:pPr algn="ctr">
              <a:lnSpc>
                <a:spcPts val="7470"/>
              </a:lnSpc>
            </a:pPr>
            <a:r>
              <a:rPr lang="en-US" sz="5335" u="sng">
                <a:solidFill>
                  <a:srgbClr val="004AAD"/>
                </a:solidFill>
                <a:latin typeface="Canva Sans Bold"/>
              </a:rPr>
              <a:t>TARGET BENEFICIARIES:</a:t>
            </a:r>
          </a:p>
        </p:txBody>
      </p:sp>
      <p:sp>
        <p:nvSpPr>
          <p:cNvPr id="5" name="TextBox 5"/>
          <p:cNvSpPr txBox="1"/>
          <p:nvPr/>
        </p:nvSpPr>
        <p:spPr>
          <a:xfrm>
            <a:off x="484861" y="1382625"/>
            <a:ext cx="18089554" cy="1807603"/>
          </a:xfrm>
          <a:prstGeom prst="rect">
            <a:avLst/>
          </a:prstGeom>
        </p:spPr>
        <p:txBody>
          <a:bodyPr lIns="0" tIns="0" rIns="0" bIns="0" rtlCol="0" anchor="t">
            <a:spAutoFit/>
          </a:bodyPr>
          <a:lstStyle/>
          <a:p>
            <a:pPr>
              <a:lnSpc>
                <a:spcPts val="4843"/>
              </a:lnSpc>
            </a:pPr>
            <a:r>
              <a:rPr lang="en-US" sz="3459">
                <a:solidFill>
                  <a:srgbClr val="000000"/>
                </a:solidFill>
                <a:latin typeface="Canva Sans"/>
              </a:rPr>
              <a:t>Predictive analytics in the healthcare industry, powered by IoT (Internet of Things), offers numerous benefits and opportunities to improve patient care, optimize resource allocation, and enhance operational efficiency</a:t>
            </a:r>
          </a:p>
        </p:txBody>
      </p:sp>
      <p:sp>
        <p:nvSpPr>
          <p:cNvPr id="6" name="TextBox 6"/>
          <p:cNvSpPr txBox="1"/>
          <p:nvPr/>
        </p:nvSpPr>
        <p:spPr>
          <a:xfrm>
            <a:off x="512900" y="3428353"/>
            <a:ext cx="9016737" cy="4882233"/>
          </a:xfrm>
          <a:prstGeom prst="rect">
            <a:avLst/>
          </a:prstGeom>
        </p:spPr>
        <p:txBody>
          <a:bodyPr lIns="0" tIns="0" rIns="0" bIns="0" rtlCol="0" anchor="t">
            <a:spAutoFit/>
          </a:bodyPr>
          <a:lstStyle/>
          <a:p>
            <a:pPr marL="763444" lvl="1" indent="-381722">
              <a:lnSpc>
                <a:spcPts val="4950"/>
              </a:lnSpc>
              <a:buFont typeface="Arial"/>
              <a:buChar char="•"/>
            </a:pPr>
            <a:r>
              <a:rPr lang="en-US" sz="3536">
                <a:solidFill>
                  <a:srgbClr val="000000"/>
                </a:solidFill>
                <a:latin typeface="Canva Sans Bold"/>
              </a:rPr>
              <a:t>Early Disease Detection and Intervention</a:t>
            </a:r>
          </a:p>
          <a:p>
            <a:pPr marL="763444" lvl="1" indent="-381722">
              <a:lnSpc>
                <a:spcPts val="3995"/>
              </a:lnSpc>
              <a:buFont typeface="Arial"/>
              <a:buChar char="•"/>
            </a:pPr>
            <a:r>
              <a:rPr lang="en-US" sz="3536">
                <a:solidFill>
                  <a:srgbClr val="000000"/>
                </a:solidFill>
                <a:latin typeface="Canva Sans Bold"/>
              </a:rPr>
              <a:t>Remote Patient Monitoring</a:t>
            </a:r>
          </a:p>
          <a:p>
            <a:pPr marL="763444" lvl="1" indent="-381722">
              <a:lnSpc>
                <a:spcPts val="4950"/>
              </a:lnSpc>
              <a:buFont typeface="Arial"/>
              <a:buChar char="•"/>
            </a:pPr>
            <a:r>
              <a:rPr lang="en-US" sz="3536">
                <a:solidFill>
                  <a:srgbClr val="000000"/>
                </a:solidFill>
                <a:latin typeface="Canva Sans Bold"/>
              </a:rPr>
              <a:t>Optimized Resource Utilization</a:t>
            </a:r>
          </a:p>
          <a:p>
            <a:pPr marL="763444" lvl="1" indent="-381722">
              <a:lnSpc>
                <a:spcPts val="4950"/>
              </a:lnSpc>
              <a:buFont typeface="Arial"/>
              <a:buChar char="•"/>
            </a:pPr>
            <a:r>
              <a:rPr lang="en-US" sz="3536">
                <a:solidFill>
                  <a:srgbClr val="000000"/>
                </a:solidFill>
                <a:latin typeface="Canva Sans Bold"/>
              </a:rPr>
              <a:t>Chronic Disease Management</a:t>
            </a:r>
          </a:p>
          <a:p>
            <a:pPr marL="763444" lvl="1" indent="-381722">
              <a:lnSpc>
                <a:spcPts val="4950"/>
              </a:lnSpc>
              <a:buFont typeface="Arial"/>
              <a:buChar char="•"/>
            </a:pPr>
            <a:r>
              <a:rPr lang="en-US" sz="3536">
                <a:solidFill>
                  <a:srgbClr val="000000"/>
                </a:solidFill>
                <a:latin typeface="Canva Sans Bold"/>
              </a:rPr>
              <a:t>Clinical Trials and Drug Development</a:t>
            </a:r>
          </a:p>
          <a:p>
            <a:pPr marL="763444" lvl="1" indent="-381722">
              <a:lnSpc>
                <a:spcPts val="4950"/>
              </a:lnSpc>
              <a:buFont typeface="Arial"/>
              <a:buChar char="•"/>
            </a:pPr>
            <a:r>
              <a:rPr lang="en-US" sz="3536">
                <a:solidFill>
                  <a:srgbClr val="000000"/>
                </a:solidFill>
                <a:latin typeface="Canva Sans Bold"/>
              </a:rPr>
              <a:t>Public Health Surveillance</a:t>
            </a:r>
          </a:p>
          <a:p>
            <a:pPr>
              <a:lnSpc>
                <a:spcPts val="4950"/>
              </a:lnSpc>
            </a:pPr>
            <a:endParaRPr lang="en-US" sz="3536">
              <a:solidFill>
                <a:srgbClr val="000000"/>
              </a:solidFill>
              <a:latin typeface="Canva Sans Bold"/>
            </a:endParaRPr>
          </a:p>
        </p:txBody>
      </p:sp>
      <p:grpSp>
        <p:nvGrpSpPr>
          <p:cNvPr id="7" name="Group 7"/>
          <p:cNvGrpSpPr/>
          <p:nvPr/>
        </p:nvGrpSpPr>
        <p:grpSpPr>
          <a:xfrm rot="-5400000">
            <a:off x="8314692" y="699340"/>
            <a:ext cx="1414348" cy="18532268"/>
            <a:chOff x="0" y="0"/>
            <a:chExt cx="372503" cy="4880926"/>
          </a:xfrm>
        </p:grpSpPr>
        <p:sp>
          <p:nvSpPr>
            <p:cNvPr id="8" name="Freeform 8"/>
            <p:cNvSpPr/>
            <p:nvPr/>
          </p:nvSpPr>
          <p:spPr>
            <a:xfrm>
              <a:off x="0" y="0"/>
              <a:ext cx="372503" cy="4880926"/>
            </a:xfrm>
            <a:custGeom>
              <a:avLst/>
              <a:gdLst/>
              <a:ahLst/>
              <a:cxnLst/>
              <a:rect l="l" t="t" r="r" b="b"/>
              <a:pathLst>
                <a:path w="372503" h="4880926">
                  <a:moveTo>
                    <a:pt x="0" y="0"/>
                  </a:moveTo>
                  <a:lnTo>
                    <a:pt x="372503" y="0"/>
                  </a:lnTo>
                  <a:lnTo>
                    <a:pt x="372503" y="4880926"/>
                  </a:lnTo>
                  <a:lnTo>
                    <a:pt x="0" y="4880926"/>
                  </a:lnTo>
                  <a:close/>
                </a:path>
              </a:pathLst>
            </a:custGeom>
            <a:solidFill>
              <a:srgbClr val="593C8F"/>
            </a:solidFill>
          </p:spPr>
        </p:sp>
        <p:sp>
          <p:nvSpPr>
            <p:cNvPr id="9" name="TextBox 9"/>
            <p:cNvSpPr txBox="1"/>
            <p:nvPr/>
          </p:nvSpPr>
          <p:spPr>
            <a:xfrm>
              <a:off x="0" y="-47625"/>
              <a:ext cx="372503" cy="4928551"/>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Custom</PresentationFormat>
  <Paragraphs>94</Paragraphs>
  <Slides>13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Copperplate Gothic 32 AB Bold</vt:lpstr>
      <vt:lpstr>Arial</vt:lpstr>
      <vt:lpstr>Canva Sans</vt:lpstr>
      <vt:lpstr>Calibri</vt:lpstr>
      <vt:lpstr>Archivo Black</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DC pdf</dc:title>
  <dc:creator>USER</dc:creator>
  <cp:lastModifiedBy>Microsoft account</cp:lastModifiedBy>
  <cp:revision>2</cp:revision>
  <dcterms:created xsi:type="dcterms:W3CDTF">2006-08-16T00:00:00Z</dcterms:created>
  <dcterms:modified xsi:type="dcterms:W3CDTF">2023-10-18T18:49:29Z</dcterms:modified>
  <dc:identifier>DAFxm1bcklg</dc:identifier>
</cp:coreProperties>
</file>