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1"/>
  </p:notesMasterIdLst>
  <p:sldIdLst>
    <p:sldId id="256" r:id="rId2"/>
    <p:sldId id="257" r:id="rId3"/>
    <p:sldId id="259" r:id="rId4"/>
    <p:sldId id="261" r:id="rId5"/>
    <p:sldId id="260" r:id="rId6"/>
    <p:sldId id="262" r:id="rId7"/>
    <p:sldId id="264" r:id="rId8"/>
    <p:sldId id="263" r:id="rId9"/>
    <p:sldId id="258"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2E14789-7C8E-49CB-89E0-4EE697961F52}">
          <p14:sldIdLst>
            <p14:sldId id="256"/>
            <p14:sldId id="257"/>
            <p14:sldId id="259"/>
          </p14:sldIdLst>
        </p14:section>
        <p14:section name="Section sans titre" id="{B5E3F9BE-3FEF-40AA-9F14-F8A79C600AC2}">
          <p14:sldIdLst>
            <p14:sldId id="261"/>
            <p14:sldId id="260"/>
            <p14:sldId id="262"/>
            <p14:sldId id="264"/>
            <p14:sldId id="263"/>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25" autoAdjust="0"/>
  </p:normalViewPr>
  <p:slideViewPr>
    <p:cSldViewPr snapToGrid="0">
      <p:cViewPr varScale="1">
        <p:scale>
          <a:sx n="68" d="100"/>
          <a:sy n="68" d="100"/>
        </p:scale>
        <p:origin x="1262"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A4010-DB1D-4281-84D4-C48A9BFD0F4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AA60184-86F9-4C7B-9FD0-ECBE648F615F}">
      <dgm:prSet custT="1"/>
      <dgm:spPr/>
      <dgm:t>
        <a:bodyPr/>
        <a:lstStyle/>
        <a:p>
          <a:pPr>
            <a:defRPr b="1"/>
          </a:pPr>
          <a:r>
            <a:rPr lang="fr-BE" sz="2600" dirty="0"/>
            <a:t>Open source</a:t>
          </a:r>
          <a:endParaRPr lang="en-US" sz="2600" dirty="0"/>
        </a:p>
      </dgm:t>
    </dgm:pt>
    <dgm:pt modelId="{5C3B8CFB-11EA-4398-81EB-D640FEEEEA24}" type="parTrans" cxnId="{DBEDC080-0D5B-42A6-9AE3-DD410FB2FB2B}">
      <dgm:prSet/>
      <dgm:spPr/>
      <dgm:t>
        <a:bodyPr/>
        <a:lstStyle/>
        <a:p>
          <a:endParaRPr lang="en-US"/>
        </a:p>
      </dgm:t>
    </dgm:pt>
    <dgm:pt modelId="{3CB0727F-5735-4A6F-960E-004C5272525E}" type="sibTrans" cxnId="{DBEDC080-0D5B-42A6-9AE3-DD410FB2FB2B}">
      <dgm:prSet/>
      <dgm:spPr/>
      <dgm:t>
        <a:bodyPr/>
        <a:lstStyle/>
        <a:p>
          <a:endParaRPr lang="en-US"/>
        </a:p>
      </dgm:t>
    </dgm:pt>
    <dgm:pt modelId="{F4BE0D6A-3FD4-4BA1-B075-F94D2D6DBB00}">
      <dgm:prSet custT="1"/>
      <dgm:spPr/>
      <dgm:t>
        <a:bodyPr/>
        <a:lstStyle/>
        <a:p>
          <a:r>
            <a:rPr lang="fr-BE" sz="2000" dirty="0"/>
            <a:t>- libres d’utilisation</a:t>
          </a:r>
          <a:endParaRPr lang="en-US" sz="2000" dirty="0"/>
        </a:p>
      </dgm:t>
    </dgm:pt>
    <dgm:pt modelId="{2EDC4B3F-69C3-445E-BA08-0CAB2F9E0574}" type="parTrans" cxnId="{80540852-8137-4F0C-967A-AE26D103072D}">
      <dgm:prSet/>
      <dgm:spPr/>
      <dgm:t>
        <a:bodyPr/>
        <a:lstStyle/>
        <a:p>
          <a:endParaRPr lang="en-US"/>
        </a:p>
      </dgm:t>
    </dgm:pt>
    <dgm:pt modelId="{FD633878-A93E-4AAD-8C9F-B837AA5C20F4}" type="sibTrans" cxnId="{80540852-8137-4F0C-967A-AE26D103072D}">
      <dgm:prSet/>
      <dgm:spPr/>
      <dgm:t>
        <a:bodyPr/>
        <a:lstStyle/>
        <a:p>
          <a:endParaRPr lang="en-US"/>
        </a:p>
      </dgm:t>
    </dgm:pt>
    <dgm:pt modelId="{48DA485C-3840-4760-99BE-9FD9DE3A7EF8}">
      <dgm:prSet custT="1"/>
      <dgm:spPr/>
      <dgm:t>
        <a:bodyPr/>
        <a:lstStyle/>
        <a:p>
          <a:r>
            <a:rPr lang="fr-BE" sz="2000" dirty="0"/>
            <a:t>- ils sont maintenus par leurs communautés des développeurs </a:t>
          </a:r>
          <a:endParaRPr lang="en-US" sz="2000" dirty="0"/>
        </a:p>
      </dgm:t>
    </dgm:pt>
    <dgm:pt modelId="{6639F624-B56B-4A89-A205-F31EB2152A79}" type="parTrans" cxnId="{26E06FAA-5B60-49E3-B9D4-768018E6A239}">
      <dgm:prSet/>
      <dgm:spPr/>
      <dgm:t>
        <a:bodyPr/>
        <a:lstStyle/>
        <a:p>
          <a:endParaRPr lang="en-US"/>
        </a:p>
      </dgm:t>
    </dgm:pt>
    <dgm:pt modelId="{0725BEB9-1C2F-4ECF-89EB-33DF9630DD39}" type="sibTrans" cxnId="{26E06FAA-5B60-49E3-B9D4-768018E6A239}">
      <dgm:prSet/>
      <dgm:spPr/>
      <dgm:t>
        <a:bodyPr/>
        <a:lstStyle/>
        <a:p>
          <a:endParaRPr lang="en-US"/>
        </a:p>
      </dgm:t>
    </dgm:pt>
    <dgm:pt modelId="{0910BDC9-7A0E-4C94-83CE-6D347B234DD0}" type="pres">
      <dgm:prSet presAssocID="{64AA4010-DB1D-4281-84D4-C48A9BFD0F4F}" presName="linear" presStyleCnt="0">
        <dgm:presLayoutVars>
          <dgm:animLvl val="lvl"/>
          <dgm:resizeHandles val="exact"/>
        </dgm:presLayoutVars>
      </dgm:prSet>
      <dgm:spPr/>
    </dgm:pt>
    <dgm:pt modelId="{77F84F28-6814-4164-B4DF-E61C565A9544}" type="pres">
      <dgm:prSet presAssocID="{5AA60184-86F9-4C7B-9FD0-ECBE648F615F}" presName="parentText" presStyleLbl="node1" presStyleIdx="0" presStyleCnt="1" custScaleY="42977" custLinFactNeighborX="-1503" custLinFactNeighborY="-9681">
        <dgm:presLayoutVars>
          <dgm:chMax val="0"/>
          <dgm:bulletEnabled val="1"/>
        </dgm:presLayoutVars>
      </dgm:prSet>
      <dgm:spPr/>
    </dgm:pt>
    <dgm:pt modelId="{57904CD0-BFBF-4517-93DC-90E47C7CBFDE}" type="pres">
      <dgm:prSet presAssocID="{5AA60184-86F9-4C7B-9FD0-ECBE648F615F}" presName="childText" presStyleLbl="revTx" presStyleIdx="0" presStyleCnt="1">
        <dgm:presLayoutVars>
          <dgm:bulletEnabled val="1"/>
        </dgm:presLayoutVars>
      </dgm:prSet>
      <dgm:spPr/>
    </dgm:pt>
  </dgm:ptLst>
  <dgm:cxnLst>
    <dgm:cxn modelId="{39D4020B-8CF7-4B45-9325-CD42B80162D3}" type="presOf" srcId="{5AA60184-86F9-4C7B-9FD0-ECBE648F615F}" destId="{77F84F28-6814-4164-B4DF-E61C565A9544}" srcOrd="0" destOrd="0" presId="urn:microsoft.com/office/officeart/2005/8/layout/vList2"/>
    <dgm:cxn modelId="{945F183C-73FD-47EC-83AA-E0D38A09FE9D}" type="presOf" srcId="{F4BE0D6A-3FD4-4BA1-B075-F94D2D6DBB00}" destId="{57904CD0-BFBF-4517-93DC-90E47C7CBFDE}" srcOrd="0" destOrd="0" presId="urn:microsoft.com/office/officeart/2005/8/layout/vList2"/>
    <dgm:cxn modelId="{7C0A3168-41B6-45B6-940D-3C9CC54B6EE2}" type="presOf" srcId="{48DA485C-3840-4760-99BE-9FD9DE3A7EF8}" destId="{57904CD0-BFBF-4517-93DC-90E47C7CBFDE}" srcOrd="0" destOrd="1" presId="urn:microsoft.com/office/officeart/2005/8/layout/vList2"/>
    <dgm:cxn modelId="{E048164E-127A-458D-8120-7967AB0D8A4B}" type="presOf" srcId="{64AA4010-DB1D-4281-84D4-C48A9BFD0F4F}" destId="{0910BDC9-7A0E-4C94-83CE-6D347B234DD0}" srcOrd="0" destOrd="0" presId="urn:microsoft.com/office/officeart/2005/8/layout/vList2"/>
    <dgm:cxn modelId="{80540852-8137-4F0C-967A-AE26D103072D}" srcId="{5AA60184-86F9-4C7B-9FD0-ECBE648F615F}" destId="{F4BE0D6A-3FD4-4BA1-B075-F94D2D6DBB00}" srcOrd="0" destOrd="0" parTransId="{2EDC4B3F-69C3-445E-BA08-0CAB2F9E0574}" sibTransId="{FD633878-A93E-4AAD-8C9F-B837AA5C20F4}"/>
    <dgm:cxn modelId="{DBEDC080-0D5B-42A6-9AE3-DD410FB2FB2B}" srcId="{64AA4010-DB1D-4281-84D4-C48A9BFD0F4F}" destId="{5AA60184-86F9-4C7B-9FD0-ECBE648F615F}" srcOrd="0" destOrd="0" parTransId="{5C3B8CFB-11EA-4398-81EB-D640FEEEEA24}" sibTransId="{3CB0727F-5735-4A6F-960E-004C5272525E}"/>
    <dgm:cxn modelId="{26E06FAA-5B60-49E3-B9D4-768018E6A239}" srcId="{5AA60184-86F9-4C7B-9FD0-ECBE648F615F}" destId="{48DA485C-3840-4760-99BE-9FD9DE3A7EF8}" srcOrd="1" destOrd="0" parTransId="{6639F624-B56B-4A89-A205-F31EB2152A79}" sibTransId="{0725BEB9-1C2F-4ECF-89EB-33DF9630DD39}"/>
    <dgm:cxn modelId="{FE0A7A60-6963-40A7-BFF5-7D520F47EA2F}" type="presParOf" srcId="{0910BDC9-7A0E-4C94-83CE-6D347B234DD0}" destId="{77F84F28-6814-4164-B4DF-E61C565A9544}" srcOrd="0" destOrd="0" presId="urn:microsoft.com/office/officeart/2005/8/layout/vList2"/>
    <dgm:cxn modelId="{25AC9286-7FE4-40C8-B94C-A6EBD14C5AC5}" type="presParOf" srcId="{0910BDC9-7A0E-4C94-83CE-6D347B234DD0}" destId="{57904CD0-BFBF-4517-93DC-90E47C7CBFD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AA4010-DB1D-4281-84D4-C48A9BFD0F4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A68DDFD-4E6B-41E4-9A04-3F59359F29EF}">
      <dgm:prSet custT="1"/>
      <dgm:spPr/>
      <dgm:t>
        <a:bodyPr/>
        <a:lstStyle/>
        <a:p>
          <a:pPr>
            <a:defRPr b="1"/>
          </a:pPr>
          <a:r>
            <a:rPr lang="fr-BE" sz="2600" dirty="0"/>
            <a:t>Propriétaire</a:t>
          </a:r>
          <a:endParaRPr lang="en-US" sz="2600" dirty="0"/>
        </a:p>
      </dgm:t>
    </dgm:pt>
    <dgm:pt modelId="{EB2CEBFD-FEB4-428D-8FF4-A0D7461EBBCB}" type="parTrans" cxnId="{1C154A0E-74A0-4885-940E-B89C8D9CE97A}">
      <dgm:prSet/>
      <dgm:spPr/>
      <dgm:t>
        <a:bodyPr/>
        <a:lstStyle/>
        <a:p>
          <a:endParaRPr lang="en-US"/>
        </a:p>
      </dgm:t>
    </dgm:pt>
    <dgm:pt modelId="{0E9A3F7B-2EE3-45CC-A3D3-918EE3D50C9F}" type="sibTrans" cxnId="{1C154A0E-74A0-4885-940E-B89C8D9CE97A}">
      <dgm:prSet/>
      <dgm:spPr/>
      <dgm:t>
        <a:bodyPr/>
        <a:lstStyle/>
        <a:p>
          <a:endParaRPr lang="en-US"/>
        </a:p>
      </dgm:t>
    </dgm:pt>
    <dgm:pt modelId="{BAF51348-628F-44E8-B766-42A1370AA705}">
      <dgm:prSet custT="1"/>
      <dgm:spPr/>
      <dgm:t>
        <a:bodyPr/>
        <a:lstStyle/>
        <a:p>
          <a:r>
            <a:rPr lang="fr-BE" sz="2000" dirty="0"/>
            <a:t>- crée par une société particulière </a:t>
          </a:r>
          <a:endParaRPr lang="en-US" sz="2000" dirty="0"/>
        </a:p>
      </dgm:t>
    </dgm:pt>
    <dgm:pt modelId="{0D9E63BF-02D3-4B8B-83F1-E3CF3C1C52EB}" type="parTrans" cxnId="{7F0AAAA8-5632-4872-8904-8E92F62D983F}">
      <dgm:prSet/>
      <dgm:spPr/>
      <dgm:t>
        <a:bodyPr/>
        <a:lstStyle/>
        <a:p>
          <a:endParaRPr lang="en-US"/>
        </a:p>
      </dgm:t>
    </dgm:pt>
    <dgm:pt modelId="{8C7C907A-4697-4B27-9445-F0A388261EA5}" type="sibTrans" cxnId="{7F0AAAA8-5632-4872-8904-8E92F62D983F}">
      <dgm:prSet/>
      <dgm:spPr/>
      <dgm:t>
        <a:bodyPr/>
        <a:lstStyle/>
        <a:p>
          <a:endParaRPr lang="en-US"/>
        </a:p>
      </dgm:t>
    </dgm:pt>
    <dgm:pt modelId="{06FD699E-EE57-4E63-BCDA-E48DE08E738E}">
      <dgm:prSet custT="1"/>
      <dgm:spPr/>
      <dgm:t>
        <a:bodyPr/>
        <a:lstStyle/>
        <a:p>
          <a:r>
            <a:rPr lang="fr-BE" sz="2000" dirty="0"/>
            <a:t>- payant</a:t>
          </a:r>
          <a:endParaRPr lang="en-US" sz="2000" dirty="0"/>
        </a:p>
      </dgm:t>
    </dgm:pt>
    <dgm:pt modelId="{EAA95427-0D1F-4B0A-B53F-44955DA1EE44}" type="parTrans" cxnId="{6C2AFFE9-E374-48A3-A388-22669AF302B1}">
      <dgm:prSet/>
      <dgm:spPr/>
      <dgm:t>
        <a:bodyPr/>
        <a:lstStyle/>
        <a:p>
          <a:endParaRPr lang="en-US"/>
        </a:p>
      </dgm:t>
    </dgm:pt>
    <dgm:pt modelId="{C754501A-371E-4515-8B31-9DB76B5AAA8A}" type="sibTrans" cxnId="{6C2AFFE9-E374-48A3-A388-22669AF302B1}">
      <dgm:prSet/>
      <dgm:spPr/>
      <dgm:t>
        <a:bodyPr/>
        <a:lstStyle/>
        <a:p>
          <a:endParaRPr lang="en-US"/>
        </a:p>
      </dgm:t>
    </dgm:pt>
    <dgm:pt modelId="{0910BDC9-7A0E-4C94-83CE-6D347B234DD0}" type="pres">
      <dgm:prSet presAssocID="{64AA4010-DB1D-4281-84D4-C48A9BFD0F4F}" presName="linear" presStyleCnt="0">
        <dgm:presLayoutVars>
          <dgm:animLvl val="lvl"/>
          <dgm:resizeHandles val="exact"/>
        </dgm:presLayoutVars>
      </dgm:prSet>
      <dgm:spPr/>
    </dgm:pt>
    <dgm:pt modelId="{B7D17399-C744-410E-BFCF-D9B637674016}" type="pres">
      <dgm:prSet presAssocID="{FA68DDFD-4E6B-41E4-9A04-3F59359F29EF}" presName="parentText" presStyleLbl="node1" presStyleIdx="0" presStyleCnt="1" custScaleY="43958" custLinFactNeighborX="15" custLinFactNeighborY="-33392">
        <dgm:presLayoutVars>
          <dgm:chMax val="0"/>
          <dgm:bulletEnabled val="1"/>
        </dgm:presLayoutVars>
      </dgm:prSet>
      <dgm:spPr/>
    </dgm:pt>
    <dgm:pt modelId="{01E312C3-C341-4146-809B-DFDD04F745F2}" type="pres">
      <dgm:prSet presAssocID="{FA68DDFD-4E6B-41E4-9A04-3F59359F29EF}" presName="childText" presStyleLbl="revTx" presStyleIdx="0" presStyleCnt="1">
        <dgm:presLayoutVars>
          <dgm:bulletEnabled val="1"/>
        </dgm:presLayoutVars>
      </dgm:prSet>
      <dgm:spPr/>
    </dgm:pt>
  </dgm:ptLst>
  <dgm:cxnLst>
    <dgm:cxn modelId="{1C154A0E-74A0-4885-940E-B89C8D9CE97A}" srcId="{64AA4010-DB1D-4281-84D4-C48A9BFD0F4F}" destId="{FA68DDFD-4E6B-41E4-9A04-3F59359F29EF}" srcOrd="0" destOrd="0" parTransId="{EB2CEBFD-FEB4-428D-8FF4-A0D7461EBBCB}" sibTransId="{0E9A3F7B-2EE3-45CC-A3D3-918EE3D50C9F}"/>
    <dgm:cxn modelId="{E1D0C119-CEB7-496F-BED2-7FA4A458FA52}" type="presOf" srcId="{BAF51348-628F-44E8-B766-42A1370AA705}" destId="{01E312C3-C341-4146-809B-DFDD04F745F2}" srcOrd="0" destOrd="0" presId="urn:microsoft.com/office/officeart/2005/8/layout/vList2"/>
    <dgm:cxn modelId="{E048164E-127A-458D-8120-7967AB0D8A4B}" type="presOf" srcId="{64AA4010-DB1D-4281-84D4-C48A9BFD0F4F}" destId="{0910BDC9-7A0E-4C94-83CE-6D347B234DD0}" srcOrd="0" destOrd="0" presId="urn:microsoft.com/office/officeart/2005/8/layout/vList2"/>
    <dgm:cxn modelId="{E1423577-B4BE-4937-8A37-D31370B7AD86}" type="presOf" srcId="{FA68DDFD-4E6B-41E4-9A04-3F59359F29EF}" destId="{B7D17399-C744-410E-BFCF-D9B637674016}" srcOrd="0" destOrd="0" presId="urn:microsoft.com/office/officeart/2005/8/layout/vList2"/>
    <dgm:cxn modelId="{7F0AAAA8-5632-4872-8904-8E92F62D983F}" srcId="{FA68DDFD-4E6B-41E4-9A04-3F59359F29EF}" destId="{BAF51348-628F-44E8-B766-42A1370AA705}" srcOrd="0" destOrd="0" parTransId="{0D9E63BF-02D3-4B8B-83F1-E3CF3C1C52EB}" sibTransId="{8C7C907A-4697-4B27-9445-F0A388261EA5}"/>
    <dgm:cxn modelId="{01F645DE-FCEB-4F14-8A00-2EF0698AC33D}" type="presOf" srcId="{06FD699E-EE57-4E63-BCDA-E48DE08E738E}" destId="{01E312C3-C341-4146-809B-DFDD04F745F2}" srcOrd="0" destOrd="1" presId="urn:microsoft.com/office/officeart/2005/8/layout/vList2"/>
    <dgm:cxn modelId="{6C2AFFE9-E374-48A3-A388-22669AF302B1}" srcId="{FA68DDFD-4E6B-41E4-9A04-3F59359F29EF}" destId="{06FD699E-EE57-4E63-BCDA-E48DE08E738E}" srcOrd="1" destOrd="0" parTransId="{EAA95427-0D1F-4B0A-B53F-44955DA1EE44}" sibTransId="{C754501A-371E-4515-8B31-9DB76B5AAA8A}"/>
    <dgm:cxn modelId="{2B959357-EDB9-4B46-9585-86048B5628CE}" type="presParOf" srcId="{0910BDC9-7A0E-4C94-83CE-6D347B234DD0}" destId="{B7D17399-C744-410E-BFCF-D9B637674016}" srcOrd="0" destOrd="0" presId="urn:microsoft.com/office/officeart/2005/8/layout/vList2"/>
    <dgm:cxn modelId="{4244A239-0172-4BA1-9434-AEF83B5392F0}" type="presParOf" srcId="{0910BDC9-7A0E-4C94-83CE-6D347B234DD0}" destId="{01E312C3-C341-4146-809B-DFDD04F745F2}"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AA4010-DB1D-4281-84D4-C48A9BFD0F4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BD6D9AC-EE05-4DCD-9989-160CB133BFAE}">
      <dgm:prSet custT="1"/>
      <dgm:spPr/>
      <dgm:t>
        <a:bodyPr/>
        <a:lstStyle/>
        <a:p>
          <a:r>
            <a:rPr lang="fr-BE" sz="2000" dirty="0"/>
            <a:t> des logiciels, outils, stockés sur un serveur.</a:t>
          </a:r>
          <a:endParaRPr lang="en-US" sz="2000" dirty="0"/>
        </a:p>
      </dgm:t>
    </dgm:pt>
    <dgm:pt modelId="{9F0049AA-EB26-42BD-BA31-E1661918CAEB}" type="parTrans" cxnId="{CC24E59F-5104-4F38-A112-9907E6F65204}">
      <dgm:prSet/>
      <dgm:spPr/>
      <dgm:t>
        <a:bodyPr/>
        <a:lstStyle/>
        <a:p>
          <a:endParaRPr lang="en-US"/>
        </a:p>
      </dgm:t>
    </dgm:pt>
    <dgm:pt modelId="{80A491A0-6C07-4001-BB07-5FFCDF2F1B4C}" type="sibTrans" cxnId="{CC24E59F-5104-4F38-A112-9907E6F65204}">
      <dgm:prSet/>
      <dgm:spPr/>
      <dgm:t>
        <a:bodyPr/>
        <a:lstStyle/>
        <a:p>
          <a:endParaRPr lang="en-US"/>
        </a:p>
      </dgm:t>
    </dgm:pt>
    <dgm:pt modelId="{EF21086F-593B-4A20-AB42-BE374138C74F}">
      <dgm:prSet custT="1"/>
      <dgm:spPr/>
      <dgm:t>
        <a:bodyPr/>
        <a:lstStyle/>
        <a:p>
          <a:r>
            <a:rPr lang="fr-BE" sz="2000" dirty="0"/>
            <a:t>- utilisation à distance</a:t>
          </a:r>
          <a:endParaRPr lang="en-US" sz="2000" dirty="0"/>
        </a:p>
      </dgm:t>
    </dgm:pt>
    <dgm:pt modelId="{21FC6473-A98B-4360-9A62-812A3B8A8227}" type="parTrans" cxnId="{DA9975BD-69BA-4F07-81A1-AEB8AEACD3C4}">
      <dgm:prSet/>
      <dgm:spPr/>
      <dgm:t>
        <a:bodyPr/>
        <a:lstStyle/>
        <a:p>
          <a:endParaRPr lang="en-US"/>
        </a:p>
      </dgm:t>
    </dgm:pt>
    <dgm:pt modelId="{507954F8-FA73-4CF4-9BBF-E3AF2DAE95D4}" type="sibTrans" cxnId="{DA9975BD-69BA-4F07-81A1-AEB8AEACD3C4}">
      <dgm:prSet/>
      <dgm:spPr/>
      <dgm:t>
        <a:bodyPr/>
        <a:lstStyle/>
        <a:p>
          <a:endParaRPr lang="en-US"/>
        </a:p>
      </dgm:t>
    </dgm:pt>
    <dgm:pt modelId="{39411323-0CFB-40F6-ADF0-2AAB48C1517D}">
      <dgm:prSet custT="1"/>
      <dgm:spPr/>
      <dgm:t>
        <a:bodyPr/>
        <a:lstStyle/>
        <a:p>
          <a:r>
            <a:rPr lang="fr-BE" sz="2000" dirty="0"/>
            <a:t>- sous forme d’abonnement</a:t>
          </a:r>
          <a:endParaRPr lang="en-US" sz="2000" dirty="0"/>
        </a:p>
      </dgm:t>
    </dgm:pt>
    <dgm:pt modelId="{ABDA9E34-8507-4CB2-A729-3B2331878DB4}" type="parTrans" cxnId="{8A8C04E5-1223-4A70-82C1-F7117285A8AB}">
      <dgm:prSet/>
      <dgm:spPr/>
      <dgm:t>
        <a:bodyPr/>
        <a:lstStyle/>
        <a:p>
          <a:endParaRPr lang="en-US"/>
        </a:p>
      </dgm:t>
    </dgm:pt>
    <dgm:pt modelId="{D27F0D68-A0BC-46AB-B06D-05EA956CC42E}" type="sibTrans" cxnId="{8A8C04E5-1223-4A70-82C1-F7117285A8AB}">
      <dgm:prSet/>
      <dgm:spPr/>
      <dgm:t>
        <a:bodyPr/>
        <a:lstStyle/>
        <a:p>
          <a:endParaRPr lang="en-US"/>
        </a:p>
      </dgm:t>
    </dgm:pt>
    <dgm:pt modelId="{CD976BD7-829F-4DAF-BC65-4F9EA66E04AE}">
      <dgm:prSet custT="1"/>
      <dgm:spPr/>
      <dgm:t>
        <a:bodyPr/>
        <a:lstStyle/>
        <a:p>
          <a:pPr>
            <a:defRPr b="1"/>
          </a:pPr>
          <a:r>
            <a:rPr lang="fr-BE" sz="2600" dirty="0"/>
            <a:t>SaaS (Software as a Service)</a:t>
          </a:r>
          <a:endParaRPr lang="en-US" sz="2600" dirty="0"/>
        </a:p>
      </dgm:t>
    </dgm:pt>
    <dgm:pt modelId="{4C4CCA59-10B3-48A1-8F4F-B07FE12B8A85}" type="sibTrans" cxnId="{6DF7E1D9-AE0D-4182-9989-37F8AAC54720}">
      <dgm:prSet/>
      <dgm:spPr/>
      <dgm:t>
        <a:bodyPr/>
        <a:lstStyle/>
        <a:p>
          <a:endParaRPr lang="en-US"/>
        </a:p>
      </dgm:t>
    </dgm:pt>
    <dgm:pt modelId="{662FE7C1-ADCF-46F9-A2A1-BC3CF3E41C20}" type="parTrans" cxnId="{6DF7E1D9-AE0D-4182-9989-37F8AAC54720}">
      <dgm:prSet/>
      <dgm:spPr/>
      <dgm:t>
        <a:bodyPr/>
        <a:lstStyle/>
        <a:p>
          <a:endParaRPr lang="en-US"/>
        </a:p>
      </dgm:t>
    </dgm:pt>
    <dgm:pt modelId="{0910BDC9-7A0E-4C94-83CE-6D347B234DD0}" type="pres">
      <dgm:prSet presAssocID="{64AA4010-DB1D-4281-84D4-C48A9BFD0F4F}" presName="linear" presStyleCnt="0">
        <dgm:presLayoutVars>
          <dgm:animLvl val="lvl"/>
          <dgm:resizeHandles val="exact"/>
        </dgm:presLayoutVars>
      </dgm:prSet>
      <dgm:spPr/>
    </dgm:pt>
    <dgm:pt modelId="{3F246893-9038-4DE6-804E-D0E3BC3CFC71}" type="pres">
      <dgm:prSet presAssocID="{CD976BD7-829F-4DAF-BC65-4F9EA66E04AE}" presName="parentText" presStyleLbl="node1" presStyleIdx="0" presStyleCnt="1" custScaleY="44190">
        <dgm:presLayoutVars>
          <dgm:chMax val="0"/>
          <dgm:bulletEnabled val="1"/>
        </dgm:presLayoutVars>
      </dgm:prSet>
      <dgm:spPr/>
    </dgm:pt>
    <dgm:pt modelId="{1D2EB55F-BC6B-487D-BC50-5B2CF450AB9E}" type="pres">
      <dgm:prSet presAssocID="{CD976BD7-829F-4DAF-BC65-4F9EA66E04AE}" presName="childText" presStyleLbl="revTx" presStyleIdx="0" presStyleCnt="1" custLinFactY="22576" custLinFactNeighborX="-3006" custLinFactNeighborY="100000">
        <dgm:presLayoutVars>
          <dgm:bulletEnabled val="1"/>
        </dgm:presLayoutVars>
      </dgm:prSet>
      <dgm:spPr/>
    </dgm:pt>
  </dgm:ptLst>
  <dgm:cxnLst>
    <dgm:cxn modelId="{2AA8D02C-3C2E-4FAC-A333-1091B9777B12}" type="presOf" srcId="{CD976BD7-829F-4DAF-BC65-4F9EA66E04AE}" destId="{3F246893-9038-4DE6-804E-D0E3BC3CFC71}" srcOrd="0" destOrd="0" presId="urn:microsoft.com/office/officeart/2005/8/layout/vList2"/>
    <dgm:cxn modelId="{B8140834-3AA2-44BF-A1FF-B676DCFCFCA3}" type="presOf" srcId="{BBD6D9AC-EE05-4DCD-9989-160CB133BFAE}" destId="{1D2EB55F-BC6B-487D-BC50-5B2CF450AB9E}" srcOrd="0" destOrd="0" presId="urn:microsoft.com/office/officeart/2005/8/layout/vList2"/>
    <dgm:cxn modelId="{C75DB13E-6A88-4A72-A418-51DD2FC86411}" type="presOf" srcId="{EF21086F-593B-4A20-AB42-BE374138C74F}" destId="{1D2EB55F-BC6B-487D-BC50-5B2CF450AB9E}" srcOrd="0" destOrd="1" presId="urn:microsoft.com/office/officeart/2005/8/layout/vList2"/>
    <dgm:cxn modelId="{B461A047-9608-40CB-B8F2-1A69FB583EE6}" type="presOf" srcId="{39411323-0CFB-40F6-ADF0-2AAB48C1517D}" destId="{1D2EB55F-BC6B-487D-BC50-5B2CF450AB9E}" srcOrd="0" destOrd="2" presId="urn:microsoft.com/office/officeart/2005/8/layout/vList2"/>
    <dgm:cxn modelId="{E048164E-127A-458D-8120-7967AB0D8A4B}" type="presOf" srcId="{64AA4010-DB1D-4281-84D4-C48A9BFD0F4F}" destId="{0910BDC9-7A0E-4C94-83CE-6D347B234DD0}" srcOrd="0" destOrd="0" presId="urn:microsoft.com/office/officeart/2005/8/layout/vList2"/>
    <dgm:cxn modelId="{CC24E59F-5104-4F38-A112-9907E6F65204}" srcId="{CD976BD7-829F-4DAF-BC65-4F9EA66E04AE}" destId="{BBD6D9AC-EE05-4DCD-9989-160CB133BFAE}" srcOrd="0" destOrd="0" parTransId="{9F0049AA-EB26-42BD-BA31-E1661918CAEB}" sibTransId="{80A491A0-6C07-4001-BB07-5FFCDF2F1B4C}"/>
    <dgm:cxn modelId="{DA9975BD-69BA-4F07-81A1-AEB8AEACD3C4}" srcId="{CD976BD7-829F-4DAF-BC65-4F9EA66E04AE}" destId="{EF21086F-593B-4A20-AB42-BE374138C74F}" srcOrd="1" destOrd="0" parTransId="{21FC6473-A98B-4360-9A62-812A3B8A8227}" sibTransId="{507954F8-FA73-4CF4-9BBF-E3AF2DAE95D4}"/>
    <dgm:cxn modelId="{6DF7E1D9-AE0D-4182-9989-37F8AAC54720}" srcId="{64AA4010-DB1D-4281-84D4-C48A9BFD0F4F}" destId="{CD976BD7-829F-4DAF-BC65-4F9EA66E04AE}" srcOrd="0" destOrd="0" parTransId="{662FE7C1-ADCF-46F9-A2A1-BC3CF3E41C20}" sibTransId="{4C4CCA59-10B3-48A1-8F4F-B07FE12B8A85}"/>
    <dgm:cxn modelId="{8A8C04E5-1223-4A70-82C1-F7117285A8AB}" srcId="{CD976BD7-829F-4DAF-BC65-4F9EA66E04AE}" destId="{39411323-0CFB-40F6-ADF0-2AAB48C1517D}" srcOrd="2" destOrd="0" parTransId="{ABDA9E34-8507-4CB2-A729-3B2331878DB4}" sibTransId="{D27F0D68-A0BC-46AB-B06D-05EA956CC42E}"/>
    <dgm:cxn modelId="{DB63401A-2FEB-4382-BEF8-2FF97092B891}" type="presParOf" srcId="{0910BDC9-7A0E-4C94-83CE-6D347B234DD0}" destId="{3F246893-9038-4DE6-804E-D0E3BC3CFC71}" srcOrd="0" destOrd="0" presId="urn:microsoft.com/office/officeart/2005/8/layout/vList2"/>
    <dgm:cxn modelId="{4B4AE5EC-4B0C-47FC-A332-F937D8594A4A}" type="presParOf" srcId="{0910BDC9-7A0E-4C94-83CE-6D347B234DD0}" destId="{1D2EB55F-BC6B-487D-BC50-5B2CF450AB9E}"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84F28-6814-4164-B4DF-E61C565A9544}">
      <dsp:nvSpPr>
        <dsp:cNvPr id="0" name=""/>
        <dsp:cNvSpPr/>
      </dsp:nvSpPr>
      <dsp:spPr>
        <a:xfrm>
          <a:off x="0" y="0"/>
          <a:ext cx="10515600" cy="5148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fr-BE" sz="2600" kern="1200" dirty="0"/>
            <a:t>Open source</a:t>
          </a:r>
          <a:endParaRPr lang="en-US" sz="2600" kern="1200" dirty="0"/>
        </a:p>
      </dsp:txBody>
      <dsp:txXfrm>
        <a:off x="25135" y="25135"/>
        <a:ext cx="10465330" cy="464628"/>
      </dsp:txXfrm>
    </dsp:sp>
    <dsp:sp modelId="{57904CD0-BFBF-4517-93DC-90E47C7CBFDE}">
      <dsp:nvSpPr>
        <dsp:cNvPr id="0" name=""/>
        <dsp:cNvSpPr/>
      </dsp:nvSpPr>
      <dsp:spPr>
        <a:xfrm>
          <a:off x="0" y="615294"/>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fr-BE" sz="2000" kern="1200" dirty="0"/>
            <a:t>- libres d’utilisation</a:t>
          </a:r>
          <a:endParaRPr lang="en-US" sz="2000" kern="1200" dirty="0"/>
        </a:p>
        <a:p>
          <a:pPr marL="228600" lvl="1" indent="-228600" algn="l" defTabSz="889000">
            <a:lnSpc>
              <a:spcPct val="90000"/>
            </a:lnSpc>
            <a:spcBef>
              <a:spcPct val="0"/>
            </a:spcBef>
            <a:spcAft>
              <a:spcPct val="20000"/>
            </a:spcAft>
            <a:buChar char="•"/>
          </a:pPr>
          <a:r>
            <a:rPr lang="fr-BE" sz="2000" kern="1200" dirty="0"/>
            <a:t>- ils sont maintenus par leurs communautés des développeurs </a:t>
          </a:r>
          <a:endParaRPr lang="en-US" sz="2000" kern="1200" dirty="0"/>
        </a:p>
      </dsp:txBody>
      <dsp:txXfrm>
        <a:off x="0" y="615294"/>
        <a:ext cx="10515600" cy="1059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17399-C744-410E-BFCF-D9B637674016}">
      <dsp:nvSpPr>
        <dsp:cNvPr id="0" name=""/>
        <dsp:cNvSpPr/>
      </dsp:nvSpPr>
      <dsp:spPr>
        <a:xfrm>
          <a:off x="0" y="0"/>
          <a:ext cx="10515600" cy="5266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fr-BE" sz="2600" kern="1200" dirty="0"/>
            <a:t>Propriétaire</a:t>
          </a:r>
          <a:endParaRPr lang="en-US" sz="2600" kern="1200" dirty="0"/>
        </a:p>
      </dsp:txBody>
      <dsp:txXfrm>
        <a:off x="25709" y="25709"/>
        <a:ext cx="10464182" cy="475234"/>
      </dsp:txXfrm>
    </dsp:sp>
    <dsp:sp modelId="{01E312C3-C341-4146-809B-DFDD04F745F2}">
      <dsp:nvSpPr>
        <dsp:cNvPr id="0" name=""/>
        <dsp:cNvSpPr/>
      </dsp:nvSpPr>
      <dsp:spPr>
        <a:xfrm>
          <a:off x="0" y="621172"/>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fr-BE" sz="2000" kern="1200" dirty="0"/>
            <a:t>- crée par une société particulière </a:t>
          </a:r>
          <a:endParaRPr lang="en-US" sz="2000" kern="1200" dirty="0"/>
        </a:p>
        <a:p>
          <a:pPr marL="228600" lvl="1" indent="-228600" algn="l" defTabSz="889000">
            <a:lnSpc>
              <a:spcPct val="90000"/>
            </a:lnSpc>
            <a:spcBef>
              <a:spcPct val="0"/>
            </a:spcBef>
            <a:spcAft>
              <a:spcPct val="20000"/>
            </a:spcAft>
            <a:buChar char="•"/>
          </a:pPr>
          <a:r>
            <a:rPr lang="fr-BE" sz="2000" kern="1200" dirty="0"/>
            <a:t>- payant</a:t>
          </a:r>
          <a:endParaRPr lang="en-US" sz="2000" kern="1200" dirty="0"/>
        </a:p>
      </dsp:txBody>
      <dsp:txXfrm>
        <a:off x="0" y="621172"/>
        <a:ext cx="10515600" cy="1059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46893-9038-4DE6-804E-D0E3BC3CFC71}">
      <dsp:nvSpPr>
        <dsp:cNvPr id="0" name=""/>
        <dsp:cNvSpPr/>
      </dsp:nvSpPr>
      <dsp:spPr>
        <a:xfrm>
          <a:off x="0" y="93130"/>
          <a:ext cx="10515600" cy="5294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fr-BE" sz="2600" kern="1200" dirty="0"/>
            <a:t>SaaS (Software as a Service)</a:t>
          </a:r>
          <a:endParaRPr lang="en-US" sz="2600" kern="1200" dirty="0"/>
        </a:p>
      </dsp:txBody>
      <dsp:txXfrm>
        <a:off x="25845" y="118975"/>
        <a:ext cx="10463910" cy="477741"/>
      </dsp:txXfrm>
    </dsp:sp>
    <dsp:sp modelId="{1D2EB55F-BC6B-487D-BC50-5B2CF450AB9E}">
      <dsp:nvSpPr>
        <dsp:cNvPr id="0" name=""/>
        <dsp:cNvSpPr/>
      </dsp:nvSpPr>
      <dsp:spPr>
        <a:xfrm>
          <a:off x="0" y="715691"/>
          <a:ext cx="105156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fr-BE" sz="2000" kern="1200" dirty="0"/>
            <a:t> des logiciels, outils, stockés sur un serveur.</a:t>
          </a:r>
          <a:endParaRPr lang="en-US" sz="2000" kern="1200" dirty="0"/>
        </a:p>
        <a:p>
          <a:pPr marL="228600" lvl="1" indent="-228600" algn="l" defTabSz="889000">
            <a:lnSpc>
              <a:spcPct val="90000"/>
            </a:lnSpc>
            <a:spcBef>
              <a:spcPct val="0"/>
            </a:spcBef>
            <a:spcAft>
              <a:spcPct val="20000"/>
            </a:spcAft>
            <a:buChar char="•"/>
          </a:pPr>
          <a:r>
            <a:rPr lang="fr-BE" sz="2000" kern="1200" dirty="0"/>
            <a:t>- utilisation à distance</a:t>
          </a:r>
          <a:endParaRPr lang="en-US" sz="2000" kern="1200" dirty="0"/>
        </a:p>
        <a:p>
          <a:pPr marL="228600" lvl="1" indent="-228600" algn="l" defTabSz="889000">
            <a:lnSpc>
              <a:spcPct val="90000"/>
            </a:lnSpc>
            <a:spcBef>
              <a:spcPct val="0"/>
            </a:spcBef>
            <a:spcAft>
              <a:spcPct val="20000"/>
            </a:spcAft>
            <a:buChar char="•"/>
          </a:pPr>
          <a:r>
            <a:rPr lang="fr-BE" sz="2000" kern="1200" dirty="0"/>
            <a:t>- sous forme d’abonnement</a:t>
          </a:r>
          <a:endParaRPr lang="en-US" sz="2000" kern="1200" dirty="0"/>
        </a:p>
      </dsp:txBody>
      <dsp:txXfrm>
        <a:off x="0" y="715691"/>
        <a:ext cx="10515600"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29827-7925-49DB-A8F7-53052337D4C3}" type="datetimeFigureOut">
              <a:rPr lang="fr-BE" smtClean="0"/>
              <a:t>19-04-24</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661F4-FEDB-4F9C-8159-7BD9356B9178}" type="slidenum">
              <a:rPr lang="fr-BE" smtClean="0"/>
              <a:t>‹N°›</a:t>
            </a:fld>
            <a:endParaRPr lang="fr-BE"/>
          </a:p>
        </p:txBody>
      </p:sp>
    </p:spTree>
    <p:extLst>
      <p:ext uri="{BB962C8B-B14F-4D97-AF65-F5344CB8AC3E}">
        <p14:creationId xmlns:p14="http://schemas.microsoft.com/office/powerpoint/2010/main" val="1112024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200" dirty="0"/>
              <a:t>En français système de gestion de contenu</a:t>
            </a:r>
          </a:p>
          <a:p>
            <a:r>
              <a:rPr lang="fr-BE" dirty="0"/>
              <a:t>WordPress première version en 2003</a:t>
            </a:r>
          </a:p>
          <a:p>
            <a:r>
              <a:rPr lang="fr-BE" dirty="0"/>
              <a:t>Drupal première version en 2001</a:t>
            </a:r>
          </a:p>
        </p:txBody>
      </p:sp>
      <p:sp>
        <p:nvSpPr>
          <p:cNvPr id="4" name="Espace réservé du numéro de diapositive 3"/>
          <p:cNvSpPr>
            <a:spLocks noGrp="1"/>
          </p:cNvSpPr>
          <p:nvPr>
            <p:ph type="sldNum" sz="quarter" idx="5"/>
          </p:nvPr>
        </p:nvSpPr>
        <p:spPr/>
        <p:txBody>
          <a:bodyPr/>
          <a:lstStyle/>
          <a:p>
            <a:fld id="{39C661F4-FEDB-4F9C-8159-7BD9356B9178}" type="slidenum">
              <a:rPr lang="fr-BE" smtClean="0"/>
              <a:t>2</a:t>
            </a:fld>
            <a:endParaRPr lang="fr-BE"/>
          </a:p>
        </p:txBody>
      </p:sp>
    </p:spTree>
    <p:extLst>
      <p:ext uri="{BB962C8B-B14F-4D97-AF65-F5344CB8AC3E}">
        <p14:creationId xmlns:p14="http://schemas.microsoft.com/office/powerpoint/2010/main" val="163770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les CMS e-commerce est un outil qui permet à une entreprise de créer et gérer  son site internet de vente en ligne: </a:t>
            </a:r>
            <a:r>
              <a:rPr lang="fr-BE" dirty="0" err="1"/>
              <a:t>shopify</a:t>
            </a:r>
            <a:r>
              <a:rPr lang="fr-BE" dirty="0"/>
              <a:t>, </a:t>
            </a:r>
            <a:r>
              <a:rPr lang="fr-BE" dirty="0" err="1"/>
              <a:t>prestashop</a:t>
            </a:r>
            <a:r>
              <a:rPr lang="fr-BE" dirty="0"/>
              <a:t>, </a:t>
            </a:r>
            <a:r>
              <a:rPr lang="fr-BE" dirty="0" err="1"/>
              <a:t>magento</a:t>
            </a:r>
            <a:r>
              <a:rPr lang="fr-BE" dirty="0"/>
              <a:t>, </a:t>
            </a:r>
            <a:r>
              <a:rPr lang="fr-BE" dirty="0" err="1"/>
              <a:t>webflow</a:t>
            </a:r>
            <a:r>
              <a:rPr lang="fr-BE" dirty="0"/>
              <a:t>, </a:t>
            </a:r>
            <a:r>
              <a:rPr lang="fr-BE" dirty="0" err="1"/>
              <a:t>bigcommerce</a:t>
            </a:r>
            <a:endParaRPr lang="fr-BE" dirty="0"/>
          </a:p>
          <a:p>
            <a:endParaRPr lang="fr-BE" dirty="0"/>
          </a:p>
          <a:p>
            <a:r>
              <a:rPr lang="fr-BE" dirty="0"/>
              <a:t>WordPress conçu d’abord pour les blogs, mais il a évolué pour pouvoir faire d’autres sites aussi.  Grâce à l’extension </a:t>
            </a:r>
            <a:r>
              <a:rPr lang="fr-BE" dirty="0" err="1"/>
              <a:t>WooCommerce</a:t>
            </a:r>
            <a:r>
              <a:rPr lang="fr-BE" dirty="0"/>
              <a:t> nous pouvons faire des e-commerces, extension existe depuis 2011.</a:t>
            </a:r>
          </a:p>
          <a:p>
            <a:endParaRPr lang="fr-BE" dirty="0"/>
          </a:p>
          <a:p>
            <a:r>
              <a:rPr lang="fr-BE" dirty="0"/>
              <a:t>Drupal est considéré comme un CMS plus sécurisée que certains.</a:t>
            </a:r>
          </a:p>
        </p:txBody>
      </p:sp>
      <p:sp>
        <p:nvSpPr>
          <p:cNvPr id="4" name="Espace réservé du numéro de diapositive 3"/>
          <p:cNvSpPr>
            <a:spLocks noGrp="1"/>
          </p:cNvSpPr>
          <p:nvPr>
            <p:ph type="sldNum" sz="quarter" idx="5"/>
          </p:nvPr>
        </p:nvSpPr>
        <p:spPr/>
        <p:txBody>
          <a:bodyPr/>
          <a:lstStyle/>
          <a:p>
            <a:fld id="{39C661F4-FEDB-4F9C-8159-7BD9356B9178}" type="slidenum">
              <a:rPr lang="fr-BE" smtClean="0"/>
              <a:t>3</a:t>
            </a:fld>
            <a:endParaRPr lang="fr-BE"/>
          </a:p>
        </p:txBody>
      </p:sp>
    </p:spTree>
    <p:extLst>
      <p:ext uri="{BB962C8B-B14F-4D97-AF65-F5344CB8AC3E}">
        <p14:creationId xmlns:p14="http://schemas.microsoft.com/office/powerpoint/2010/main" val="4847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sz="1800" dirty="0">
                <a:solidFill>
                  <a:srgbClr val="FF0000"/>
                </a:solidFill>
              </a:rPr>
              <a:t>Open source </a:t>
            </a:r>
            <a:r>
              <a:rPr lang="fr-BE" dirty="0"/>
              <a:t>pour toutes les entreprises.  Une grande majorité des outils sont gratuites. EXEMPLES: WordPress, Drupal, Joomla</a:t>
            </a:r>
          </a:p>
          <a:p>
            <a:endParaRPr lang="fr-BE" dirty="0"/>
          </a:p>
          <a:p>
            <a:r>
              <a:rPr lang="fr-BE" dirty="0"/>
              <a:t>Propriétaires système fermé. Public cibles les grandes entreprises. Mise en place pour des besoins spécifiques, ils suivent des règles bien précises. EXEMPLES: </a:t>
            </a:r>
            <a:r>
              <a:rPr lang="fr-BE" dirty="0" err="1"/>
              <a:t>Sitecore</a:t>
            </a:r>
            <a:r>
              <a:rPr lang="fr-BE" dirty="0"/>
              <a:t>, Adobe Expérience Manager</a:t>
            </a:r>
          </a:p>
          <a:p>
            <a:endParaRPr lang="fr-BE" dirty="0"/>
          </a:p>
          <a:p>
            <a:r>
              <a:rPr lang="fr-BE" dirty="0"/>
              <a:t>SaaS conçu pour les PME. EXEMPLES: </a:t>
            </a:r>
            <a:r>
              <a:rPr lang="fr-BE" dirty="0" err="1"/>
              <a:t>Wix</a:t>
            </a:r>
            <a:r>
              <a:rPr lang="fr-BE" dirty="0"/>
              <a:t>, </a:t>
            </a:r>
            <a:r>
              <a:rPr lang="fr-BE" dirty="0" err="1"/>
              <a:t>Optimizely</a:t>
            </a:r>
            <a:r>
              <a:rPr lang="fr-BE" dirty="0"/>
              <a:t>, </a:t>
            </a:r>
            <a:r>
              <a:rPr lang="fr-BE" dirty="0" err="1"/>
              <a:t>Squarespace</a:t>
            </a:r>
            <a:endParaRPr lang="fr-BE" dirty="0"/>
          </a:p>
        </p:txBody>
      </p:sp>
      <p:sp>
        <p:nvSpPr>
          <p:cNvPr id="4" name="Espace réservé du numéro de diapositive 3"/>
          <p:cNvSpPr>
            <a:spLocks noGrp="1"/>
          </p:cNvSpPr>
          <p:nvPr>
            <p:ph type="sldNum" sz="quarter" idx="5"/>
          </p:nvPr>
        </p:nvSpPr>
        <p:spPr/>
        <p:txBody>
          <a:bodyPr/>
          <a:lstStyle/>
          <a:p>
            <a:fld id="{39C661F4-FEDB-4F9C-8159-7BD9356B9178}" type="slidenum">
              <a:rPr lang="fr-BE" smtClean="0"/>
              <a:t>5</a:t>
            </a:fld>
            <a:endParaRPr lang="fr-BE"/>
          </a:p>
        </p:txBody>
      </p:sp>
    </p:spTree>
    <p:extLst>
      <p:ext uri="{BB962C8B-B14F-4D97-AF65-F5344CB8AC3E}">
        <p14:creationId xmlns:p14="http://schemas.microsoft.com/office/powerpoint/2010/main" val="165055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eriod"/>
            </a:pPr>
            <a:r>
              <a:rPr lang="fr-BE" dirty="0"/>
              <a:t>Permet à tout le monde de crée un site internet.  Mais par exemple le CMS WordPress permet de créer des thèmes enfants qui sont codés en PHP.</a:t>
            </a:r>
          </a:p>
          <a:p>
            <a:pPr marL="228600" indent="-228600">
              <a:buAutoNum type="arabicPeriod"/>
            </a:pPr>
            <a:r>
              <a:rPr lang="fr-BE" dirty="0"/>
              <a:t>Plusieurs personnes peuvent travailler en même temps. Par exemple dans une entreprise le content manager qui ajoute, met à jour, du contenu et le web développeur qui ajoute une fonctionnalité.</a:t>
            </a:r>
          </a:p>
          <a:p>
            <a:pPr marL="228600" indent="-228600">
              <a:buAutoNum type="arabicPeriod"/>
            </a:pPr>
            <a:r>
              <a:rPr lang="fr-BE" dirty="0"/>
              <a:t>Grâce aux rôles nous pouvons limité l’accès à certaines fonctionnalités. Pa exemple: le content manager qui aura la permission de créer, modifier ou supprimer du contenu (articles, images) mais pas l’accès pour pouvoir supprimer des extensions ou des fonctionnalités.</a:t>
            </a:r>
          </a:p>
          <a:p>
            <a:pPr marL="228600" indent="-228600">
              <a:buAutoNum type="arabicPeriod"/>
            </a:pPr>
            <a:r>
              <a:rPr lang="fr-BE" dirty="0"/>
              <a:t>Ils ont des fonctionnalités intégrées ainsi que des extensions complémentaires qui permettent d’optimiser le site internet pour les moteurs de recherche.</a:t>
            </a:r>
          </a:p>
          <a:p>
            <a:pPr marL="228600" indent="-228600">
              <a:buAutoNum type="arabicPeriod"/>
            </a:pPr>
            <a:r>
              <a:rPr lang="fr-BE" dirty="0"/>
              <a:t>Idem que le point précédent</a:t>
            </a:r>
          </a:p>
          <a:p>
            <a:pPr marL="228600" indent="-228600">
              <a:buAutoNum type="arabicPeriod"/>
            </a:pPr>
            <a:r>
              <a:rPr lang="fr-BE" dirty="0"/>
              <a:t>Il y a un large choix des thèmes qui permettent de personnaliser le site internet.  La majorité des thèmes sont responsives. L’utilisation d’un thème déjà existant permet de gagner du temps,</a:t>
            </a:r>
          </a:p>
          <a:p>
            <a:pPr marL="228600" indent="-228600">
              <a:buAutoNum type="arabicPeriod"/>
            </a:pPr>
            <a:r>
              <a:rPr lang="fr-BE" dirty="0"/>
              <a:t>Cela permet de pouvoir modifier facilement le contenu du site sans avoir besoin d’un développeur ou alors modifier le code.</a:t>
            </a:r>
          </a:p>
          <a:p>
            <a:pPr marL="228600" indent="-228600">
              <a:buAutoNum type="arabicPeriod"/>
            </a:pPr>
            <a:r>
              <a:rPr lang="fr-BE" dirty="0"/>
              <a:t>Avoir un blog permet de générer du trafic vers le site web, à établir un pouvoir dans un marché en particulier.  La majorité des CMS proposent des fonctionnalités intégrées ou alors la possibilité de télécharger des extensions pour faciliter la gestion du blog.</a:t>
            </a:r>
          </a:p>
          <a:p>
            <a:pPr marL="228600" indent="-228600">
              <a:buAutoNum type="arabicPeriod"/>
            </a:pPr>
            <a:r>
              <a:rPr lang="fr-BE" dirty="0"/>
              <a:t>Permet de planifier la publication du contenu (article, page, mails). Par exemple: un e-commerce qui va lancer un nouveau produit à une date précise peut préparer sa page de produit en avance et choisir la date et l’heure de publication.</a:t>
            </a:r>
          </a:p>
          <a:p>
            <a:pPr marL="228600" indent="-228600">
              <a:buAutoNum type="arabicPeriod"/>
            </a:pPr>
            <a:r>
              <a:rPr lang="fr-BE" dirty="0"/>
              <a:t>Grâce à la plateforme CMS, l’accès au site peut être fait sur tous les appareils qui sont connecté à internet. </a:t>
            </a:r>
          </a:p>
        </p:txBody>
      </p:sp>
      <p:sp>
        <p:nvSpPr>
          <p:cNvPr id="4" name="Espace réservé du numéro de diapositive 3"/>
          <p:cNvSpPr>
            <a:spLocks noGrp="1"/>
          </p:cNvSpPr>
          <p:nvPr>
            <p:ph type="sldNum" sz="quarter" idx="5"/>
          </p:nvPr>
        </p:nvSpPr>
        <p:spPr/>
        <p:txBody>
          <a:bodyPr/>
          <a:lstStyle/>
          <a:p>
            <a:fld id="{39C661F4-FEDB-4F9C-8159-7BD9356B9178}" type="slidenum">
              <a:rPr lang="fr-BE" smtClean="0"/>
              <a:t>6</a:t>
            </a:fld>
            <a:endParaRPr lang="fr-BE"/>
          </a:p>
        </p:txBody>
      </p:sp>
    </p:spTree>
    <p:extLst>
      <p:ext uri="{BB962C8B-B14F-4D97-AF65-F5344CB8AC3E}">
        <p14:creationId xmlns:p14="http://schemas.microsoft.com/office/powerpoint/2010/main" val="358634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eriod"/>
            </a:pPr>
            <a:r>
              <a:rPr lang="fr-BE" dirty="0"/>
              <a:t>Ce point dépend du choix de l’hébergeur, car sur certains hébergeur l’installation, la mise en place est compliquée.</a:t>
            </a:r>
          </a:p>
          <a:p>
            <a:pPr marL="228600" indent="-228600">
              <a:buAutoNum type="arabicPeriod"/>
            </a:pPr>
            <a:r>
              <a:rPr lang="fr-BE" dirty="0"/>
              <a:t>Si on veut modifier notre site pour qu’il ne ressemble pas aux autres sites internet. Nous devons toucher le CSS mais pour les personnes qui n’ont pas de connaissance en programmation cela est difficile. </a:t>
            </a:r>
          </a:p>
          <a:p>
            <a:pPr marL="228600" indent="-228600">
              <a:buAutoNum type="arabicPeriod"/>
            </a:pPr>
            <a:r>
              <a:rPr lang="fr-BE" dirty="0"/>
              <a:t>Il faut apprendre à utiliser le CMS même s’ils sont prévus pour faciliter la création des sites. Il faut du temps pour s’habituer à l’interface (tutoriel disponible pour certains CMS).</a:t>
            </a:r>
          </a:p>
          <a:p>
            <a:pPr marL="228600" indent="-228600">
              <a:buAutoNum type="arabicPeriod"/>
            </a:pPr>
            <a:r>
              <a:rPr lang="fr-BE" dirty="0"/>
              <a:t>Le CMS est proposé avec des fonctionnalités par défaut. Parfois certaines de ces fonctionnalités ne sont pas utile pour le projet </a:t>
            </a:r>
          </a:p>
        </p:txBody>
      </p:sp>
      <p:sp>
        <p:nvSpPr>
          <p:cNvPr id="4" name="Espace réservé du numéro de diapositive 3"/>
          <p:cNvSpPr>
            <a:spLocks noGrp="1"/>
          </p:cNvSpPr>
          <p:nvPr>
            <p:ph type="sldNum" sz="quarter" idx="5"/>
          </p:nvPr>
        </p:nvSpPr>
        <p:spPr/>
        <p:txBody>
          <a:bodyPr/>
          <a:lstStyle/>
          <a:p>
            <a:fld id="{39C661F4-FEDB-4F9C-8159-7BD9356B9178}" type="slidenum">
              <a:rPr lang="fr-BE" smtClean="0"/>
              <a:t>7</a:t>
            </a:fld>
            <a:endParaRPr lang="fr-BE"/>
          </a:p>
        </p:txBody>
      </p:sp>
    </p:spTree>
    <p:extLst>
      <p:ext uri="{BB962C8B-B14F-4D97-AF65-F5344CB8AC3E}">
        <p14:creationId xmlns:p14="http://schemas.microsoft.com/office/powerpoint/2010/main" val="205200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Site vitrine, e-commerce, la taille et le type de l’entreprise</a:t>
            </a:r>
          </a:p>
          <a:p>
            <a:endParaRPr lang="fr-BE" dirty="0"/>
          </a:p>
          <a:p>
            <a:r>
              <a:rPr lang="fr-BE" dirty="0"/>
              <a:t>La facilité de prise en main, la facilité de reproduire son idée ou </a:t>
            </a:r>
            <a:r>
              <a:rPr lang="fr-BE" dirty="0" err="1"/>
              <a:t>layout</a:t>
            </a:r>
            <a:endParaRPr lang="fr-BE" dirty="0"/>
          </a:p>
          <a:p>
            <a:endParaRPr lang="fr-BE" dirty="0"/>
          </a:p>
          <a:p>
            <a:r>
              <a:rPr lang="fr-BE" dirty="0"/>
              <a:t>Si le CMS est gratuit ou open source, le prix des extensions qui doivent être utiliser </a:t>
            </a:r>
          </a:p>
          <a:p>
            <a:endParaRPr lang="fr-BE" dirty="0"/>
          </a:p>
          <a:p>
            <a:r>
              <a:rPr lang="fr-BE" dirty="0"/>
              <a:t>L’aide que le CMS propose et la durée de réponse , envoie d’un mail, utilisation d’un formulaire, une assistance téléphonique ou chat.  Regarder s’il y a des forums dédiés à ce CMS pour demander de l’aide.</a:t>
            </a:r>
          </a:p>
          <a:p>
            <a:endParaRPr lang="fr-BE" dirty="0"/>
          </a:p>
          <a:p>
            <a:r>
              <a:rPr lang="fr-BE" dirty="0"/>
              <a:t>Le point de sécurité dépend des données qui vont être publiée. Si ce sont des données confidentielles, personnelles ou financières.  La sécurité doit être un point prioritaire. </a:t>
            </a:r>
          </a:p>
        </p:txBody>
      </p:sp>
      <p:sp>
        <p:nvSpPr>
          <p:cNvPr id="4" name="Espace réservé du numéro de diapositive 3"/>
          <p:cNvSpPr>
            <a:spLocks noGrp="1"/>
          </p:cNvSpPr>
          <p:nvPr>
            <p:ph type="sldNum" sz="quarter" idx="5"/>
          </p:nvPr>
        </p:nvSpPr>
        <p:spPr/>
        <p:txBody>
          <a:bodyPr/>
          <a:lstStyle/>
          <a:p>
            <a:fld id="{39C661F4-FEDB-4F9C-8159-7BD9356B9178}" type="slidenum">
              <a:rPr lang="fr-BE" smtClean="0"/>
              <a:t>8</a:t>
            </a:fld>
            <a:endParaRPr lang="fr-BE"/>
          </a:p>
        </p:txBody>
      </p:sp>
    </p:spTree>
    <p:extLst>
      <p:ext uri="{BB962C8B-B14F-4D97-AF65-F5344CB8AC3E}">
        <p14:creationId xmlns:p14="http://schemas.microsoft.com/office/powerpoint/2010/main" val="333815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4D54D-82EB-C862-7DF3-C7C349B29F9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B506D699-806E-BE56-2D98-2DF4B745C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9C15B0B2-6653-1A0D-0E53-F0CF3E3A780D}"/>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22D88F1C-D975-9AB6-C310-33E696F7AF0C}"/>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CD1E6EB-9945-6BBD-660B-55E0A637F7FC}"/>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55845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D39B11-BC59-9258-2E44-1DBDAFF61C0A}"/>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63A114B8-0D80-71EB-2525-95AF9A488F3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4A572FC1-DDB2-DD8E-7747-1DE142FF6C56}"/>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9D1BAD9B-61BE-B72B-7A60-0297163DAF6C}"/>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891A77E-4A24-8EE2-4F48-B2EB5483D83B}"/>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322929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97ABB29-3342-E884-96CA-2A93DFE140E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F58DFC16-2625-A75B-EA42-343F3A7E705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728311C6-018D-4B65-0248-B54019F0B07C}"/>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76D4832F-9813-38B7-8D20-9778C7174FF2}"/>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A1065DB-EAC8-ECAA-0FC4-26E903C14163}"/>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80370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1C03F-58CC-265D-C2D6-09406BF72B62}"/>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D6C5C356-A010-D638-518B-6CBDC20B62B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D8E8AD1-0827-4B7B-80FA-FB9AA2C7B4E0}"/>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6C0A8969-EAC4-3358-CB8E-F42F59283FB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0EED5D0-6BB6-C342-8A34-246F5667D84A}"/>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785492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5717DA-F63C-93AC-9542-6C494478139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B4CF0C34-6AFF-9BD6-EA4C-4A756FCC6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204A01D-87FC-7B62-AA7E-99274276965D}"/>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48B0C861-46C9-DC11-6407-CB86322325E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6CB5F2C-AD13-7DC9-600B-0991E8C5B197}"/>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76734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D52D7-3A35-74DA-C966-28AA3C39E036}"/>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BAF3061D-D9ED-0A5B-9C20-576046EE0F1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34F46AA6-313F-2893-61BD-4724E5DB0B4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65497FE9-71F3-C1DC-8350-8BB5E9F84138}"/>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6" name="Espace réservé du pied de page 5">
            <a:extLst>
              <a:ext uri="{FF2B5EF4-FFF2-40B4-BE49-F238E27FC236}">
                <a16:creationId xmlns:a16="http://schemas.microsoft.com/office/drawing/2014/main" id="{D27A00FE-E1C6-DEB7-49B2-303E853E1EE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47F11C3-8B7B-7CF1-7C7B-DD53DA25CA14}"/>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34290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9C3F54-9BBF-5E12-5544-9CA502A2B513}"/>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7DCBF817-67C3-6EB0-E3E5-500A7FD04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78DCDAD-CD0A-D6D1-AFDF-2088F2967B6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29FD0FF4-A21C-E3CA-2653-4042F086B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D38894C-708B-6EAD-F697-610166AC578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37185709-1F9D-5233-97AD-ECF2B2B2E5AD}"/>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8" name="Espace réservé du pied de page 7">
            <a:extLst>
              <a:ext uri="{FF2B5EF4-FFF2-40B4-BE49-F238E27FC236}">
                <a16:creationId xmlns:a16="http://schemas.microsoft.com/office/drawing/2014/main" id="{458326C4-9561-3D7A-F119-BDFEDD37804F}"/>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97A2270A-D511-438D-58A8-DB4C8D147387}"/>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70501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0451D5-C97D-FC11-89E0-360160A04F8C}"/>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37F7F07D-4B63-AA8D-C43F-E9D299585AF1}"/>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4" name="Espace réservé du pied de page 3">
            <a:extLst>
              <a:ext uri="{FF2B5EF4-FFF2-40B4-BE49-F238E27FC236}">
                <a16:creationId xmlns:a16="http://schemas.microsoft.com/office/drawing/2014/main" id="{300EB98C-EC82-A21A-32FB-F5B02D064252}"/>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9431B2D2-ECA1-3871-8630-B8DAD976196F}"/>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38753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69E3E52-64AF-C27D-4363-89CF78D1EA67}"/>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3" name="Espace réservé du pied de page 2">
            <a:extLst>
              <a:ext uri="{FF2B5EF4-FFF2-40B4-BE49-F238E27FC236}">
                <a16:creationId xmlns:a16="http://schemas.microsoft.com/office/drawing/2014/main" id="{EDBF6394-A499-A7C2-F788-E3F3240AE793}"/>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0BB7A8F5-0939-E2D1-A061-AA08EE4E6E4A}"/>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40360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A399B-A2AF-5C0C-B884-8B041C8B21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7ED6C517-746D-7BA6-DDD3-6E43B69F5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6A5897F7-5EC7-B707-5952-F6ED38CD8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666BF6-DFE7-1B11-9C4C-E6792FAA3FE9}"/>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6" name="Espace réservé du pied de page 5">
            <a:extLst>
              <a:ext uri="{FF2B5EF4-FFF2-40B4-BE49-F238E27FC236}">
                <a16:creationId xmlns:a16="http://schemas.microsoft.com/office/drawing/2014/main" id="{C9C5A351-A8CC-6792-BF4A-9ED14C60B01D}"/>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601F69DC-6B07-DFB4-A51C-A47D1C35B3B9}"/>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173428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BE1BF-BE68-0C75-26C9-FA47669704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160D9438-2C89-4CE6-3EC6-7188F8F001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25E6F6A4-5D07-0030-E77F-C46BAD619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BD2167-F09D-0947-C9DD-BFF4B1835013}"/>
              </a:ext>
            </a:extLst>
          </p:cNvPr>
          <p:cNvSpPr>
            <a:spLocks noGrp="1"/>
          </p:cNvSpPr>
          <p:nvPr>
            <p:ph type="dt" sz="half" idx="10"/>
          </p:nvPr>
        </p:nvSpPr>
        <p:spPr/>
        <p:txBody>
          <a:bodyPr/>
          <a:lstStyle/>
          <a:p>
            <a:fld id="{72345051-2045-45DA-935E-2E3CA1A69ADC}" type="datetimeFigureOut">
              <a:rPr lang="en-US" smtClean="0"/>
              <a:t>4/19/2024</a:t>
            </a:fld>
            <a:endParaRPr lang="en-US" dirty="0"/>
          </a:p>
        </p:txBody>
      </p:sp>
      <p:sp>
        <p:nvSpPr>
          <p:cNvPr id="6" name="Espace réservé du pied de page 5">
            <a:extLst>
              <a:ext uri="{FF2B5EF4-FFF2-40B4-BE49-F238E27FC236}">
                <a16:creationId xmlns:a16="http://schemas.microsoft.com/office/drawing/2014/main" id="{8FE7D450-CDCC-0DBD-F9B4-DCEF1A95649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4748E18E-FF91-0EC5-27A0-557F37AD97D0}"/>
              </a:ext>
            </a:extLst>
          </p:cNvPr>
          <p:cNvSpPr>
            <a:spLocks noGrp="1"/>
          </p:cNvSpPr>
          <p:nvPr>
            <p:ph type="sldNum" sz="quarter" idx="12"/>
          </p:nvPr>
        </p:nvSpPr>
        <p:spPr/>
        <p:txBody>
          <a:bodyPr/>
          <a:lstStyle/>
          <a:p>
            <a:fld id="{A7CD31F4-64FA-4BA0-9498-67783267A8C8}" type="slidenum">
              <a:rPr lang="en-US" smtClean="0"/>
              <a:t>‹N°›</a:t>
            </a:fld>
            <a:endParaRPr lang="en-US" dirty="0"/>
          </a:p>
        </p:txBody>
      </p:sp>
    </p:spTree>
    <p:extLst>
      <p:ext uri="{BB962C8B-B14F-4D97-AF65-F5344CB8AC3E}">
        <p14:creationId xmlns:p14="http://schemas.microsoft.com/office/powerpoint/2010/main" val="261198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2A5A66-A559-7796-8FCA-7F86FE851F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E28D04C1-54D4-F707-6B03-AF364556C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C1543EB6-8A6A-BB87-59FA-FEBDCAAD6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4/19/2024</a:t>
            </a:fld>
            <a:endParaRPr lang="en-US" dirty="0"/>
          </a:p>
        </p:txBody>
      </p:sp>
      <p:sp>
        <p:nvSpPr>
          <p:cNvPr id="5" name="Espace réservé du pied de page 4">
            <a:extLst>
              <a:ext uri="{FF2B5EF4-FFF2-40B4-BE49-F238E27FC236}">
                <a16:creationId xmlns:a16="http://schemas.microsoft.com/office/drawing/2014/main" id="{9AEE700C-41AF-26D8-4F0F-C405FF550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AA20B7D0-3E7D-9856-2D7D-F4515A176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‹N°›</a:t>
            </a:fld>
            <a:endParaRPr lang="en-US" dirty="0"/>
          </a:p>
        </p:txBody>
      </p:sp>
    </p:spTree>
    <p:extLst>
      <p:ext uri="{BB962C8B-B14F-4D97-AF65-F5344CB8AC3E}">
        <p14:creationId xmlns:p14="http://schemas.microsoft.com/office/powerpoint/2010/main" val="132516286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fr.vecteezy.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mpoule couleur avec des icônes professionnelles">
            <a:extLst>
              <a:ext uri="{FF2B5EF4-FFF2-40B4-BE49-F238E27FC236}">
                <a16:creationId xmlns:a16="http://schemas.microsoft.com/office/drawing/2014/main" id="{0D2F2070-2C2C-DA54-5992-23AB073466B6}"/>
              </a:ext>
            </a:extLst>
          </p:cNvPr>
          <p:cNvPicPr>
            <a:picLocks noChangeAspect="1"/>
          </p:cNvPicPr>
          <p:nvPr/>
        </p:nvPicPr>
        <p:blipFill rotWithShape="1">
          <a:blip r:embed="rId2">
            <a:alphaModFix amt="50000"/>
          </a:blip>
          <a:srcRect t="9768" r="-1" b="9854"/>
          <a:stretch/>
        </p:blipFill>
        <p:spPr>
          <a:xfrm>
            <a:off x="20" y="10"/>
            <a:ext cx="12188930" cy="6857990"/>
          </a:xfrm>
          <a:prstGeom prst="rect">
            <a:avLst/>
          </a:prstGeom>
        </p:spPr>
      </p:pic>
      <p:sp>
        <p:nvSpPr>
          <p:cNvPr id="2" name="Titre 1">
            <a:extLst>
              <a:ext uri="{FF2B5EF4-FFF2-40B4-BE49-F238E27FC236}">
                <a16:creationId xmlns:a16="http://schemas.microsoft.com/office/drawing/2014/main" id="{A85F15B9-F33B-ECF6-6DB9-015B481BF0D7}"/>
              </a:ext>
            </a:extLst>
          </p:cNvPr>
          <p:cNvSpPr>
            <a:spLocks noGrp="1"/>
          </p:cNvSpPr>
          <p:nvPr>
            <p:ph type="ctrTitle"/>
          </p:nvPr>
        </p:nvSpPr>
        <p:spPr>
          <a:xfrm>
            <a:off x="1527048" y="1124712"/>
            <a:ext cx="9144000" cy="3063240"/>
          </a:xfrm>
        </p:spPr>
        <p:txBody>
          <a:bodyPr>
            <a:normAutofit/>
          </a:bodyPr>
          <a:lstStyle/>
          <a:p>
            <a:r>
              <a:rPr lang="fr-BE" sz="6600" b="1" dirty="0">
                <a:solidFill>
                  <a:schemeClr val="bg1"/>
                </a:solidFill>
              </a:rPr>
              <a:t>CMS</a:t>
            </a:r>
          </a:p>
        </p:txBody>
      </p:sp>
      <p:sp>
        <p:nvSpPr>
          <p:cNvPr id="20" name="sketchy line">
            <a:extLst>
              <a:ext uri="{FF2B5EF4-FFF2-40B4-BE49-F238E27FC236}">
                <a16:creationId xmlns:a16="http://schemas.microsoft.com/office/drawing/2014/main" id="{DEF0EFD6-A3C2-4C94-A80A-BA9709D99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915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6ECB063-D158-D1B3-FDE0-AD9CA20165EF}"/>
              </a:ext>
            </a:extLst>
          </p:cNvPr>
          <p:cNvSpPr>
            <a:spLocks noGrp="1"/>
          </p:cNvSpPr>
          <p:nvPr>
            <p:ph type="title"/>
          </p:nvPr>
        </p:nvSpPr>
        <p:spPr>
          <a:xfrm>
            <a:off x="410763" y="649224"/>
            <a:ext cx="5277522" cy="1481328"/>
          </a:xfrm>
        </p:spPr>
        <p:txBody>
          <a:bodyPr anchor="b">
            <a:normAutofit/>
          </a:bodyPr>
          <a:lstStyle/>
          <a:p>
            <a:r>
              <a:rPr lang="fr-BE" sz="4000" dirty="0"/>
              <a:t>QU’EST-CE QU'UN CMS?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15F18BB-E3F7-9AF1-877B-D153AD94573B}"/>
              </a:ext>
            </a:extLst>
          </p:cNvPr>
          <p:cNvSpPr>
            <a:spLocks noGrp="1"/>
          </p:cNvSpPr>
          <p:nvPr>
            <p:ph idx="1"/>
          </p:nvPr>
        </p:nvSpPr>
        <p:spPr>
          <a:xfrm>
            <a:off x="630936" y="2660904"/>
            <a:ext cx="4818888" cy="3547872"/>
          </a:xfrm>
        </p:spPr>
        <p:txBody>
          <a:bodyPr anchor="t">
            <a:normAutofit/>
          </a:bodyPr>
          <a:lstStyle/>
          <a:p>
            <a:r>
              <a:rPr lang="fr-BE" sz="2200" dirty="0"/>
              <a:t>Content Management System </a:t>
            </a:r>
          </a:p>
          <a:p>
            <a:pPr>
              <a:spcBef>
                <a:spcPts val="2400"/>
              </a:spcBef>
            </a:pPr>
            <a:r>
              <a:rPr lang="fr-BE" sz="2200" dirty="0"/>
              <a:t>Crée il y a 20 ans</a:t>
            </a:r>
          </a:p>
          <a:p>
            <a:pPr>
              <a:spcBef>
                <a:spcPts val="2400"/>
              </a:spcBef>
            </a:pPr>
            <a:r>
              <a:rPr lang="fr-BE" sz="2200" dirty="0"/>
              <a:t>Un logiciel en ligne qui permet la publication, la mise à jour, du contenu sur un site internet</a:t>
            </a:r>
          </a:p>
          <a:p>
            <a:pPr>
              <a:spcBef>
                <a:spcPts val="2400"/>
              </a:spcBef>
            </a:pPr>
            <a:r>
              <a:rPr lang="fr-BE" sz="2200" dirty="0"/>
              <a:t>Pas besoin de connaissance en programmation </a:t>
            </a:r>
          </a:p>
        </p:txBody>
      </p:sp>
      <p:pic>
        <p:nvPicPr>
          <p:cNvPr id="6" name="Image 5" descr="Une image contenant texte, ordinateur, capture d’écran, ordinateur portable">
            <a:extLst>
              <a:ext uri="{FF2B5EF4-FFF2-40B4-BE49-F238E27FC236}">
                <a16:creationId xmlns:a16="http://schemas.microsoft.com/office/drawing/2014/main" id="{549CEE83-2A58-6A2D-1E93-CD09D8F07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620717"/>
            <a:ext cx="5458968" cy="3616566"/>
          </a:xfrm>
          <a:prstGeom prst="rect">
            <a:avLst/>
          </a:prstGeom>
        </p:spPr>
      </p:pic>
    </p:spTree>
    <p:extLst>
      <p:ext uri="{BB962C8B-B14F-4D97-AF65-F5344CB8AC3E}">
        <p14:creationId xmlns:p14="http://schemas.microsoft.com/office/powerpoint/2010/main" val="31404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1000"/>
                                        <p:tgtEl>
                                          <p:spTgt spid="3">
                                            <p:txEl>
                                              <p:pRg st="3" end="3"/>
                                            </p:txEl>
                                          </p:spTgt>
                                        </p:tgtEl>
                                      </p:cBhvr>
                                    </p:animEffect>
                                    <p:anim calcmode="lin" valueType="num">
                                      <p:cBhvr>
                                        <p:cTn id="4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BC38008-5FAF-0BE9-FFA2-E11F82C491A2}"/>
              </a:ext>
            </a:extLst>
          </p:cNvPr>
          <p:cNvSpPr>
            <a:spLocks noGrp="1"/>
          </p:cNvSpPr>
          <p:nvPr>
            <p:ph type="title"/>
          </p:nvPr>
        </p:nvSpPr>
        <p:spPr>
          <a:xfrm>
            <a:off x="6739128" y="612729"/>
            <a:ext cx="4818888" cy="1476801"/>
          </a:xfrm>
        </p:spPr>
        <p:txBody>
          <a:bodyPr anchor="b">
            <a:normAutofit/>
          </a:bodyPr>
          <a:lstStyle/>
          <a:p>
            <a:r>
              <a:rPr lang="fr-BE" sz="5400" dirty="0"/>
              <a:t>LISTE DES CMS</a:t>
            </a:r>
          </a:p>
        </p:txBody>
      </p:sp>
      <p:pic>
        <p:nvPicPr>
          <p:cNvPr id="5" name="Picture 4">
            <a:extLst>
              <a:ext uri="{FF2B5EF4-FFF2-40B4-BE49-F238E27FC236}">
                <a16:creationId xmlns:a16="http://schemas.microsoft.com/office/drawing/2014/main" id="{E8E41C03-8621-FCBF-656A-9882A63DD0AE}"/>
              </a:ext>
            </a:extLst>
          </p:cNvPr>
          <p:cNvPicPr>
            <a:picLocks noChangeAspect="1"/>
          </p:cNvPicPr>
          <p:nvPr/>
        </p:nvPicPr>
        <p:blipFill>
          <a:blip r:embed="rId3">
            <a:extLst>
              <a:ext uri="{28A0092B-C50C-407E-A947-70E740481C1C}">
                <a14:useLocalDpi xmlns:a14="http://schemas.microsoft.com/office/drawing/2010/main" val="0"/>
              </a:ext>
            </a:extLst>
          </a:blip>
          <a:srcRect t="7339" b="7339"/>
          <a:stretch/>
        </p:blipFill>
        <p:spPr>
          <a:xfrm>
            <a:off x="630936" y="1490232"/>
            <a:ext cx="5458968" cy="3877535"/>
          </a:xfrm>
          <a:prstGeom prst="rect">
            <a:avLst/>
          </a:prstGeom>
        </p:spPr>
      </p:pic>
      <p:sp>
        <p:nvSpPr>
          <p:cNvPr id="3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5567A5D-2E47-88C9-C4F9-1D862333556D}"/>
              </a:ext>
            </a:extLst>
          </p:cNvPr>
          <p:cNvSpPr>
            <a:spLocks noGrp="1"/>
          </p:cNvSpPr>
          <p:nvPr>
            <p:ph idx="1"/>
          </p:nvPr>
        </p:nvSpPr>
        <p:spPr>
          <a:xfrm>
            <a:off x="6256407" y="2817286"/>
            <a:ext cx="5353159" cy="2857655"/>
          </a:xfrm>
        </p:spPr>
        <p:txBody>
          <a:bodyPr numCol="2" anchor="t">
            <a:normAutofit fontScale="92500" lnSpcReduction="20000"/>
          </a:bodyPr>
          <a:lstStyle/>
          <a:p>
            <a:r>
              <a:rPr lang="fr-BE" sz="1900" dirty="0"/>
              <a:t>WordPress</a:t>
            </a:r>
          </a:p>
          <a:p>
            <a:r>
              <a:rPr lang="fr-BE" sz="1900" dirty="0"/>
              <a:t>Drupal</a:t>
            </a:r>
          </a:p>
          <a:p>
            <a:r>
              <a:rPr lang="fr-BE" sz="1900" dirty="0"/>
              <a:t>Joomla</a:t>
            </a:r>
          </a:p>
          <a:p>
            <a:r>
              <a:rPr lang="fr-BE" sz="1900" dirty="0"/>
              <a:t>PrestaShop</a:t>
            </a:r>
          </a:p>
          <a:p>
            <a:r>
              <a:rPr lang="fr-BE" sz="1900" dirty="0" err="1"/>
              <a:t>Wix</a:t>
            </a:r>
            <a:endParaRPr lang="fr-BE" sz="1900" dirty="0"/>
          </a:p>
          <a:p>
            <a:r>
              <a:rPr lang="fr-BE" sz="1900" dirty="0"/>
              <a:t>Magnolia</a:t>
            </a:r>
          </a:p>
          <a:p>
            <a:r>
              <a:rPr lang="fr-BE" sz="1900" dirty="0" err="1"/>
              <a:t>Shopify</a:t>
            </a:r>
            <a:endParaRPr lang="fr-BE" sz="1900" dirty="0"/>
          </a:p>
          <a:p>
            <a:r>
              <a:rPr lang="fr-BE" sz="1900" dirty="0"/>
              <a:t>Magento</a:t>
            </a:r>
          </a:p>
          <a:p>
            <a:r>
              <a:rPr lang="fr-BE" sz="1900" dirty="0"/>
              <a:t>Blogger</a:t>
            </a:r>
          </a:p>
          <a:p>
            <a:r>
              <a:rPr lang="fr-BE" sz="1900" dirty="0" err="1"/>
              <a:t>Ghost</a:t>
            </a:r>
            <a:endParaRPr lang="fr-BE" sz="1900" dirty="0"/>
          </a:p>
          <a:p>
            <a:r>
              <a:rPr lang="fr-BE" sz="1900" dirty="0" err="1"/>
              <a:t>BigCommerce</a:t>
            </a:r>
            <a:endParaRPr lang="fr-BE" sz="1900" dirty="0"/>
          </a:p>
          <a:p>
            <a:r>
              <a:rPr lang="fr-BE" sz="1900" dirty="0" err="1"/>
              <a:t>Webflow</a:t>
            </a:r>
            <a:endParaRPr lang="fr-BE" sz="1900" dirty="0"/>
          </a:p>
          <a:p>
            <a:r>
              <a:rPr lang="fr-BE" sz="1900" dirty="0" err="1"/>
              <a:t>Umbarco</a:t>
            </a:r>
            <a:endParaRPr lang="fr-BE" sz="1900" dirty="0"/>
          </a:p>
          <a:p>
            <a:r>
              <a:rPr lang="fr-BE" sz="1900" dirty="0" err="1"/>
              <a:t>Grav</a:t>
            </a:r>
            <a:endParaRPr lang="fr-BE" sz="1900" dirty="0"/>
          </a:p>
          <a:p>
            <a:r>
              <a:rPr lang="fr-BE" sz="1900" dirty="0" err="1"/>
              <a:t>Strapi</a:t>
            </a:r>
            <a:endParaRPr lang="fr-BE" sz="1900" dirty="0"/>
          </a:p>
          <a:p>
            <a:r>
              <a:rPr lang="fr-BE" sz="1900" dirty="0"/>
              <a:t>…</a:t>
            </a:r>
          </a:p>
          <a:p>
            <a:pPr marL="0" indent="0">
              <a:buNone/>
            </a:pPr>
            <a:endParaRPr lang="fr-BE" sz="1400" dirty="0"/>
          </a:p>
        </p:txBody>
      </p:sp>
    </p:spTree>
    <p:extLst>
      <p:ext uri="{BB962C8B-B14F-4D97-AF65-F5344CB8AC3E}">
        <p14:creationId xmlns:p14="http://schemas.microsoft.com/office/powerpoint/2010/main" val="193460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1000"/>
                                        <p:tgtEl>
                                          <p:spTgt spid="3">
                                            <p:txEl>
                                              <p:pRg st="0" end="0"/>
                                            </p:txEl>
                                          </p:spTgt>
                                        </p:tgtEl>
                                      </p:cBhvr>
                                    </p:animEffect>
                                    <p:anim calcmode="lin" valueType="num">
                                      <p:cBhvr>
                                        <p:cTn id="3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1000"/>
                                        <p:tgtEl>
                                          <p:spTgt spid="3">
                                            <p:txEl>
                                              <p:pRg st="3" end="3"/>
                                            </p:txEl>
                                          </p:spTgt>
                                        </p:tgtEl>
                                      </p:cBhvr>
                                    </p:animEffect>
                                    <p:anim calcmode="lin" valueType="num">
                                      <p:cBhvr>
                                        <p:cTn id="4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Effect transition="in" filter="fade">
                                      <p:cBhvr>
                                        <p:cTn id="54" dur="1000"/>
                                        <p:tgtEl>
                                          <p:spTgt spid="3">
                                            <p:txEl>
                                              <p:pRg st="5" end="5"/>
                                            </p:txEl>
                                          </p:spTgt>
                                        </p:tgtEl>
                                      </p:cBhvr>
                                    </p:animEffect>
                                    <p:anim calcmode="lin" valueType="num">
                                      <p:cBhvr>
                                        <p:cTn id="5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1000"/>
                                        <p:tgtEl>
                                          <p:spTgt spid="3">
                                            <p:txEl>
                                              <p:pRg st="6" end="6"/>
                                            </p:txEl>
                                          </p:spTgt>
                                        </p:tgtEl>
                                      </p:cBhvr>
                                    </p:animEffect>
                                    <p:anim calcmode="lin" valueType="num">
                                      <p:cBhvr>
                                        <p:cTn id="6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Effect transition="in" filter="fade">
                                      <p:cBhvr>
                                        <p:cTn id="64" dur="1000"/>
                                        <p:tgtEl>
                                          <p:spTgt spid="3">
                                            <p:txEl>
                                              <p:pRg st="7" end="7"/>
                                            </p:txEl>
                                          </p:spTgt>
                                        </p:tgtEl>
                                      </p:cBhvr>
                                    </p:animEffect>
                                    <p:anim calcmode="lin" valueType="num">
                                      <p:cBhvr>
                                        <p:cTn id="6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1000"/>
                                        <p:tgtEl>
                                          <p:spTgt spid="3">
                                            <p:txEl>
                                              <p:pRg st="8" end="8"/>
                                            </p:txEl>
                                          </p:spTgt>
                                        </p:tgtEl>
                                      </p:cBhvr>
                                    </p:animEffect>
                                    <p:anim calcmode="lin" valueType="num">
                                      <p:cBhvr>
                                        <p:cTn id="7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1000"/>
                                        <p:tgtEl>
                                          <p:spTgt spid="3">
                                            <p:txEl>
                                              <p:pRg st="9" end="9"/>
                                            </p:txEl>
                                          </p:spTgt>
                                        </p:tgtEl>
                                      </p:cBhvr>
                                    </p:animEffect>
                                    <p:anim calcmode="lin" valueType="num">
                                      <p:cBhvr>
                                        <p:cTn id="7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1000"/>
                                        <p:tgtEl>
                                          <p:spTgt spid="3">
                                            <p:txEl>
                                              <p:pRg st="10" end="10"/>
                                            </p:txEl>
                                          </p:spTgt>
                                        </p:tgtEl>
                                      </p:cBhvr>
                                    </p:animEffect>
                                    <p:anim calcmode="lin" valueType="num">
                                      <p:cBhvr>
                                        <p:cTn id="8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fade">
                                      <p:cBhvr>
                                        <p:cTn id="89" dur="1000"/>
                                        <p:tgtEl>
                                          <p:spTgt spid="3">
                                            <p:txEl>
                                              <p:pRg st="12" end="12"/>
                                            </p:txEl>
                                          </p:spTgt>
                                        </p:tgtEl>
                                      </p:cBhvr>
                                    </p:animEffect>
                                    <p:anim calcmode="lin" valueType="num">
                                      <p:cBhvr>
                                        <p:cTn id="9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
                                            <p:txEl>
                                              <p:pRg st="13" end="13"/>
                                            </p:txEl>
                                          </p:spTgt>
                                        </p:tgtEl>
                                        <p:attrNameLst>
                                          <p:attrName>style.visibility</p:attrName>
                                        </p:attrNameLst>
                                      </p:cBhvr>
                                      <p:to>
                                        <p:strVal val="visible"/>
                                      </p:to>
                                    </p:set>
                                    <p:animEffect transition="in" filter="fade">
                                      <p:cBhvr>
                                        <p:cTn id="94" dur="1000"/>
                                        <p:tgtEl>
                                          <p:spTgt spid="3">
                                            <p:txEl>
                                              <p:pRg st="13" end="13"/>
                                            </p:txEl>
                                          </p:spTgt>
                                        </p:tgtEl>
                                      </p:cBhvr>
                                    </p:animEffect>
                                    <p:anim calcmode="lin" valueType="num">
                                      <p:cBhvr>
                                        <p:cTn id="9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
                                            <p:txEl>
                                              <p:pRg st="14" end="14"/>
                                            </p:txEl>
                                          </p:spTgt>
                                        </p:tgtEl>
                                        <p:attrNameLst>
                                          <p:attrName>style.visibility</p:attrName>
                                        </p:attrNameLst>
                                      </p:cBhvr>
                                      <p:to>
                                        <p:strVal val="visible"/>
                                      </p:to>
                                    </p:set>
                                    <p:animEffect transition="in" filter="fade">
                                      <p:cBhvr>
                                        <p:cTn id="99" dur="1000"/>
                                        <p:tgtEl>
                                          <p:spTgt spid="3">
                                            <p:txEl>
                                              <p:pRg st="14" end="14"/>
                                            </p:txEl>
                                          </p:spTgt>
                                        </p:tgtEl>
                                      </p:cBhvr>
                                    </p:animEffect>
                                    <p:anim calcmode="lin" valueType="num">
                                      <p:cBhvr>
                                        <p:cTn id="10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
                                            <p:txEl>
                                              <p:pRg st="15" end="15"/>
                                            </p:txEl>
                                          </p:spTgt>
                                        </p:tgtEl>
                                        <p:attrNameLst>
                                          <p:attrName>style.visibility</p:attrName>
                                        </p:attrNameLst>
                                      </p:cBhvr>
                                      <p:to>
                                        <p:strVal val="visible"/>
                                      </p:to>
                                    </p:set>
                                    <p:animEffect transition="in" filter="fade">
                                      <p:cBhvr>
                                        <p:cTn id="104" dur="1000"/>
                                        <p:tgtEl>
                                          <p:spTgt spid="3">
                                            <p:txEl>
                                              <p:pRg st="15" end="15"/>
                                            </p:txEl>
                                          </p:spTgt>
                                        </p:tgtEl>
                                      </p:cBhvr>
                                    </p:animEffect>
                                    <p:anim calcmode="lin" valueType="num">
                                      <p:cBhvr>
                                        <p:cTn id="10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p:bldP spid="31" grpId="0" animBg="1"/>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ZoneTexte 7">
            <a:extLst>
              <a:ext uri="{FF2B5EF4-FFF2-40B4-BE49-F238E27FC236}">
                <a16:creationId xmlns:a16="http://schemas.microsoft.com/office/drawing/2014/main" id="{BF297815-083F-27AC-5310-BE6D0BB9CDF1}"/>
              </a:ext>
            </a:extLst>
          </p:cNvPr>
          <p:cNvSpPr txBox="1"/>
          <p:nvPr/>
        </p:nvSpPr>
        <p:spPr>
          <a:xfrm>
            <a:off x="643278" y="2017242"/>
            <a:ext cx="3429000" cy="111302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200" dirty="0"/>
              <a:t>LES CMS LES PLUS UTILISÉS </a:t>
            </a:r>
          </a:p>
        </p:txBody>
      </p:sp>
      <p:pic>
        <p:nvPicPr>
          <p:cNvPr id="2" name="Image 1">
            <a:extLst>
              <a:ext uri="{FF2B5EF4-FFF2-40B4-BE49-F238E27FC236}">
                <a16:creationId xmlns:a16="http://schemas.microsoft.com/office/drawing/2014/main" id="{4EFA8A38-5FD4-EA8E-BD33-B7340070F7B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654296" y="796957"/>
            <a:ext cx="6903720" cy="5264086"/>
          </a:xfrm>
          <a:prstGeom prst="rect">
            <a:avLst/>
          </a:prstGeom>
        </p:spPr>
      </p:pic>
    </p:spTree>
    <p:extLst>
      <p:ext uri="{BB962C8B-B14F-4D97-AF65-F5344CB8AC3E}">
        <p14:creationId xmlns:p14="http://schemas.microsoft.com/office/powerpoint/2010/main" val="302199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A480612-0CD2-EFEF-6957-557CC3DF15D1}"/>
              </a:ext>
            </a:extLst>
          </p:cNvPr>
          <p:cNvSpPr>
            <a:spLocks noGrp="1"/>
          </p:cNvSpPr>
          <p:nvPr>
            <p:ph type="title"/>
          </p:nvPr>
        </p:nvSpPr>
        <p:spPr>
          <a:xfrm>
            <a:off x="838200" y="556995"/>
            <a:ext cx="10515600" cy="1133693"/>
          </a:xfrm>
        </p:spPr>
        <p:txBody>
          <a:bodyPr>
            <a:normAutofit/>
          </a:bodyPr>
          <a:lstStyle/>
          <a:p>
            <a:r>
              <a:rPr lang="fr-BE" sz="5200" dirty="0"/>
              <a:t>LES TYPES DE CMS</a:t>
            </a:r>
          </a:p>
        </p:txBody>
      </p:sp>
      <p:graphicFrame>
        <p:nvGraphicFramePr>
          <p:cNvPr id="5" name="Espace réservé du contenu 2">
            <a:extLst>
              <a:ext uri="{FF2B5EF4-FFF2-40B4-BE49-F238E27FC236}">
                <a16:creationId xmlns:a16="http://schemas.microsoft.com/office/drawing/2014/main" id="{BF0F7C40-DAB8-92D7-3545-E464F17F7A6F}"/>
              </a:ext>
            </a:extLst>
          </p:cNvPr>
          <p:cNvGraphicFramePr>
            <a:graphicFrameLocks noGrp="1"/>
          </p:cNvGraphicFramePr>
          <p:nvPr>
            <p:ph idx="1"/>
            <p:extLst>
              <p:ext uri="{D42A27DB-BD31-4B8C-83A1-F6EECF244321}">
                <p14:modId xmlns:p14="http://schemas.microsoft.com/office/powerpoint/2010/main" val="1415208619"/>
              </p:ext>
            </p:extLst>
          </p:nvPr>
        </p:nvGraphicFramePr>
        <p:xfrm>
          <a:off x="838200" y="1825625"/>
          <a:ext cx="10515600" cy="1775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Espace réservé du contenu 2">
            <a:extLst>
              <a:ext uri="{FF2B5EF4-FFF2-40B4-BE49-F238E27FC236}">
                <a16:creationId xmlns:a16="http://schemas.microsoft.com/office/drawing/2014/main" id="{95E8A100-A5D9-63AD-0C19-05B22E1BBEC8}"/>
              </a:ext>
            </a:extLst>
          </p:cNvPr>
          <p:cNvGraphicFramePr>
            <a:graphicFrameLocks/>
          </p:cNvGraphicFramePr>
          <p:nvPr>
            <p:extLst>
              <p:ext uri="{D42A27DB-BD31-4B8C-83A1-F6EECF244321}">
                <p14:modId xmlns:p14="http://schemas.microsoft.com/office/powerpoint/2010/main" val="4004754953"/>
              </p:ext>
            </p:extLst>
          </p:nvPr>
        </p:nvGraphicFramePr>
        <p:xfrm>
          <a:off x="836675" y="3454046"/>
          <a:ext cx="10515600" cy="17755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Espace réservé du contenu 2">
            <a:extLst>
              <a:ext uri="{FF2B5EF4-FFF2-40B4-BE49-F238E27FC236}">
                <a16:creationId xmlns:a16="http://schemas.microsoft.com/office/drawing/2014/main" id="{BB79F2D5-29F4-8F95-67E2-83BE9D917F56}"/>
              </a:ext>
            </a:extLst>
          </p:cNvPr>
          <p:cNvGraphicFramePr>
            <a:graphicFrameLocks/>
          </p:cNvGraphicFramePr>
          <p:nvPr>
            <p:extLst>
              <p:ext uri="{D42A27DB-BD31-4B8C-83A1-F6EECF244321}">
                <p14:modId xmlns:p14="http://schemas.microsoft.com/office/powerpoint/2010/main" val="3264479685"/>
              </p:ext>
            </p:extLst>
          </p:nvPr>
        </p:nvGraphicFramePr>
        <p:xfrm>
          <a:off x="836675" y="4835257"/>
          <a:ext cx="10515600" cy="177553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5393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 grpId="0"/>
      <p:bldGraphic spid="5" grpId="0">
        <p:bldAsOne/>
      </p:bldGraphic>
      <p:bldGraphic spid="9" grpId="0">
        <p:bldAsOne/>
      </p:bldGraphic>
      <p:bldGraphic spid="1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E4739A-50A0-C1F1-EDB6-CE0EA53F2217}"/>
              </a:ext>
            </a:extLst>
          </p:cNvPr>
          <p:cNvSpPr>
            <a:spLocks noGrp="1"/>
          </p:cNvSpPr>
          <p:nvPr>
            <p:ph type="title"/>
          </p:nvPr>
        </p:nvSpPr>
        <p:spPr>
          <a:xfrm>
            <a:off x="838200" y="1024041"/>
            <a:ext cx="4768187" cy="744964"/>
          </a:xfrm>
        </p:spPr>
        <p:txBody>
          <a:bodyPr anchor="t">
            <a:normAutofit fontScale="90000"/>
          </a:bodyPr>
          <a:lstStyle/>
          <a:p>
            <a:r>
              <a:rPr lang="fr-BE" sz="3200" dirty="0"/>
              <a:t>POURQUOI UTILISER UN CMS? les avantages</a:t>
            </a:r>
          </a:p>
        </p:txBody>
      </p:sp>
      <p:cxnSp>
        <p:nvCxnSpPr>
          <p:cNvPr id="68" name="Straight Connector 6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Une image contenant texte, capture d’écran, Police, graphisme&#10;&#10;Description générée automatiquement">
            <a:extLst>
              <a:ext uri="{FF2B5EF4-FFF2-40B4-BE49-F238E27FC236}">
                <a16:creationId xmlns:a16="http://schemas.microsoft.com/office/drawing/2014/main" id="{32F81DA2-B0C4-0809-B05D-563E412B4805}"/>
              </a:ext>
            </a:extLst>
          </p:cNvPr>
          <p:cNvPicPr>
            <a:picLocks noChangeAspect="1"/>
          </p:cNvPicPr>
          <p:nvPr/>
        </p:nvPicPr>
        <p:blipFill>
          <a:blip r:embed="rId3">
            <a:extLst>
              <a:ext uri="{28A0092B-C50C-407E-A947-70E740481C1C}">
                <a14:useLocalDpi xmlns:a14="http://schemas.microsoft.com/office/drawing/2010/main" val="0"/>
              </a:ext>
            </a:extLst>
          </a:blip>
          <a:srcRect l="651" r="651"/>
          <a:stretch/>
        </p:blipFill>
        <p:spPr>
          <a:xfrm>
            <a:off x="6410125" y="1696263"/>
            <a:ext cx="5334160" cy="3783165"/>
          </a:xfrm>
          <a:prstGeom prst="rect">
            <a:avLst/>
          </a:prstGeom>
        </p:spPr>
      </p:pic>
      <p:sp>
        <p:nvSpPr>
          <p:cNvPr id="4" name="Espace réservé du contenu 3">
            <a:extLst>
              <a:ext uri="{FF2B5EF4-FFF2-40B4-BE49-F238E27FC236}">
                <a16:creationId xmlns:a16="http://schemas.microsoft.com/office/drawing/2014/main" id="{62DC121B-485E-4F54-7286-64BAFC7BB160}"/>
              </a:ext>
            </a:extLst>
          </p:cNvPr>
          <p:cNvSpPr>
            <a:spLocks noGrp="1"/>
          </p:cNvSpPr>
          <p:nvPr>
            <p:ph idx="1"/>
          </p:nvPr>
        </p:nvSpPr>
        <p:spPr>
          <a:xfrm>
            <a:off x="838200" y="2046077"/>
            <a:ext cx="5334160" cy="4351338"/>
          </a:xfrm>
        </p:spPr>
        <p:txBody>
          <a:bodyPr>
            <a:normAutofit fontScale="85000" lnSpcReduction="20000"/>
          </a:bodyPr>
          <a:lstStyle/>
          <a:p>
            <a:pPr lvl="0">
              <a:lnSpc>
                <a:spcPct val="110000"/>
              </a:lnSpc>
            </a:pPr>
            <a:r>
              <a:rPr lang="fr-BE" sz="2600" dirty="0"/>
              <a:t>Aucune connaissance de codage requise</a:t>
            </a:r>
            <a:endParaRPr lang="en-US" sz="2600" dirty="0"/>
          </a:p>
          <a:p>
            <a:pPr lvl="0">
              <a:lnSpc>
                <a:spcPct val="110000"/>
              </a:lnSpc>
            </a:pPr>
            <a:r>
              <a:rPr lang="fr-BE" sz="2600" dirty="0"/>
              <a:t>Collaboration facile</a:t>
            </a:r>
            <a:endParaRPr lang="en-US" sz="2600" dirty="0"/>
          </a:p>
          <a:p>
            <a:pPr lvl="0">
              <a:lnSpc>
                <a:spcPct val="110000"/>
              </a:lnSpc>
            </a:pPr>
            <a:r>
              <a:rPr lang="fr-BE" sz="2600" dirty="0"/>
              <a:t>Rôles d’utilisateur et permissions</a:t>
            </a:r>
            <a:endParaRPr lang="en-US" sz="2600" dirty="0"/>
          </a:p>
          <a:p>
            <a:pPr lvl="0">
              <a:lnSpc>
                <a:spcPct val="110000"/>
              </a:lnSpc>
            </a:pPr>
            <a:r>
              <a:rPr lang="fr-BE" sz="2600" dirty="0"/>
              <a:t>Fonctionnalités et extensions SEO</a:t>
            </a:r>
            <a:endParaRPr lang="en-US" sz="2600" dirty="0"/>
          </a:p>
          <a:p>
            <a:pPr lvl="0">
              <a:lnSpc>
                <a:spcPct val="110000"/>
              </a:lnSpc>
            </a:pPr>
            <a:r>
              <a:rPr lang="fr-BE" sz="2600" dirty="0"/>
              <a:t>Fonctionnalités et extensions de sécurité</a:t>
            </a:r>
            <a:endParaRPr lang="en-US" sz="2600" dirty="0"/>
          </a:p>
          <a:p>
            <a:pPr lvl="0">
              <a:lnSpc>
                <a:spcPct val="110000"/>
              </a:lnSpc>
            </a:pPr>
            <a:r>
              <a:rPr lang="fr-BE" sz="2600" dirty="0"/>
              <a:t>Thèmes déjà conçus</a:t>
            </a:r>
            <a:endParaRPr lang="en-US" sz="2600" dirty="0"/>
          </a:p>
          <a:p>
            <a:pPr lvl="0">
              <a:lnSpc>
                <a:spcPct val="110000"/>
              </a:lnSpc>
            </a:pPr>
            <a:r>
              <a:rPr lang="fr-BE" sz="2600" dirty="0"/>
              <a:t>Mises à jour simples</a:t>
            </a:r>
            <a:endParaRPr lang="en-US" sz="2600" dirty="0"/>
          </a:p>
          <a:p>
            <a:pPr lvl="0">
              <a:lnSpc>
                <a:spcPct val="110000"/>
              </a:lnSpc>
            </a:pPr>
            <a:r>
              <a:rPr lang="fr-BE" sz="2600" dirty="0"/>
              <a:t>Fonctionnalités pour des blogs </a:t>
            </a:r>
            <a:endParaRPr lang="en-US" sz="2600" dirty="0"/>
          </a:p>
          <a:p>
            <a:pPr lvl="0">
              <a:lnSpc>
                <a:spcPct val="110000"/>
              </a:lnSpc>
            </a:pPr>
            <a:r>
              <a:rPr lang="fr-BE" sz="2600" dirty="0"/>
              <a:t>Planification du contenu </a:t>
            </a:r>
            <a:endParaRPr lang="en-US" sz="2600" dirty="0"/>
          </a:p>
          <a:p>
            <a:pPr lvl="0">
              <a:lnSpc>
                <a:spcPct val="110000"/>
              </a:lnSpc>
            </a:pPr>
            <a:r>
              <a:rPr lang="fr-BE" sz="2600" dirty="0"/>
              <a:t>Facile d’accès</a:t>
            </a:r>
            <a:endParaRPr lang="en-US" sz="2600" dirty="0"/>
          </a:p>
          <a:p>
            <a:endParaRPr lang="fr-BE" dirty="0"/>
          </a:p>
        </p:txBody>
      </p:sp>
    </p:spTree>
    <p:extLst>
      <p:ext uri="{BB962C8B-B14F-4D97-AF65-F5344CB8AC3E}">
        <p14:creationId xmlns:p14="http://schemas.microsoft.com/office/powerpoint/2010/main" val="141239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1000"/>
                                        <p:tgtEl>
                                          <p:spTgt spid="4">
                                            <p:txEl>
                                              <p:pRg st="1" end="1"/>
                                            </p:txEl>
                                          </p:spTgt>
                                        </p:tgtEl>
                                      </p:cBhvr>
                                    </p:animEffect>
                                    <p:anim calcmode="lin" valueType="num">
                                      <p:cBhvr>
                                        <p:cTn id="3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1000"/>
                                        <p:tgtEl>
                                          <p:spTgt spid="4">
                                            <p:txEl>
                                              <p:pRg st="2" end="2"/>
                                            </p:txEl>
                                          </p:spTgt>
                                        </p:tgtEl>
                                      </p:cBhvr>
                                    </p:animEffect>
                                    <p:anim calcmode="lin" valueType="num">
                                      <p:cBhvr>
                                        <p:cTn id="3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1000"/>
                                        <p:tgtEl>
                                          <p:spTgt spid="4">
                                            <p:txEl>
                                              <p:pRg st="3" end="3"/>
                                            </p:txEl>
                                          </p:spTgt>
                                        </p:tgtEl>
                                      </p:cBhvr>
                                    </p:animEffect>
                                    <p:anim calcmode="lin" valueType="num">
                                      <p:cBhvr>
                                        <p:cTn id="4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1000"/>
                                        <p:tgtEl>
                                          <p:spTgt spid="4">
                                            <p:txEl>
                                              <p:pRg st="4" end="4"/>
                                            </p:txEl>
                                          </p:spTgt>
                                        </p:tgtEl>
                                      </p:cBhvr>
                                    </p:animEffect>
                                    <p:anim calcmode="lin" valueType="num">
                                      <p:cBhvr>
                                        <p:cTn id="5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fade">
                                      <p:cBhvr>
                                        <p:cTn id="59" dur="1000"/>
                                        <p:tgtEl>
                                          <p:spTgt spid="4">
                                            <p:txEl>
                                              <p:pRg st="5" end="5"/>
                                            </p:txEl>
                                          </p:spTgt>
                                        </p:tgtEl>
                                      </p:cBhvr>
                                    </p:animEffect>
                                    <p:anim calcmode="lin" valueType="num">
                                      <p:cBhvr>
                                        <p:cTn id="6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fade">
                                      <p:cBhvr>
                                        <p:cTn id="66" dur="1000"/>
                                        <p:tgtEl>
                                          <p:spTgt spid="4">
                                            <p:txEl>
                                              <p:pRg st="6" end="6"/>
                                            </p:txEl>
                                          </p:spTgt>
                                        </p:tgtEl>
                                      </p:cBhvr>
                                    </p:animEffect>
                                    <p:anim calcmode="lin" valueType="num">
                                      <p:cBhvr>
                                        <p:cTn id="6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animEffect transition="in" filter="fade">
                                      <p:cBhvr>
                                        <p:cTn id="73" dur="1000"/>
                                        <p:tgtEl>
                                          <p:spTgt spid="4">
                                            <p:txEl>
                                              <p:pRg st="7" end="7"/>
                                            </p:txEl>
                                          </p:spTgt>
                                        </p:tgtEl>
                                      </p:cBhvr>
                                    </p:animEffect>
                                    <p:anim calcmode="lin" valueType="num">
                                      <p:cBhvr>
                                        <p:cTn id="7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4">
                                            <p:txEl>
                                              <p:pRg st="8" end="8"/>
                                            </p:txEl>
                                          </p:spTgt>
                                        </p:tgtEl>
                                        <p:attrNameLst>
                                          <p:attrName>style.visibility</p:attrName>
                                        </p:attrNameLst>
                                      </p:cBhvr>
                                      <p:to>
                                        <p:strVal val="visible"/>
                                      </p:to>
                                    </p:set>
                                    <p:animEffect transition="in" filter="fade">
                                      <p:cBhvr>
                                        <p:cTn id="80" dur="1000"/>
                                        <p:tgtEl>
                                          <p:spTgt spid="4">
                                            <p:txEl>
                                              <p:pRg st="8" end="8"/>
                                            </p:txEl>
                                          </p:spTgt>
                                        </p:tgtEl>
                                      </p:cBhvr>
                                    </p:animEffect>
                                    <p:anim calcmode="lin" valueType="num">
                                      <p:cBhvr>
                                        <p:cTn id="81"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animEffect transition="in" filter="fade">
                                      <p:cBhvr>
                                        <p:cTn id="87" dur="1000"/>
                                        <p:tgtEl>
                                          <p:spTgt spid="4">
                                            <p:txEl>
                                              <p:pRg st="9" end="9"/>
                                            </p:txEl>
                                          </p:spTgt>
                                        </p:tgtEl>
                                      </p:cBhvr>
                                    </p:animEffect>
                                    <p:anim calcmode="lin" valueType="num">
                                      <p:cBhvr>
                                        <p:cTn id="8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8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re 11">
            <a:extLst>
              <a:ext uri="{FF2B5EF4-FFF2-40B4-BE49-F238E27FC236}">
                <a16:creationId xmlns:a16="http://schemas.microsoft.com/office/drawing/2014/main" id="{E1EDD800-5196-1E42-533B-BE17504C3820}"/>
              </a:ext>
            </a:extLst>
          </p:cNvPr>
          <p:cNvSpPr>
            <a:spLocks noGrp="1"/>
          </p:cNvSpPr>
          <p:nvPr>
            <p:ph type="title"/>
          </p:nvPr>
        </p:nvSpPr>
        <p:spPr>
          <a:xfrm>
            <a:off x="6739128" y="638089"/>
            <a:ext cx="4818888" cy="1476801"/>
          </a:xfrm>
        </p:spPr>
        <p:txBody>
          <a:bodyPr anchor="b">
            <a:normAutofit/>
          </a:bodyPr>
          <a:lstStyle/>
          <a:p>
            <a:r>
              <a:rPr lang="fr-BE" sz="4000" dirty="0"/>
              <a:t>LES INCONVÉNIENTS </a:t>
            </a:r>
          </a:p>
        </p:txBody>
      </p:sp>
      <p:pic>
        <p:nvPicPr>
          <p:cNvPr id="26" name="Picture 13" descr="Une image contenant illustration, dessin humoristique, Graphique, clipart&#10;&#10;Description générée automatiquement">
            <a:extLst>
              <a:ext uri="{FF2B5EF4-FFF2-40B4-BE49-F238E27FC236}">
                <a16:creationId xmlns:a16="http://schemas.microsoft.com/office/drawing/2014/main" id="{6CA9AF84-2AB9-DB7D-8E10-56B12E37088C}"/>
              </a:ext>
            </a:extLst>
          </p:cNvPr>
          <p:cNvPicPr>
            <a:picLocks noChangeAspect="1"/>
          </p:cNvPicPr>
          <p:nvPr/>
        </p:nvPicPr>
        <p:blipFill rotWithShape="1">
          <a:blip r:embed="rId4">
            <a:extLst>
              <a:ext uri="{28A0092B-C50C-407E-A947-70E740481C1C}">
                <a14:useLocalDpi xmlns:a14="http://schemas.microsoft.com/office/drawing/2010/main" val="0"/>
              </a:ext>
            </a:extLst>
          </a:blip>
          <a:srcRect t="302"/>
          <a:stretch/>
        </p:blipFill>
        <p:spPr>
          <a:xfrm>
            <a:off x="630936" y="707759"/>
            <a:ext cx="5458968" cy="5442482"/>
          </a:xfrm>
          <a:prstGeom prst="rect">
            <a:avLst/>
          </a:prstGeom>
        </p:spPr>
      </p:pic>
      <p:sp>
        <p:nvSpPr>
          <p:cNvPr id="3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contenu 8">
            <a:extLst>
              <a:ext uri="{FF2B5EF4-FFF2-40B4-BE49-F238E27FC236}">
                <a16:creationId xmlns:a16="http://schemas.microsoft.com/office/drawing/2014/main" id="{B12DE070-D3B2-B155-93BF-45BBDCA85B70}"/>
              </a:ext>
            </a:extLst>
          </p:cNvPr>
          <p:cNvSpPr>
            <a:spLocks noGrp="1"/>
          </p:cNvSpPr>
          <p:nvPr>
            <p:ph idx="1"/>
          </p:nvPr>
        </p:nvSpPr>
        <p:spPr>
          <a:xfrm>
            <a:off x="6750417" y="2664886"/>
            <a:ext cx="4818888" cy="3550789"/>
          </a:xfrm>
        </p:spPr>
        <p:txBody>
          <a:bodyPr anchor="t">
            <a:normAutofit/>
          </a:bodyPr>
          <a:lstStyle/>
          <a:p>
            <a:r>
              <a:rPr lang="fr-BE" sz="2200" dirty="0"/>
              <a:t>La mise en place</a:t>
            </a:r>
          </a:p>
          <a:p>
            <a:r>
              <a:rPr lang="fr-BE" sz="2200" dirty="0"/>
              <a:t>La personnalisation</a:t>
            </a:r>
          </a:p>
          <a:p>
            <a:r>
              <a:rPr lang="fr-BE" sz="2200" dirty="0"/>
              <a:t>L’apprentissage</a:t>
            </a:r>
          </a:p>
          <a:p>
            <a:r>
              <a:rPr lang="fr-BE" sz="2200" dirty="0"/>
              <a:t>Beaucoup de fonctionnalités</a:t>
            </a:r>
          </a:p>
        </p:txBody>
      </p:sp>
    </p:spTree>
    <p:extLst>
      <p:ext uri="{BB962C8B-B14F-4D97-AF65-F5344CB8AC3E}">
        <p14:creationId xmlns:p14="http://schemas.microsoft.com/office/powerpoint/2010/main" val="320532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1000"/>
                                        <p:tgtEl>
                                          <p:spTgt spid="9">
                                            <p:txEl>
                                              <p:pRg st="0" end="0"/>
                                            </p:txEl>
                                          </p:spTgt>
                                        </p:tgtEl>
                                      </p:cBhvr>
                                    </p:animEffect>
                                    <p:anim calcmode="lin" valueType="num">
                                      <p:cBhvr>
                                        <p:cTn id="2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fade">
                                      <p:cBhvr>
                                        <p:cTn id="34" dur="1000"/>
                                        <p:tgtEl>
                                          <p:spTgt spid="9">
                                            <p:txEl>
                                              <p:pRg st="1" end="1"/>
                                            </p:txEl>
                                          </p:spTgt>
                                        </p:tgtEl>
                                      </p:cBhvr>
                                    </p:animEffect>
                                    <p:anim calcmode="lin" valueType="num">
                                      <p:cBhvr>
                                        <p:cTn id="3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fade">
                                      <p:cBhvr>
                                        <p:cTn id="41" dur="1000"/>
                                        <p:tgtEl>
                                          <p:spTgt spid="9">
                                            <p:txEl>
                                              <p:pRg st="2" end="2"/>
                                            </p:txEl>
                                          </p:spTgt>
                                        </p:tgtEl>
                                      </p:cBhvr>
                                    </p:animEffect>
                                    <p:anim calcmode="lin" valueType="num">
                                      <p:cBhvr>
                                        <p:cTn id="4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
                                            <p:txEl>
                                              <p:pRg st="3" end="3"/>
                                            </p:txEl>
                                          </p:spTgt>
                                        </p:tgtEl>
                                        <p:attrNameLst>
                                          <p:attrName>style.visibility</p:attrName>
                                        </p:attrNameLst>
                                      </p:cBhvr>
                                      <p:to>
                                        <p:strVal val="visible"/>
                                      </p:to>
                                    </p:set>
                                    <p:animEffect transition="in" filter="fade">
                                      <p:cBhvr>
                                        <p:cTn id="48" dur="1000"/>
                                        <p:tgtEl>
                                          <p:spTgt spid="9">
                                            <p:txEl>
                                              <p:pRg st="3" end="3"/>
                                            </p:txEl>
                                          </p:spTgt>
                                        </p:tgtEl>
                                      </p:cBhvr>
                                    </p:animEffect>
                                    <p:anim calcmode="lin" valueType="num">
                                      <p:cBhvr>
                                        <p:cTn id="4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2" grpId="0"/>
      <p:bldP spid="35" grpId="0" animBg="1"/>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1CE0D3A-E7FF-5C1A-D0B3-CCEF9473494D}"/>
              </a:ext>
            </a:extLst>
          </p:cNvPr>
          <p:cNvSpPr>
            <a:spLocks noGrp="1"/>
          </p:cNvSpPr>
          <p:nvPr>
            <p:ph type="title"/>
          </p:nvPr>
        </p:nvSpPr>
        <p:spPr>
          <a:xfrm>
            <a:off x="503936" y="788343"/>
            <a:ext cx="6135590" cy="1224861"/>
          </a:xfrm>
        </p:spPr>
        <p:txBody>
          <a:bodyPr anchor="b">
            <a:normAutofit/>
          </a:bodyPr>
          <a:lstStyle/>
          <a:p>
            <a:r>
              <a:rPr lang="fr-BE" sz="4000" dirty="0"/>
              <a:t>COMMENT CHOISIR UN CMS</a:t>
            </a: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EA79F71-1BC1-94AB-2D5D-FB710D25BE12}"/>
              </a:ext>
            </a:extLst>
          </p:cNvPr>
          <p:cNvSpPr>
            <a:spLocks noGrp="1"/>
          </p:cNvSpPr>
          <p:nvPr>
            <p:ph idx="1"/>
          </p:nvPr>
        </p:nvSpPr>
        <p:spPr>
          <a:xfrm>
            <a:off x="630936" y="2660904"/>
            <a:ext cx="4818888" cy="3547872"/>
          </a:xfrm>
        </p:spPr>
        <p:txBody>
          <a:bodyPr anchor="t">
            <a:normAutofit/>
          </a:bodyPr>
          <a:lstStyle/>
          <a:p>
            <a:r>
              <a:rPr lang="fr-BE" sz="2200" dirty="0"/>
              <a:t>Le type de site Web</a:t>
            </a:r>
          </a:p>
          <a:p>
            <a:r>
              <a:rPr lang="fr-BE" sz="2200" dirty="0"/>
              <a:t>La facilité d’utilisation</a:t>
            </a:r>
          </a:p>
          <a:p>
            <a:r>
              <a:rPr lang="fr-BE" sz="2200" dirty="0"/>
              <a:t>Le prix</a:t>
            </a:r>
          </a:p>
          <a:p>
            <a:r>
              <a:rPr lang="fr-BE" sz="2200" dirty="0"/>
              <a:t>Outils de référencement</a:t>
            </a:r>
          </a:p>
          <a:p>
            <a:r>
              <a:rPr lang="fr-BE" sz="2200" dirty="0"/>
              <a:t>Multilingues </a:t>
            </a:r>
          </a:p>
          <a:p>
            <a:r>
              <a:rPr lang="fr-BE" sz="2200" dirty="0"/>
              <a:t>L’assistance</a:t>
            </a:r>
          </a:p>
          <a:p>
            <a:r>
              <a:rPr lang="fr-BE" sz="2200" dirty="0"/>
              <a:t>Sécurité </a:t>
            </a:r>
          </a:p>
        </p:txBody>
      </p:sp>
      <p:pic>
        <p:nvPicPr>
          <p:cNvPr id="5" name="Picture 4">
            <a:extLst>
              <a:ext uri="{FF2B5EF4-FFF2-40B4-BE49-F238E27FC236}">
                <a16:creationId xmlns:a16="http://schemas.microsoft.com/office/drawing/2014/main" id="{ED5F3137-2076-215F-C45E-BEAB6B81E605}"/>
              </a:ext>
            </a:extLst>
          </p:cNvPr>
          <p:cNvPicPr>
            <a:picLocks noChangeAspect="1"/>
          </p:cNvPicPr>
          <p:nvPr/>
        </p:nvPicPr>
        <p:blipFill rotWithShape="1">
          <a:blip r:embed="rId3">
            <a:extLst>
              <a:ext uri="{28A0092B-C50C-407E-A947-70E740481C1C}">
                <a14:useLocalDpi xmlns:a14="http://schemas.microsoft.com/office/drawing/2010/main" val="0"/>
              </a:ext>
            </a:extLst>
          </a:blip>
          <a:srcRect l="2871" r="2869" b="-1"/>
          <a:stretch/>
        </p:blipFill>
        <p:spPr>
          <a:xfrm>
            <a:off x="6766526" y="1241406"/>
            <a:ext cx="4690815" cy="4976514"/>
          </a:xfrm>
          <a:prstGeom prst="rect">
            <a:avLst/>
          </a:prstGeom>
        </p:spPr>
      </p:pic>
    </p:spTree>
    <p:extLst>
      <p:ext uri="{BB962C8B-B14F-4D97-AF65-F5344CB8AC3E}">
        <p14:creationId xmlns:p14="http://schemas.microsoft.com/office/powerpoint/2010/main" val="404425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1000"/>
                                        <p:tgtEl>
                                          <p:spTgt spid="3">
                                            <p:txEl>
                                              <p:pRg st="0" end="0"/>
                                            </p:txEl>
                                          </p:spTgt>
                                        </p:tgtEl>
                                      </p:cBhvr>
                                    </p:animEffect>
                                    <p:anim calcmode="lin" valueType="num">
                                      <p:cBhvr>
                                        <p:cTn id="2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1000"/>
                                        <p:tgtEl>
                                          <p:spTgt spid="3">
                                            <p:txEl>
                                              <p:pRg st="2" end="2"/>
                                            </p:txEl>
                                          </p:spTgt>
                                        </p:tgtEl>
                                      </p:cBhvr>
                                    </p:animEffect>
                                    <p:anim calcmode="lin" valueType="num">
                                      <p:cBhvr>
                                        <p:cTn id="4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1000"/>
                                        <p:tgtEl>
                                          <p:spTgt spid="3">
                                            <p:txEl>
                                              <p:pRg st="3" end="3"/>
                                            </p:txEl>
                                          </p:spTgt>
                                        </p:tgtEl>
                                      </p:cBhvr>
                                    </p:animEffect>
                                    <p:anim calcmode="lin" valueType="num">
                                      <p:cBhvr>
                                        <p:cTn id="4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fade">
                                      <p:cBhvr>
                                        <p:cTn id="55" dur="1000"/>
                                        <p:tgtEl>
                                          <p:spTgt spid="3">
                                            <p:txEl>
                                              <p:pRg st="4" end="4"/>
                                            </p:txEl>
                                          </p:spTgt>
                                        </p:tgtEl>
                                      </p:cBhvr>
                                    </p:animEffect>
                                    <p:anim calcmode="lin" valueType="num">
                                      <p:cBhvr>
                                        <p:cTn id="5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1000"/>
                                        <p:tgtEl>
                                          <p:spTgt spid="3">
                                            <p:txEl>
                                              <p:pRg st="5" end="5"/>
                                            </p:txEl>
                                          </p:spTgt>
                                        </p:tgtEl>
                                      </p:cBhvr>
                                    </p:animEffect>
                                    <p:anim calcmode="lin" valueType="num">
                                      <p:cBhvr>
                                        <p:cTn id="6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1000"/>
                                        <p:tgtEl>
                                          <p:spTgt spid="3">
                                            <p:txEl>
                                              <p:pRg st="6" end="6"/>
                                            </p:txEl>
                                          </p:spTgt>
                                        </p:tgtEl>
                                      </p:cBhvr>
                                    </p:animEffect>
                                    <p:anim calcmode="lin" valueType="num">
                                      <p:cBhvr>
                                        <p:cTn id="7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 grpId="0"/>
      <p:bldP spid="28"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521D9E-3039-D6BE-0D19-1511B85A1435}"/>
              </a:ext>
            </a:extLst>
          </p:cNvPr>
          <p:cNvSpPr>
            <a:spLocks noGrp="1"/>
          </p:cNvSpPr>
          <p:nvPr>
            <p:ph type="title"/>
          </p:nvPr>
        </p:nvSpPr>
        <p:spPr/>
        <p:txBody>
          <a:bodyPr/>
          <a:lstStyle/>
          <a:p>
            <a:r>
              <a:rPr lang="fr-BE" dirty="0"/>
              <a:t>Sources images</a:t>
            </a:r>
          </a:p>
        </p:txBody>
      </p:sp>
      <p:sp>
        <p:nvSpPr>
          <p:cNvPr id="3" name="Espace réservé du contenu 2">
            <a:extLst>
              <a:ext uri="{FF2B5EF4-FFF2-40B4-BE49-F238E27FC236}">
                <a16:creationId xmlns:a16="http://schemas.microsoft.com/office/drawing/2014/main" id="{1C8A91BA-83A4-2A8A-3EAA-78E4B1D8D070}"/>
              </a:ext>
            </a:extLst>
          </p:cNvPr>
          <p:cNvSpPr>
            <a:spLocks noGrp="1"/>
          </p:cNvSpPr>
          <p:nvPr>
            <p:ph idx="1"/>
          </p:nvPr>
        </p:nvSpPr>
        <p:spPr/>
        <p:txBody>
          <a:bodyPr/>
          <a:lstStyle/>
          <a:p>
            <a:r>
              <a:rPr lang="fr-FR" dirty="0">
                <a:hlinkClick r:id="rId2"/>
              </a:rPr>
              <a:t>https://fr.vecteezy.com/</a:t>
            </a:r>
            <a:endParaRPr lang="fr-FR" dirty="0"/>
          </a:p>
          <a:p>
            <a:r>
              <a:rPr lang="fr-FR" dirty="0">
                <a:hlinkClick r:id="rId3"/>
              </a:rPr>
              <a:t>https://www.freepik.com/</a:t>
            </a:r>
            <a:endParaRPr lang="fr-FR" dirty="0"/>
          </a:p>
          <a:p>
            <a:endParaRPr lang="fr-FR" dirty="0"/>
          </a:p>
        </p:txBody>
      </p:sp>
    </p:spTree>
    <p:extLst>
      <p:ext uri="{BB962C8B-B14F-4D97-AF65-F5344CB8AC3E}">
        <p14:creationId xmlns:p14="http://schemas.microsoft.com/office/powerpoint/2010/main" val="394498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1066</TotalTime>
  <Words>908</Words>
  <Application>Microsoft Office PowerPoint</Application>
  <PresentationFormat>Grand écran</PresentationFormat>
  <Paragraphs>104</Paragraphs>
  <Slides>9</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CMS</vt:lpstr>
      <vt:lpstr>QU’EST-CE QU'UN CMS?</vt:lpstr>
      <vt:lpstr>LISTE DES CMS</vt:lpstr>
      <vt:lpstr>Présentation PowerPoint</vt:lpstr>
      <vt:lpstr>LES TYPES DE CMS</vt:lpstr>
      <vt:lpstr>POURQUOI UTILISER UN CMS? les avantages</vt:lpstr>
      <vt:lpstr>LES INCONVÉNIENTS </vt:lpstr>
      <vt:lpstr>COMMENT CHOISIR UN CMS</vt:lpstr>
      <vt:lpstr>Sources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dc:title>
  <dc:creator>Dzheylyan Kyamilova</dc:creator>
  <cp:lastModifiedBy>Dzheylyan Kyamilova</cp:lastModifiedBy>
  <cp:revision>11</cp:revision>
  <dcterms:created xsi:type="dcterms:W3CDTF">2024-04-09T09:43:25Z</dcterms:created>
  <dcterms:modified xsi:type="dcterms:W3CDTF">2024-04-19T11:26:18Z</dcterms:modified>
</cp:coreProperties>
</file>