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grandir" charset="1" panose="00000500000000000000"/>
      <p:regular r:id="rId19"/>
    </p:embeddedFont>
    <p:embeddedFont>
      <p:font typeface="Open Sans" charset="1" panose="020B0606030504020204"/>
      <p:regular r:id="rId20"/>
    </p:embeddedFont>
    <p:embeddedFont>
      <p:font typeface="Arimo" charset="1" panose="020B0604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Les breakpoints sont choisi par rapport aux tailles des écrans existants.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13.gif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7.gif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gif" Type="http://schemas.openxmlformats.org/officeDocument/2006/relationships/image"/><Relationship Id="rId3" Target="https://finnthomson.com" TargetMode="External" Type="http://schemas.openxmlformats.org/officeDocument/2006/relationships/hyperlink"/><Relationship Id="rId4" Target="https://hastingsstnoosa.com.au" TargetMode="External" Type="http://schemas.openxmlformats.org/officeDocument/2006/relationships/hyperlink"/><Relationship Id="rId5" Target="https://www.fratelliboschetti.it" TargetMode="External" Type="http://schemas.openxmlformats.org/officeDocument/2006/relationships/hyperlink"/><Relationship Id="rId6" Target="https://www.sonderegger.ch/fr" TargetMode="External" Type="http://schemas.openxmlformats.org/officeDocument/2006/relationships/hyperlink"/><Relationship Id="rId7" Target="https://themes.getbootstrap.com" TargetMode="External" Type="http://schemas.openxmlformats.org/officeDocument/2006/relationships/hyperlink"/><Relationship Id="rId8" Target="https://bootstrapmade.com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gif" Type="http://schemas.openxmlformats.org/officeDocument/2006/relationships/image"/><Relationship Id="rId3" Target="../media/image1.gif" Type="http://schemas.openxmlformats.org/officeDocument/2006/relationships/image"/><Relationship Id="rId4" Target="../media/image13.gif" Type="http://schemas.openxmlformats.org/officeDocument/2006/relationships/image"/><Relationship Id="rId5" Target="../media/image11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gif" Type="http://schemas.openxmlformats.org/officeDocument/2006/relationships/image"/><Relationship Id="rId3" Target="../media/image5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6.gif" Type="http://schemas.openxmlformats.org/officeDocument/2006/relationships/image"/><Relationship Id="rId4" Target="https://getbootstrap.com/docs/5.3/getting-started/download/" TargetMode="External" Type="http://schemas.openxmlformats.org/officeDocument/2006/relationships/hyperlink"/><Relationship Id="rId5" Target="https://getbootstrap.com/docs/5.3/getting-started/download/" TargetMode="External" Type="http://schemas.openxmlformats.org/officeDocument/2006/relationships/hyperlink"/><Relationship Id="rId6" Target="https://getbootstrap.com/docs/5.3/getting-started/download/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gif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gif" Type="http://schemas.openxmlformats.org/officeDocument/2006/relationships/image"/><Relationship Id="rId3" Target="../media/image10.gif" Type="http://schemas.openxmlformats.org/officeDocument/2006/relationships/image"/><Relationship Id="rId4" Target="../media/image11.gif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13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6.gif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000871" y="3560109"/>
            <a:ext cx="12286259" cy="211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67"/>
              </a:lnSpc>
            </a:pPr>
            <a:r>
              <a:rPr lang="en-US" sz="1242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Bootstrap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868523" y="2438918"/>
            <a:ext cx="10541077" cy="105224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3463659" y="-599139"/>
            <a:ext cx="5865675" cy="5231058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322194" y="3697846"/>
            <a:ext cx="11094011" cy="1751730"/>
          </a:xfrm>
          <a:custGeom>
            <a:avLst/>
            <a:gdLst/>
            <a:ahLst/>
            <a:cxnLst/>
            <a:rect r="r" b="b" t="t" l="l"/>
            <a:pathLst>
              <a:path h="1751730" w="11094011">
                <a:moveTo>
                  <a:pt x="0" y="0"/>
                </a:moveTo>
                <a:lnTo>
                  <a:pt x="11094011" y="0"/>
                </a:lnTo>
                <a:lnTo>
                  <a:pt x="11094011" y="1751730"/>
                </a:lnTo>
                <a:lnTo>
                  <a:pt x="0" y="17517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85" t="-2948" r="-832" b="-2845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6541" y="5808927"/>
            <a:ext cx="8617459" cy="4396325"/>
          </a:xfrm>
          <a:custGeom>
            <a:avLst/>
            <a:gdLst/>
            <a:ahLst/>
            <a:cxnLst/>
            <a:rect r="r" b="b" t="t" l="l"/>
            <a:pathLst>
              <a:path h="4396325" w="8617459">
                <a:moveTo>
                  <a:pt x="0" y="0"/>
                </a:moveTo>
                <a:lnTo>
                  <a:pt x="8617459" y="0"/>
                </a:lnTo>
                <a:lnTo>
                  <a:pt x="8617459" y="4396325"/>
                </a:lnTo>
                <a:lnTo>
                  <a:pt x="0" y="43963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740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32973" y="6286106"/>
            <a:ext cx="8509284" cy="3451660"/>
          </a:xfrm>
          <a:custGeom>
            <a:avLst/>
            <a:gdLst/>
            <a:ahLst/>
            <a:cxnLst/>
            <a:rect r="r" b="b" t="t" l="l"/>
            <a:pathLst>
              <a:path h="3451660" w="8509284">
                <a:moveTo>
                  <a:pt x="0" y="0"/>
                </a:moveTo>
                <a:lnTo>
                  <a:pt x="8509284" y="0"/>
                </a:lnTo>
                <a:lnTo>
                  <a:pt x="8509284" y="3451660"/>
                </a:lnTo>
                <a:lnTo>
                  <a:pt x="0" y="34516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78" t="0" r="0" b="-999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4368" y="1647955"/>
            <a:ext cx="10991838" cy="1581926"/>
          </a:xfrm>
          <a:custGeom>
            <a:avLst/>
            <a:gdLst/>
            <a:ahLst/>
            <a:cxnLst/>
            <a:rect r="r" b="b" t="t" l="l"/>
            <a:pathLst>
              <a:path h="1581926" w="10991838">
                <a:moveTo>
                  <a:pt x="0" y="0"/>
                </a:moveTo>
                <a:lnTo>
                  <a:pt x="10991837" y="0"/>
                </a:lnTo>
                <a:lnTo>
                  <a:pt x="10991837" y="1581927"/>
                </a:lnTo>
                <a:lnTo>
                  <a:pt x="0" y="15819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114810" y="1433436"/>
            <a:ext cx="5937662" cy="447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Répartition de </a:t>
            </a:r>
            <a:r>
              <a:rPr lang="en-US" sz="3200" u="sng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25%/75%</a:t>
            </a:r>
            <a:r>
              <a:rPr lang="en-US" sz="32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 sur les petits appareils, de </a:t>
            </a:r>
            <a:r>
              <a:rPr lang="en-US" sz="3200" u="sng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50%/50%</a:t>
            </a:r>
            <a:r>
              <a:rPr lang="en-US" sz="32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 sur les appareils moyens et de </a:t>
            </a:r>
            <a:r>
              <a:rPr lang="en-US" sz="3200" u="sng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33%/66%</a:t>
            </a:r>
            <a:r>
              <a:rPr lang="en-US" sz="32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 sur les appareils grands, xlarge et xxlarge. Sur les appareils de très petite taille, la répartition se fera automatiquement (100 %).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2928" y="28816"/>
            <a:ext cx="11639252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&lt;div class="col-sm-3 col-md-6 col-lg-4 bg-primary text-white"&gt;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&lt;div class="col-sm-9 col-md-6 col-lg-8 bg-dark text-white"&gt;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21370" y="991777"/>
            <a:ext cx="337930" cy="337930"/>
          </a:xfrm>
          <a:custGeom>
            <a:avLst/>
            <a:gdLst/>
            <a:ahLst/>
            <a:cxnLst/>
            <a:rect r="r" b="b" t="t" l="l"/>
            <a:pathLst>
              <a:path h="337930" w="337930">
                <a:moveTo>
                  <a:pt x="0" y="0"/>
                </a:moveTo>
                <a:lnTo>
                  <a:pt x="337930" y="0"/>
                </a:lnTo>
                <a:lnTo>
                  <a:pt x="337930" y="337930"/>
                </a:lnTo>
                <a:lnTo>
                  <a:pt x="0" y="33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2932469">
            <a:off x="-2458732" y="-2682360"/>
            <a:ext cx="14388035" cy="16061643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476150" y="848939"/>
            <a:ext cx="17305470" cy="8852927"/>
          </a:xfrm>
          <a:custGeom>
            <a:avLst/>
            <a:gdLst/>
            <a:ahLst/>
            <a:cxnLst/>
            <a:rect r="r" b="b" t="t" l="l"/>
            <a:pathLst>
              <a:path h="8852927" w="17305470">
                <a:moveTo>
                  <a:pt x="0" y="0"/>
                </a:moveTo>
                <a:lnTo>
                  <a:pt x="17305470" y="0"/>
                </a:lnTo>
                <a:lnTo>
                  <a:pt x="17305470" y="8852927"/>
                </a:lnTo>
                <a:lnTo>
                  <a:pt x="0" y="88529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2386853">
            <a:off x="-3231051" y="-1267467"/>
            <a:ext cx="14322769" cy="1323015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070152" y="299231"/>
            <a:ext cx="6174203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Exemples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070152" y="1706334"/>
            <a:ext cx="6352437" cy="3283585"/>
            <a:chOff x="0" y="0"/>
            <a:chExt cx="8469916" cy="437811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5144826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u="sng">
                  <a:solidFill>
                    <a:srgbClr val="2B2B2B"/>
                  </a:solidFill>
                  <a:latin typeface="Open Sans"/>
                  <a:ea typeface="Open Sans"/>
                  <a:cs typeface="Open Sans"/>
                  <a:sym typeface="Open Sans"/>
                  <a:hlinkClick r:id="rId3" tooltip="https://finnthomson.com"/>
                </a:rPr>
                <a:t>Finnthomson</a:t>
              </a:r>
              <a:r>
                <a:rPr lang="en-US" sz="3399" u="sng">
                  <a:solidFill>
                    <a:srgbClr val="2B2B2B"/>
                  </a:solidFill>
                  <a:latin typeface="Open Sans"/>
                  <a:ea typeface="Open Sans"/>
                  <a:cs typeface="Open Sans"/>
                  <a:sym typeface="Open Sans"/>
                </a:rPr>
                <a:t>.com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164378"/>
              <a:ext cx="8469916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u="sng">
                  <a:solidFill>
                    <a:srgbClr val="2B2B2B"/>
                  </a:solidFill>
                  <a:latin typeface="Open Sans"/>
                  <a:ea typeface="Open Sans"/>
                  <a:cs typeface="Open Sans"/>
                  <a:sym typeface="Open Sans"/>
                  <a:hlinkClick r:id="rId4" tooltip="https://hastingsstnoosa.com.au"/>
                </a:rPr>
                <a:t>hastingsstnoosa.com.au.com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395432"/>
              <a:ext cx="5144826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u="sng">
                  <a:solidFill>
                    <a:srgbClr val="2B2B2B"/>
                  </a:solidFill>
                  <a:latin typeface="Open Sans"/>
                  <a:ea typeface="Open Sans"/>
                  <a:cs typeface="Open Sans"/>
                  <a:sym typeface="Open Sans"/>
                  <a:hlinkClick r:id="rId5" tooltip="https://www.fratelliboschetti.it"/>
                </a:rPr>
                <a:t>fratelliboschetti.it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26485"/>
              <a:ext cx="5144826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u="sng">
                  <a:solidFill>
                    <a:srgbClr val="2B2B2B"/>
                  </a:solidFill>
                  <a:latin typeface="Open Sans"/>
                  <a:ea typeface="Open Sans"/>
                  <a:cs typeface="Open Sans"/>
                  <a:sym typeface="Open Sans"/>
                  <a:hlinkClick r:id="rId6" tooltip="https://www.sonderegger.ch/fr"/>
                </a:rPr>
                <a:t>sonderegger.ch/fr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76325" y="5238072"/>
            <a:ext cx="948445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Templates Bootstrap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76325" y="6762914"/>
            <a:ext cx="5714139" cy="1442053"/>
            <a:chOff x="0" y="0"/>
            <a:chExt cx="7618851" cy="192273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761885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u="sng">
                  <a:solidFill>
                    <a:srgbClr val="2B2B2B"/>
                  </a:solidFill>
                  <a:latin typeface="Open Sans"/>
                  <a:ea typeface="Open Sans"/>
                  <a:cs typeface="Open Sans"/>
                  <a:sym typeface="Open Sans"/>
                  <a:hlinkClick r:id="rId7" tooltip="https://themes.getbootstrap.com"/>
                </a:rPr>
                <a:t>themes.getbootstrap.com/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171109"/>
              <a:ext cx="761885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u="sng">
                  <a:solidFill>
                    <a:srgbClr val="2B2B2B"/>
                  </a:solidFill>
                  <a:latin typeface="Open Sans"/>
                  <a:ea typeface="Open Sans"/>
                  <a:cs typeface="Open Sans"/>
                  <a:sym typeface="Open Sans"/>
                  <a:hlinkClick r:id="rId8" tooltip="https://bootstrapmade.com"/>
                </a:rPr>
                <a:t>bootstrapmade.com/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1662681" y="-6438340"/>
            <a:ext cx="13761077" cy="1415359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11263" y="3900090"/>
            <a:ext cx="8465475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Merci !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3435299">
            <a:off x="-3167656" y="638455"/>
            <a:ext cx="6335313" cy="7076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828675"/>
            <a:ext cx="772986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09"/>
              </a:lnSpc>
              <a:spcBef>
                <a:spcPct val="0"/>
              </a:spcBef>
            </a:pPr>
            <a:r>
              <a:rPr lang="en-US" sz="692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74899"/>
            <a:ext cx="7729865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Bootstrap est un framework CSS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536392"/>
            <a:ext cx="7729865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Créé en 2011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739581"/>
            <a:ext cx="8980695" cy="1275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 l’origine il était créer par les développeurs de Twitter pour un usage interne.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789057"/>
            <a:ext cx="1232274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Aujourd’hui Bootstrap est une boîte à outils HTML, CSS et JS,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utilisée par les développeurs web pour créer rapidement et efficacement des sites web.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1071" y="838200"/>
            <a:ext cx="12072387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Installation de Bootstrap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764384" y="2709335"/>
            <a:ext cx="12021384" cy="1393824"/>
            <a:chOff x="0" y="0"/>
            <a:chExt cx="16028512" cy="185843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41751" y="-66675"/>
              <a:ext cx="2174875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2B2B2B"/>
                  </a:solidFill>
                  <a:latin typeface="Open Sans"/>
                  <a:ea typeface="Open Sans"/>
                  <a:cs typeface="Open Sans"/>
                  <a:sym typeface="Open Sans"/>
                </a:rPr>
                <a:t>Via CDN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34203"/>
              <a:ext cx="16028512" cy="824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40"/>
                </a:lnSpc>
              </a:pPr>
              <a:r>
                <a:rPr lang="en-US" sz="3600" u="sng">
                  <a:solidFill>
                    <a:srgbClr val="2B2B2B"/>
                  </a:solidFill>
                  <a:latin typeface="Arimo"/>
                  <a:ea typeface="Arimo"/>
                  <a:cs typeface="Arimo"/>
                  <a:sym typeface="Arimo"/>
                  <a:hlinkClick r:id="rId4" tooltip="https://getbootstrap.com/docs/5.3/getting-started/download/"/>
                </a:rPr>
                <a:t>https://getbootstrap.com/docs/5.3/getting-started/download/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733071" y="4820285"/>
            <a:ext cx="6695148" cy="1426844"/>
            <a:chOff x="0" y="0"/>
            <a:chExt cx="8926864" cy="190245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0"/>
              <a:ext cx="2502509" cy="824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040"/>
                </a:lnSpc>
                <a:spcBef>
                  <a:spcPct val="0"/>
                </a:spcBef>
              </a:pPr>
              <a:r>
                <a:rPr lang="en-US" sz="3600" strike="noStrike">
                  <a:solidFill>
                    <a:srgbClr val="2B2B2B"/>
                  </a:solidFill>
                  <a:latin typeface="Arimo"/>
                  <a:ea typeface="Arimo"/>
                  <a:cs typeface="Arimo"/>
                  <a:sym typeface="Arimo"/>
                </a:rPr>
                <a:t>Via NPM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078229"/>
              <a:ext cx="8926864" cy="824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040"/>
                </a:lnSpc>
                <a:spcBef>
                  <a:spcPct val="0"/>
                </a:spcBef>
              </a:pPr>
              <a:r>
                <a:rPr lang="en-US" sz="3600" strike="noStrike" u="sng">
                  <a:solidFill>
                    <a:srgbClr val="2B2B2B"/>
                  </a:solidFill>
                  <a:latin typeface="Arimo"/>
                  <a:ea typeface="Arimo"/>
                  <a:cs typeface="Arimo"/>
                  <a:sym typeface="Arimo"/>
                  <a:hlinkClick r:id="rId5" tooltip="https://getbootstrap.com/docs/5.3/getting-started/download/"/>
                </a:rPr>
                <a:t>npm install bootstrap@5.3.3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733071" y="7276596"/>
            <a:ext cx="11692307" cy="1389691"/>
            <a:chOff x="0" y="0"/>
            <a:chExt cx="15589743" cy="185292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66675"/>
              <a:ext cx="5338128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2B2B2B"/>
                  </a:solidFill>
                  <a:latin typeface="Open Sans"/>
                  <a:ea typeface="Open Sans"/>
                  <a:cs typeface="Open Sans"/>
                  <a:sym typeface="Open Sans"/>
                </a:rPr>
                <a:t>Via téléchargement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28692"/>
              <a:ext cx="15589743" cy="824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40"/>
                </a:lnSpc>
              </a:pPr>
              <a:r>
                <a:rPr lang="en-US" sz="3600" u="sng">
                  <a:solidFill>
                    <a:srgbClr val="2B2B2B"/>
                  </a:solidFill>
                  <a:latin typeface="Arimo"/>
                  <a:ea typeface="Arimo"/>
                  <a:cs typeface="Arimo"/>
                  <a:sym typeface="Arimo"/>
                  <a:hlinkClick r:id="rId6" tooltip="https://getbootstrap.com/docs/5.3/getting-started/download/"/>
                </a:rPr>
                <a:t>Télécharger les fichiers CSS et JS depuis le site officiel.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425796">
            <a:off x="-4836105" y="-3855776"/>
            <a:ext cx="17005599" cy="18983681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9414126" y="456114"/>
            <a:ext cx="8485195" cy="9374772"/>
          </a:xfrm>
          <a:custGeom>
            <a:avLst/>
            <a:gdLst/>
            <a:ahLst/>
            <a:cxnLst/>
            <a:rect r="r" b="b" t="t" l="l"/>
            <a:pathLst>
              <a:path h="9374772" w="8485195">
                <a:moveTo>
                  <a:pt x="0" y="0"/>
                </a:moveTo>
                <a:lnTo>
                  <a:pt x="8485194" y="0"/>
                </a:lnTo>
                <a:lnTo>
                  <a:pt x="8485194" y="9374772"/>
                </a:lnTo>
                <a:lnTo>
                  <a:pt x="0" y="93747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8920" y="309562"/>
            <a:ext cx="843051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Fonctionnement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22589"/>
            <a:ext cx="7462752" cy="352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7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Utilise un système de grille.</a:t>
            </a:r>
          </a:p>
          <a:p>
            <a:pPr algn="l">
              <a:lnSpc>
                <a:spcPts val="5677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L’écran est quadrillé en 12 colonnes. </a:t>
            </a:r>
          </a:p>
          <a:p>
            <a:pPr algn="l">
              <a:lnSpc>
                <a:spcPts val="5677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A l’aide d’une classe on détermine le nombre de colonnes qui prend un élément.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1410216" y="793246"/>
            <a:ext cx="15467569" cy="8700507"/>
          </a:xfrm>
          <a:custGeom>
            <a:avLst/>
            <a:gdLst/>
            <a:ahLst/>
            <a:cxnLst/>
            <a:rect r="r" b="b" t="t" l="l"/>
            <a:pathLst>
              <a:path h="8700507" w="15467569">
                <a:moveTo>
                  <a:pt x="0" y="0"/>
                </a:moveTo>
                <a:lnTo>
                  <a:pt x="15467568" y="0"/>
                </a:lnTo>
                <a:lnTo>
                  <a:pt x="15467568" y="8700508"/>
                </a:lnTo>
                <a:lnTo>
                  <a:pt x="0" y="87005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868523" y="2438918"/>
            <a:ext cx="10541077" cy="105224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3463659" y="-599139"/>
            <a:ext cx="5865675" cy="523105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801264" y="1339215"/>
            <a:ext cx="11861321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Bootstrap 5 est la dernière version de Bootstrap.</a:t>
            </a:r>
          </a:p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Avec des nouveaux composants, des feuilles de styles plus rapides, plus de réactivité, etc.  </a:t>
            </a:r>
          </a:p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Tous les principaux navigateurs sont prises en charge. </a:t>
            </a:r>
          </a:p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Internet Explorer 11 et les versions inférieures ne sont pas pris en charge.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01264" y="6566817"/>
            <a:ext cx="11818189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CD5893"/>
                </a:solidFill>
                <a:latin typeface="Open Sans"/>
                <a:ea typeface="Open Sans"/>
                <a:cs typeface="Open Sans"/>
                <a:sym typeface="Open Sans"/>
              </a:rPr>
              <a:t>La principale différence entre Bootstrap 5 et les versions 3 et 4 est que le Bootstrap 5 est passé à JavaScript au lieu de jQuery.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571" y="1922077"/>
            <a:ext cx="17996858" cy="7494004"/>
          </a:xfrm>
          <a:custGeom>
            <a:avLst/>
            <a:gdLst/>
            <a:ahLst/>
            <a:cxnLst/>
            <a:rect r="r" b="b" t="t" l="l"/>
            <a:pathLst>
              <a:path h="7494004" w="17996858">
                <a:moveTo>
                  <a:pt x="0" y="0"/>
                </a:moveTo>
                <a:lnTo>
                  <a:pt x="17996858" y="0"/>
                </a:lnTo>
                <a:lnTo>
                  <a:pt x="17996858" y="7494004"/>
                </a:lnTo>
                <a:lnTo>
                  <a:pt x="0" y="7494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8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7966" y="688657"/>
            <a:ext cx="16441334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Le container est un élément pour envelopper le contenu du site.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2615" y="3312424"/>
            <a:ext cx="17930383" cy="6833538"/>
          </a:xfrm>
          <a:custGeom>
            <a:avLst/>
            <a:gdLst/>
            <a:ahLst/>
            <a:cxnLst/>
            <a:rect r="r" b="b" t="t" l="l"/>
            <a:pathLst>
              <a:path h="6833538" w="17930383">
                <a:moveTo>
                  <a:pt x="0" y="0"/>
                </a:moveTo>
                <a:lnTo>
                  <a:pt x="17930384" y="0"/>
                </a:lnTo>
                <a:lnTo>
                  <a:pt x="17930384" y="6833537"/>
                </a:lnTo>
                <a:lnTo>
                  <a:pt x="0" y="68335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13" r="-1629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3007" y="146677"/>
            <a:ext cx="1675193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Bootstrap est mobile first. Il y a 6 points de rupture (breakpoints) par défaut.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Peuvent être personnalisés.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Chaque point de rupture été choisi pour accueillir les conteneurs dont la largeur est un multiple de 12.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Important pour avoir des sites responsives.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2108999" y="159957"/>
            <a:ext cx="14340947" cy="9927220"/>
            <a:chOff x="0" y="0"/>
            <a:chExt cx="19121262" cy="132362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21262" cy="13236293"/>
            </a:xfrm>
            <a:custGeom>
              <a:avLst/>
              <a:gdLst/>
              <a:ahLst/>
              <a:cxnLst/>
              <a:rect r="r" b="b" t="t" l="l"/>
              <a:pathLst>
                <a:path h="13236293" w="19121262">
                  <a:moveTo>
                    <a:pt x="0" y="0"/>
                  </a:moveTo>
                  <a:lnTo>
                    <a:pt x="19121262" y="0"/>
                  </a:lnTo>
                  <a:lnTo>
                    <a:pt x="19121262" y="13236293"/>
                  </a:lnTo>
                  <a:lnTo>
                    <a:pt x="0" y="132362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81856" y="6873292"/>
              <a:ext cx="10056185" cy="50281"/>
            </a:xfrm>
            <a:custGeom>
              <a:avLst/>
              <a:gdLst/>
              <a:ahLst/>
              <a:cxnLst/>
              <a:rect r="r" b="b" t="t" l="l"/>
              <a:pathLst>
                <a:path h="50281" w="10056185">
                  <a:moveTo>
                    <a:pt x="0" y="0"/>
                  </a:moveTo>
                  <a:lnTo>
                    <a:pt x="10056186" y="0"/>
                  </a:lnTo>
                  <a:lnTo>
                    <a:pt x="10056186" y="50281"/>
                  </a:lnTo>
                  <a:lnTo>
                    <a:pt x="0" y="50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21138" y="8616871"/>
              <a:ext cx="10056185" cy="50281"/>
            </a:xfrm>
            <a:custGeom>
              <a:avLst/>
              <a:gdLst/>
              <a:ahLst/>
              <a:cxnLst/>
              <a:rect r="r" b="b" t="t" l="l"/>
              <a:pathLst>
                <a:path h="50281" w="10056185">
                  <a:moveTo>
                    <a:pt x="0" y="0"/>
                  </a:moveTo>
                  <a:lnTo>
                    <a:pt x="10056186" y="0"/>
                  </a:lnTo>
                  <a:lnTo>
                    <a:pt x="10056186" y="50280"/>
                  </a:lnTo>
                  <a:lnTo>
                    <a:pt x="0" y="50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DAGLr1Asvcg</dc:identifier>
  <dcterms:modified xsi:type="dcterms:W3CDTF">2011-08-01T06:04:30Z</dcterms:modified>
  <cp:revision>1</cp:revision>
  <dc:title>Bootstrap</dc:title>
</cp:coreProperties>
</file>