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0"/>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Arbutus Slab" charset="1" panose="02000000000000000000"/>
      <p:regular r:id="rId19"/>
    </p:embeddedFont>
    <p:embeddedFont>
      <p:font typeface="Barlow Bold" charset="1" panose="0000080000000000000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notesMasters/notesMaster1.xml" Type="http://schemas.openxmlformats.org/officeDocument/2006/relationships/notesMaster"/><Relationship Id="rId21" Target="theme/theme2.xml" Type="http://schemas.openxmlformats.org/officeDocument/2006/relationships/theme"/><Relationship Id="rId22" Target="notesSlides/notesSlide1.xml" Type="http://schemas.openxmlformats.org/officeDocument/2006/relationships/notesSlide"/><Relationship Id="rId23" Target="notesSlides/notesSlide2.xml" Type="http://schemas.openxmlformats.org/officeDocument/2006/relationships/notesSlide"/><Relationship Id="rId24" Target="notesSlides/notesSlide3.xml" Type="http://schemas.openxmlformats.org/officeDocument/2006/relationships/notesSlide"/><Relationship Id="rId25" Target="notesSlides/notesSlide4.xml" Type="http://schemas.openxmlformats.org/officeDocument/2006/relationships/notesSlide"/><Relationship Id="rId26" Target="notesSlides/notesSlide5.xml" Type="http://schemas.openxmlformats.org/officeDocument/2006/relationships/notesSlide"/><Relationship Id="rId27" Target="notesSlides/notesSlide6.xml" Type="http://schemas.openxmlformats.org/officeDocument/2006/relationships/notesSlide"/><Relationship Id="rId28" Target="notesSlides/notesSlide7.xml" Type="http://schemas.openxmlformats.org/officeDocument/2006/relationships/notesSlide"/><Relationship Id="rId29" Target="notesSlides/notesSlide8.xml" Type="http://schemas.openxmlformats.org/officeDocument/2006/relationships/notesSlide"/><Relationship Id="rId3" Target="viewProps.xml" Type="http://schemas.openxmlformats.org/officeDocument/2006/relationships/viewProps"/><Relationship Id="rId30" Target="notesSlides/notesSlide9.xml" Type="http://schemas.openxmlformats.org/officeDocument/2006/relationships/notesSlide"/><Relationship Id="rId31" Target="notesSlides/notesSlide10.xml" Type="http://schemas.openxmlformats.org/officeDocument/2006/relationships/notesSlide"/><Relationship Id="rId32" Target="fonts/font32.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En français: Optimisation pour les moteurs de recherche</a:t>
            </a:r>
          </a:p>
          <a:p>
            <a:r>
              <a:rPr lang="en-US"/>
              <a:t/>
            </a:r>
          </a:p>
          <a:p>
            <a:r>
              <a:rPr lang="en-US"/>
              <a:t>c'est Danny Sullivan ex journaliste qui à crée le SEO et lui à permis de devenir une profession. </a:t>
            </a:r>
          </a:p>
          <a:p>
            <a:r>
              <a:rPr lang="en-US"/>
              <a:t>Il a son propre site Search Engine Watch  </a:t>
            </a:r>
          </a:p>
          <a:p>
            <a:r>
              <a:rPr lang="en-US"/>
              <a:t>https://www.searchenginewatch.com/ </a:t>
            </a:r>
          </a:p>
          <a:p>
            <a:r>
              <a:rPr lang="en-US"/>
              <a:t>Il est également le fondateur de Search Engine Land </a:t>
            </a:r>
          </a:p>
          <a:p>
            <a:r>
              <a:rPr lang="en-US"/>
              <a:t>https://searchengineland.com/</a:t>
            </a:r>
          </a:p>
          <a:p>
            <a:r>
              <a:rPr lang="en-US"/>
              <a:t>référence pour les spécialistes du SEO</a:t>
            </a:r>
          </a:p>
          <a:p>
            <a:r>
              <a:rPr lang="en-US"/>
              <a:t>Depuis 2017 il travaille pour Google, porte-parole de la marque</a:t>
            </a:r>
          </a:p>
          <a:p>
            <a:r>
              <a:rPr lang="en-US"/>
              <a:t/>
            </a:r>
          </a:p>
          <a:p>
            <a:r>
              <a:rPr lang="en-US"/>
              <a:t>Le SEO est de référencement naturel. </a:t>
            </a:r>
          </a:p>
          <a:p>
            <a:r>
              <a:rPr lang="en-US"/>
              <a:t>Il désigne les processus suivis et les techniques utilisées par les moteurs de recherche afin de classer les résultats qu’ils affichent naturellement sur les écrans des internautes lorsque ceux-ci y tapent des requêtes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SEM est l'ensemble des techniques qui vont permettre de booster la visibilité sur les moteurs de recherche. Il inclue le SEO et le SEA mais il y a d'autres techniques qui font partie de SEM.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La visibilité : meilleur positionnement dans les résultats de recherche augmente la visibilité</a:t>
            </a:r>
          </a:p>
          <a:p>
            <a:r>
              <a:rPr lang="en-US"/>
              <a:t/>
            </a:r>
          </a:p>
          <a:p>
            <a:r>
              <a:rPr lang="en-US"/>
              <a:t>Le trafic: meilleur visibilité plus de trafic sur le site</a:t>
            </a:r>
          </a:p>
          <a:p>
            <a:r>
              <a:rPr lang="en-US"/>
              <a:t/>
            </a:r>
          </a:p>
          <a:p>
            <a:r>
              <a:rPr lang="en-US"/>
              <a:t>La génération de leads: plus le référencement est optimal plu le trafic est qualifié. En d'autres termes, les visiteurs intéressées par le contenu ou les produits peuvent devenir des prospects potentiels et donc des clients</a:t>
            </a:r>
          </a:p>
          <a:p>
            <a:r>
              <a:rPr lang="en-US"/>
              <a:t/>
            </a:r>
          </a:p>
          <a:p>
            <a:r>
              <a:rPr lang="en-US"/>
              <a:t>Les revenus: en attirant des visiteurs qualifiés, plus de chance de générer des revenus, soit la vente de produits ou la monétisation des contenus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Les balises sémantiques: aident les navigateur à comprendre le sens d'une page et à l'indexer, un meilleur classement dans la recherche.  Quelques ex. des balises sémantiques:</a:t>
            </a:r>
          </a:p>
          <a:p>
            <a:r>
              <a:rPr lang="en-US"/>
              <a:t>- header</a:t>
            </a:r>
          </a:p>
          <a:p>
            <a:r>
              <a:rPr lang="en-US"/>
              <a:t>- nav</a:t>
            </a:r>
          </a:p>
          <a:p>
            <a:r>
              <a:rPr lang="en-US"/>
              <a:t>- main</a:t>
            </a:r>
          </a:p>
          <a:p>
            <a:r>
              <a:rPr lang="en-US"/>
              <a:t>- section</a:t>
            </a:r>
          </a:p>
          <a:p>
            <a:r>
              <a:rPr lang="en-US"/>
              <a:t>- article</a:t>
            </a:r>
          </a:p>
          <a:p>
            <a:r>
              <a:rPr lang="en-US"/>
              <a:t>- aside</a:t>
            </a:r>
          </a:p>
          <a:p>
            <a:r>
              <a:rPr lang="en-US"/>
              <a:t>- footer</a:t>
            </a:r>
          </a:p>
          <a:p>
            <a:r>
              <a:rPr lang="en-US"/>
              <a:t/>
            </a:r>
          </a:p>
          <a:p>
            <a:r>
              <a:rPr lang="en-US"/>
              <a:t>URL de qualité: c'est avoir un url optimisée pour les moteurs de recherches et les utilisateurs. Il doit être compréhensible, mémorisable et représente le contenu de la page.</a:t>
            </a:r>
          </a:p>
          <a:p>
            <a:r>
              <a:rPr lang="en-US"/>
              <a:t/>
            </a:r>
          </a:p>
          <a:p>
            <a:r>
              <a:rPr lang="en-US"/>
              <a:t>Les balises metas par exemple pour:</a:t>
            </a:r>
          </a:p>
          <a:p>
            <a:r>
              <a:rPr lang="en-US"/>
              <a:t>description</a:t>
            </a:r>
          </a:p>
          <a:p>
            <a:r>
              <a:rPr lang="en-US"/>
              <a:t>mots-clés</a:t>
            </a:r>
          </a:p>
          <a:p>
            <a:r>
              <a:rPr lang="en-US"/>
              <a:t>auteur</a:t>
            </a:r>
          </a:p>
          <a:p>
            <a:r>
              <a:rPr lang="en-US"/>
              <a:t/>
            </a:r>
          </a:p>
          <a:p>
            <a:r>
              <a:rPr lang="en-US"/>
              <a:t>La balise title se trouve dans le head. Avoir un contenu court main pertinent et différent pour chaque page.</a:t>
            </a:r>
          </a:p>
          <a:p>
            <a:r>
              <a:rPr lang="en-US"/>
              <a:t/>
            </a:r>
          </a:p>
          <a:p>
            <a:r>
              <a:rPr lang="en-US"/>
              <a:t>Alt : faire une description courte d'environ 125 caractères maximum, pour les lecteurs d'écran.</a:t>
            </a:r>
          </a:p>
          <a:p>
            <a:r>
              <a:rPr lang="en-US"/>
              <a:t/>
            </a:r>
          </a:p>
          <a:p>
            <a:r>
              <a:rPr lang="en-US"/>
              <a:t>Images et vidéos : ici avoir une bonne dimension et un poids léger. C'est important pour diminuer le temps de charge des pages.</a:t>
            </a:r>
          </a:p>
          <a:p>
            <a:r>
              <a:rPr lang="en-US"/>
              <a:t/>
            </a:r>
          </a:p>
          <a:p>
            <a:r>
              <a:rPr lang="en-US"/>
              <a:t>Ergonomie: il est important d'avoir une bonne expérience d'utilisateur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Meta charset il détermine la façon dont le texte est transmis et stocké</a:t>
            </a:r>
          </a:p>
          <a:p>
            <a:r>
              <a:rPr lang="en-US"/>
              <a:t/>
            </a:r>
          </a:p>
          <a:p>
            <a:r>
              <a:rPr lang="en-US"/>
              <a:t>Meta description pour donner une courte description du site , environ 70 mots. </a:t>
            </a:r>
          </a:p>
          <a:p>
            <a:r>
              <a:rPr lang="en-US"/>
              <a:t>Unique pour chaque page.</a:t>
            </a:r>
          </a:p>
          <a:p>
            <a:r>
              <a:rPr lang="en-US"/>
              <a:t/>
            </a:r>
          </a:p>
          <a:p>
            <a:r>
              <a:rPr lang="en-US"/>
              <a:t>Meta auteur et copyright permettent aux administrateurs de sites internet de spécifier dans le code source d'une page HTML qui a créé la page en question et qui est légalement responsable de son contenu.</a:t>
            </a:r>
          </a:p>
          <a:p>
            <a:r>
              <a:rPr lang="en-US"/>
              <a:t/>
            </a:r>
          </a:p>
          <a:p>
            <a:r>
              <a:rPr lang="en-US"/>
              <a:t>Meta keywords c'est pour mettre des mots-clés en rapport avec les sujets de la page Web.</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Meta robots pour autoriser l'indexation d'une page dans un moteur de recherche.</a:t>
            </a:r>
          </a:p>
          <a:p>
            <a:r>
              <a:rPr lang="en-US"/>
              <a:t/>
            </a:r>
          </a:p>
          <a:p>
            <a:r>
              <a:rPr lang="en-US"/>
              <a:t>Meta viewport indique aux navigateur comment contrôler les dimensions et la mise à l'échelle de la fenêtre.</a:t>
            </a:r>
          </a:p>
          <a:p>
            <a:r>
              <a:rPr lang="en-US"/>
              <a:t>device-width veut dire que la largeur de la page est définie pour s'adapter à la largeur de l'écran de l'appareil</a:t>
            </a:r>
          </a:p>
          <a:p>
            <a:r>
              <a:rPr lang="en-US"/>
              <a:t>initial-scale=1 : le facteur d'échelle initial est fixé à 1.</a:t>
            </a:r>
          </a:p>
          <a:p>
            <a:r>
              <a:rPr lang="en-US"/>
              <a:t>Cela permet d'optimiser l'affichage et la lisibilité du contenu sur les différents écrans.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Les noms de classes et d'ID que vous utilisez dans votre CSS peuvent être utilisés par les moteurs de recherche pour comprendre le contenu de votre page. Par exemple, vous pouvez utiliser un nom de classe comme .product-title pour cibler tous les titres de produits de votre site web.</a:t>
            </a:r>
          </a:p>
          <a:p>
            <a:r>
              <a:rPr lang="en-US"/>
              <a:t/>
            </a:r>
          </a:p>
          <a:p>
            <a:r>
              <a:rPr lang="en-US"/>
              <a:t>Organiser son code: Les moteurs de recherche préfère analyser le code. </a:t>
            </a:r>
          </a:p>
          <a:p>
            <a:r>
              <a:rPr lang="en-US"/>
              <a:t>Modifier la place des éléments.  Ainsi rendre le site plus convivial pour les utilisateurs, ce qui peut augmenter le taux de rebond et le temps passé sur le site, des facteurs importants pour le référencement.</a:t>
            </a:r>
          </a:p>
          <a:p>
            <a:r>
              <a:rPr lang="en-US"/>
              <a:t/>
            </a:r>
          </a:p>
          <a:p>
            <a:r>
              <a:rPr lang="en-US"/>
              <a:t>Le responsive design, on peut rendre un site compatible avec les différents appareils et tailles d’écrans, ce qui peut améliorer l’expérience utilisateur et donc le référencement.</a:t>
            </a:r>
          </a:p>
          <a:p>
            <a:r>
              <a:rPr lang="en-US"/>
              <a:t/>
            </a:r>
          </a:p>
          <a:p>
            <a:r>
              <a:rPr lang="en-US"/>
              <a:t>Mettre des mots-clés:  les moteurs de recherche s’intéressent aussi à d’autres balises comme &lt; strong &gt; et &lt; em &gt;. Elles sont utilisées pour mettre en avant leur contenu ainsi les moteurs de recherche les traitent comme plus important que le reste de la page.  </a:t>
            </a:r>
          </a:p>
          <a:p>
            <a:r>
              <a:rPr lang="en-US"/>
              <a:t>Là où le CSS intervient il permet de cacher ces balises pour les utilisateurs, en modifiant les propriétés (taille, l'épaisseur du texte).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Référencement payant </a:t>
            </a:r>
          </a:p>
          <a:p>
            <a:r>
              <a:rPr lang="en-US"/>
              <a:t/>
            </a:r>
          </a:p>
          <a:p>
            <a:r>
              <a:rPr lang="en-US"/>
              <a:t>https://ads.google.com/intl/fr_be/home/</a:t>
            </a:r>
          </a:p>
          <a:p>
            <a:r>
              <a:rPr lang="en-US"/>
              <a:t/>
            </a:r>
          </a:p>
          <a:p>
            <a:r>
              <a:rPr lang="en-US"/>
              <a:t>La rémunération se fait par CPC (coût par clique),</a:t>
            </a:r>
          </a:p>
          <a:p>
            <a:r>
              <a:rPr lang="en-US"/>
              <a:t>CPM (coût par mille) ou</a:t>
            </a:r>
          </a:p>
          <a:p>
            <a:r>
              <a:rPr lang="en-US"/>
              <a:t>CPA (coût par acquisition)</a:t>
            </a:r>
          </a:p>
          <a:p>
            <a:r>
              <a:rPr lang="en-US"/>
              <a:t/>
            </a:r>
          </a:p>
          <a:p>
            <a:r>
              <a:rPr lang="en-US"/>
              <a:t>Les entreprises enchères et celui qui remporte l’enchère verra son lien apparaître tout en haut de la fenêtre de recherche d’un internaute ayant tapé la bonne combinaison de mots.</a:t>
            </a:r>
          </a:p>
          <a:p>
            <a:r>
              <a:rPr lang="en-US"/>
              <a:t>C'est la que c'est important de bien choisir les mots-clés. Pour bien acheter il faut comprendre qui sont les clients et surtout quel est le comportement sur le web.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 SEA est mécanique donc plus on investit , plus le trafic est important. </a:t>
            </a:r>
          </a:p>
          <a:p>
            <a:r>
              <a:rPr lang="en-US"/>
              <a:t/>
            </a:r>
          </a:p>
          <a:p>
            <a:r>
              <a:rPr lang="en-US"/>
              <a:t>On peut choisir quand investir plus ou moins pour les annonces ainsi on peut bien gérer son budget.</a:t>
            </a:r>
          </a:p>
          <a:p>
            <a:r>
              <a:rPr lang="en-US"/>
              <a:t>par exemple: une entreprise qui vend des piscines il va augmenter ses annonces pendant l'été.</a:t>
            </a:r>
          </a:p>
          <a:p>
            <a:r>
              <a:rPr lang="en-US"/>
              <a:t/>
            </a:r>
          </a:p>
          <a:p>
            <a:r>
              <a:rPr lang="en-US"/>
              <a:t>Trafic pertinent : Il constitue un excellent moyen afin d'augmenter le taux de conversion.</a:t>
            </a:r>
          </a:p>
          <a:p>
            <a:r>
              <a:rPr lang="en-US"/>
              <a:t>Le taux de conversion correspond au pourcentage d'achats, d'inscription ou des téléchargement pendant la durée d'une compagne publicitaire. Pur cela il faut avoir une bonne campagne publicitaire, bien cibler les utilisateurs et les clients futures et le bon choix des mots-clés. </a:t>
            </a:r>
          </a:p>
          <a:p>
            <a:r>
              <a:rPr lang="en-US"/>
              <a:t/>
            </a:r>
          </a:p>
          <a:p>
            <a:r>
              <a:rPr lang="en-US"/>
              <a:t>U suivi détaillé : grâce aux statistiques et au tracking, c'est une technique pour suivre, analyser, le comportement des utilisateurs sur internet. </a:t>
            </a:r>
          </a:p>
          <a:p>
            <a:r>
              <a:rPr lang="en-US"/>
              <a:t>Les déplacements d’un visiteur sur un site web peuvent être suivis par les en-tête HTTP, le Javascript ou les cookies.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ROI : return on investment ou retour sur investissement.</a:t>
            </a:r>
          </a:p>
          <a:p>
            <a:r>
              <a:rPr lang="en-US"/>
              <a:t>C'est un indicateur qui montre si les investissements dans la stratégie marketing choisi obtiennent des résultats positifs par rapport aux ressources dépensées.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6.pn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 Id="rId5" Target="../media/image18.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https://www.ornitorinc.com/blog/referencement/10-bonnes-pratiques-referencement-seo/"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jpeg" Type="http://schemas.openxmlformats.org/officeDocument/2006/relationships/image"/><Relationship Id="rId7" Target="../media/image3.png" Type="http://schemas.openxmlformats.org/officeDocument/2006/relationships/image"/><Relationship Id="rId8"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 Id="rId5" Target="../media/image8.jpe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 Id="rId5" Target="../media/image1.png" Type="http://schemas.openxmlformats.org/officeDocument/2006/relationships/image"/><Relationship Id="rId6" Target="../media/image9.jpe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pn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4.pn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png" Type="http://schemas.openxmlformats.org/officeDocument/2006/relationships/image"/><Relationship Id="rId4" Target="../media/image15.pn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3.png" Type="http://schemas.openxmlformats.org/officeDocument/2006/relationships/image"/><Relationship Id="rId8"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5757">
                <a:alpha val="100000"/>
              </a:srgbClr>
            </a:gs>
            <a:gs pos="100000">
              <a:srgbClr val="8C52FF">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0887338" y="-1022258"/>
            <a:ext cx="8054750" cy="12563641"/>
            <a:chOff x="0" y="0"/>
            <a:chExt cx="10739666" cy="16751521"/>
          </a:xfrm>
        </p:grpSpPr>
        <p:sp>
          <p:nvSpPr>
            <p:cNvPr name="Freeform 3" id="3"/>
            <p:cNvSpPr/>
            <p:nvPr/>
          </p:nvSpPr>
          <p:spPr>
            <a:xfrm flipH="false" flipV="false" rot="0">
              <a:off x="386857" y="0"/>
              <a:ext cx="3560340" cy="3560340"/>
            </a:xfrm>
            <a:custGeom>
              <a:avLst/>
              <a:gdLst/>
              <a:ahLst/>
              <a:cxnLst/>
              <a:rect r="r" b="b" t="t" l="l"/>
              <a:pathLst>
                <a:path h="3560340" w="3560340">
                  <a:moveTo>
                    <a:pt x="0" y="0"/>
                  </a:moveTo>
                  <a:lnTo>
                    <a:pt x="3560341" y="0"/>
                  </a:lnTo>
                  <a:lnTo>
                    <a:pt x="3560341" y="3560340"/>
                  </a:lnTo>
                  <a:lnTo>
                    <a:pt x="0" y="3560340"/>
                  </a:lnTo>
                  <a:lnTo>
                    <a:pt x="0" y="0"/>
                  </a:lnTo>
                  <a:close/>
                </a:path>
              </a:pathLst>
            </a:custGeom>
            <a:blipFill>
              <a:blip r:embed="rId2"/>
              <a:stretch>
                <a:fillRect l="0" t="0" r="0" b="0"/>
              </a:stretch>
            </a:blipFill>
          </p:spPr>
        </p:sp>
        <p:sp>
          <p:nvSpPr>
            <p:cNvPr name="Freeform 4" id="4"/>
            <p:cNvSpPr/>
            <p:nvPr/>
          </p:nvSpPr>
          <p:spPr>
            <a:xfrm flipH="false" flipV="false" rot="0">
              <a:off x="5307649" y="3369537"/>
              <a:ext cx="5432017" cy="5432017"/>
            </a:xfrm>
            <a:custGeom>
              <a:avLst/>
              <a:gdLst/>
              <a:ahLst/>
              <a:cxnLst/>
              <a:rect r="r" b="b" t="t" l="l"/>
              <a:pathLst>
                <a:path h="5432017" w="5432017">
                  <a:moveTo>
                    <a:pt x="0" y="0"/>
                  </a:moveTo>
                  <a:lnTo>
                    <a:pt x="5432017" y="0"/>
                  </a:lnTo>
                  <a:lnTo>
                    <a:pt x="5432017" y="5432017"/>
                  </a:lnTo>
                  <a:lnTo>
                    <a:pt x="0" y="5432017"/>
                  </a:lnTo>
                  <a:lnTo>
                    <a:pt x="0" y="0"/>
                  </a:lnTo>
                  <a:close/>
                </a:path>
              </a:pathLst>
            </a:custGeom>
            <a:blipFill>
              <a:blip r:embed="rId2"/>
              <a:stretch>
                <a:fillRect l="0" t="0" r="0" b="0"/>
              </a:stretch>
            </a:blipFill>
          </p:spPr>
        </p:sp>
        <p:sp>
          <p:nvSpPr>
            <p:cNvPr name="Freeform 5" id="5"/>
            <p:cNvSpPr/>
            <p:nvPr/>
          </p:nvSpPr>
          <p:spPr>
            <a:xfrm flipH="false" flipV="false" rot="0">
              <a:off x="0" y="9897266"/>
              <a:ext cx="6854255" cy="6854255"/>
            </a:xfrm>
            <a:custGeom>
              <a:avLst/>
              <a:gdLst/>
              <a:ahLst/>
              <a:cxnLst/>
              <a:rect r="r" b="b" t="t" l="l"/>
              <a:pathLst>
                <a:path h="6854255" w="6854255">
                  <a:moveTo>
                    <a:pt x="0" y="0"/>
                  </a:moveTo>
                  <a:lnTo>
                    <a:pt x="6854255" y="0"/>
                  </a:lnTo>
                  <a:lnTo>
                    <a:pt x="6854255" y="6854255"/>
                  </a:lnTo>
                  <a:lnTo>
                    <a:pt x="0" y="6854255"/>
                  </a:lnTo>
                  <a:lnTo>
                    <a:pt x="0" y="0"/>
                  </a:lnTo>
                  <a:close/>
                </a:path>
              </a:pathLst>
            </a:custGeom>
            <a:blipFill>
              <a:blip r:embed="rId2"/>
              <a:stretch>
                <a:fillRect l="0" t="0" r="0" b="0"/>
              </a:stretch>
            </a:blipFill>
          </p:spPr>
        </p:sp>
      </p:grpSp>
      <p:sp>
        <p:nvSpPr>
          <p:cNvPr name="Freeform 6" id="6"/>
          <p:cNvSpPr/>
          <p:nvPr/>
        </p:nvSpPr>
        <p:spPr>
          <a:xfrm flipH="false" flipV="false" rot="0">
            <a:off x="2058715" y="0"/>
            <a:ext cx="16229285" cy="10287000"/>
          </a:xfrm>
          <a:custGeom>
            <a:avLst/>
            <a:gdLst/>
            <a:ahLst/>
            <a:cxnLst/>
            <a:rect r="r" b="b" t="t" l="l"/>
            <a:pathLst>
              <a:path h="10287000" w="16229285">
                <a:moveTo>
                  <a:pt x="0" y="0"/>
                </a:moveTo>
                <a:lnTo>
                  <a:pt x="16229285" y="0"/>
                </a:lnTo>
                <a:lnTo>
                  <a:pt x="16229285" y="10287000"/>
                </a:lnTo>
                <a:lnTo>
                  <a:pt x="0" y="10287000"/>
                </a:lnTo>
                <a:lnTo>
                  <a:pt x="0" y="0"/>
                </a:lnTo>
                <a:close/>
              </a:path>
            </a:pathLst>
          </a:custGeom>
          <a:blipFill>
            <a:blip r:embed="rId3"/>
            <a:stretch>
              <a:fillRect l="0" t="0" r="0" b="0"/>
            </a:stretch>
          </a:blipFill>
        </p:spPr>
      </p:sp>
      <p:sp>
        <p:nvSpPr>
          <p:cNvPr name="Freeform 7" id="7"/>
          <p:cNvSpPr/>
          <p:nvPr/>
        </p:nvSpPr>
        <p:spPr>
          <a:xfrm flipH="false" flipV="false" rot="0">
            <a:off x="1745553" y="-3549411"/>
            <a:ext cx="5054305" cy="5054305"/>
          </a:xfrm>
          <a:custGeom>
            <a:avLst/>
            <a:gdLst/>
            <a:ahLst/>
            <a:cxnLst/>
            <a:rect r="r" b="b" t="t" l="l"/>
            <a:pathLst>
              <a:path h="5054305" w="5054305">
                <a:moveTo>
                  <a:pt x="0" y="0"/>
                </a:moveTo>
                <a:lnTo>
                  <a:pt x="5054305" y="0"/>
                </a:lnTo>
                <a:lnTo>
                  <a:pt x="5054305" y="5054306"/>
                </a:lnTo>
                <a:lnTo>
                  <a:pt x="0" y="5054306"/>
                </a:lnTo>
                <a:lnTo>
                  <a:pt x="0" y="0"/>
                </a:lnTo>
                <a:close/>
              </a:path>
            </a:pathLst>
          </a:custGeom>
          <a:blipFill>
            <a:blip r:embed="rId4">
              <a:alphaModFix amt="30000"/>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5757">
                <a:alpha val="100000"/>
              </a:srgbClr>
            </a:gs>
            <a:gs pos="100000">
              <a:srgbClr val="8C52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8639299" y="2955896"/>
            <a:ext cx="8115300" cy="5203936"/>
          </a:xfrm>
          <a:custGeom>
            <a:avLst/>
            <a:gdLst/>
            <a:ahLst/>
            <a:cxnLst/>
            <a:rect r="r" b="b" t="t" l="l"/>
            <a:pathLst>
              <a:path h="5203936" w="8115300">
                <a:moveTo>
                  <a:pt x="0" y="0"/>
                </a:moveTo>
                <a:lnTo>
                  <a:pt x="8115300" y="0"/>
                </a:lnTo>
                <a:lnTo>
                  <a:pt x="8115300" y="5203936"/>
                </a:lnTo>
                <a:lnTo>
                  <a:pt x="0" y="5203936"/>
                </a:lnTo>
                <a:lnTo>
                  <a:pt x="0" y="0"/>
                </a:lnTo>
                <a:close/>
              </a:path>
            </a:pathLst>
          </a:custGeom>
          <a:blipFill>
            <a:blip r:embed="rId3"/>
            <a:stretch>
              <a:fillRect l="0" t="0" r="0" b="0"/>
            </a:stretch>
          </a:blipFill>
        </p:spPr>
      </p:sp>
      <p:grpSp>
        <p:nvGrpSpPr>
          <p:cNvPr name="Group 3" id="3"/>
          <p:cNvGrpSpPr/>
          <p:nvPr/>
        </p:nvGrpSpPr>
        <p:grpSpPr>
          <a:xfrm rot="0">
            <a:off x="8436918" y="2754183"/>
            <a:ext cx="8505218" cy="5609906"/>
            <a:chOff x="0" y="0"/>
            <a:chExt cx="3153974" cy="2080311"/>
          </a:xfrm>
        </p:grpSpPr>
        <p:sp>
          <p:nvSpPr>
            <p:cNvPr name="Freeform 4" id="4"/>
            <p:cNvSpPr/>
            <p:nvPr/>
          </p:nvSpPr>
          <p:spPr>
            <a:xfrm flipH="false" flipV="false" rot="0">
              <a:off x="0" y="0"/>
              <a:ext cx="3153974" cy="2080311"/>
            </a:xfrm>
            <a:custGeom>
              <a:avLst/>
              <a:gdLst/>
              <a:ahLst/>
              <a:cxnLst/>
              <a:rect r="r" b="b" t="t" l="l"/>
              <a:pathLst>
                <a:path h="2080311" w="3153974">
                  <a:moveTo>
                    <a:pt x="0" y="0"/>
                  </a:moveTo>
                  <a:lnTo>
                    <a:pt x="0" y="2080311"/>
                  </a:lnTo>
                  <a:lnTo>
                    <a:pt x="3153974" y="2080311"/>
                  </a:lnTo>
                  <a:lnTo>
                    <a:pt x="3153974" y="0"/>
                  </a:lnTo>
                  <a:lnTo>
                    <a:pt x="0" y="0"/>
                  </a:lnTo>
                  <a:close/>
                  <a:moveTo>
                    <a:pt x="3093014" y="2019351"/>
                  </a:moveTo>
                  <a:lnTo>
                    <a:pt x="59690" y="2019351"/>
                  </a:lnTo>
                  <a:lnTo>
                    <a:pt x="59690" y="59690"/>
                  </a:lnTo>
                  <a:lnTo>
                    <a:pt x="3093014" y="59690"/>
                  </a:lnTo>
                  <a:lnTo>
                    <a:pt x="3093014" y="2019351"/>
                  </a:lnTo>
                  <a:close/>
                </a:path>
              </a:pathLst>
            </a:custGeom>
            <a:solidFill>
              <a:srgbClr val="000000"/>
            </a:solidFill>
          </p:spPr>
        </p:sp>
      </p:grpSp>
      <p:grpSp>
        <p:nvGrpSpPr>
          <p:cNvPr name="Group 5" id="5"/>
          <p:cNvGrpSpPr/>
          <p:nvPr/>
        </p:nvGrpSpPr>
        <p:grpSpPr>
          <a:xfrm rot="-5400000">
            <a:off x="14716336" y="3571664"/>
            <a:ext cx="8239442" cy="3153514"/>
            <a:chOff x="0" y="0"/>
            <a:chExt cx="2170059" cy="830555"/>
          </a:xfrm>
        </p:grpSpPr>
        <p:sp>
          <p:nvSpPr>
            <p:cNvPr name="Freeform 6" id="6"/>
            <p:cNvSpPr/>
            <p:nvPr/>
          </p:nvSpPr>
          <p:spPr>
            <a:xfrm flipH="false" flipV="false" rot="0">
              <a:off x="0" y="0"/>
              <a:ext cx="2170059" cy="830555"/>
            </a:xfrm>
            <a:custGeom>
              <a:avLst/>
              <a:gdLst/>
              <a:ahLst/>
              <a:cxnLst/>
              <a:rect r="r" b="b" t="t" l="l"/>
              <a:pathLst>
                <a:path h="830555" w="2170059">
                  <a:moveTo>
                    <a:pt x="88324" y="0"/>
                  </a:moveTo>
                  <a:lnTo>
                    <a:pt x="2081735" y="0"/>
                  </a:lnTo>
                  <a:cubicBezTo>
                    <a:pt x="2105160" y="0"/>
                    <a:pt x="2127625" y="9306"/>
                    <a:pt x="2144189" y="25870"/>
                  </a:cubicBezTo>
                  <a:cubicBezTo>
                    <a:pt x="2160753" y="42433"/>
                    <a:pt x="2170059" y="64899"/>
                    <a:pt x="2170059" y="88324"/>
                  </a:cubicBezTo>
                  <a:lnTo>
                    <a:pt x="2170059" y="742231"/>
                  </a:lnTo>
                  <a:cubicBezTo>
                    <a:pt x="2170059" y="765656"/>
                    <a:pt x="2160753" y="788122"/>
                    <a:pt x="2144189" y="804686"/>
                  </a:cubicBezTo>
                  <a:cubicBezTo>
                    <a:pt x="2127625" y="821249"/>
                    <a:pt x="2105160" y="830555"/>
                    <a:pt x="2081735" y="830555"/>
                  </a:cubicBezTo>
                  <a:lnTo>
                    <a:pt x="88324" y="830555"/>
                  </a:lnTo>
                  <a:cubicBezTo>
                    <a:pt x="64899" y="830555"/>
                    <a:pt x="42433" y="821249"/>
                    <a:pt x="25870" y="804686"/>
                  </a:cubicBezTo>
                  <a:cubicBezTo>
                    <a:pt x="9306" y="788122"/>
                    <a:pt x="0" y="765656"/>
                    <a:pt x="0" y="742231"/>
                  </a:cubicBezTo>
                  <a:lnTo>
                    <a:pt x="0" y="88324"/>
                  </a:lnTo>
                  <a:cubicBezTo>
                    <a:pt x="0" y="64899"/>
                    <a:pt x="9306" y="42433"/>
                    <a:pt x="25870" y="25870"/>
                  </a:cubicBezTo>
                  <a:cubicBezTo>
                    <a:pt x="42433" y="9306"/>
                    <a:pt x="64899" y="0"/>
                    <a:pt x="88324" y="0"/>
                  </a:cubicBezTo>
                  <a:close/>
                </a:path>
              </a:pathLst>
            </a:custGeom>
            <a:solidFill>
              <a:srgbClr val="000000">
                <a:alpha val="0"/>
              </a:srgbClr>
            </a:solidFill>
            <a:ln w="38100" cap="rnd">
              <a:solidFill>
                <a:srgbClr val="FFFFFF"/>
              </a:solidFill>
              <a:prstDash val="solid"/>
              <a:round/>
            </a:ln>
          </p:spPr>
        </p:sp>
        <p:sp>
          <p:nvSpPr>
            <p:cNvPr name="TextBox 7" id="7"/>
            <p:cNvSpPr txBox="true"/>
            <p:nvPr/>
          </p:nvSpPr>
          <p:spPr>
            <a:xfrm>
              <a:off x="0" y="-28575"/>
              <a:ext cx="2170059" cy="85913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381856" y="237506"/>
            <a:ext cx="13245079" cy="2057400"/>
          </a:xfrm>
          <a:prstGeom prst="rect">
            <a:avLst/>
          </a:prstGeom>
        </p:spPr>
        <p:txBody>
          <a:bodyPr anchor="t" rtlCol="false" tIns="0" lIns="0" bIns="0" rIns="0">
            <a:spAutoFit/>
          </a:bodyPr>
          <a:lstStyle/>
          <a:p>
            <a:pPr algn="ctr">
              <a:lnSpc>
                <a:spcPts val="8160"/>
              </a:lnSpc>
            </a:pPr>
            <a:r>
              <a:rPr lang="en-US" sz="6800" spc="-136">
                <a:solidFill>
                  <a:srgbClr val="F5DEB3"/>
                </a:solidFill>
                <a:latin typeface="Arbutus Slab"/>
              </a:rPr>
              <a:t>Pourquoi favorisé le SEA?</a:t>
            </a:r>
          </a:p>
          <a:p>
            <a:pPr algn="ctr" marL="0" indent="0" lvl="0">
              <a:lnSpc>
                <a:spcPts val="8160"/>
              </a:lnSpc>
            </a:pPr>
            <a:r>
              <a:rPr lang="en-US" sz="6800" spc="-136">
                <a:solidFill>
                  <a:srgbClr val="F5DEB3"/>
                </a:solidFill>
                <a:latin typeface="Arbutus Slab"/>
              </a:rPr>
              <a:t>(les avantages)</a:t>
            </a:r>
          </a:p>
        </p:txBody>
      </p:sp>
      <p:sp>
        <p:nvSpPr>
          <p:cNvPr name="TextBox 9" id="9"/>
          <p:cNvSpPr txBox="true"/>
          <p:nvPr/>
        </p:nvSpPr>
        <p:spPr>
          <a:xfrm rot="0">
            <a:off x="1917400" y="3037250"/>
            <a:ext cx="5933113" cy="3008592"/>
          </a:xfrm>
          <a:prstGeom prst="rect">
            <a:avLst/>
          </a:prstGeom>
        </p:spPr>
        <p:txBody>
          <a:bodyPr anchor="t" rtlCol="false" tIns="0" lIns="0" bIns="0" rIns="0">
            <a:spAutoFit/>
          </a:bodyPr>
          <a:lstStyle/>
          <a:p>
            <a:pPr algn="l">
              <a:lnSpc>
                <a:spcPts val="4817"/>
              </a:lnSpc>
            </a:pPr>
            <a:r>
              <a:rPr lang="en-US" sz="3068">
                <a:solidFill>
                  <a:srgbClr val="F5DEB3"/>
                </a:solidFill>
                <a:latin typeface="Arbutus Slab"/>
              </a:rPr>
              <a:t>Augmentation immédiate du trafic </a:t>
            </a:r>
          </a:p>
          <a:p>
            <a:pPr algn="l">
              <a:lnSpc>
                <a:spcPts val="4817"/>
              </a:lnSpc>
            </a:pPr>
            <a:r>
              <a:rPr lang="en-US" sz="3068">
                <a:solidFill>
                  <a:srgbClr val="F5DEB3"/>
                </a:solidFill>
                <a:latin typeface="Arbutus Slab"/>
              </a:rPr>
              <a:t>Une bonne flexibilité</a:t>
            </a:r>
          </a:p>
          <a:p>
            <a:pPr algn="l">
              <a:lnSpc>
                <a:spcPts val="4817"/>
              </a:lnSpc>
            </a:pPr>
            <a:r>
              <a:rPr lang="en-US" sz="3068">
                <a:solidFill>
                  <a:srgbClr val="F5DEB3"/>
                </a:solidFill>
                <a:latin typeface="Arbutus Slab"/>
              </a:rPr>
              <a:t>Un trafic pertinent et qualifié</a:t>
            </a:r>
          </a:p>
          <a:p>
            <a:pPr algn="l" marL="0" indent="0" lvl="0">
              <a:lnSpc>
                <a:spcPts val="4817"/>
              </a:lnSpc>
            </a:pPr>
            <a:r>
              <a:rPr lang="en-US" sz="3068">
                <a:solidFill>
                  <a:srgbClr val="F5DEB3"/>
                </a:solidFill>
                <a:latin typeface="Arbutus Slab"/>
              </a:rPr>
              <a:t>Un suivi détaillé</a:t>
            </a:r>
          </a:p>
        </p:txBody>
      </p:sp>
      <p:grpSp>
        <p:nvGrpSpPr>
          <p:cNvPr name="Group 10" id="10"/>
          <p:cNvGrpSpPr/>
          <p:nvPr/>
        </p:nvGrpSpPr>
        <p:grpSpPr>
          <a:xfrm rot="0">
            <a:off x="1123970" y="3238157"/>
            <a:ext cx="273275" cy="2711554"/>
            <a:chOff x="0" y="0"/>
            <a:chExt cx="364367" cy="3615406"/>
          </a:xfrm>
        </p:grpSpPr>
        <p:sp>
          <p:nvSpPr>
            <p:cNvPr name="Freeform 11" id="11"/>
            <p:cNvSpPr/>
            <p:nvPr/>
          </p:nvSpPr>
          <p:spPr>
            <a:xfrm flipH="false" flipV="false" rot="0">
              <a:off x="0" y="0"/>
              <a:ext cx="364367" cy="336128"/>
            </a:xfrm>
            <a:custGeom>
              <a:avLst/>
              <a:gdLst/>
              <a:ahLst/>
              <a:cxnLst/>
              <a:rect r="r" b="b" t="t" l="l"/>
              <a:pathLst>
                <a:path h="336128" w="364367">
                  <a:moveTo>
                    <a:pt x="0" y="0"/>
                  </a:moveTo>
                  <a:lnTo>
                    <a:pt x="364367" y="0"/>
                  </a:lnTo>
                  <a:lnTo>
                    <a:pt x="364367" y="336128"/>
                  </a:lnTo>
                  <a:lnTo>
                    <a:pt x="0" y="3361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0" y="1641820"/>
              <a:ext cx="364367" cy="336128"/>
            </a:xfrm>
            <a:custGeom>
              <a:avLst/>
              <a:gdLst/>
              <a:ahLst/>
              <a:cxnLst/>
              <a:rect r="r" b="b" t="t" l="l"/>
              <a:pathLst>
                <a:path h="336128" w="364367">
                  <a:moveTo>
                    <a:pt x="0" y="0"/>
                  </a:moveTo>
                  <a:lnTo>
                    <a:pt x="364367" y="0"/>
                  </a:lnTo>
                  <a:lnTo>
                    <a:pt x="364367" y="336129"/>
                  </a:lnTo>
                  <a:lnTo>
                    <a:pt x="0" y="3361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0" y="2460549"/>
              <a:ext cx="364367" cy="336128"/>
            </a:xfrm>
            <a:custGeom>
              <a:avLst/>
              <a:gdLst/>
              <a:ahLst/>
              <a:cxnLst/>
              <a:rect r="r" b="b" t="t" l="l"/>
              <a:pathLst>
                <a:path h="336128" w="364367">
                  <a:moveTo>
                    <a:pt x="0" y="0"/>
                  </a:moveTo>
                  <a:lnTo>
                    <a:pt x="364367" y="0"/>
                  </a:lnTo>
                  <a:lnTo>
                    <a:pt x="364367" y="336128"/>
                  </a:lnTo>
                  <a:lnTo>
                    <a:pt x="0" y="3361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3279277"/>
              <a:ext cx="364367" cy="336128"/>
            </a:xfrm>
            <a:custGeom>
              <a:avLst/>
              <a:gdLst/>
              <a:ahLst/>
              <a:cxnLst/>
              <a:rect r="r" b="b" t="t" l="l"/>
              <a:pathLst>
                <a:path h="336128" w="364367">
                  <a:moveTo>
                    <a:pt x="0" y="0"/>
                  </a:moveTo>
                  <a:lnTo>
                    <a:pt x="364367" y="0"/>
                  </a:lnTo>
                  <a:lnTo>
                    <a:pt x="364367" y="336129"/>
                  </a:lnTo>
                  <a:lnTo>
                    <a:pt x="0" y="3361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15" id="15"/>
          <p:cNvSpPr/>
          <p:nvPr/>
        </p:nvSpPr>
        <p:spPr>
          <a:xfrm flipH="false" flipV="false" rot="0">
            <a:off x="1745553" y="-3549411"/>
            <a:ext cx="5054305" cy="5054305"/>
          </a:xfrm>
          <a:custGeom>
            <a:avLst/>
            <a:gdLst/>
            <a:ahLst/>
            <a:cxnLst/>
            <a:rect r="r" b="b" t="t" l="l"/>
            <a:pathLst>
              <a:path h="5054305" w="5054305">
                <a:moveTo>
                  <a:pt x="0" y="0"/>
                </a:moveTo>
                <a:lnTo>
                  <a:pt x="5054305" y="0"/>
                </a:lnTo>
                <a:lnTo>
                  <a:pt x="5054305" y="5054306"/>
                </a:lnTo>
                <a:lnTo>
                  <a:pt x="0" y="5054306"/>
                </a:lnTo>
                <a:lnTo>
                  <a:pt x="0" y="0"/>
                </a:lnTo>
                <a:close/>
              </a:path>
            </a:pathLst>
          </a:custGeom>
          <a:blipFill>
            <a:blip r:embed="rId6">
              <a:alphaModFix amt="30000"/>
              <a:extLst>
                <a:ext uri="{96DAC541-7B7A-43D3-8B79-37D633B846F1}">
                  <asvg:svgBlip xmlns:asvg="http://schemas.microsoft.com/office/drawing/2016/SVG/main" r:embed="rId7"/>
                </a:ext>
              </a:extLst>
            </a:blip>
            <a:stretch>
              <a:fillRect l="0" t="0" r="0" b="0"/>
            </a:stretch>
          </a:blipFill>
        </p:spPr>
      </p:sp>
    </p:spTree>
  </p:cSld>
  <p:clrMapOvr>
    <a:masterClrMapping/>
  </p:clrMapOvr>
  <p:transition spd="slow">
    <p:fade/>
  </p:transition>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5757">
                <a:alpha val="100000"/>
              </a:srgbClr>
            </a:gs>
            <a:gs pos="100000">
              <a:srgbClr val="8C52FF">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0887338" y="-1022258"/>
            <a:ext cx="8054750" cy="12563641"/>
            <a:chOff x="0" y="0"/>
            <a:chExt cx="10739666" cy="16751521"/>
          </a:xfrm>
        </p:grpSpPr>
        <p:sp>
          <p:nvSpPr>
            <p:cNvPr name="Freeform 3" id="3"/>
            <p:cNvSpPr/>
            <p:nvPr/>
          </p:nvSpPr>
          <p:spPr>
            <a:xfrm flipH="false" flipV="false" rot="0">
              <a:off x="386857" y="0"/>
              <a:ext cx="3560340" cy="3560340"/>
            </a:xfrm>
            <a:custGeom>
              <a:avLst/>
              <a:gdLst/>
              <a:ahLst/>
              <a:cxnLst/>
              <a:rect r="r" b="b" t="t" l="l"/>
              <a:pathLst>
                <a:path h="3560340" w="3560340">
                  <a:moveTo>
                    <a:pt x="0" y="0"/>
                  </a:moveTo>
                  <a:lnTo>
                    <a:pt x="3560341" y="0"/>
                  </a:lnTo>
                  <a:lnTo>
                    <a:pt x="3560341" y="3560340"/>
                  </a:lnTo>
                  <a:lnTo>
                    <a:pt x="0" y="3560340"/>
                  </a:lnTo>
                  <a:lnTo>
                    <a:pt x="0" y="0"/>
                  </a:lnTo>
                  <a:close/>
                </a:path>
              </a:pathLst>
            </a:custGeom>
            <a:blipFill>
              <a:blip r:embed="rId3"/>
              <a:stretch>
                <a:fillRect l="0" t="0" r="0" b="0"/>
              </a:stretch>
            </a:blipFill>
          </p:spPr>
        </p:sp>
        <p:sp>
          <p:nvSpPr>
            <p:cNvPr name="Freeform 4" id="4"/>
            <p:cNvSpPr/>
            <p:nvPr/>
          </p:nvSpPr>
          <p:spPr>
            <a:xfrm flipH="false" flipV="false" rot="0">
              <a:off x="5307649" y="3369537"/>
              <a:ext cx="5432017" cy="5432017"/>
            </a:xfrm>
            <a:custGeom>
              <a:avLst/>
              <a:gdLst/>
              <a:ahLst/>
              <a:cxnLst/>
              <a:rect r="r" b="b" t="t" l="l"/>
              <a:pathLst>
                <a:path h="5432017" w="5432017">
                  <a:moveTo>
                    <a:pt x="0" y="0"/>
                  </a:moveTo>
                  <a:lnTo>
                    <a:pt x="5432017" y="0"/>
                  </a:lnTo>
                  <a:lnTo>
                    <a:pt x="5432017" y="5432017"/>
                  </a:lnTo>
                  <a:lnTo>
                    <a:pt x="0" y="5432017"/>
                  </a:lnTo>
                  <a:lnTo>
                    <a:pt x="0" y="0"/>
                  </a:lnTo>
                  <a:close/>
                </a:path>
              </a:pathLst>
            </a:custGeom>
            <a:blipFill>
              <a:blip r:embed="rId3"/>
              <a:stretch>
                <a:fillRect l="0" t="0" r="0" b="0"/>
              </a:stretch>
            </a:blipFill>
          </p:spPr>
        </p:sp>
        <p:sp>
          <p:nvSpPr>
            <p:cNvPr name="Freeform 5" id="5"/>
            <p:cNvSpPr/>
            <p:nvPr/>
          </p:nvSpPr>
          <p:spPr>
            <a:xfrm flipH="false" flipV="false" rot="0">
              <a:off x="0" y="9897266"/>
              <a:ext cx="6854255" cy="6854255"/>
            </a:xfrm>
            <a:custGeom>
              <a:avLst/>
              <a:gdLst/>
              <a:ahLst/>
              <a:cxnLst/>
              <a:rect r="r" b="b" t="t" l="l"/>
              <a:pathLst>
                <a:path h="6854255" w="6854255">
                  <a:moveTo>
                    <a:pt x="0" y="0"/>
                  </a:moveTo>
                  <a:lnTo>
                    <a:pt x="6854255" y="0"/>
                  </a:lnTo>
                  <a:lnTo>
                    <a:pt x="6854255" y="6854255"/>
                  </a:lnTo>
                  <a:lnTo>
                    <a:pt x="0" y="6854255"/>
                  </a:lnTo>
                  <a:lnTo>
                    <a:pt x="0" y="0"/>
                  </a:lnTo>
                  <a:close/>
                </a:path>
              </a:pathLst>
            </a:custGeom>
            <a:blipFill>
              <a:blip r:embed="rId3"/>
              <a:stretch>
                <a:fillRect l="0" t="0" r="0" b="0"/>
              </a:stretch>
            </a:blipFill>
          </p:spPr>
        </p:sp>
      </p:grpSp>
      <p:sp>
        <p:nvSpPr>
          <p:cNvPr name="TextBox 6" id="6"/>
          <p:cNvSpPr txBox="true"/>
          <p:nvPr/>
        </p:nvSpPr>
        <p:spPr>
          <a:xfrm rot="0">
            <a:off x="1532845" y="325634"/>
            <a:ext cx="13965404" cy="1031737"/>
          </a:xfrm>
          <a:prstGeom prst="rect">
            <a:avLst/>
          </a:prstGeom>
        </p:spPr>
        <p:txBody>
          <a:bodyPr anchor="t" rtlCol="false" tIns="0" lIns="0" bIns="0" rIns="0">
            <a:spAutoFit/>
          </a:bodyPr>
          <a:lstStyle/>
          <a:p>
            <a:pPr algn="ctr" marL="0" indent="0" lvl="0">
              <a:lnSpc>
                <a:spcPts val="8160"/>
              </a:lnSpc>
              <a:spcBef>
                <a:spcPct val="0"/>
              </a:spcBef>
            </a:pPr>
            <a:r>
              <a:rPr lang="en-US" sz="6800" spc="-136" strike="noStrike" u="none">
                <a:solidFill>
                  <a:srgbClr val="F5DEB3"/>
                </a:solidFill>
                <a:latin typeface="Arbutus Slab"/>
              </a:rPr>
              <a:t>Les différences entre SEO et SEA</a:t>
            </a:r>
          </a:p>
        </p:txBody>
      </p:sp>
      <p:sp>
        <p:nvSpPr>
          <p:cNvPr name="Freeform 7" id="7"/>
          <p:cNvSpPr/>
          <p:nvPr/>
        </p:nvSpPr>
        <p:spPr>
          <a:xfrm flipH="false" flipV="false" rot="0">
            <a:off x="1745553" y="-3549411"/>
            <a:ext cx="5054305" cy="5054305"/>
          </a:xfrm>
          <a:custGeom>
            <a:avLst/>
            <a:gdLst/>
            <a:ahLst/>
            <a:cxnLst/>
            <a:rect r="r" b="b" t="t" l="l"/>
            <a:pathLst>
              <a:path h="5054305" w="5054305">
                <a:moveTo>
                  <a:pt x="0" y="0"/>
                </a:moveTo>
                <a:lnTo>
                  <a:pt x="5054305" y="0"/>
                </a:lnTo>
                <a:lnTo>
                  <a:pt x="5054305" y="5054306"/>
                </a:lnTo>
                <a:lnTo>
                  <a:pt x="0" y="5054306"/>
                </a:lnTo>
                <a:lnTo>
                  <a:pt x="0" y="0"/>
                </a:lnTo>
                <a:close/>
              </a:path>
            </a:pathLst>
          </a:custGeom>
          <a:blipFill>
            <a:blip r:embed="rId4">
              <a:alphaModFix amt="30000"/>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2446644" y="1890843"/>
            <a:ext cx="12137806" cy="7499339"/>
            <a:chOff x="0" y="0"/>
            <a:chExt cx="16183741" cy="9999119"/>
          </a:xfrm>
        </p:grpSpPr>
        <p:sp>
          <p:nvSpPr>
            <p:cNvPr name="Freeform 9" id="9"/>
            <p:cNvSpPr/>
            <p:nvPr/>
          </p:nvSpPr>
          <p:spPr>
            <a:xfrm flipH="false" flipV="false" rot="0">
              <a:off x="256249" y="242568"/>
              <a:ext cx="15691036" cy="9527310"/>
            </a:xfrm>
            <a:custGeom>
              <a:avLst/>
              <a:gdLst/>
              <a:ahLst/>
              <a:cxnLst/>
              <a:rect r="r" b="b" t="t" l="l"/>
              <a:pathLst>
                <a:path h="9527310" w="15691036">
                  <a:moveTo>
                    <a:pt x="0" y="0"/>
                  </a:moveTo>
                  <a:lnTo>
                    <a:pt x="15691036" y="0"/>
                  </a:lnTo>
                  <a:lnTo>
                    <a:pt x="15691036" y="9527311"/>
                  </a:lnTo>
                  <a:lnTo>
                    <a:pt x="0" y="9527311"/>
                  </a:lnTo>
                  <a:lnTo>
                    <a:pt x="0" y="0"/>
                  </a:lnTo>
                  <a:close/>
                </a:path>
              </a:pathLst>
            </a:custGeom>
            <a:blipFill>
              <a:blip r:embed="rId6"/>
              <a:stretch>
                <a:fillRect l="0" t="0" r="0" b="0"/>
              </a:stretch>
            </a:blipFill>
          </p:spPr>
        </p:sp>
        <p:grpSp>
          <p:nvGrpSpPr>
            <p:cNvPr name="Group 10" id="10"/>
            <p:cNvGrpSpPr/>
            <p:nvPr/>
          </p:nvGrpSpPr>
          <p:grpSpPr>
            <a:xfrm rot="0">
              <a:off x="0" y="0"/>
              <a:ext cx="16183741" cy="9999119"/>
              <a:chOff x="0" y="0"/>
              <a:chExt cx="3344993" cy="2066703"/>
            </a:xfrm>
          </p:grpSpPr>
          <p:sp>
            <p:nvSpPr>
              <p:cNvPr name="Freeform 11" id="11"/>
              <p:cNvSpPr/>
              <p:nvPr/>
            </p:nvSpPr>
            <p:spPr>
              <a:xfrm flipH="false" flipV="false" rot="0">
                <a:off x="0" y="0"/>
                <a:ext cx="3344993" cy="2066703"/>
              </a:xfrm>
              <a:custGeom>
                <a:avLst/>
                <a:gdLst/>
                <a:ahLst/>
                <a:cxnLst/>
                <a:rect r="r" b="b" t="t" l="l"/>
                <a:pathLst>
                  <a:path h="2066703" w="3344993">
                    <a:moveTo>
                      <a:pt x="0" y="0"/>
                    </a:moveTo>
                    <a:lnTo>
                      <a:pt x="0" y="2066703"/>
                    </a:lnTo>
                    <a:lnTo>
                      <a:pt x="3344993" y="2066703"/>
                    </a:lnTo>
                    <a:lnTo>
                      <a:pt x="3344993" y="0"/>
                    </a:lnTo>
                    <a:lnTo>
                      <a:pt x="0" y="0"/>
                    </a:lnTo>
                    <a:close/>
                    <a:moveTo>
                      <a:pt x="3284033" y="2005743"/>
                    </a:moveTo>
                    <a:lnTo>
                      <a:pt x="59690" y="2005743"/>
                    </a:lnTo>
                    <a:lnTo>
                      <a:pt x="59690" y="59690"/>
                    </a:lnTo>
                    <a:lnTo>
                      <a:pt x="3284033" y="59690"/>
                    </a:lnTo>
                    <a:lnTo>
                      <a:pt x="3284033" y="2005743"/>
                    </a:lnTo>
                    <a:close/>
                  </a:path>
                </a:pathLst>
              </a:custGeom>
              <a:solidFill>
                <a:srgbClr val="000000"/>
              </a:solidFill>
            </p:spPr>
          </p:sp>
        </p:grpSp>
      </p:grpSp>
    </p:spTree>
  </p:cSld>
  <p:clrMapOvr>
    <a:masterClrMapping/>
  </p:clrMapOvr>
  <p:transition spd="slow">
    <p:fade/>
  </p:transition>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5757">
                <a:alpha val="100000"/>
              </a:srgbClr>
            </a:gs>
            <a:gs pos="100000">
              <a:srgbClr val="8C52FF">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5400000">
            <a:off x="14716336" y="3571664"/>
            <a:ext cx="8239442" cy="3153514"/>
            <a:chOff x="0" y="0"/>
            <a:chExt cx="2170059" cy="830555"/>
          </a:xfrm>
        </p:grpSpPr>
        <p:sp>
          <p:nvSpPr>
            <p:cNvPr name="Freeform 3" id="3"/>
            <p:cNvSpPr/>
            <p:nvPr/>
          </p:nvSpPr>
          <p:spPr>
            <a:xfrm flipH="false" flipV="false" rot="0">
              <a:off x="0" y="0"/>
              <a:ext cx="2170059" cy="830555"/>
            </a:xfrm>
            <a:custGeom>
              <a:avLst/>
              <a:gdLst/>
              <a:ahLst/>
              <a:cxnLst/>
              <a:rect r="r" b="b" t="t" l="l"/>
              <a:pathLst>
                <a:path h="830555" w="2170059">
                  <a:moveTo>
                    <a:pt x="88324" y="0"/>
                  </a:moveTo>
                  <a:lnTo>
                    <a:pt x="2081735" y="0"/>
                  </a:lnTo>
                  <a:cubicBezTo>
                    <a:pt x="2105160" y="0"/>
                    <a:pt x="2127625" y="9306"/>
                    <a:pt x="2144189" y="25870"/>
                  </a:cubicBezTo>
                  <a:cubicBezTo>
                    <a:pt x="2160753" y="42433"/>
                    <a:pt x="2170059" y="64899"/>
                    <a:pt x="2170059" y="88324"/>
                  </a:cubicBezTo>
                  <a:lnTo>
                    <a:pt x="2170059" y="742231"/>
                  </a:lnTo>
                  <a:cubicBezTo>
                    <a:pt x="2170059" y="765656"/>
                    <a:pt x="2160753" y="788122"/>
                    <a:pt x="2144189" y="804686"/>
                  </a:cubicBezTo>
                  <a:cubicBezTo>
                    <a:pt x="2127625" y="821249"/>
                    <a:pt x="2105160" y="830555"/>
                    <a:pt x="2081735" y="830555"/>
                  </a:cubicBezTo>
                  <a:lnTo>
                    <a:pt x="88324" y="830555"/>
                  </a:lnTo>
                  <a:cubicBezTo>
                    <a:pt x="64899" y="830555"/>
                    <a:pt x="42433" y="821249"/>
                    <a:pt x="25870" y="804686"/>
                  </a:cubicBezTo>
                  <a:cubicBezTo>
                    <a:pt x="9306" y="788122"/>
                    <a:pt x="0" y="765656"/>
                    <a:pt x="0" y="742231"/>
                  </a:cubicBezTo>
                  <a:lnTo>
                    <a:pt x="0" y="88324"/>
                  </a:lnTo>
                  <a:cubicBezTo>
                    <a:pt x="0" y="64899"/>
                    <a:pt x="9306" y="42433"/>
                    <a:pt x="25870" y="25870"/>
                  </a:cubicBezTo>
                  <a:cubicBezTo>
                    <a:pt x="42433" y="9306"/>
                    <a:pt x="64899" y="0"/>
                    <a:pt x="88324" y="0"/>
                  </a:cubicBezTo>
                  <a:close/>
                </a:path>
              </a:pathLst>
            </a:custGeom>
            <a:solidFill>
              <a:srgbClr val="000000">
                <a:alpha val="0"/>
              </a:srgbClr>
            </a:solidFill>
            <a:ln w="38100" cap="rnd">
              <a:solidFill>
                <a:srgbClr val="FFFFFF"/>
              </a:solidFill>
              <a:prstDash val="solid"/>
              <a:round/>
            </a:ln>
          </p:spPr>
        </p:sp>
        <p:sp>
          <p:nvSpPr>
            <p:cNvPr name="TextBox 4" id="4"/>
            <p:cNvSpPr txBox="true"/>
            <p:nvPr/>
          </p:nvSpPr>
          <p:spPr>
            <a:xfrm>
              <a:off x="0" y="-28575"/>
              <a:ext cx="2170059" cy="85913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745553" y="-3549411"/>
            <a:ext cx="5054305" cy="5054305"/>
          </a:xfrm>
          <a:custGeom>
            <a:avLst/>
            <a:gdLst/>
            <a:ahLst/>
            <a:cxnLst/>
            <a:rect r="r" b="b" t="t" l="l"/>
            <a:pathLst>
              <a:path h="5054305" w="5054305">
                <a:moveTo>
                  <a:pt x="0" y="0"/>
                </a:moveTo>
                <a:lnTo>
                  <a:pt x="5054305" y="0"/>
                </a:lnTo>
                <a:lnTo>
                  <a:pt x="5054305" y="5054306"/>
                </a:lnTo>
                <a:lnTo>
                  <a:pt x="0" y="5054306"/>
                </a:lnTo>
                <a:lnTo>
                  <a:pt x="0" y="0"/>
                </a:lnTo>
                <a:close/>
              </a:path>
            </a:pathLst>
          </a:custGeom>
          <a:blipFill>
            <a:blip r:embed="rId3">
              <a:alphaModFix amt="30000"/>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2601625" y="762918"/>
            <a:ext cx="12334356" cy="1028700"/>
          </a:xfrm>
          <a:prstGeom prst="rect">
            <a:avLst/>
          </a:prstGeom>
        </p:spPr>
        <p:txBody>
          <a:bodyPr anchor="t" rtlCol="false" tIns="0" lIns="0" bIns="0" rIns="0">
            <a:spAutoFit/>
          </a:bodyPr>
          <a:lstStyle/>
          <a:p>
            <a:pPr algn="ctr" marL="0" indent="0" lvl="0">
              <a:lnSpc>
                <a:spcPts val="8160"/>
              </a:lnSpc>
              <a:spcBef>
                <a:spcPct val="0"/>
              </a:spcBef>
            </a:pPr>
            <a:r>
              <a:rPr lang="en-US" sz="6800" spc="-136" strike="noStrike" u="none">
                <a:solidFill>
                  <a:srgbClr val="F5DEB3"/>
                </a:solidFill>
                <a:latin typeface="Arbutus Slab"/>
              </a:rPr>
              <a:t>Lequel choisir, SEO ou SEA?</a:t>
            </a:r>
          </a:p>
        </p:txBody>
      </p:sp>
      <p:sp>
        <p:nvSpPr>
          <p:cNvPr name="TextBox 7" id="7"/>
          <p:cNvSpPr txBox="true"/>
          <p:nvPr/>
        </p:nvSpPr>
        <p:spPr>
          <a:xfrm rot="0">
            <a:off x="7941623" y="2147853"/>
            <a:ext cx="9090631" cy="7512376"/>
          </a:xfrm>
          <a:prstGeom prst="rect">
            <a:avLst/>
          </a:prstGeom>
        </p:spPr>
        <p:txBody>
          <a:bodyPr anchor="t" rtlCol="false" tIns="0" lIns="0" bIns="0" rIns="0">
            <a:spAutoFit/>
          </a:bodyPr>
          <a:lstStyle/>
          <a:p>
            <a:pPr algn="l">
              <a:lnSpc>
                <a:spcPts val="4232"/>
              </a:lnSpc>
            </a:pPr>
            <a:r>
              <a:rPr lang="en-US" sz="2695">
                <a:solidFill>
                  <a:srgbClr val="F5DEB3"/>
                </a:solidFill>
                <a:latin typeface="Arbutus Slab"/>
              </a:rPr>
              <a:t>Ce deux aspects du référencement font partie du SEM (Search Engine Marketing).</a:t>
            </a:r>
          </a:p>
          <a:p>
            <a:pPr algn="l">
              <a:lnSpc>
                <a:spcPts val="4232"/>
              </a:lnSpc>
            </a:pPr>
            <a:r>
              <a:rPr lang="en-US" sz="2695">
                <a:solidFill>
                  <a:srgbClr val="F5DEB3"/>
                </a:solidFill>
                <a:latin typeface="Arbutus Slab"/>
              </a:rPr>
              <a:t>Le choix va dépendre des objectifs à court et long terme, du budget, du secteur et des ressources disponibles. </a:t>
            </a:r>
          </a:p>
          <a:p>
            <a:pPr algn="l">
              <a:lnSpc>
                <a:spcPts val="4232"/>
              </a:lnSpc>
            </a:pPr>
            <a:r>
              <a:rPr lang="en-US" sz="2695">
                <a:solidFill>
                  <a:srgbClr val="F5DEB3"/>
                </a:solidFill>
                <a:latin typeface="Arbutus Slab"/>
              </a:rPr>
              <a:t>Pour une visibilité, des ventes rapides, à court terme il faut privilégier le SEA.</a:t>
            </a:r>
          </a:p>
          <a:p>
            <a:pPr algn="just">
              <a:lnSpc>
                <a:spcPts val="4389"/>
              </a:lnSpc>
            </a:pPr>
            <a:r>
              <a:rPr lang="en-US" sz="2795">
                <a:solidFill>
                  <a:srgbClr val="F5DEB3"/>
                </a:solidFill>
                <a:latin typeface="Arbutus Slab"/>
              </a:rPr>
              <a:t>Le SEO on l’utilisera à long terme, tant que le site existe, pour générer du trafic régulier. En moyenne, le trafic organique représente plus que la moitié du trafic d’un site. </a:t>
            </a:r>
          </a:p>
          <a:p>
            <a:pPr algn="l" marL="0" indent="0" lvl="0">
              <a:lnSpc>
                <a:spcPts val="4232"/>
              </a:lnSpc>
              <a:spcBef>
                <a:spcPct val="0"/>
              </a:spcBef>
            </a:pPr>
            <a:r>
              <a:rPr lang="en-US" sz="2695">
                <a:solidFill>
                  <a:srgbClr val="F5DEB3"/>
                </a:solidFill>
                <a:latin typeface="Arbutus Slab"/>
              </a:rPr>
              <a:t>SEO et SEA sont des canaux du référencement complémentaires. Pour avoir la meilleure stratégie il faut les combiner. </a:t>
            </a:r>
          </a:p>
        </p:txBody>
      </p:sp>
      <p:grpSp>
        <p:nvGrpSpPr>
          <p:cNvPr name="Group 8" id="8"/>
          <p:cNvGrpSpPr/>
          <p:nvPr/>
        </p:nvGrpSpPr>
        <p:grpSpPr>
          <a:xfrm rot="0">
            <a:off x="616553" y="3324476"/>
            <a:ext cx="6596790" cy="3751799"/>
            <a:chOff x="0" y="0"/>
            <a:chExt cx="8795721" cy="5002399"/>
          </a:xfrm>
        </p:grpSpPr>
        <p:sp>
          <p:nvSpPr>
            <p:cNvPr name="Freeform 9" id="9"/>
            <p:cNvSpPr/>
            <p:nvPr/>
          </p:nvSpPr>
          <p:spPr>
            <a:xfrm flipH="false" flipV="false" rot="0">
              <a:off x="148870" y="0"/>
              <a:ext cx="8646851" cy="4863854"/>
            </a:xfrm>
            <a:custGeom>
              <a:avLst/>
              <a:gdLst/>
              <a:ahLst/>
              <a:cxnLst/>
              <a:rect r="r" b="b" t="t" l="l"/>
              <a:pathLst>
                <a:path h="4863854" w="8646851">
                  <a:moveTo>
                    <a:pt x="0" y="0"/>
                  </a:moveTo>
                  <a:lnTo>
                    <a:pt x="8646851" y="0"/>
                  </a:lnTo>
                  <a:lnTo>
                    <a:pt x="8646851" y="4863854"/>
                  </a:lnTo>
                  <a:lnTo>
                    <a:pt x="0" y="4863854"/>
                  </a:lnTo>
                  <a:lnTo>
                    <a:pt x="0" y="0"/>
                  </a:lnTo>
                  <a:close/>
                </a:path>
              </a:pathLst>
            </a:custGeom>
            <a:blipFill>
              <a:blip r:embed="rId5"/>
              <a:stretch>
                <a:fillRect l="0" t="0" r="0" b="0"/>
              </a:stretch>
            </a:blipFill>
          </p:spPr>
        </p:sp>
        <p:grpSp>
          <p:nvGrpSpPr>
            <p:cNvPr name="Group 10" id="10"/>
            <p:cNvGrpSpPr/>
            <p:nvPr/>
          </p:nvGrpSpPr>
          <p:grpSpPr>
            <a:xfrm rot="0">
              <a:off x="0" y="0"/>
              <a:ext cx="8795721" cy="5002399"/>
              <a:chOff x="0" y="0"/>
              <a:chExt cx="3364884" cy="1913714"/>
            </a:xfrm>
          </p:grpSpPr>
          <p:sp>
            <p:nvSpPr>
              <p:cNvPr name="Freeform 11" id="11"/>
              <p:cNvSpPr/>
              <p:nvPr/>
            </p:nvSpPr>
            <p:spPr>
              <a:xfrm flipH="false" flipV="false" rot="0">
                <a:off x="0" y="0"/>
                <a:ext cx="3364884" cy="1913714"/>
              </a:xfrm>
              <a:custGeom>
                <a:avLst/>
                <a:gdLst/>
                <a:ahLst/>
                <a:cxnLst/>
                <a:rect r="r" b="b" t="t" l="l"/>
                <a:pathLst>
                  <a:path h="1913714" w="3364884">
                    <a:moveTo>
                      <a:pt x="0" y="0"/>
                    </a:moveTo>
                    <a:lnTo>
                      <a:pt x="0" y="1913714"/>
                    </a:lnTo>
                    <a:lnTo>
                      <a:pt x="3364884" y="1913714"/>
                    </a:lnTo>
                    <a:lnTo>
                      <a:pt x="3364884" y="0"/>
                    </a:lnTo>
                    <a:lnTo>
                      <a:pt x="0" y="0"/>
                    </a:lnTo>
                    <a:close/>
                    <a:moveTo>
                      <a:pt x="3303924" y="1852754"/>
                    </a:moveTo>
                    <a:lnTo>
                      <a:pt x="59690" y="1852754"/>
                    </a:lnTo>
                    <a:lnTo>
                      <a:pt x="59690" y="59690"/>
                    </a:lnTo>
                    <a:lnTo>
                      <a:pt x="3303924" y="59690"/>
                    </a:lnTo>
                    <a:lnTo>
                      <a:pt x="3303924" y="1852754"/>
                    </a:lnTo>
                    <a:close/>
                  </a:path>
                </a:pathLst>
              </a:custGeom>
              <a:solidFill>
                <a:srgbClr val="000000"/>
              </a:solidFill>
            </p:spPr>
          </p:sp>
        </p:grpSp>
      </p:grpSp>
    </p:spTree>
  </p:cSld>
  <p:clrMapOvr>
    <a:masterClrMapping/>
  </p:clrMapOvr>
  <p:transition spd="slow">
    <p:fade/>
  </p:transition>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5757">
                <a:alpha val="100000"/>
              </a:srgbClr>
            </a:gs>
            <a:gs pos="100000">
              <a:srgbClr val="8C52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745553" y="-3549411"/>
            <a:ext cx="5054305" cy="5054305"/>
          </a:xfrm>
          <a:custGeom>
            <a:avLst/>
            <a:gdLst/>
            <a:ahLst/>
            <a:cxnLst/>
            <a:rect r="r" b="b" t="t" l="l"/>
            <a:pathLst>
              <a:path h="5054305" w="5054305">
                <a:moveTo>
                  <a:pt x="0" y="0"/>
                </a:moveTo>
                <a:lnTo>
                  <a:pt x="5054305" y="0"/>
                </a:lnTo>
                <a:lnTo>
                  <a:pt x="5054305" y="5054306"/>
                </a:lnTo>
                <a:lnTo>
                  <a:pt x="0" y="5054306"/>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887338" y="-1022258"/>
            <a:ext cx="8054750" cy="12563641"/>
            <a:chOff x="0" y="0"/>
            <a:chExt cx="10739666" cy="16751521"/>
          </a:xfrm>
        </p:grpSpPr>
        <p:sp>
          <p:nvSpPr>
            <p:cNvPr name="Freeform 4" id="4"/>
            <p:cNvSpPr/>
            <p:nvPr/>
          </p:nvSpPr>
          <p:spPr>
            <a:xfrm flipH="false" flipV="false" rot="0">
              <a:off x="386857" y="0"/>
              <a:ext cx="3560340" cy="3560340"/>
            </a:xfrm>
            <a:custGeom>
              <a:avLst/>
              <a:gdLst/>
              <a:ahLst/>
              <a:cxnLst/>
              <a:rect r="r" b="b" t="t" l="l"/>
              <a:pathLst>
                <a:path h="3560340" w="3560340">
                  <a:moveTo>
                    <a:pt x="0" y="0"/>
                  </a:moveTo>
                  <a:lnTo>
                    <a:pt x="3560341" y="0"/>
                  </a:lnTo>
                  <a:lnTo>
                    <a:pt x="3560341" y="3560340"/>
                  </a:lnTo>
                  <a:lnTo>
                    <a:pt x="0" y="3560340"/>
                  </a:lnTo>
                  <a:lnTo>
                    <a:pt x="0" y="0"/>
                  </a:lnTo>
                  <a:close/>
                </a:path>
              </a:pathLst>
            </a:custGeom>
            <a:blipFill>
              <a:blip r:embed="rId4"/>
              <a:stretch>
                <a:fillRect l="0" t="0" r="0" b="0"/>
              </a:stretch>
            </a:blipFill>
          </p:spPr>
        </p:sp>
        <p:sp>
          <p:nvSpPr>
            <p:cNvPr name="Freeform 5" id="5"/>
            <p:cNvSpPr/>
            <p:nvPr/>
          </p:nvSpPr>
          <p:spPr>
            <a:xfrm flipH="false" flipV="false" rot="0">
              <a:off x="5307649" y="3369537"/>
              <a:ext cx="5432017" cy="5432017"/>
            </a:xfrm>
            <a:custGeom>
              <a:avLst/>
              <a:gdLst/>
              <a:ahLst/>
              <a:cxnLst/>
              <a:rect r="r" b="b" t="t" l="l"/>
              <a:pathLst>
                <a:path h="5432017" w="5432017">
                  <a:moveTo>
                    <a:pt x="0" y="0"/>
                  </a:moveTo>
                  <a:lnTo>
                    <a:pt x="5432017" y="0"/>
                  </a:lnTo>
                  <a:lnTo>
                    <a:pt x="5432017" y="5432017"/>
                  </a:lnTo>
                  <a:lnTo>
                    <a:pt x="0" y="5432017"/>
                  </a:lnTo>
                  <a:lnTo>
                    <a:pt x="0" y="0"/>
                  </a:lnTo>
                  <a:close/>
                </a:path>
              </a:pathLst>
            </a:custGeom>
            <a:blipFill>
              <a:blip r:embed="rId4"/>
              <a:stretch>
                <a:fillRect l="0" t="0" r="0" b="0"/>
              </a:stretch>
            </a:blipFill>
          </p:spPr>
        </p:sp>
        <p:sp>
          <p:nvSpPr>
            <p:cNvPr name="Freeform 6" id="6"/>
            <p:cNvSpPr/>
            <p:nvPr/>
          </p:nvSpPr>
          <p:spPr>
            <a:xfrm flipH="false" flipV="false" rot="0">
              <a:off x="0" y="9897266"/>
              <a:ext cx="6854255" cy="6854255"/>
            </a:xfrm>
            <a:custGeom>
              <a:avLst/>
              <a:gdLst/>
              <a:ahLst/>
              <a:cxnLst/>
              <a:rect r="r" b="b" t="t" l="l"/>
              <a:pathLst>
                <a:path h="6854255" w="6854255">
                  <a:moveTo>
                    <a:pt x="0" y="0"/>
                  </a:moveTo>
                  <a:lnTo>
                    <a:pt x="6854255" y="0"/>
                  </a:lnTo>
                  <a:lnTo>
                    <a:pt x="6854255" y="6854255"/>
                  </a:lnTo>
                  <a:lnTo>
                    <a:pt x="0" y="6854255"/>
                  </a:lnTo>
                  <a:lnTo>
                    <a:pt x="0" y="0"/>
                  </a:lnTo>
                  <a:close/>
                </a:path>
              </a:pathLst>
            </a:custGeom>
            <a:blipFill>
              <a:blip r:embed="rId4"/>
              <a:stretch>
                <a:fillRect l="0" t="0" r="0" b="0"/>
              </a:stretch>
            </a:blipFill>
          </p:spPr>
        </p:sp>
      </p:grpSp>
      <p:sp>
        <p:nvSpPr>
          <p:cNvPr name="TextBox 7" id="7"/>
          <p:cNvSpPr txBox="true"/>
          <p:nvPr/>
        </p:nvSpPr>
        <p:spPr>
          <a:xfrm rot="0">
            <a:off x="624410" y="2831907"/>
            <a:ext cx="16308735" cy="896620"/>
          </a:xfrm>
          <a:prstGeom prst="rect">
            <a:avLst/>
          </a:prstGeom>
        </p:spPr>
        <p:txBody>
          <a:bodyPr anchor="t" rtlCol="false" tIns="0" lIns="0" bIns="0" rIns="0">
            <a:spAutoFit/>
          </a:bodyPr>
          <a:lstStyle/>
          <a:p>
            <a:pPr algn="ctr">
              <a:lnSpc>
                <a:spcPts val="7279"/>
              </a:lnSpc>
            </a:pPr>
            <a:r>
              <a:rPr lang="en-US" sz="5199" spc="519" u="sng">
                <a:solidFill>
                  <a:srgbClr val="F5DEB3"/>
                </a:solidFill>
                <a:latin typeface="Barlow Bold"/>
                <a:hlinkClick r:id="rId5" tooltip="https://www.ornitorinc.com/blog/referencement/10-bonnes-pratiques-referencement-seo/"/>
              </a:rPr>
              <a:t>Article 10 bonnes pratiques de référencement</a:t>
            </a:r>
          </a:p>
        </p:txBody>
      </p:sp>
    </p:spTree>
  </p:cSld>
  <p:clrMapOvr>
    <a:masterClrMapping/>
  </p:clrMapOvr>
  <p:transition spd="slow">
    <p:fade/>
  </p:transition>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5757">
                <a:alpha val="100000"/>
              </a:srgbClr>
            </a:gs>
            <a:gs pos="100000">
              <a:srgbClr val="8C52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028700" y="1133475"/>
            <a:ext cx="7225902" cy="1125093"/>
          </a:xfrm>
          <a:prstGeom prst="rect">
            <a:avLst/>
          </a:prstGeom>
        </p:spPr>
        <p:txBody>
          <a:bodyPr anchor="t" rtlCol="false" tIns="0" lIns="0" bIns="0" rIns="0">
            <a:spAutoFit/>
          </a:bodyPr>
          <a:lstStyle/>
          <a:p>
            <a:pPr algn="l" marL="0" indent="0" lvl="0">
              <a:lnSpc>
                <a:spcPts val="8586"/>
              </a:lnSpc>
            </a:pPr>
            <a:r>
              <a:rPr lang="en-US" sz="8100" spc="-162">
                <a:solidFill>
                  <a:srgbClr val="F5DEB3"/>
                </a:solidFill>
                <a:latin typeface="Arbutus Slab"/>
              </a:rPr>
              <a:t>Sommaire</a:t>
            </a:r>
          </a:p>
        </p:txBody>
      </p:sp>
      <p:grpSp>
        <p:nvGrpSpPr>
          <p:cNvPr name="Group 3" id="3"/>
          <p:cNvGrpSpPr/>
          <p:nvPr/>
        </p:nvGrpSpPr>
        <p:grpSpPr>
          <a:xfrm rot="0">
            <a:off x="1028700" y="3660679"/>
            <a:ext cx="6719656" cy="1151128"/>
            <a:chOff x="0" y="0"/>
            <a:chExt cx="8959541" cy="1534838"/>
          </a:xfrm>
        </p:grpSpPr>
        <p:grpSp>
          <p:nvGrpSpPr>
            <p:cNvPr name="Group 4" id="4"/>
            <p:cNvGrpSpPr/>
            <p:nvPr/>
          </p:nvGrpSpPr>
          <p:grpSpPr>
            <a:xfrm rot="0">
              <a:off x="0" y="0"/>
              <a:ext cx="1534838" cy="1534838"/>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F5DEB3"/>
                </a:solidFill>
                <a:prstDash val="solid"/>
                <a:miter/>
              </a:ln>
            </p:spPr>
          </p:sp>
          <p:sp>
            <p:nvSpPr>
              <p:cNvPr name="TextBox 6" id="6"/>
              <p:cNvSpPr txBox="true"/>
              <p:nvPr/>
            </p:nvSpPr>
            <p:spPr>
              <a:xfrm>
                <a:off x="76200" y="19050"/>
                <a:ext cx="660400" cy="717550"/>
              </a:xfrm>
              <a:prstGeom prst="rect">
                <a:avLst/>
              </a:prstGeom>
            </p:spPr>
            <p:txBody>
              <a:bodyPr anchor="ctr" rtlCol="false" tIns="50800" lIns="50800" bIns="50800" rIns="50800"/>
              <a:lstStyle/>
              <a:p>
                <a:pPr algn="ctr">
                  <a:lnSpc>
                    <a:spcPts val="4479"/>
                  </a:lnSpc>
                </a:pPr>
                <a:r>
                  <a:rPr lang="en-US" sz="3199">
                    <a:solidFill>
                      <a:srgbClr val="F5DEB3"/>
                    </a:solidFill>
                    <a:latin typeface="Arbutus Slab"/>
                  </a:rPr>
                  <a:t>1</a:t>
                </a:r>
              </a:p>
            </p:txBody>
          </p:sp>
        </p:grpSp>
        <p:sp>
          <p:nvSpPr>
            <p:cNvPr name="TextBox 7" id="7"/>
            <p:cNvSpPr txBox="true"/>
            <p:nvPr/>
          </p:nvSpPr>
          <p:spPr>
            <a:xfrm rot="0">
              <a:off x="1770663" y="351529"/>
              <a:ext cx="7188878" cy="826982"/>
            </a:xfrm>
            <a:prstGeom prst="rect">
              <a:avLst/>
            </a:prstGeom>
          </p:spPr>
          <p:txBody>
            <a:bodyPr anchor="t" rtlCol="false" tIns="0" lIns="0" bIns="0" rIns="0">
              <a:spAutoFit/>
            </a:bodyPr>
            <a:lstStyle/>
            <a:p>
              <a:pPr algn="l">
                <a:lnSpc>
                  <a:spcPts val="5320"/>
                </a:lnSpc>
              </a:pPr>
              <a:r>
                <a:rPr lang="en-US" sz="3800">
                  <a:solidFill>
                    <a:srgbClr val="F5DEB3"/>
                  </a:solidFill>
                  <a:latin typeface="Arbutus Slab"/>
                </a:rPr>
                <a:t>Qu’est-ce que le SEO ?</a:t>
              </a:r>
            </a:p>
          </p:txBody>
        </p:sp>
      </p:grpSp>
      <p:grpSp>
        <p:nvGrpSpPr>
          <p:cNvPr name="Group 8" id="8"/>
          <p:cNvGrpSpPr/>
          <p:nvPr/>
        </p:nvGrpSpPr>
        <p:grpSpPr>
          <a:xfrm rot="0">
            <a:off x="1028700" y="5143500"/>
            <a:ext cx="7695957" cy="1151128"/>
            <a:chOff x="0" y="0"/>
            <a:chExt cx="10261276" cy="1534838"/>
          </a:xfrm>
        </p:grpSpPr>
        <p:sp>
          <p:nvSpPr>
            <p:cNvPr name="TextBox 9" id="9"/>
            <p:cNvSpPr txBox="true"/>
            <p:nvPr/>
          </p:nvSpPr>
          <p:spPr>
            <a:xfrm rot="0">
              <a:off x="1770663" y="334471"/>
              <a:ext cx="8490612" cy="826982"/>
            </a:xfrm>
            <a:prstGeom prst="rect">
              <a:avLst/>
            </a:prstGeom>
          </p:spPr>
          <p:txBody>
            <a:bodyPr anchor="t" rtlCol="false" tIns="0" lIns="0" bIns="0" rIns="0">
              <a:spAutoFit/>
            </a:bodyPr>
            <a:lstStyle/>
            <a:p>
              <a:pPr algn="l">
                <a:lnSpc>
                  <a:spcPts val="5320"/>
                </a:lnSpc>
              </a:pPr>
              <a:r>
                <a:rPr lang="en-US" sz="3800">
                  <a:solidFill>
                    <a:srgbClr val="F5DEB3"/>
                  </a:solidFill>
                  <a:latin typeface="Arbutus Slab"/>
                </a:rPr>
                <a:t>Les avantages de SEO?</a:t>
              </a:r>
            </a:p>
          </p:txBody>
        </p:sp>
        <p:grpSp>
          <p:nvGrpSpPr>
            <p:cNvPr name="Group 10" id="10"/>
            <p:cNvGrpSpPr/>
            <p:nvPr/>
          </p:nvGrpSpPr>
          <p:grpSpPr>
            <a:xfrm rot="0">
              <a:off x="0" y="0"/>
              <a:ext cx="1534838" cy="1534838"/>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F5DEB3"/>
                </a:solidFill>
                <a:prstDash val="solid"/>
                <a:miter/>
              </a:ln>
            </p:spPr>
          </p:sp>
          <p:sp>
            <p:nvSpPr>
              <p:cNvPr name="TextBox 12" id="12"/>
              <p:cNvSpPr txBox="true"/>
              <p:nvPr/>
            </p:nvSpPr>
            <p:spPr>
              <a:xfrm>
                <a:off x="76200" y="19050"/>
                <a:ext cx="660400" cy="717550"/>
              </a:xfrm>
              <a:prstGeom prst="rect">
                <a:avLst/>
              </a:prstGeom>
            </p:spPr>
            <p:txBody>
              <a:bodyPr anchor="ctr" rtlCol="false" tIns="50800" lIns="50800" bIns="50800" rIns="50800"/>
              <a:lstStyle/>
              <a:p>
                <a:pPr algn="ctr">
                  <a:lnSpc>
                    <a:spcPts val="4479"/>
                  </a:lnSpc>
                </a:pPr>
                <a:r>
                  <a:rPr lang="en-US" sz="3199">
                    <a:solidFill>
                      <a:srgbClr val="F5DEB3"/>
                    </a:solidFill>
                    <a:latin typeface="Arbutus Slab"/>
                  </a:rPr>
                  <a:t>2</a:t>
                </a:r>
              </a:p>
            </p:txBody>
          </p:sp>
        </p:grpSp>
      </p:grpSp>
      <p:grpSp>
        <p:nvGrpSpPr>
          <p:cNvPr name="Group 13" id="13"/>
          <p:cNvGrpSpPr/>
          <p:nvPr/>
        </p:nvGrpSpPr>
        <p:grpSpPr>
          <a:xfrm rot="0">
            <a:off x="1028700" y="6628003"/>
            <a:ext cx="8406431" cy="1151128"/>
            <a:chOff x="0" y="0"/>
            <a:chExt cx="11208575" cy="1534838"/>
          </a:xfrm>
        </p:grpSpPr>
        <p:sp>
          <p:nvSpPr>
            <p:cNvPr name="TextBox 14" id="14"/>
            <p:cNvSpPr txBox="true"/>
            <p:nvPr/>
          </p:nvSpPr>
          <p:spPr>
            <a:xfrm rot="0">
              <a:off x="1770663" y="315169"/>
              <a:ext cx="9437912" cy="826982"/>
            </a:xfrm>
            <a:prstGeom prst="rect">
              <a:avLst/>
            </a:prstGeom>
          </p:spPr>
          <p:txBody>
            <a:bodyPr anchor="t" rtlCol="false" tIns="0" lIns="0" bIns="0" rIns="0">
              <a:spAutoFit/>
            </a:bodyPr>
            <a:lstStyle/>
            <a:p>
              <a:pPr algn="l">
                <a:lnSpc>
                  <a:spcPts val="5320"/>
                </a:lnSpc>
              </a:pPr>
              <a:r>
                <a:rPr lang="en-US" sz="3800">
                  <a:solidFill>
                    <a:srgbClr val="F5DEB3"/>
                  </a:solidFill>
                  <a:latin typeface="Arbutus Slab"/>
                </a:rPr>
                <a:t>Comment référencé son site?</a:t>
              </a:r>
            </a:p>
          </p:txBody>
        </p:sp>
        <p:grpSp>
          <p:nvGrpSpPr>
            <p:cNvPr name="Group 15" id="15"/>
            <p:cNvGrpSpPr/>
            <p:nvPr/>
          </p:nvGrpSpPr>
          <p:grpSpPr>
            <a:xfrm rot="0">
              <a:off x="0" y="0"/>
              <a:ext cx="1534838" cy="1534838"/>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F5DEB3"/>
                </a:solidFill>
                <a:prstDash val="solid"/>
                <a:miter/>
              </a:ln>
            </p:spPr>
          </p:sp>
          <p:sp>
            <p:nvSpPr>
              <p:cNvPr name="TextBox 17" id="17"/>
              <p:cNvSpPr txBox="true"/>
              <p:nvPr/>
            </p:nvSpPr>
            <p:spPr>
              <a:xfrm>
                <a:off x="76200" y="19050"/>
                <a:ext cx="660400" cy="717550"/>
              </a:xfrm>
              <a:prstGeom prst="rect">
                <a:avLst/>
              </a:prstGeom>
            </p:spPr>
            <p:txBody>
              <a:bodyPr anchor="ctr" rtlCol="false" tIns="50800" lIns="50800" bIns="50800" rIns="50800"/>
              <a:lstStyle/>
              <a:p>
                <a:pPr algn="ctr">
                  <a:lnSpc>
                    <a:spcPts val="4479"/>
                  </a:lnSpc>
                </a:pPr>
                <a:r>
                  <a:rPr lang="en-US" sz="3199">
                    <a:solidFill>
                      <a:srgbClr val="F5DEB3"/>
                    </a:solidFill>
                    <a:latin typeface="Arbutus Slab"/>
                  </a:rPr>
                  <a:t>3</a:t>
                </a:r>
              </a:p>
            </p:txBody>
          </p:sp>
        </p:grpSp>
      </p:grpSp>
      <p:grpSp>
        <p:nvGrpSpPr>
          <p:cNvPr name="Group 18" id="18"/>
          <p:cNvGrpSpPr/>
          <p:nvPr/>
        </p:nvGrpSpPr>
        <p:grpSpPr>
          <a:xfrm rot="0">
            <a:off x="1028700" y="8117013"/>
            <a:ext cx="7695957" cy="1151128"/>
            <a:chOff x="0" y="0"/>
            <a:chExt cx="10261276" cy="1534838"/>
          </a:xfrm>
        </p:grpSpPr>
        <p:sp>
          <p:nvSpPr>
            <p:cNvPr name="TextBox 19" id="19"/>
            <p:cNvSpPr txBox="true"/>
            <p:nvPr/>
          </p:nvSpPr>
          <p:spPr>
            <a:xfrm rot="0">
              <a:off x="1770663" y="315169"/>
              <a:ext cx="8490612" cy="826982"/>
            </a:xfrm>
            <a:prstGeom prst="rect">
              <a:avLst/>
            </a:prstGeom>
          </p:spPr>
          <p:txBody>
            <a:bodyPr anchor="t" rtlCol="false" tIns="0" lIns="0" bIns="0" rIns="0">
              <a:spAutoFit/>
            </a:bodyPr>
            <a:lstStyle/>
            <a:p>
              <a:pPr algn="l">
                <a:lnSpc>
                  <a:spcPts val="5320"/>
                </a:lnSpc>
              </a:pPr>
              <a:r>
                <a:rPr lang="en-US" sz="3800">
                  <a:solidFill>
                    <a:srgbClr val="F5DEB3"/>
                  </a:solidFill>
                  <a:latin typeface="Arbutus Slab"/>
                </a:rPr>
                <a:t>Qu’est-ce que le SEA ?</a:t>
              </a:r>
            </a:p>
          </p:txBody>
        </p:sp>
        <p:grpSp>
          <p:nvGrpSpPr>
            <p:cNvPr name="Group 20" id="20"/>
            <p:cNvGrpSpPr/>
            <p:nvPr/>
          </p:nvGrpSpPr>
          <p:grpSpPr>
            <a:xfrm rot="0">
              <a:off x="0" y="0"/>
              <a:ext cx="1534838" cy="1534838"/>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F5DEB3"/>
                </a:solidFill>
                <a:prstDash val="solid"/>
                <a:miter/>
              </a:ln>
            </p:spPr>
          </p:sp>
          <p:sp>
            <p:nvSpPr>
              <p:cNvPr name="TextBox 22" id="22"/>
              <p:cNvSpPr txBox="true"/>
              <p:nvPr/>
            </p:nvSpPr>
            <p:spPr>
              <a:xfrm>
                <a:off x="76200" y="19050"/>
                <a:ext cx="660400" cy="717550"/>
              </a:xfrm>
              <a:prstGeom prst="rect">
                <a:avLst/>
              </a:prstGeom>
            </p:spPr>
            <p:txBody>
              <a:bodyPr anchor="ctr" rtlCol="false" tIns="50800" lIns="50800" bIns="50800" rIns="50800"/>
              <a:lstStyle/>
              <a:p>
                <a:pPr algn="ctr">
                  <a:lnSpc>
                    <a:spcPts val="4479"/>
                  </a:lnSpc>
                </a:pPr>
                <a:r>
                  <a:rPr lang="en-US" sz="3199">
                    <a:solidFill>
                      <a:srgbClr val="F5DEB3"/>
                    </a:solidFill>
                    <a:latin typeface="Arbutus Slab"/>
                  </a:rPr>
                  <a:t>4</a:t>
                </a:r>
              </a:p>
            </p:txBody>
          </p:sp>
        </p:grpSp>
      </p:grpSp>
      <p:grpSp>
        <p:nvGrpSpPr>
          <p:cNvPr name="Group 23" id="23"/>
          <p:cNvGrpSpPr/>
          <p:nvPr/>
        </p:nvGrpSpPr>
        <p:grpSpPr>
          <a:xfrm rot="0">
            <a:off x="9667759" y="3490897"/>
            <a:ext cx="7065804" cy="1151128"/>
            <a:chOff x="0" y="0"/>
            <a:chExt cx="9421071" cy="1534838"/>
          </a:xfrm>
        </p:grpSpPr>
        <p:sp>
          <p:nvSpPr>
            <p:cNvPr name="TextBox 24" id="24"/>
            <p:cNvSpPr txBox="true"/>
            <p:nvPr/>
          </p:nvSpPr>
          <p:spPr>
            <a:xfrm rot="0">
              <a:off x="1879838" y="328292"/>
              <a:ext cx="7541234" cy="826982"/>
            </a:xfrm>
            <a:prstGeom prst="rect">
              <a:avLst/>
            </a:prstGeom>
          </p:spPr>
          <p:txBody>
            <a:bodyPr anchor="t" rtlCol="false" tIns="0" lIns="0" bIns="0" rIns="0">
              <a:spAutoFit/>
            </a:bodyPr>
            <a:lstStyle/>
            <a:p>
              <a:pPr algn="l">
                <a:lnSpc>
                  <a:spcPts val="5320"/>
                </a:lnSpc>
              </a:pPr>
              <a:r>
                <a:rPr lang="en-US" sz="3800">
                  <a:solidFill>
                    <a:srgbClr val="F5DEB3"/>
                  </a:solidFill>
                  <a:latin typeface="Arbutus Slab"/>
                </a:rPr>
                <a:t>Les avantages de SEA?</a:t>
              </a:r>
            </a:p>
          </p:txBody>
        </p:sp>
        <p:grpSp>
          <p:nvGrpSpPr>
            <p:cNvPr name="Group 25" id="25"/>
            <p:cNvGrpSpPr/>
            <p:nvPr/>
          </p:nvGrpSpPr>
          <p:grpSpPr>
            <a:xfrm rot="0">
              <a:off x="0" y="0"/>
              <a:ext cx="1534838" cy="1534838"/>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F5DEB3"/>
                </a:solidFill>
                <a:prstDash val="solid"/>
                <a:miter/>
              </a:ln>
            </p:spPr>
          </p:sp>
          <p:sp>
            <p:nvSpPr>
              <p:cNvPr name="TextBox 27" id="27"/>
              <p:cNvSpPr txBox="true"/>
              <p:nvPr/>
            </p:nvSpPr>
            <p:spPr>
              <a:xfrm>
                <a:off x="76200" y="19050"/>
                <a:ext cx="660400" cy="717550"/>
              </a:xfrm>
              <a:prstGeom prst="rect">
                <a:avLst/>
              </a:prstGeom>
            </p:spPr>
            <p:txBody>
              <a:bodyPr anchor="ctr" rtlCol="false" tIns="50800" lIns="50800" bIns="50800" rIns="50800"/>
              <a:lstStyle/>
              <a:p>
                <a:pPr algn="ctr">
                  <a:lnSpc>
                    <a:spcPts val="4479"/>
                  </a:lnSpc>
                </a:pPr>
                <a:r>
                  <a:rPr lang="en-US" sz="3199">
                    <a:solidFill>
                      <a:srgbClr val="F5DEB3"/>
                    </a:solidFill>
                    <a:latin typeface="Arbutus Slab"/>
                  </a:rPr>
                  <a:t>5</a:t>
                </a:r>
              </a:p>
            </p:txBody>
          </p:sp>
        </p:grpSp>
      </p:grpSp>
      <p:grpSp>
        <p:nvGrpSpPr>
          <p:cNvPr name="Group 28" id="28"/>
          <p:cNvGrpSpPr/>
          <p:nvPr/>
        </p:nvGrpSpPr>
        <p:grpSpPr>
          <a:xfrm rot="0">
            <a:off x="9667759" y="4973718"/>
            <a:ext cx="7749100" cy="1236980"/>
            <a:chOff x="0" y="0"/>
            <a:chExt cx="10332133" cy="1649307"/>
          </a:xfrm>
        </p:grpSpPr>
        <p:sp>
          <p:nvSpPr>
            <p:cNvPr name="TextBox 29" id="29"/>
            <p:cNvSpPr txBox="true"/>
            <p:nvPr/>
          </p:nvSpPr>
          <p:spPr>
            <a:xfrm rot="0">
              <a:off x="1879838" y="-66675"/>
              <a:ext cx="8452295" cy="1715982"/>
            </a:xfrm>
            <a:prstGeom prst="rect">
              <a:avLst/>
            </a:prstGeom>
          </p:spPr>
          <p:txBody>
            <a:bodyPr anchor="t" rtlCol="false" tIns="0" lIns="0" bIns="0" rIns="0">
              <a:spAutoFit/>
            </a:bodyPr>
            <a:lstStyle/>
            <a:p>
              <a:pPr algn="l">
                <a:lnSpc>
                  <a:spcPts val="5320"/>
                </a:lnSpc>
              </a:pPr>
              <a:r>
                <a:rPr lang="en-US" sz="3800" spc="380">
                  <a:solidFill>
                    <a:srgbClr val="F5DEB3"/>
                  </a:solidFill>
                  <a:latin typeface="Arbutus Slab"/>
                </a:rPr>
                <a:t>Les différences entre SEO et SEA</a:t>
              </a:r>
            </a:p>
          </p:txBody>
        </p:sp>
        <p:grpSp>
          <p:nvGrpSpPr>
            <p:cNvPr name="Group 30" id="30"/>
            <p:cNvGrpSpPr/>
            <p:nvPr/>
          </p:nvGrpSpPr>
          <p:grpSpPr>
            <a:xfrm rot="0">
              <a:off x="0" y="0"/>
              <a:ext cx="1534838" cy="1534838"/>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F5DEB3"/>
                </a:solidFill>
                <a:prstDash val="solid"/>
                <a:miter/>
              </a:ln>
            </p:spPr>
          </p:sp>
          <p:sp>
            <p:nvSpPr>
              <p:cNvPr name="TextBox 32" id="32"/>
              <p:cNvSpPr txBox="true"/>
              <p:nvPr/>
            </p:nvSpPr>
            <p:spPr>
              <a:xfrm>
                <a:off x="76200" y="19050"/>
                <a:ext cx="660400" cy="717550"/>
              </a:xfrm>
              <a:prstGeom prst="rect">
                <a:avLst/>
              </a:prstGeom>
            </p:spPr>
            <p:txBody>
              <a:bodyPr anchor="ctr" rtlCol="false" tIns="50800" lIns="50800" bIns="50800" rIns="50800"/>
              <a:lstStyle/>
              <a:p>
                <a:pPr algn="ctr">
                  <a:lnSpc>
                    <a:spcPts val="4479"/>
                  </a:lnSpc>
                </a:pPr>
                <a:r>
                  <a:rPr lang="en-US" sz="3199">
                    <a:solidFill>
                      <a:srgbClr val="F5DEB3"/>
                    </a:solidFill>
                    <a:latin typeface="Arbutus Slab"/>
                  </a:rPr>
                  <a:t>6</a:t>
                </a:r>
              </a:p>
            </p:txBody>
          </p:sp>
        </p:grpSp>
      </p:grpSp>
      <p:grpSp>
        <p:nvGrpSpPr>
          <p:cNvPr name="Group 33" id="33"/>
          <p:cNvGrpSpPr/>
          <p:nvPr/>
        </p:nvGrpSpPr>
        <p:grpSpPr>
          <a:xfrm rot="0">
            <a:off x="9667759" y="6439844"/>
            <a:ext cx="8058923" cy="1339288"/>
            <a:chOff x="0" y="0"/>
            <a:chExt cx="10745230" cy="1785718"/>
          </a:xfrm>
        </p:grpSpPr>
        <p:sp>
          <p:nvSpPr>
            <p:cNvPr name="TextBox 34" id="34"/>
            <p:cNvSpPr txBox="true"/>
            <p:nvPr/>
          </p:nvSpPr>
          <p:spPr>
            <a:xfrm rot="0">
              <a:off x="1879838" y="69736"/>
              <a:ext cx="8865393" cy="1715982"/>
            </a:xfrm>
            <a:prstGeom prst="rect">
              <a:avLst/>
            </a:prstGeom>
          </p:spPr>
          <p:txBody>
            <a:bodyPr anchor="t" rtlCol="false" tIns="0" lIns="0" bIns="0" rIns="0">
              <a:spAutoFit/>
            </a:bodyPr>
            <a:lstStyle/>
            <a:p>
              <a:pPr algn="l">
                <a:lnSpc>
                  <a:spcPts val="5320"/>
                </a:lnSpc>
              </a:pPr>
              <a:r>
                <a:rPr lang="en-US" sz="3800">
                  <a:solidFill>
                    <a:srgbClr val="F5DEB3"/>
                  </a:solidFill>
                  <a:latin typeface="Arbutus Slab"/>
                </a:rPr>
                <a:t>Lequel choisir, SEO ou SEA?</a:t>
              </a:r>
            </a:p>
          </p:txBody>
        </p:sp>
        <p:grpSp>
          <p:nvGrpSpPr>
            <p:cNvPr name="Group 35" id="35"/>
            <p:cNvGrpSpPr/>
            <p:nvPr/>
          </p:nvGrpSpPr>
          <p:grpSpPr>
            <a:xfrm rot="0">
              <a:off x="0" y="0"/>
              <a:ext cx="1534838" cy="1534838"/>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F5DEB3"/>
                </a:solidFill>
                <a:prstDash val="solid"/>
                <a:miter/>
              </a:ln>
            </p:spPr>
          </p:sp>
          <p:sp>
            <p:nvSpPr>
              <p:cNvPr name="TextBox 37" id="37"/>
              <p:cNvSpPr txBox="true"/>
              <p:nvPr/>
            </p:nvSpPr>
            <p:spPr>
              <a:xfrm>
                <a:off x="76200" y="19050"/>
                <a:ext cx="660400" cy="717550"/>
              </a:xfrm>
              <a:prstGeom prst="rect">
                <a:avLst/>
              </a:prstGeom>
            </p:spPr>
            <p:txBody>
              <a:bodyPr anchor="ctr" rtlCol="false" tIns="50800" lIns="50800" bIns="50800" rIns="50800"/>
              <a:lstStyle/>
              <a:p>
                <a:pPr algn="ctr">
                  <a:lnSpc>
                    <a:spcPts val="4479"/>
                  </a:lnSpc>
                </a:pPr>
                <a:r>
                  <a:rPr lang="en-US" sz="3199">
                    <a:solidFill>
                      <a:srgbClr val="F5DEB3"/>
                    </a:solidFill>
                    <a:latin typeface="Arbutus Slab"/>
                  </a:rPr>
                  <a:t>7</a:t>
                </a:r>
              </a:p>
            </p:txBody>
          </p:sp>
        </p:grpSp>
      </p:grpSp>
      <p:grpSp>
        <p:nvGrpSpPr>
          <p:cNvPr name="Group 38" id="38"/>
          <p:cNvGrpSpPr/>
          <p:nvPr/>
        </p:nvGrpSpPr>
        <p:grpSpPr>
          <a:xfrm rot="-5400000">
            <a:off x="14716336" y="3571664"/>
            <a:ext cx="8239442" cy="3153514"/>
            <a:chOff x="0" y="0"/>
            <a:chExt cx="2170059" cy="830555"/>
          </a:xfrm>
        </p:grpSpPr>
        <p:sp>
          <p:nvSpPr>
            <p:cNvPr name="Freeform 39" id="39"/>
            <p:cNvSpPr/>
            <p:nvPr/>
          </p:nvSpPr>
          <p:spPr>
            <a:xfrm flipH="false" flipV="false" rot="0">
              <a:off x="0" y="0"/>
              <a:ext cx="2170059" cy="830555"/>
            </a:xfrm>
            <a:custGeom>
              <a:avLst/>
              <a:gdLst/>
              <a:ahLst/>
              <a:cxnLst/>
              <a:rect r="r" b="b" t="t" l="l"/>
              <a:pathLst>
                <a:path h="830555" w="2170059">
                  <a:moveTo>
                    <a:pt x="88324" y="0"/>
                  </a:moveTo>
                  <a:lnTo>
                    <a:pt x="2081735" y="0"/>
                  </a:lnTo>
                  <a:cubicBezTo>
                    <a:pt x="2105160" y="0"/>
                    <a:pt x="2127625" y="9306"/>
                    <a:pt x="2144189" y="25870"/>
                  </a:cubicBezTo>
                  <a:cubicBezTo>
                    <a:pt x="2160753" y="42433"/>
                    <a:pt x="2170059" y="64899"/>
                    <a:pt x="2170059" y="88324"/>
                  </a:cubicBezTo>
                  <a:lnTo>
                    <a:pt x="2170059" y="742231"/>
                  </a:lnTo>
                  <a:cubicBezTo>
                    <a:pt x="2170059" y="765656"/>
                    <a:pt x="2160753" y="788122"/>
                    <a:pt x="2144189" y="804686"/>
                  </a:cubicBezTo>
                  <a:cubicBezTo>
                    <a:pt x="2127625" y="821249"/>
                    <a:pt x="2105160" y="830555"/>
                    <a:pt x="2081735" y="830555"/>
                  </a:cubicBezTo>
                  <a:lnTo>
                    <a:pt x="88324" y="830555"/>
                  </a:lnTo>
                  <a:cubicBezTo>
                    <a:pt x="64899" y="830555"/>
                    <a:pt x="42433" y="821249"/>
                    <a:pt x="25870" y="804686"/>
                  </a:cubicBezTo>
                  <a:cubicBezTo>
                    <a:pt x="9306" y="788122"/>
                    <a:pt x="0" y="765656"/>
                    <a:pt x="0" y="742231"/>
                  </a:cubicBezTo>
                  <a:lnTo>
                    <a:pt x="0" y="88324"/>
                  </a:lnTo>
                  <a:cubicBezTo>
                    <a:pt x="0" y="64899"/>
                    <a:pt x="9306" y="42433"/>
                    <a:pt x="25870" y="25870"/>
                  </a:cubicBezTo>
                  <a:cubicBezTo>
                    <a:pt x="42433" y="9306"/>
                    <a:pt x="64899" y="0"/>
                    <a:pt x="88324" y="0"/>
                  </a:cubicBezTo>
                  <a:close/>
                </a:path>
              </a:pathLst>
            </a:custGeom>
            <a:solidFill>
              <a:srgbClr val="000000">
                <a:alpha val="0"/>
              </a:srgbClr>
            </a:solidFill>
            <a:ln w="38100" cap="rnd">
              <a:solidFill>
                <a:srgbClr val="FFFFFF"/>
              </a:solidFill>
              <a:prstDash val="solid"/>
              <a:round/>
            </a:ln>
          </p:spPr>
        </p:sp>
        <p:sp>
          <p:nvSpPr>
            <p:cNvPr name="TextBox 40" id="40"/>
            <p:cNvSpPr txBox="true"/>
            <p:nvPr/>
          </p:nvSpPr>
          <p:spPr>
            <a:xfrm>
              <a:off x="0" y="-28575"/>
              <a:ext cx="2170059" cy="859130"/>
            </a:xfrm>
            <a:prstGeom prst="rect">
              <a:avLst/>
            </a:prstGeom>
          </p:spPr>
          <p:txBody>
            <a:bodyPr anchor="ctr" rtlCol="false" tIns="50800" lIns="50800" bIns="50800" rIns="50800"/>
            <a:lstStyle/>
            <a:p>
              <a:pPr algn="ctr">
                <a:lnSpc>
                  <a:spcPts val="2659"/>
                </a:lnSpc>
              </a:pPr>
            </a:p>
          </p:txBody>
        </p:sp>
      </p:grpSp>
      <p:sp>
        <p:nvSpPr>
          <p:cNvPr name="Freeform 41" id="41"/>
          <p:cNvSpPr/>
          <p:nvPr/>
        </p:nvSpPr>
        <p:spPr>
          <a:xfrm flipH="false" flipV="false" rot="0">
            <a:off x="1745553" y="-3549411"/>
            <a:ext cx="5054305" cy="5054305"/>
          </a:xfrm>
          <a:custGeom>
            <a:avLst/>
            <a:gdLst/>
            <a:ahLst/>
            <a:cxnLst/>
            <a:rect r="r" b="b" t="t" l="l"/>
            <a:pathLst>
              <a:path h="5054305" w="5054305">
                <a:moveTo>
                  <a:pt x="0" y="0"/>
                </a:moveTo>
                <a:lnTo>
                  <a:pt x="5054305" y="0"/>
                </a:lnTo>
                <a:lnTo>
                  <a:pt x="5054305" y="5054306"/>
                </a:lnTo>
                <a:lnTo>
                  <a:pt x="0" y="5054306"/>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grpSp>
        <p:nvGrpSpPr>
          <p:cNvPr name="Group 42" id="42"/>
          <p:cNvGrpSpPr/>
          <p:nvPr/>
        </p:nvGrpSpPr>
        <p:grpSpPr>
          <a:xfrm rot="0">
            <a:off x="9667759" y="7947231"/>
            <a:ext cx="8058923" cy="1151128"/>
            <a:chOff x="0" y="0"/>
            <a:chExt cx="10745230" cy="1534838"/>
          </a:xfrm>
        </p:grpSpPr>
        <p:grpSp>
          <p:nvGrpSpPr>
            <p:cNvPr name="Group 43" id="43"/>
            <p:cNvGrpSpPr/>
            <p:nvPr/>
          </p:nvGrpSpPr>
          <p:grpSpPr>
            <a:xfrm rot="0">
              <a:off x="0" y="0"/>
              <a:ext cx="1534838" cy="1534838"/>
              <a:chOff x="0" y="0"/>
              <a:chExt cx="812800" cy="812800"/>
            </a:xfrm>
          </p:grpSpPr>
          <p:sp>
            <p:nvSpPr>
              <p:cNvPr name="Freeform 44" id="4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F5DEB3"/>
                </a:solidFill>
                <a:prstDash val="solid"/>
                <a:miter/>
              </a:ln>
            </p:spPr>
          </p:sp>
          <p:sp>
            <p:nvSpPr>
              <p:cNvPr name="TextBox 45" id="45"/>
              <p:cNvSpPr txBox="true"/>
              <p:nvPr/>
            </p:nvSpPr>
            <p:spPr>
              <a:xfrm>
                <a:off x="76200" y="19050"/>
                <a:ext cx="660400" cy="717550"/>
              </a:xfrm>
              <a:prstGeom prst="rect">
                <a:avLst/>
              </a:prstGeom>
            </p:spPr>
            <p:txBody>
              <a:bodyPr anchor="ctr" rtlCol="false" tIns="50800" lIns="50800" bIns="50800" rIns="50800"/>
              <a:lstStyle/>
              <a:p>
                <a:pPr algn="ctr">
                  <a:lnSpc>
                    <a:spcPts val="4479"/>
                  </a:lnSpc>
                </a:pPr>
                <a:r>
                  <a:rPr lang="en-US" sz="3199">
                    <a:solidFill>
                      <a:srgbClr val="F5DEB3"/>
                    </a:solidFill>
                    <a:latin typeface="Arbutus Slab"/>
                  </a:rPr>
                  <a:t>8</a:t>
                </a:r>
              </a:p>
            </p:txBody>
          </p:sp>
        </p:grpSp>
        <p:sp>
          <p:nvSpPr>
            <p:cNvPr name="TextBox 46" id="46"/>
            <p:cNvSpPr txBox="true"/>
            <p:nvPr/>
          </p:nvSpPr>
          <p:spPr>
            <a:xfrm rot="0">
              <a:off x="1879838" y="534692"/>
              <a:ext cx="8865393" cy="826982"/>
            </a:xfrm>
            <a:prstGeom prst="rect">
              <a:avLst/>
            </a:prstGeom>
          </p:spPr>
          <p:txBody>
            <a:bodyPr anchor="t" rtlCol="false" tIns="0" lIns="0" bIns="0" rIns="0">
              <a:spAutoFit/>
            </a:bodyPr>
            <a:lstStyle/>
            <a:p>
              <a:pPr algn="l" marL="0" indent="0" lvl="0">
                <a:lnSpc>
                  <a:spcPts val="5320"/>
                </a:lnSpc>
                <a:spcBef>
                  <a:spcPct val="0"/>
                </a:spcBef>
              </a:pPr>
              <a:r>
                <a:rPr lang="en-US" sz="3800" strike="noStrike" u="none">
                  <a:solidFill>
                    <a:srgbClr val="F5DEB3"/>
                  </a:solidFill>
                  <a:latin typeface="Arbutus Slab"/>
                </a:rPr>
                <a:t>Article intéressant</a:t>
              </a:r>
            </a:p>
          </p:txBody>
        </p:sp>
      </p:grpSp>
    </p:spTree>
  </p:cSld>
  <p:clrMapOvr>
    <a:masterClrMapping/>
  </p:clrMapOvr>
  <p:transition spd="slow">
    <p:fade/>
  </p:transition>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5757">
                <a:alpha val="100000"/>
              </a:srgbClr>
            </a:gs>
            <a:gs pos="100000">
              <a:srgbClr val="8C52FF">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0887338" y="-1022258"/>
            <a:ext cx="8054750" cy="12563641"/>
            <a:chOff x="0" y="0"/>
            <a:chExt cx="10739666" cy="16751521"/>
          </a:xfrm>
        </p:grpSpPr>
        <p:sp>
          <p:nvSpPr>
            <p:cNvPr name="Freeform 3" id="3"/>
            <p:cNvSpPr/>
            <p:nvPr/>
          </p:nvSpPr>
          <p:spPr>
            <a:xfrm flipH="false" flipV="false" rot="0">
              <a:off x="386857" y="0"/>
              <a:ext cx="3560340" cy="3560340"/>
            </a:xfrm>
            <a:custGeom>
              <a:avLst/>
              <a:gdLst/>
              <a:ahLst/>
              <a:cxnLst/>
              <a:rect r="r" b="b" t="t" l="l"/>
              <a:pathLst>
                <a:path h="3560340" w="3560340">
                  <a:moveTo>
                    <a:pt x="0" y="0"/>
                  </a:moveTo>
                  <a:lnTo>
                    <a:pt x="3560341" y="0"/>
                  </a:lnTo>
                  <a:lnTo>
                    <a:pt x="3560341" y="3560340"/>
                  </a:lnTo>
                  <a:lnTo>
                    <a:pt x="0" y="3560340"/>
                  </a:lnTo>
                  <a:lnTo>
                    <a:pt x="0" y="0"/>
                  </a:lnTo>
                  <a:close/>
                </a:path>
              </a:pathLst>
            </a:custGeom>
            <a:blipFill>
              <a:blip r:embed="rId3"/>
              <a:stretch>
                <a:fillRect l="0" t="0" r="0" b="0"/>
              </a:stretch>
            </a:blipFill>
          </p:spPr>
        </p:sp>
        <p:sp>
          <p:nvSpPr>
            <p:cNvPr name="Freeform 4" id="4"/>
            <p:cNvSpPr/>
            <p:nvPr/>
          </p:nvSpPr>
          <p:spPr>
            <a:xfrm flipH="false" flipV="false" rot="0">
              <a:off x="5307649" y="3369537"/>
              <a:ext cx="5432017" cy="5432017"/>
            </a:xfrm>
            <a:custGeom>
              <a:avLst/>
              <a:gdLst/>
              <a:ahLst/>
              <a:cxnLst/>
              <a:rect r="r" b="b" t="t" l="l"/>
              <a:pathLst>
                <a:path h="5432017" w="5432017">
                  <a:moveTo>
                    <a:pt x="0" y="0"/>
                  </a:moveTo>
                  <a:lnTo>
                    <a:pt x="5432017" y="0"/>
                  </a:lnTo>
                  <a:lnTo>
                    <a:pt x="5432017" y="5432017"/>
                  </a:lnTo>
                  <a:lnTo>
                    <a:pt x="0" y="5432017"/>
                  </a:lnTo>
                  <a:lnTo>
                    <a:pt x="0" y="0"/>
                  </a:lnTo>
                  <a:close/>
                </a:path>
              </a:pathLst>
            </a:custGeom>
            <a:blipFill>
              <a:blip r:embed="rId3"/>
              <a:stretch>
                <a:fillRect l="0" t="0" r="0" b="0"/>
              </a:stretch>
            </a:blipFill>
          </p:spPr>
        </p:sp>
        <p:sp>
          <p:nvSpPr>
            <p:cNvPr name="Freeform 5" id="5"/>
            <p:cNvSpPr/>
            <p:nvPr/>
          </p:nvSpPr>
          <p:spPr>
            <a:xfrm flipH="false" flipV="false" rot="0">
              <a:off x="0" y="9897266"/>
              <a:ext cx="6854255" cy="6854255"/>
            </a:xfrm>
            <a:custGeom>
              <a:avLst/>
              <a:gdLst/>
              <a:ahLst/>
              <a:cxnLst/>
              <a:rect r="r" b="b" t="t" l="l"/>
              <a:pathLst>
                <a:path h="6854255" w="6854255">
                  <a:moveTo>
                    <a:pt x="0" y="0"/>
                  </a:moveTo>
                  <a:lnTo>
                    <a:pt x="6854255" y="0"/>
                  </a:lnTo>
                  <a:lnTo>
                    <a:pt x="6854255" y="6854255"/>
                  </a:lnTo>
                  <a:lnTo>
                    <a:pt x="0" y="6854255"/>
                  </a:lnTo>
                  <a:lnTo>
                    <a:pt x="0" y="0"/>
                  </a:lnTo>
                  <a:close/>
                </a:path>
              </a:pathLst>
            </a:custGeom>
            <a:blipFill>
              <a:blip r:embed="rId3"/>
              <a:stretch>
                <a:fillRect l="0" t="0" r="0" b="0"/>
              </a:stretch>
            </a:blipFill>
          </p:spPr>
        </p:sp>
      </p:grpSp>
      <p:grpSp>
        <p:nvGrpSpPr>
          <p:cNvPr name="Group 6" id="6"/>
          <p:cNvGrpSpPr/>
          <p:nvPr/>
        </p:nvGrpSpPr>
        <p:grpSpPr>
          <a:xfrm rot="0">
            <a:off x="892062" y="2942042"/>
            <a:ext cx="8088393" cy="5113363"/>
            <a:chOff x="0" y="0"/>
            <a:chExt cx="10784525" cy="6817817"/>
          </a:xfrm>
        </p:grpSpPr>
        <p:sp>
          <p:nvSpPr>
            <p:cNvPr name="Freeform 7" id="7"/>
            <p:cNvSpPr/>
            <p:nvPr/>
          </p:nvSpPr>
          <p:spPr>
            <a:xfrm flipH="false" flipV="false" rot="0">
              <a:off x="0" y="841362"/>
              <a:ext cx="364367" cy="336128"/>
            </a:xfrm>
            <a:custGeom>
              <a:avLst/>
              <a:gdLst/>
              <a:ahLst/>
              <a:cxnLst/>
              <a:rect r="r" b="b" t="t" l="l"/>
              <a:pathLst>
                <a:path h="336128" w="364367">
                  <a:moveTo>
                    <a:pt x="0" y="0"/>
                  </a:moveTo>
                  <a:lnTo>
                    <a:pt x="364367" y="0"/>
                  </a:lnTo>
                  <a:lnTo>
                    <a:pt x="364367" y="336128"/>
                  </a:lnTo>
                  <a:lnTo>
                    <a:pt x="0" y="3361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0" y="140011"/>
              <a:ext cx="364367" cy="336128"/>
            </a:xfrm>
            <a:custGeom>
              <a:avLst/>
              <a:gdLst/>
              <a:ahLst/>
              <a:cxnLst/>
              <a:rect r="r" b="b" t="t" l="l"/>
              <a:pathLst>
                <a:path h="336128" w="364367">
                  <a:moveTo>
                    <a:pt x="0" y="0"/>
                  </a:moveTo>
                  <a:lnTo>
                    <a:pt x="364367" y="0"/>
                  </a:lnTo>
                  <a:lnTo>
                    <a:pt x="364367" y="336128"/>
                  </a:lnTo>
                  <a:lnTo>
                    <a:pt x="0" y="3361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0" y="2236084"/>
              <a:ext cx="364367" cy="336128"/>
            </a:xfrm>
            <a:custGeom>
              <a:avLst/>
              <a:gdLst/>
              <a:ahLst/>
              <a:cxnLst/>
              <a:rect r="r" b="b" t="t" l="l"/>
              <a:pathLst>
                <a:path h="336128" w="364367">
                  <a:moveTo>
                    <a:pt x="0" y="0"/>
                  </a:moveTo>
                  <a:lnTo>
                    <a:pt x="364367" y="0"/>
                  </a:lnTo>
                  <a:lnTo>
                    <a:pt x="364367" y="336128"/>
                  </a:lnTo>
                  <a:lnTo>
                    <a:pt x="0" y="3361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0" y="3626312"/>
              <a:ext cx="364367" cy="336128"/>
            </a:xfrm>
            <a:custGeom>
              <a:avLst/>
              <a:gdLst/>
              <a:ahLst/>
              <a:cxnLst/>
              <a:rect r="r" b="b" t="t" l="l"/>
              <a:pathLst>
                <a:path h="336128" w="364367">
                  <a:moveTo>
                    <a:pt x="0" y="0"/>
                  </a:moveTo>
                  <a:lnTo>
                    <a:pt x="364367" y="0"/>
                  </a:lnTo>
                  <a:lnTo>
                    <a:pt x="364367" y="336129"/>
                  </a:lnTo>
                  <a:lnTo>
                    <a:pt x="0" y="3361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0" y="4330741"/>
              <a:ext cx="364367" cy="336128"/>
            </a:xfrm>
            <a:custGeom>
              <a:avLst/>
              <a:gdLst/>
              <a:ahLst/>
              <a:cxnLst/>
              <a:rect r="r" b="b" t="t" l="l"/>
              <a:pathLst>
                <a:path h="336128" w="364367">
                  <a:moveTo>
                    <a:pt x="0" y="0"/>
                  </a:moveTo>
                  <a:lnTo>
                    <a:pt x="364367" y="0"/>
                  </a:lnTo>
                  <a:lnTo>
                    <a:pt x="364367" y="336128"/>
                  </a:lnTo>
                  <a:lnTo>
                    <a:pt x="0" y="3361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572829" y="-85725"/>
              <a:ext cx="10211696" cy="6903542"/>
            </a:xfrm>
            <a:prstGeom prst="rect">
              <a:avLst/>
            </a:prstGeom>
          </p:spPr>
          <p:txBody>
            <a:bodyPr anchor="t" rtlCol="false" tIns="0" lIns="0" bIns="0" rIns="0">
              <a:spAutoFit/>
            </a:bodyPr>
            <a:lstStyle/>
            <a:p>
              <a:pPr algn="l">
                <a:lnSpc>
                  <a:spcPts val="4189"/>
                </a:lnSpc>
              </a:pPr>
              <a:r>
                <a:rPr lang="en-US" sz="2668">
                  <a:solidFill>
                    <a:srgbClr val="F5DEB3"/>
                  </a:solidFill>
                  <a:latin typeface="Arbutus Slab"/>
                </a:rPr>
                <a:t>Search Engine Optimization</a:t>
              </a:r>
            </a:p>
            <a:p>
              <a:pPr algn="l">
                <a:lnSpc>
                  <a:spcPts val="4189"/>
                </a:lnSpc>
              </a:pPr>
              <a:r>
                <a:rPr lang="en-US" sz="2668">
                  <a:solidFill>
                    <a:srgbClr val="F5DEB3"/>
                  </a:solidFill>
                  <a:latin typeface="Arbutus Slab"/>
                </a:rPr>
                <a:t>Apparition du terme SEO en 1997, Danny Sullivan </a:t>
              </a:r>
            </a:p>
            <a:p>
              <a:pPr algn="l">
                <a:lnSpc>
                  <a:spcPts val="4189"/>
                </a:lnSpc>
              </a:pPr>
              <a:r>
                <a:rPr lang="en-US" sz="2668">
                  <a:solidFill>
                    <a:srgbClr val="F5DEB3"/>
                  </a:solidFill>
                  <a:latin typeface="Arbutus Slab"/>
                </a:rPr>
                <a:t>Positionnement d’un site web dans les navigateurs</a:t>
              </a:r>
            </a:p>
            <a:p>
              <a:pPr algn="l">
                <a:lnSpc>
                  <a:spcPts val="4189"/>
                </a:lnSpc>
              </a:pPr>
              <a:r>
                <a:rPr lang="en-US" sz="2668">
                  <a:solidFill>
                    <a:srgbClr val="F5DEB3"/>
                  </a:solidFill>
                  <a:latin typeface="Arbutus Slab"/>
                </a:rPr>
                <a:t>Rendre visible auprès des internautes</a:t>
              </a:r>
            </a:p>
            <a:p>
              <a:pPr algn="l">
                <a:lnSpc>
                  <a:spcPts val="4189"/>
                </a:lnSpc>
              </a:pPr>
              <a:r>
                <a:rPr lang="en-US" sz="2668">
                  <a:solidFill>
                    <a:srgbClr val="F5DEB3"/>
                  </a:solidFill>
                  <a:latin typeface="Arbutus Slab"/>
                </a:rPr>
                <a:t>Permet d’attirer l’attention des clients potentiels et existants</a:t>
              </a:r>
            </a:p>
            <a:p>
              <a:pPr algn="ctr" marL="0" indent="0" lvl="0">
                <a:lnSpc>
                  <a:spcPts val="4189"/>
                </a:lnSpc>
              </a:pPr>
            </a:p>
            <a:p>
              <a:pPr algn="ctr" marL="0" indent="0" lvl="0">
                <a:lnSpc>
                  <a:spcPts val="4189"/>
                </a:lnSpc>
              </a:pPr>
            </a:p>
          </p:txBody>
        </p:sp>
      </p:grpSp>
      <p:grpSp>
        <p:nvGrpSpPr>
          <p:cNvPr name="Group 13" id="13"/>
          <p:cNvGrpSpPr/>
          <p:nvPr/>
        </p:nvGrpSpPr>
        <p:grpSpPr>
          <a:xfrm rot="0">
            <a:off x="9243362" y="2122476"/>
            <a:ext cx="8513367" cy="5779412"/>
            <a:chOff x="0" y="0"/>
            <a:chExt cx="11351156" cy="7705883"/>
          </a:xfrm>
        </p:grpSpPr>
        <p:sp>
          <p:nvSpPr>
            <p:cNvPr name="Freeform 14" id="14"/>
            <p:cNvSpPr/>
            <p:nvPr/>
          </p:nvSpPr>
          <p:spPr>
            <a:xfrm flipH="false" flipV="false" rot="0">
              <a:off x="96140" y="133316"/>
              <a:ext cx="11158876" cy="7439250"/>
            </a:xfrm>
            <a:custGeom>
              <a:avLst/>
              <a:gdLst/>
              <a:ahLst/>
              <a:cxnLst/>
              <a:rect r="r" b="b" t="t" l="l"/>
              <a:pathLst>
                <a:path h="7439250" w="11158876">
                  <a:moveTo>
                    <a:pt x="0" y="0"/>
                  </a:moveTo>
                  <a:lnTo>
                    <a:pt x="11158876" y="0"/>
                  </a:lnTo>
                  <a:lnTo>
                    <a:pt x="11158876" y="7439251"/>
                  </a:lnTo>
                  <a:lnTo>
                    <a:pt x="0" y="7439251"/>
                  </a:lnTo>
                  <a:lnTo>
                    <a:pt x="0" y="0"/>
                  </a:lnTo>
                  <a:close/>
                </a:path>
              </a:pathLst>
            </a:custGeom>
            <a:blipFill>
              <a:blip r:embed="rId6"/>
              <a:stretch>
                <a:fillRect l="0" t="0" r="0" b="0"/>
              </a:stretch>
            </a:blipFill>
          </p:spPr>
        </p:sp>
        <p:grpSp>
          <p:nvGrpSpPr>
            <p:cNvPr name="Group 15" id="15"/>
            <p:cNvGrpSpPr/>
            <p:nvPr/>
          </p:nvGrpSpPr>
          <p:grpSpPr>
            <a:xfrm rot="0">
              <a:off x="0" y="0"/>
              <a:ext cx="11351156" cy="7705883"/>
              <a:chOff x="0" y="0"/>
              <a:chExt cx="3486308" cy="2366727"/>
            </a:xfrm>
          </p:grpSpPr>
          <p:sp>
            <p:nvSpPr>
              <p:cNvPr name="Freeform 16" id="16"/>
              <p:cNvSpPr/>
              <p:nvPr/>
            </p:nvSpPr>
            <p:spPr>
              <a:xfrm flipH="false" flipV="false" rot="0">
                <a:off x="0" y="0"/>
                <a:ext cx="3486309" cy="2366727"/>
              </a:xfrm>
              <a:custGeom>
                <a:avLst/>
                <a:gdLst/>
                <a:ahLst/>
                <a:cxnLst/>
                <a:rect r="r" b="b" t="t" l="l"/>
                <a:pathLst>
                  <a:path h="2366727" w="3486309">
                    <a:moveTo>
                      <a:pt x="0" y="0"/>
                    </a:moveTo>
                    <a:lnTo>
                      <a:pt x="0" y="2366727"/>
                    </a:lnTo>
                    <a:lnTo>
                      <a:pt x="3486309" y="2366727"/>
                    </a:lnTo>
                    <a:lnTo>
                      <a:pt x="3486309" y="0"/>
                    </a:lnTo>
                    <a:lnTo>
                      <a:pt x="0" y="0"/>
                    </a:lnTo>
                    <a:close/>
                    <a:moveTo>
                      <a:pt x="3425348" y="2305767"/>
                    </a:moveTo>
                    <a:lnTo>
                      <a:pt x="59690" y="2305767"/>
                    </a:lnTo>
                    <a:lnTo>
                      <a:pt x="59690" y="59690"/>
                    </a:lnTo>
                    <a:lnTo>
                      <a:pt x="3425348" y="59690"/>
                    </a:lnTo>
                    <a:lnTo>
                      <a:pt x="3425348" y="2305767"/>
                    </a:lnTo>
                    <a:close/>
                  </a:path>
                </a:pathLst>
              </a:custGeom>
              <a:solidFill>
                <a:srgbClr val="000000"/>
              </a:solidFill>
            </p:spPr>
          </p:sp>
        </p:grpSp>
      </p:grpSp>
      <p:sp>
        <p:nvSpPr>
          <p:cNvPr name="TextBox 17" id="17"/>
          <p:cNvSpPr txBox="true"/>
          <p:nvPr/>
        </p:nvSpPr>
        <p:spPr>
          <a:xfrm rot="0">
            <a:off x="0" y="476195"/>
            <a:ext cx="9471112" cy="1028700"/>
          </a:xfrm>
          <a:prstGeom prst="rect">
            <a:avLst/>
          </a:prstGeom>
        </p:spPr>
        <p:txBody>
          <a:bodyPr anchor="t" rtlCol="false" tIns="0" lIns="0" bIns="0" rIns="0">
            <a:spAutoFit/>
          </a:bodyPr>
          <a:lstStyle/>
          <a:p>
            <a:pPr algn="ctr" marL="0" indent="0" lvl="0">
              <a:lnSpc>
                <a:spcPts val="8160"/>
              </a:lnSpc>
            </a:pPr>
            <a:r>
              <a:rPr lang="en-US" sz="6800" spc="-136">
                <a:solidFill>
                  <a:srgbClr val="F5DEB3"/>
                </a:solidFill>
                <a:latin typeface="Arbutus Slab"/>
              </a:rPr>
              <a:t>Qu’est-ce que le SEO ?</a:t>
            </a:r>
          </a:p>
        </p:txBody>
      </p:sp>
      <p:sp>
        <p:nvSpPr>
          <p:cNvPr name="Freeform 18" id="18"/>
          <p:cNvSpPr/>
          <p:nvPr/>
        </p:nvSpPr>
        <p:spPr>
          <a:xfrm flipH="false" flipV="false" rot="0">
            <a:off x="1745553" y="-3549411"/>
            <a:ext cx="5054305" cy="5054305"/>
          </a:xfrm>
          <a:custGeom>
            <a:avLst/>
            <a:gdLst/>
            <a:ahLst/>
            <a:cxnLst/>
            <a:rect r="r" b="b" t="t" l="l"/>
            <a:pathLst>
              <a:path h="5054305" w="5054305">
                <a:moveTo>
                  <a:pt x="0" y="0"/>
                </a:moveTo>
                <a:lnTo>
                  <a:pt x="5054305" y="0"/>
                </a:lnTo>
                <a:lnTo>
                  <a:pt x="5054305" y="5054306"/>
                </a:lnTo>
                <a:lnTo>
                  <a:pt x="0" y="5054306"/>
                </a:lnTo>
                <a:lnTo>
                  <a:pt x="0" y="0"/>
                </a:lnTo>
                <a:close/>
              </a:path>
            </a:pathLst>
          </a:custGeom>
          <a:blipFill>
            <a:blip r:embed="rId7">
              <a:alphaModFix amt="30000"/>
              <a:extLst>
                <a:ext uri="{96DAC541-7B7A-43D3-8B79-37D633B846F1}">
                  <asvg:svgBlip xmlns:asvg="http://schemas.microsoft.com/office/drawing/2016/SVG/main" r:embed="rId8"/>
                </a:ext>
              </a:extLst>
            </a:blip>
            <a:stretch>
              <a:fillRect l="0" t="0" r="0" b="0"/>
            </a:stretch>
          </a:blipFill>
        </p:spPr>
      </p:sp>
    </p:spTree>
  </p:cSld>
  <p:clrMapOvr>
    <a:masterClrMapping/>
  </p:clrMapOvr>
  <p:transition spd="slow">
    <p:fade/>
  </p:transition>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5757">
                <a:alpha val="100000"/>
              </a:srgbClr>
            </a:gs>
            <a:gs pos="100000">
              <a:srgbClr val="8C52FF">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5400000">
            <a:off x="14716336" y="3571664"/>
            <a:ext cx="8239442" cy="3153514"/>
            <a:chOff x="0" y="0"/>
            <a:chExt cx="2170059" cy="830555"/>
          </a:xfrm>
        </p:grpSpPr>
        <p:sp>
          <p:nvSpPr>
            <p:cNvPr name="Freeform 3" id="3"/>
            <p:cNvSpPr/>
            <p:nvPr/>
          </p:nvSpPr>
          <p:spPr>
            <a:xfrm flipH="false" flipV="false" rot="0">
              <a:off x="0" y="0"/>
              <a:ext cx="2170059" cy="830555"/>
            </a:xfrm>
            <a:custGeom>
              <a:avLst/>
              <a:gdLst/>
              <a:ahLst/>
              <a:cxnLst/>
              <a:rect r="r" b="b" t="t" l="l"/>
              <a:pathLst>
                <a:path h="830555" w="2170059">
                  <a:moveTo>
                    <a:pt x="88324" y="0"/>
                  </a:moveTo>
                  <a:lnTo>
                    <a:pt x="2081735" y="0"/>
                  </a:lnTo>
                  <a:cubicBezTo>
                    <a:pt x="2105160" y="0"/>
                    <a:pt x="2127625" y="9306"/>
                    <a:pt x="2144189" y="25870"/>
                  </a:cubicBezTo>
                  <a:cubicBezTo>
                    <a:pt x="2160753" y="42433"/>
                    <a:pt x="2170059" y="64899"/>
                    <a:pt x="2170059" y="88324"/>
                  </a:cubicBezTo>
                  <a:lnTo>
                    <a:pt x="2170059" y="742231"/>
                  </a:lnTo>
                  <a:cubicBezTo>
                    <a:pt x="2170059" y="765656"/>
                    <a:pt x="2160753" y="788122"/>
                    <a:pt x="2144189" y="804686"/>
                  </a:cubicBezTo>
                  <a:cubicBezTo>
                    <a:pt x="2127625" y="821249"/>
                    <a:pt x="2105160" y="830555"/>
                    <a:pt x="2081735" y="830555"/>
                  </a:cubicBezTo>
                  <a:lnTo>
                    <a:pt x="88324" y="830555"/>
                  </a:lnTo>
                  <a:cubicBezTo>
                    <a:pt x="64899" y="830555"/>
                    <a:pt x="42433" y="821249"/>
                    <a:pt x="25870" y="804686"/>
                  </a:cubicBezTo>
                  <a:cubicBezTo>
                    <a:pt x="9306" y="788122"/>
                    <a:pt x="0" y="765656"/>
                    <a:pt x="0" y="742231"/>
                  </a:cubicBezTo>
                  <a:lnTo>
                    <a:pt x="0" y="88324"/>
                  </a:lnTo>
                  <a:cubicBezTo>
                    <a:pt x="0" y="64899"/>
                    <a:pt x="9306" y="42433"/>
                    <a:pt x="25870" y="25870"/>
                  </a:cubicBezTo>
                  <a:cubicBezTo>
                    <a:pt x="42433" y="9306"/>
                    <a:pt x="64899" y="0"/>
                    <a:pt x="88324" y="0"/>
                  </a:cubicBezTo>
                  <a:close/>
                </a:path>
              </a:pathLst>
            </a:custGeom>
            <a:solidFill>
              <a:srgbClr val="000000">
                <a:alpha val="0"/>
              </a:srgbClr>
            </a:solidFill>
            <a:ln w="38100" cap="rnd">
              <a:solidFill>
                <a:srgbClr val="FFFFFF"/>
              </a:solidFill>
              <a:prstDash val="solid"/>
              <a:round/>
            </a:ln>
          </p:spPr>
        </p:sp>
        <p:sp>
          <p:nvSpPr>
            <p:cNvPr name="TextBox 4" id="4"/>
            <p:cNvSpPr txBox="true"/>
            <p:nvPr/>
          </p:nvSpPr>
          <p:spPr>
            <a:xfrm>
              <a:off x="0" y="-28575"/>
              <a:ext cx="2170059" cy="85913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042921" y="0"/>
            <a:ext cx="13245079" cy="2057400"/>
          </a:xfrm>
          <a:prstGeom prst="rect">
            <a:avLst/>
          </a:prstGeom>
        </p:spPr>
        <p:txBody>
          <a:bodyPr anchor="t" rtlCol="false" tIns="0" lIns="0" bIns="0" rIns="0">
            <a:spAutoFit/>
          </a:bodyPr>
          <a:lstStyle/>
          <a:p>
            <a:pPr algn="ctr">
              <a:lnSpc>
                <a:spcPts val="8160"/>
              </a:lnSpc>
            </a:pPr>
            <a:r>
              <a:rPr lang="en-US" sz="6800" spc="-136">
                <a:solidFill>
                  <a:srgbClr val="F5DEB3"/>
                </a:solidFill>
                <a:latin typeface="Arbutus Slab"/>
              </a:rPr>
              <a:t>Pourquoi favorisé le SEO?</a:t>
            </a:r>
          </a:p>
          <a:p>
            <a:pPr algn="ctr" marL="0" indent="0" lvl="0">
              <a:lnSpc>
                <a:spcPts val="8160"/>
              </a:lnSpc>
            </a:pPr>
            <a:r>
              <a:rPr lang="en-US" sz="6800" spc="-136">
                <a:solidFill>
                  <a:srgbClr val="F5DEB3"/>
                </a:solidFill>
                <a:latin typeface="Arbutus Slab"/>
              </a:rPr>
              <a:t>(les avantages)</a:t>
            </a:r>
          </a:p>
        </p:txBody>
      </p:sp>
      <p:sp>
        <p:nvSpPr>
          <p:cNvPr name="Freeform 6" id="6"/>
          <p:cNvSpPr/>
          <p:nvPr/>
        </p:nvSpPr>
        <p:spPr>
          <a:xfrm flipH="false" flipV="false" rot="0">
            <a:off x="1745553" y="-3549411"/>
            <a:ext cx="5054305" cy="5054305"/>
          </a:xfrm>
          <a:custGeom>
            <a:avLst/>
            <a:gdLst/>
            <a:ahLst/>
            <a:cxnLst/>
            <a:rect r="r" b="b" t="t" l="l"/>
            <a:pathLst>
              <a:path h="5054305" w="5054305">
                <a:moveTo>
                  <a:pt x="0" y="0"/>
                </a:moveTo>
                <a:lnTo>
                  <a:pt x="5054305" y="0"/>
                </a:lnTo>
                <a:lnTo>
                  <a:pt x="5054305" y="5054306"/>
                </a:lnTo>
                <a:lnTo>
                  <a:pt x="0" y="5054306"/>
                </a:lnTo>
                <a:lnTo>
                  <a:pt x="0" y="0"/>
                </a:lnTo>
                <a:close/>
              </a:path>
            </a:pathLst>
          </a:custGeom>
          <a:blipFill>
            <a:blip r:embed="rId3">
              <a:alphaModFix amt="30000"/>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615905" y="2483254"/>
            <a:ext cx="7749597" cy="5320492"/>
            <a:chOff x="0" y="0"/>
            <a:chExt cx="10332796" cy="7093989"/>
          </a:xfrm>
        </p:grpSpPr>
        <p:sp>
          <p:nvSpPr>
            <p:cNvPr name="Freeform 8" id="8"/>
            <p:cNvSpPr/>
            <p:nvPr/>
          </p:nvSpPr>
          <p:spPr>
            <a:xfrm flipH="false" flipV="false" rot="0">
              <a:off x="164596" y="170779"/>
              <a:ext cx="10003603" cy="6752432"/>
            </a:xfrm>
            <a:custGeom>
              <a:avLst/>
              <a:gdLst/>
              <a:ahLst/>
              <a:cxnLst/>
              <a:rect r="r" b="b" t="t" l="l"/>
              <a:pathLst>
                <a:path h="6752432" w="10003603">
                  <a:moveTo>
                    <a:pt x="0" y="0"/>
                  </a:moveTo>
                  <a:lnTo>
                    <a:pt x="10003604" y="0"/>
                  </a:lnTo>
                  <a:lnTo>
                    <a:pt x="10003604" y="6752432"/>
                  </a:lnTo>
                  <a:lnTo>
                    <a:pt x="0" y="6752432"/>
                  </a:lnTo>
                  <a:lnTo>
                    <a:pt x="0" y="0"/>
                  </a:lnTo>
                  <a:close/>
                </a:path>
              </a:pathLst>
            </a:custGeom>
            <a:blipFill>
              <a:blip r:embed="rId5"/>
              <a:stretch>
                <a:fillRect l="0" t="0" r="0" b="0"/>
              </a:stretch>
            </a:blipFill>
          </p:spPr>
        </p:sp>
        <p:grpSp>
          <p:nvGrpSpPr>
            <p:cNvPr name="Group 9" id="9"/>
            <p:cNvGrpSpPr/>
            <p:nvPr/>
          </p:nvGrpSpPr>
          <p:grpSpPr>
            <a:xfrm rot="0">
              <a:off x="0" y="0"/>
              <a:ext cx="10332796" cy="7093989"/>
              <a:chOff x="0" y="0"/>
              <a:chExt cx="3685548" cy="2530316"/>
            </a:xfrm>
          </p:grpSpPr>
          <p:sp>
            <p:nvSpPr>
              <p:cNvPr name="Freeform 10" id="10"/>
              <p:cNvSpPr/>
              <p:nvPr/>
            </p:nvSpPr>
            <p:spPr>
              <a:xfrm flipH="false" flipV="false" rot="0">
                <a:off x="0" y="0"/>
                <a:ext cx="3685548" cy="2530316"/>
              </a:xfrm>
              <a:custGeom>
                <a:avLst/>
                <a:gdLst/>
                <a:ahLst/>
                <a:cxnLst/>
                <a:rect r="r" b="b" t="t" l="l"/>
                <a:pathLst>
                  <a:path h="2530316" w="3685548">
                    <a:moveTo>
                      <a:pt x="0" y="0"/>
                    </a:moveTo>
                    <a:lnTo>
                      <a:pt x="0" y="2530316"/>
                    </a:lnTo>
                    <a:lnTo>
                      <a:pt x="3685548" y="2530316"/>
                    </a:lnTo>
                    <a:lnTo>
                      <a:pt x="3685548" y="0"/>
                    </a:lnTo>
                    <a:lnTo>
                      <a:pt x="0" y="0"/>
                    </a:lnTo>
                    <a:close/>
                    <a:moveTo>
                      <a:pt x="3624588" y="2469356"/>
                    </a:moveTo>
                    <a:lnTo>
                      <a:pt x="59690" y="2469356"/>
                    </a:lnTo>
                    <a:lnTo>
                      <a:pt x="59690" y="59690"/>
                    </a:lnTo>
                    <a:lnTo>
                      <a:pt x="3624588" y="59690"/>
                    </a:lnTo>
                    <a:lnTo>
                      <a:pt x="3624588" y="2469356"/>
                    </a:lnTo>
                    <a:close/>
                  </a:path>
                </a:pathLst>
              </a:custGeom>
              <a:solidFill>
                <a:srgbClr val="000000"/>
              </a:solidFill>
            </p:spPr>
          </p:sp>
        </p:grpSp>
      </p:grpSp>
      <p:sp>
        <p:nvSpPr>
          <p:cNvPr name="Freeform 11" id="11"/>
          <p:cNvSpPr/>
          <p:nvPr/>
        </p:nvSpPr>
        <p:spPr>
          <a:xfrm flipH="false" flipV="false" rot="0">
            <a:off x="9870452" y="3588281"/>
            <a:ext cx="273275" cy="252096"/>
          </a:xfrm>
          <a:custGeom>
            <a:avLst/>
            <a:gdLst/>
            <a:ahLst/>
            <a:cxnLst/>
            <a:rect r="r" b="b" t="t" l="l"/>
            <a:pathLst>
              <a:path h="252096" w="273275">
                <a:moveTo>
                  <a:pt x="0" y="0"/>
                </a:moveTo>
                <a:lnTo>
                  <a:pt x="273275" y="0"/>
                </a:lnTo>
                <a:lnTo>
                  <a:pt x="273275" y="252096"/>
                </a:lnTo>
                <a:lnTo>
                  <a:pt x="0" y="2520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2" id="12"/>
          <p:cNvGrpSpPr/>
          <p:nvPr/>
        </p:nvGrpSpPr>
        <p:grpSpPr>
          <a:xfrm rot="0">
            <a:off x="9870452" y="2874831"/>
            <a:ext cx="5880425" cy="2903817"/>
            <a:chOff x="0" y="0"/>
            <a:chExt cx="7840567" cy="3871756"/>
          </a:xfrm>
        </p:grpSpPr>
        <p:sp>
          <p:nvSpPr>
            <p:cNvPr name="TextBox 13" id="13"/>
            <p:cNvSpPr txBox="true"/>
            <p:nvPr/>
          </p:nvSpPr>
          <p:spPr>
            <a:xfrm rot="0">
              <a:off x="1057906" y="-104775"/>
              <a:ext cx="6782661" cy="3976531"/>
            </a:xfrm>
            <a:prstGeom prst="rect">
              <a:avLst/>
            </a:prstGeom>
          </p:spPr>
          <p:txBody>
            <a:bodyPr anchor="t" rtlCol="false" tIns="0" lIns="0" bIns="0" rIns="0">
              <a:spAutoFit/>
            </a:bodyPr>
            <a:lstStyle/>
            <a:p>
              <a:pPr algn="l">
                <a:lnSpc>
                  <a:spcPts val="4817"/>
                </a:lnSpc>
              </a:pPr>
              <a:r>
                <a:rPr lang="en-US" sz="3068">
                  <a:solidFill>
                    <a:srgbClr val="F5DEB3"/>
                  </a:solidFill>
                  <a:latin typeface="Arbutus Slab"/>
                </a:rPr>
                <a:t>Visibilité</a:t>
              </a:r>
            </a:p>
            <a:p>
              <a:pPr algn="l">
                <a:lnSpc>
                  <a:spcPts val="4817"/>
                </a:lnSpc>
              </a:pPr>
              <a:r>
                <a:rPr lang="en-US" sz="3068">
                  <a:solidFill>
                    <a:srgbClr val="F5DEB3"/>
                  </a:solidFill>
                  <a:latin typeface="Arbutus Slab"/>
                </a:rPr>
                <a:t>Le trafic</a:t>
              </a:r>
            </a:p>
            <a:p>
              <a:pPr algn="l">
                <a:lnSpc>
                  <a:spcPts val="4817"/>
                </a:lnSpc>
              </a:pPr>
              <a:r>
                <a:rPr lang="en-US" sz="3068">
                  <a:solidFill>
                    <a:srgbClr val="F5DEB3"/>
                  </a:solidFill>
                  <a:latin typeface="Arbutus Slab"/>
                </a:rPr>
                <a:t>La génération de leads</a:t>
              </a:r>
            </a:p>
            <a:p>
              <a:pPr algn="l">
                <a:lnSpc>
                  <a:spcPts val="4817"/>
                </a:lnSpc>
              </a:pPr>
              <a:r>
                <a:rPr lang="en-US" sz="3068">
                  <a:solidFill>
                    <a:srgbClr val="F5DEB3"/>
                  </a:solidFill>
                  <a:latin typeface="Arbutus Slab"/>
                </a:rPr>
                <a:t>Les revenus</a:t>
              </a:r>
            </a:p>
            <a:p>
              <a:pPr algn="l" marL="0" indent="0" lvl="0">
                <a:lnSpc>
                  <a:spcPts val="4817"/>
                </a:lnSpc>
              </a:pPr>
              <a:r>
                <a:rPr lang="en-US" sz="3068">
                  <a:solidFill>
                    <a:srgbClr val="F5DEB3"/>
                  </a:solidFill>
                  <a:latin typeface="Arbutus Slab"/>
                </a:rPr>
                <a:t>Peu coûteuse</a:t>
              </a:r>
            </a:p>
          </p:txBody>
        </p:sp>
        <p:sp>
          <p:nvSpPr>
            <p:cNvPr name="Freeform 14" id="14"/>
            <p:cNvSpPr/>
            <p:nvPr/>
          </p:nvSpPr>
          <p:spPr>
            <a:xfrm flipH="false" flipV="false" rot="0">
              <a:off x="0" y="128175"/>
              <a:ext cx="364367" cy="336128"/>
            </a:xfrm>
            <a:custGeom>
              <a:avLst/>
              <a:gdLst/>
              <a:ahLst/>
              <a:cxnLst/>
              <a:rect r="r" b="b" t="t" l="l"/>
              <a:pathLst>
                <a:path h="336128" w="364367">
                  <a:moveTo>
                    <a:pt x="0" y="0"/>
                  </a:moveTo>
                  <a:lnTo>
                    <a:pt x="364367" y="0"/>
                  </a:lnTo>
                  <a:lnTo>
                    <a:pt x="364367" y="336129"/>
                  </a:lnTo>
                  <a:lnTo>
                    <a:pt x="0" y="3361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Freeform 15" id="15"/>
          <p:cNvSpPr/>
          <p:nvPr/>
        </p:nvSpPr>
        <p:spPr>
          <a:xfrm flipH="false" flipV="false" rot="0">
            <a:off x="9870452" y="4202327"/>
            <a:ext cx="273275" cy="252096"/>
          </a:xfrm>
          <a:custGeom>
            <a:avLst/>
            <a:gdLst/>
            <a:ahLst/>
            <a:cxnLst/>
            <a:rect r="r" b="b" t="t" l="l"/>
            <a:pathLst>
              <a:path h="252096" w="273275">
                <a:moveTo>
                  <a:pt x="0" y="0"/>
                </a:moveTo>
                <a:lnTo>
                  <a:pt x="273275" y="0"/>
                </a:lnTo>
                <a:lnTo>
                  <a:pt x="273275" y="252097"/>
                </a:lnTo>
                <a:lnTo>
                  <a:pt x="0" y="2520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9870452" y="4816374"/>
            <a:ext cx="273275" cy="252096"/>
          </a:xfrm>
          <a:custGeom>
            <a:avLst/>
            <a:gdLst/>
            <a:ahLst/>
            <a:cxnLst/>
            <a:rect r="r" b="b" t="t" l="l"/>
            <a:pathLst>
              <a:path h="252096" w="273275">
                <a:moveTo>
                  <a:pt x="0" y="0"/>
                </a:moveTo>
                <a:lnTo>
                  <a:pt x="273275" y="0"/>
                </a:lnTo>
                <a:lnTo>
                  <a:pt x="273275" y="252096"/>
                </a:lnTo>
                <a:lnTo>
                  <a:pt x="0" y="2520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9870452" y="5430420"/>
            <a:ext cx="273275" cy="252096"/>
          </a:xfrm>
          <a:custGeom>
            <a:avLst/>
            <a:gdLst/>
            <a:ahLst/>
            <a:cxnLst/>
            <a:rect r="r" b="b" t="t" l="l"/>
            <a:pathLst>
              <a:path h="252096" w="273275">
                <a:moveTo>
                  <a:pt x="0" y="0"/>
                </a:moveTo>
                <a:lnTo>
                  <a:pt x="273275" y="0"/>
                </a:lnTo>
                <a:lnTo>
                  <a:pt x="273275" y="252096"/>
                </a:lnTo>
                <a:lnTo>
                  <a:pt x="0" y="2520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transition spd="slow">
    <p:fade/>
  </p:transition>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5757">
                <a:alpha val="100000"/>
              </a:srgbClr>
            </a:gs>
            <a:gs pos="100000">
              <a:srgbClr val="8C52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745553" y="-3549411"/>
            <a:ext cx="5054305" cy="5054305"/>
          </a:xfrm>
          <a:custGeom>
            <a:avLst/>
            <a:gdLst/>
            <a:ahLst/>
            <a:cxnLst/>
            <a:rect r="r" b="b" t="t" l="l"/>
            <a:pathLst>
              <a:path h="5054305" w="5054305">
                <a:moveTo>
                  <a:pt x="0" y="0"/>
                </a:moveTo>
                <a:lnTo>
                  <a:pt x="5054305" y="0"/>
                </a:lnTo>
                <a:lnTo>
                  <a:pt x="5054305" y="5054306"/>
                </a:lnTo>
                <a:lnTo>
                  <a:pt x="0" y="5054306"/>
                </a:lnTo>
                <a:lnTo>
                  <a:pt x="0" y="0"/>
                </a:lnTo>
                <a:close/>
              </a:path>
            </a:pathLst>
          </a:custGeom>
          <a:blipFill>
            <a:blip r:embed="rId3">
              <a:alphaModFix amt="30000"/>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10887338" y="-1022258"/>
            <a:ext cx="8054750" cy="12563641"/>
            <a:chOff x="0" y="0"/>
            <a:chExt cx="10739666" cy="16751521"/>
          </a:xfrm>
        </p:grpSpPr>
        <p:sp>
          <p:nvSpPr>
            <p:cNvPr name="Freeform 4" id="4"/>
            <p:cNvSpPr/>
            <p:nvPr/>
          </p:nvSpPr>
          <p:spPr>
            <a:xfrm flipH="false" flipV="false" rot="0">
              <a:off x="386857" y="0"/>
              <a:ext cx="3560340" cy="3560340"/>
            </a:xfrm>
            <a:custGeom>
              <a:avLst/>
              <a:gdLst/>
              <a:ahLst/>
              <a:cxnLst/>
              <a:rect r="r" b="b" t="t" l="l"/>
              <a:pathLst>
                <a:path h="3560340" w="3560340">
                  <a:moveTo>
                    <a:pt x="0" y="0"/>
                  </a:moveTo>
                  <a:lnTo>
                    <a:pt x="3560341" y="0"/>
                  </a:lnTo>
                  <a:lnTo>
                    <a:pt x="3560341" y="3560340"/>
                  </a:lnTo>
                  <a:lnTo>
                    <a:pt x="0" y="3560340"/>
                  </a:lnTo>
                  <a:lnTo>
                    <a:pt x="0" y="0"/>
                  </a:lnTo>
                  <a:close/>
                </a:path>
              </a:pathLst>
            </a:custGeom>
            <a:blipFill>
              <a:blip r:embed="rId5"/>
              <a:stretch>
                <a:fillRect l="0" t="0" r="0" b="0"/>
              </a:stretch>
            </a:blipFill>
          </p:spPr>
        </p:sp>
        <p:sp>
          <p:nvSpPr>
            <p:cNvPr name="Freeform 5" id="5"/>
            <p:cNvSpPr/>
            <p:nvPr/>
          </p:nvSpPr>
          <p:spPr>
            <a:xfrm flipH="false" flipV="false" rot="0">
              <a:off x="5307649" y="3369537"/>
              <a:ext cx="5432017" cy="5432017"/>
            </a:xfrm>
            <a:custGeom>
              <a:avLst/>
              <a:gdLst/>
              <a:ahLst/>
              <a:cxnLst/>
              <a:rect r="r" b="b" t="t" l="l"/>
              <a:pathLst>
                <a:path h="5432017" w="5432017">
                  <a:moveTo>
                    <a:pt x="0" y="0"/>
                  </a:moveTo>
                  <a:lnTo>
                    <a:pt x="5432017" y="0"/>
                  </a:lnTo>
                  <a:lnTo>
                    <a:pt x="5432017" y="5432017"/>
                  </a:lnTo>
                  <a:lnTo>
                    <a:pt x="0" y="5432017"/>
                  </a:lnTo>
                  <a:lnTo>
                    <a:pt x="0" y="0"/>
                  </a:lnTo>
                  <a:close/>
                </a:path>
              </a:pathLst>
            </a:custGeom>
            <a:blipFill>
              <a:blip r:embed="rId5"/>
              <a:stretch>
                <a:fillRect l="0" t="0" r="0" b="0"/>
              </a:stretch>
            </a:blipFill>
          </p:spPr>
        </p:sp>
        <p:sp>
          <p:nvSpPr>
            <p:cNvPr name="Freeform 6" id="6"/>
            <p:cNvSpPr/>
            <p:nvPr/>
          </p:nvSpPr>
          <p:spPr>
            <a:xfrm flipH="false" flipV="false" rot="0">
              <a:off x="0" y="9897266"/>
              <a:ext cx="6854255" cy="6854255"/>
            </a:xfrm>
            <a:custGeom>
              <a:avLst/>
              <a:gdLst/>
              <a:ahLst/>
              <a:cxnLst/>
              <a:rect r="r" b="b" t="t" l="l"/>
              <a:pathLst>
                <a:path h="6854255" w="6854255">
                  <a:moveTo>
                    <a:pt x="0" y="0"/>
                  </a:moveTo>
                  <a:lnTo>
                    <a:pt x="6854255" y="0"/>
                  </a:lnTo>
                  <a:lnTo>
                    <a:pt x="6854255" y="6854255"/>
                  </a:lnTo>
                  <a:lnTo>
                    <a:pt x="0" y="6854255"/>
                  </a:lnTo>
                  <a:lnTo>
                    <a:pt x="0" y="0"/>
                  </a:lnTo>
                  <a:close/>
                </a:path>
              </a:pathLst>
            </a:custGeom>
            <a:blipFill>
              <a:blip r:embed="rId5"/>
              <a:stretch>
                <a:fillRect l="0" t="0" r="0" b="0"/>
              </a:stretch>
            </a:blipFill>
          </p:spPr>
        </p:sp>
      </p:grpSp>
      <p:sp>
        <p:nvSpPr>
          <p:cNvPr name="TextBox 7" id="7"/>
          <p:cNvSpPr txBox="true"/>
          <p:nvPr/>
        </p:nvSpPr>
        <p:spPr>
          <a:xfrm rot="0">
            <a:off x="1217407" y="210862"/>
            <a:ext cx="14970563" cy="1012189"/>
          </a:xfrm>
          <a:prstGeom prst="rect">
            <a:avLst/>
          </a:prstGeom>
        </p:spPr>
        <p:txBody>
          <a:bodyPr anchor="t" rtlCol="false" tIns="0" lIns="0" bIns="0" rIns="0">
            <a:spAutoFit/>
          </a:bodyPr>
          <a:lstStyle/>
          <a:p>
            <a:pPr algn="l">
              <a:lnSpc>
                <a:spcPts val="8260"/>
              </a:lnSpc>
            </a:pPr>
            <a:r>
              <a:rPr lang="en-US" sz="5900" spc="118">
                <a:solidFill>
                  <a:srgbClr val="F5DEB3"/>
                </a:solidFill>
                <a:latin typeface="Arbutus Slab"/>
              </a:rPr>
              <a:t>COMMENT RÉFÉRENCÉ SON SITE?</a:t>
            </a:r>
          </a:p>
        </p:txBody>
      </p:sp>
      <p:sp>
        <p:nvSpPr>
          <p:cNvPr name="TextBox 8" id="8"/>
          <p:cNvSpPr txBox="true"/>
          <p:nvPr/>
        </p:nvSpPr>
        <p:spPr>
          <a:xfrm rot="0">
            <a:off x="1217407" y="1695635"/>
            <a:ext cx="6387832" cy="887095"/>
          </a:xfrm>
          <a:prstGeom prst="rect">
            <a:avLst/>
          </a:prstGeom>
        </p:spPr>
        <p:txBody>
          <a:bodyPr anchor="t" rtlCol="false" tIns="0" lIns="0" bIns="0" rIns="0">
            <a:spAutoFit/>
          </a:bodyPr>
          <a:lstStyle/>
          <a:p>
            <a:pPr algn="ctr">
              <a:lnSpc>
                <a:spcPts val="7279"/>
              </a:lnSpc>
            </a:pPr>
            <a:r>
              <a:rPr lang="en-US" sz="5199" spc="103">
                <a:solidFill>
                  <a:srgbClr val="F5DEB3"/>
                </a:solidFill>
                <a:latin typeface="Arbutus Slab"/>
              </a:rPr>
              <a:t>1. HTML</a:t>
            </a:r>
          </a:p>
        </p:txBody>
      </p:sp>
      <p:grpSp>
        <p:nvGrpSpPr>
          <p:cNvPr name="Group 9" id="9"/>
          <p:cNvGrpSpPr/>
          <p:nvPr/>
        </p:nvGrpSpPr>
        <p:grpSpPr>
          <a:xfrm rot="0">
            <a:off x="9054280" y="1352592"/>
            <a:ext cx="8057663" cy="7597958"/>
            <a:chOff x="0" y="0"/>
            <a:chExt cx="10743551" cy="10130611"/>
          </a:xfrm>
        </p:grpSpPr>
        <p:sp>
          <p:nvSpPr>
            <p:cNvPr name="Freeform 10" id="10"/>
            <p:cNvSpPr/>
            <p:nvPr/>
          </p:nvSpPr>
          <p:spPr>
            <a:xfrm flipH="false" flipV="false" rot="0">
              <a:off x="1250" y="203071"/>
              <a:ext cx="10561413" cy="9764443"/>
            </a:xfrm>
            <a:custGeom>
              <a:avLst/>
              <a:gdLst/>
              <a:ahLst/>
              <a:cxnLst/>
              <a:rect r="r" b="b" t="t" l="l"/>
              <a:pathLst>
                <a:path h="9764443" w="10561413">
                  <a:moveTo>
                    <a:pt x="0" y="0"/>
                  </a:moveTo>
                  <a:lnTo>
                    <a:pt x="10561413" y="0"/>
                  </a:lnTo>
                  <a:lnTo>
                    <a:pt x="10561413" y="9764443"/>
                  </a:lnTo>
                  <a:lnTo>
                    <a:pt x="0" y="9764443"/>
                  </a:lnTo>
                  <a:lnTo>
                    <a:pt x="0" y="0"/>
                  </a:lnTo>
                  <a:close/>
                </a:path>
              </a:pathLst>
            </a:custGeom>
            <a:blipFill>
              <a:blip r:embed="rId6"/>
              <a:stretch>
                <a:fillRect l="0" t="0" r="0" b="0"/>
              </a:stretch>
            </a:blipFill>
          </p:spPr>
        </p:sp>
        <p:grpSp>
          <p:nvGrpSpPr>
            <p:cNvPr name="Group 11" id="11"/>
            <p:cNvGrpSpPr/>
            <p:nvPr/>
          </p:nvGrpSpPr>
          <p:grpSpPr>
            <a:xfrm rot="0">
              <a:off x="0" y="0"/>
              <a:ext cx="10743551" cy="10130611"/>
              <a:chOff x="0" y="0"/>
              <a:chExt cx="3367349" cy="3175235"/>
            </a:xfrm>
          </p:grpSpPr>
          <p:sp>
            <p:nvSpPr>
              <p:cNvPr name="Freeform 12" id="12"/>
              <p:cNvSpPr/>
              <p:nvPr/>
            </p:nvSpPr>
            <p:spPr>
              <a:xfrm flipH="false" flipV="false" rot="0">
                <a:off x="0" y="0"/>
                <a:ext cx="3367349" cy="3175235"/>
              </a:xfrm>
              <a:custGeom>
                <a:avLst/>
                <a:gdLst/>
                <a:ahLst/>
                <a:cxnLst/>
                <a:rect r="r" b="b" t="t" l="l"/>
                <a:pathLst>
                  <a:path h="3175235" w="3367349">
                    <a:moveTo>
                      <a:pt x="0" y="0"/>
                    </a:moveTo>
                    <a:lnTo>
                      <a:pt x="0" y="3175235"/>
                    </a:lnTo>
                    <a:lnTo>
                      <a:pt x="3367349" y="3175235"/>
                    </a:lnTo>
                    <a:lnTo>
                      <a:pt x="3367349" y="0"/>
                    </a:lnTo>
                    <a:lnTo>
                      <a:pt x="0" y="0"/>
                    </a:lnTo>
                    <a:close/>
                    <a:moveTo>
                      <a:pt x="3306389" y="3114275"/>
                    </a:moveTo>
                    <a:lnTo>
                      <a:pt x="59690" y="3114275"/>
                    </a:lnTo>
                    <a:lnTo>
                      <a:pt x="59690" y="59690"/>
                    </a:lnTo>
                    <a:lnTo>
                      <a:pt x="3306389" y="59690"/>
                    </a:lnTo>
                    <a:lnTo>
                      <a:pt x="3306389" y="3114275"/>
                    </a:lnTo>
                    <a:close/>
                  </a:path>
                </a:pathLst>
              </a:custGeom>
              <a:solidFill>
                <a:srgbClr val="000000"/>
              </a:solidFill>
            </p:spPr>
          </p:sp>
        </p:grpSp>
      </p:grpSp>
      <p:grpSp>
        <p:nvGrpSpPr>
          <p:cNvPr name="Group 13" id="13"/>
          <p:cNvGrpSpPr/>
          <p:nvPr/>
        </p:nvGrpSpPr>
        <p:grpSpPr>
          <a:xfrm rot="0">
            <a:off x="755425" y="3077485"/>
            <a:ext cx="7917855" cy="7537666"/>
            <a:chOff x="0" y="0"/>
            <a:chExt cx="10557140" cy="10050222"/>
          </a:xfrm>
        </p:grpSpPr>
        <p:sp>
          <p:nvSpPr>
            <p:cNvPr name="TextBox 14" id="14"/>
            <p:cNvSpPr txBox="true"/>
            <p:nvPr/>
          </p:nvSpPr>
          <p:spPr>
            <a:xfrm rot="0">
              <a:off x="873617" y="-104775"/>
              <a:ext cx="9683523" cy="10154997"/>
            </a:xfrm>
            <a:prstGeom prst="rect">
              <a:avLst/>
            </a:prstGeom>
          </p:spPr>
          <p:txBody>
            <a:bodyPr anchor="t" rtlCol="false" tIns="0" lIns="0" bIns="0" rIns="0">
              <a:spAutoFit/>
            </a:bodyPr>
            <a:lstStyle/>
            <a:p>
              <a:pPr algn="l" marL="0" indent="0" lvl="0">
                <a:lnSpc>
                  <a:spcPts val="4660"/>
                </a:lnSpc>
                <a:spcBef>
                  <a:spcPct val="0"/>
                </a:spcBef>
              </a:pPr>
              <a:r>
                <a:rPr lang="en-US" sz="2968" strike="noStrike" u="none">
                  <a:solidFill>
                    <a:srgbClr val="F5DEB3"/>
                  </a:solidFill>
                  <a:latin typeface="Arbutus Slab"/>
                </a:rPr>
                <a:t>Utiliser les balises sémantiques</a:t>
              </a:r>
            </a:p>
            <a:p>
              <a:pPr algn="l" marL="0" indent="0" lvl="0">
                <a:lnSpc>
                  <a:spcPts val="4660"/>
                </a:lnSpc>
                <a:spcBef>
                  <a:spcPct val="0"/>
                </a:spcBef>
              </a:pPr>
              <a:r>
                <a:rPr lang="en-US" sz="2968" strike="noStrike" u="none">
                  <a:solidFill>
                    <a:srgbClr val="F5DEB3"/>
                  </a:solidFill>
                  <a:latin typeface="Arbutus Slab"/>
                </a:rPr>
                <a:t>URL de qualité</a:t>
              </a:r>
            </a:p>
            <a:p>
              <a:pPr algn="l" marL="0" indent="0" lvl="0">
                <a:lnSpc>
                  <a:spcPts val="4660"/>
                </a:lnSpc>
                <a:spcBef>
                  <a:spcPct val="0"/>
                </a:spcBef>
              </a:pPr>
              <a:r>
                <a:rPr lang="en-US" sz="2968" strike="noStrike" u="none">
                  <a:solidFill>
                    <a:srgbClr val="F5DEB3"/>
                  </a:solidFill>
                  <a:latin typeface="Arbutus Slab"/>
                </a:rPr>
                <a:t>Utiliser un seul H1</a:t>
              </a:r>
            </a:p>
            <a:p>
              <a:pPr algn="l" marL="0" indent="0" lvl="0">
                <a:lnSpc>
                  <a:spcPts val="4660"/>
                </a:lnSpc>
                <a:spcBef>
                  <a:spcPct val="0"/>
                </a:spcBef>
              </a:pPr>
              <a:r>
                <a:rPr lang="en-US" sz="2968" strike="noStrike" u="none">
                  <a:solidFill>
                    <a:srgbClr val="F5DEB3"/>
                  </a:solidFill>
                  <a:latin typeface="Arbutus Slab"/>
                </a:rPr>
                <a:t>Utiliser les balises meta </a:t>
              </a:r>
            </a:p>
            <a:p>
              <a:pPr algn="l" marL="0" indent="0" lvl="0">
                <a:lnSpc>
                  <a:spcPts val="4660"/>
                </a:lnSpc>
                <a:spcBef>
                  <a:spcPct val="0"/>
                </a:spcBef>
              </a:pPr>
              <a:r>
                <a:rPr lang="en-US" sz="2968" strike="noStrike" u="none">
                  <a:solidFill>
                    <a:srgbClr val="F5DEB3"/>
                  </a:solidFill>
                  <a:latin typeface="Arbutus Slab"/>
                </a:rPr>
                <a:t>Utiliser la balise title</a:t>
              </a:r>
            </a:p>
            <a:p>
              <a:pPr algn="l" marL="0" indent="0" lvl="0">
                <a:lnSpc>
                  <a:spcPts val="4660"/>
                </a:lnSpc>
                <a:spcBef>
                  <a:spcPct val="0"/>
                </a:spcBef>
              </a:pPr>
              <a:r>
                <a:rPr lang="en-US" sz="2968" strike="noStrike" u="none">
                  <a:solidFill>
                    <a:srgbClr val="F5DEB3"/>
                  </a:solidFill>
                  <a:latin typeface="Arbutus Slab"/>
                </a:rPr>
                <a:t>Utiliser des Alt dans les balises img</a:t>
              </a:r>
            </a:p>
            <a:p>
              <a:pPr algn="l" marL="0" indent="0" lvl="0">
                <a:lnSpc>
                  <a:spcPts val="4660"/>
                </a:lnSpc>
                <a:spcBef>
                  <a:spcPct val="0"/>
                </a:spcBef>
              </a:pPr>
              <a:r>
                <a:rPr lang="en-US" sz="2968" strike="noStrike" u="none">
                  <a:solidFill>
                    <a:srgbClr val="F5DEB3"/>
                  </a:solidFill>
                  <a:latin typeface="Arbutus Slab"/>
                </a:rPr>
                <a:t>Une page 404 utile et customisée</a:t>
              </a:r>
            </a:p>
            <a:p>
              <a:pPr algn="l" marL="0" indent="0" lvl="0">
                <a:lnSpc>
                  <a:spcPts val="4660"/>
                </a:lnSpc>
                <a:spcBef>
                  <a:spcPct val="0"/>
                </a:spcBef>
              </a:pPr>
              <a:r>
                <a:rPr lang="en-US" sz="2968" strike="noStrike" u="none">
                  <a:solidFill>
                    <a:srgbClr val="F5DEB3"/>
                  </a:solidFill>
                  <a:latin typeface="Arbutus Slab"/>
                </a:rPr>
                <a:t>Optimisation des images et médias</a:t>
              </a:r>
            </a:p>
            <a:p>
              <a:pPr algn="l" marL="0" indent="0" lvl="0">
                <a:lnSpc>
                  <a:spcPts val="4660"/>
                </a:lnSpc>
                <a:spcBef>
                  <a:spcPct val="0"/>
                </a:spcBef>
              </a:pPr>
              <a:r>
                <a:rPr lang="en-US" sz="2968" strike="noStrike" u="none">
                  <a:solidFill>
                    <a:srgbClr val="F5DEB3"/>
                  </a:solidFill>
                  <a:latin typeface="Arbutus Slab"/>
                </a:rPr>
                <a:t>Ergonomie du site internet</a:t>
              </a:r>
            </a:p>
            <a:p>
              <a:pPr algn="l" marL="0" indent="0" lvl="0">
                <a:lnSpc>
                  <a:spcPts val="4660"/>
                </a:lnSpc>
                <a:spcBef>
                  <a:spcPct val="0"/>
                </a:spcBef>
              </a:pPr>
            </a:p>
            <a:p>
              <a:pPr algn="l" marL="0" indent="0" lvl="0">
                <a:lnSpc>
                  <a:spcPts val="4660"/>
                </a:lnSpc>
                <a:spcBef>
                  <a:spcPct val="0"/>
                </a:spcBef>
              </a:pPr>
            </a:p>
            <a:p>
              <a:pPr algn="l" marL="0" indent="0" lvl="0">
                <a:lnSpc>
                  <a:spcPts val="4660"/>
                </a:lnSpc>
                <a:spcBef>
                  <a:spcPct val="0"/>
                </a:spcBef>
              </a:pPr>
            </a:p>
            <a:p>
              <a:pPr algn="l" marL="0" indent="0" lvl="0">
                <a:lnSpc>
                  <a:spcPts val="4660"/>
                </a:lnSpc>
                <a:spcBef>
                  <a:spcPct val="0"/>
                </a:spcBef>
              </a:pPr>
            </a:p>
          </p:txBody>
        </p:sp>
        <p:sp>
          <p:nvSpPr>
            <p:cNvPr name="Freeform 15" id="15"/>
            <p:cNvSpPr/>
            <p:nvPr/>
          </p:nvSpPr>
          <p:spPr>
            <a:xfrm flipH="false" flipV="false" rot="0">
              <a:off x="0" y="873892"/>
              <a:ext cx="364367" cy="336128"/>
            </a:xfrm>
            <a:custGeom>
              <a:avLst/>
              <a:gdLst/>
              <a:ahLst/>
              <a:cxnLst/>
              <a:rect r="r" b="b" t="t" l="l"/>
              <a:pathLst>
                <a:path h="336128" w="364367">
                  <a:moveTo>
                    <a:pt x="0" y="0"/>
                  </a:moveTo>
                  <a:lnTo>
                    <a:pt x="364367" y="0"/>
                  </a:lnTo>
                  <a:lnTo>
                    <a:pt x="364367" y="336128"/>
                  </a:lnTo>
                  <a:lnTo>
                    <a:pt x="0" y="33612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0" y="80564"/>
              <a:ext cx="364367" cy="336128"/>
            </a:xfrm>
            <a:custGeom>
              <a:avLst/>
              <a:gdLst/>
              <a:ahLst/>
              <a:cxnLst/>
              <a:rect r="r" b="b" t="t" l="l"/>
              <a:pathLst>
                <a:path h="336128" w="364367">
                  <a:moveTo>
                    <a:pt x="0" y="0"/>
                  </a:moveTo>
                  <a:lnTo>
                    <a:pt x="364367" y="0"/>
                  </a:lnTo>
                  <a:lnTo>
                    <a:pt x="364367" y="336128"/>
                  </a:lnTo>
                  <a:lnTo>
                    <a:pt x="0" y="33612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0" y="1667220"/>
              <a:ext cx="364367" cy="336128"/>
            </a:xfrm>
            <a:custGeom>
              <a:avLst/>
              <a:gdLst/>
              <a:ahLst/>
              <a:cxnLst/>
              <a:rect r="r" b="b" t="t" l="l"/>
              <a:pathLst>
                <a:path h="336128" w="364367">
                  <a:moveTo>
                    <a:pt x="0" y="0"/>
                  </a:moveTo>
                  <a:lnTo>
                    <a:pt x="364367" y="0"/>
                  </a:lnTo>
                  <a:lnTo>
                    <a:pt x="364367" y="336129"/>
                  </a:lnTo>
                  <a:lnTo>
                    <a:pt x="0" y="33612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0" y="2485949"/>
              <a:ext cx="364367" cy="336128"/>
            </a:xfrm>
            <a:custGeom>
              <a:avLst/>
              <a:gdLst/>
              <a:ahLst/>
              <a:cxnLst/>
              <a:rect r="r" b="b" t="t" l="l"/>
              <a:pathLst>
                <a:path h="336128" w="364367">
                  <a:moveTo>
                    <a:pt x="0" y="0"/>
                  </a:moveTo>
                  <a:lnTo>
                    <a:pt x="364367" y="0"/>
                  </a:lnTo>
                  <a:lnTo>
                    <a:pt x="364367" y="336128"/>
                  </a:lnTo>
                  <a:lnTo>
                    <a:pt x="0" y="33612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0">
              <a:off x="0" y="3279277"/>
              <a:ext cx="364367" cy="336128"/>
            </a:xfrm>
            <a:custGeom>
              <a:avLst/>
              <a:gdLst/>
              <a:ahLst/>
              <a:cxnLst/>
              <a:rect r="r" b="b" t="t" l="l"/>
              <a:pathLst>
                <a:path h="336128" w="364367">
                  <a:moveTo>
                    <a:pt x="0" y="0"/>
                  </a:moveTo>
                  <a:lnTo>
                    <a:pt x="364367" y="0"/>
                  </a:lnTo>
                  <a:lnTo>
                    <a:pt x="364367" y="336129"/>
                  </a:lnTo>
                  <a:lnTo>
                    <a:pt x="0" y="33612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0" id="20"/>
            <p:cNvSpPr/>
            <p:nvPr/>
          </p:nvSpPr>
          <p:spPr>
            <a:xfrm flipH="false" flipV="false" rot="0">
              <a:off x="0" y="4085306"/>
              <a:ext cx="364367" cy="336128"/>
            </a:xfrm>
            <a:custGeom>
              <a:avLst/>
              <a:gdLst/>
              <a:ahLst/>
              <a:cxnLst/>
              <a:rect r="r" b="b" t="t" l="l"/>
              <a:pathLst>
                <a:path h="336128" w="364367">
                  <a:moveTo>
                    <a:pt x="0" y="0"/>
                  </a:moveTo>
                  <a:lnTo>
                    <a:pt x="364367" y="0"/>
                  </a:lnTo>
                  <a:lnTo>
                    <a:pt x="364367" y="336128"/>
                  </a:lnTo>
                  <a:lnTo>
                    <a:pt x="0" y="33612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1" id="21"/>
            <p:cNvSpPr/>
            <p:nvPr/>
          </p:nvSpPr>
          <p:spPr>
            <a:xfrm flipH="false" flipV="false" rot="0">
              <a:off x="1250" y="4865934"/>
              <a:ext cx="364367" cy="336128"/>
            </a:xfrm>
            <a:custGeom>
              <a:avLst/>
              <a:gdLst/>
              <a:ahLst/>
              <a:cxnLst/>
              <a:rect r="r" b="b" t="t" l="l"/>
              <a:pathLst>
                <a:path h="336128" w="364367">
                  <a:moveTo>
                    <a:pt x="0" y="0"/>
                  </a:moveTo>
                  <a:lnTo>
                    <a:pt x="364367" y="0"/>
                  </a:lnTo>
                  <a:lnTo>
                    <a:pt x="364367" y="336129"/>
                  </a:lnTo>
                  <a:lnTo>
                    <a:pt x="0" y="33612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2" id="22"/>
            <p:cNvSpPr/>
            <p:nvPr/>
          </p:nvSpPr>
          <p:spPr>
            <a:xfrm flipH="false" flipV="false" rot="0">
              <a:off x="1250" y="5659263"/>
              <a:ext cx="364367" cy="336128"/>
            </a:xfrm>
            <a:custGeom>
              <a:avLst/>
              <a:gdLst/>
              <a:ahLst/>
              <a:cxnLst/>
              <a:rect r="r" b="b" t="t" l="l"/>
              <a:pathLst>
                <a:path h="336128" w="364367">
                  <a:moveTo>
                    <a:pt x="0" y="0"/>
                  </a:moveTo>
                  <a:lnTo>
                    <a:pt x="364367" y="0"/>
                  </a:lnTo>
                  <a:lnTo>
                    <a:pt x="364367" y="336128"/>
                  </a:lnTo>
                  <a:lnTo>
                    <a:pt x="0" y="33612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3" id="23"/>
            <p:cNvSpPr/>
            <p:nvPr/>
          </p:nvSpPr>
          <p:spPr>
            <a:xfrm flipH="false" flipV="false" rot="0">
              <a:off x="1250" y="6452591"/>
              <a:ext cx="364367" cy="336128"/>
            </a:xfrm>
            <a:custGeom>
              <a:avLst/>
              <a:gdLst/>
              <a:ahLst/>
              <a:cxnLst/>
              <a:rect r="r" b="b" t="t" l="l"/>
              <a:pathLst>
                <a:path h="336128" w="364367">
                  <a:moveTo>
                    <a:pt x="0" y="0"/>
                  </a:moveTo>
                  <a:lnTo>
                    <a:pt x="364367" y="0"/>
                  </a:lnTo>
                  <a:lnTo>
                    <a:pt x="364367" y="336128"/>
                  </a:lnTo>
                  <a:lnTo>
                    <a:pt x="0" y="33612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spTree>
  </p:cSld>
  <p:clrMapOvr>
    <a:masterClrMapping/>
  </p:clrMapOvr>
  <p:transition spd="slow">
    <p:fade/>
  </p:transition>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5757">
                <a:alpha val="100000"/>
              </a:srgbClr>
            </a:gs>
            <a:gs pos="100000">
              <a:srgbClr val="8C52FF">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5400000">
            <a:off x="14716336" y="3571664"/>
            <a:ext cx="8239442" cy="3153514"/>
            <a:chOff x="0" y="0"/>
            <a:chExt cx="2170059" cy="830555"/>
          </a:xfrm>
        </p:grpSpPr>
        <p:sp>
          <p:nvSpPr>
            <p:cNvPr name="Freeform 3" id="3"/>
            <p:cNvSpPr/>
            <p:nvPr/>
          </p:nvSpPr>
          <p:spPr>
            <a:xfrm flipH="false" flipV="false" rot="0">
              <a:off x="0" y="0"/>
              <a:ext cx="2170059" cy="830555"/>
            </a:xfrm>
            <a:custGeom>
              <a:avLst/>
              <a:gdLst/>
              <a:ahLst/>
              <a:cxnLst/>
              <a:rect r="r" b="b" t="t" l="l"/>
              <a:pathLst>
                <a:path h="830555" w="2170059">
                  <a:moveTo>
                    <a:pt x="88324" y="0"/>
                  </a:moveTo>
                  <a:lnTo>
                    <a:pt x="2081735" y="0"/>
                  </a:lnTo>
                  <a:cubicBezTo>
                    <a:pt x="2105160" y="0"/>
                    <a:pt x="2127625" y="9306"/>
                    <a:pt x="2144189" y="25870"/>
                  </a:cubicBezTo>
                  <a:cubicBezTo>
                    <a:pt x="2160753" y="42433"/>
                    <a:pt x="2170059" y="64899"/>
                    <a:pt x="2170059" y="88324"/>
                  </a:cubicBezTo>
                  <a:lnTo>
                    <a:pt x="2170059" y="742231"/>
                  </a:lnTo>
                  <a:cubicBezTo>
                    <a:pt x="2170059" y="765656"/>
                    <a:pt x="2160753" y="788122"/>
                    <a:pt x="2144189" y="804686"/>
                  </a:cubicBezTo>
                  <a:cubicBezTo>
                    <a:pt x="2127625" y="821249"/>
                    <a:pt x="2105160" y="830555"/>
                    <a:pt x="2081735" y="830555"/>
                  </a:cubicBezTo>
                  <a:lnTo>
                    <a:pt x="88324" y="830555"/>
                  </a:lnTo>
                  <a:cubicBezTo>
                    <a:pt x="64899" y="830555"/>
                    <a:pt x="42433" y="821249"/>
                    <a:pt x="25870" y="804686"/>
                  </a:cubicBezTo>
                  <a:cubicBezTo>
                    <a:pt x="9306" y="788122"/>
                    <a:pt x="0" y="765656"/>
                    <a:pt x="0" y="742231"/>
                  </a:cubicBezTo>
                  <a:lnTo>
                    <a:pt x="0" y="88324"/>
                  </a:lnTo>
                  <a:cubicBezTo>
                    <a:pt x="0" y="64899"/>
                    <a:pt x="9306" y="42433"/>
                    <a:pt x="25870" y="25870"/>
                  </a:cubicBezTo>
                  <a:cubicBezTo>
                    <a:pt x="42433" y="9306"/>
                    <a:pt x="64899" y="0"/>
                    <a:pt x="88324" y="0"/>
                  </a:cubicBezTo>
                  <a:close/>
                </a:path>
              </a:pathLst>
            </a:custGeom>
            <a:solidFill>
              <a:srgbClr val="000000">
                <a:alpha val="0"/>
              </a:srgbClr>
            </a:solidFill>
            <a:ln w="38100" cap="rnd">
              <a:solidFill>
                <a:srgbClr val="FFFFFF"/>
              </a:solidFill>
              <a:prstDash val="solid"/>
              <a:round/>
            </a:ln>
          </p:spPr>
        </p:sp>
        <p:sp>
          <p:nvSpPr>
            <p:cNvPr name="TextBox 4" id="4"/>
            <p:cNvSpPr txBox="true"/>
            <p:nvPr/>
          </p:nvSpPr>
          <p:spPr>
            <a:xfrm>
              <a:off x="0" y="-28575"/>
              <a:ext cx="2170059" cy="85913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7343" y="4443542"/>
            <a:ext cx="13193595" cy="5586242"/>
            <a:chOff x="0" y="0"/>
            <a:chExt cx="17591460" cy="7448322"/>
          </a:xfrm>
        </p:grpSpPr>
        <p:sp>
          <p:nvSpPr>
            <p:cNvPr name="Freeform 6" id="6"/>
            <p:cNvSpPr/>
            <p:nvPr/>
          </p:nvSpPr>
          <p:spPr>
            <a:xfrm flipH="false" flipV="false" rot="0">
              <a:off x="0" y="0"/>
              <a:ext cx="17591460" cy="7448322"/>
            </a:xfrm>
            <a:custGeom>
              <a:avLst/>
              <a:gdLst/>
              <a:ahLst/>
              <a:cxnLst/>
              <a:rect r="r" b="b" t="t" l="l"/>
              <a:pathLst>
                <a:path h="7448322" w="17591460">
                  <a:moveTo>
                    <a:pt x="0" y="0"/>
                  </a:moveTo>
                  <a:lnTo>
                    <a:pt x="17591460" y="0"/>
                  </a:lnTo>
                  <a:lnTo>
                    <a:pt x="17591460" y="7448322"/>
                  </a:lnTo>
                  <a:lnTo>
                    <a:pt x="0" y="7448322"/>
                  </a:lnTo>
                  <a:lnTo>
                    <a:pt x="0" y="0"/>
                  </a:lnTo>
                  <a:close/>
                </a:path>
              </a:pathLst>
            </a:custGeom>
            <a:blipFill>
              <a:blip r:embed="rId3">
                <a:extLst>
                  <a:ext uri="{96DAC541-7B7A-43D3-8B79-37D633B846F1}">
                    <asvg:svgBlip xmlns:asvg="http://schemas.microsoft.com/office/drawing/2016/SVG/main" r:embed="rId4"/>
                  </a:ext>
                </a:extLst>
              </a:blip>
              <a:stretch>
                <a:fillRect l="-2980" t="-26592" r="-16992" b="-23938"/>
              </a:stretch>
            </a:blipFill>
          </p:spPr>
        </p:sp>
        <p:sp>
          <p:nvSpPr>
            <p:cNvPr name="TextBox 7" id="7"/>
            <p:cNvSpPr txBox="true"/>
            <p:nvPr/>
          </p:nvSpPr>
          <p:spPr>
            <a:xfrm rot="0">
              <a:off x="537782" y="2001"/>
              <a:ext cx="15743468" cy="6860874"/>
            </a:xfrm>
            <a:prstGeom prst="rect">
              <a:avLst/>
            </a:prstGeom>
          </p:spPr>
          <p:txBody>
            <a:bodyPr anchor="t" rtlCol="false" tIns="0" lIns="0" bIns="0" rIns="0">
              <a:spAutoFit/>
            </a:bodyPr>
            <a:lstStyle/>
            <a:p>
              <a:pPr algn="l">
                <a:lnSpc>
                  <a:spcPts val="5131"/>
                </a:lnSpc>
              </a:pPr>
              <a:r>
                <a:rPr lang="en-US" sz="3665" spc="366">
                  <a:solidFill>
                    <a:srgbClr val="000000"/>
                  </a:solidFill>
                  <a:latin typeface="Arbutus Slab"/>
                </a:rPr>
                <a:t>&lt;title&gt;...&lt;/title&gt;</a:t>
              </a:r>
            </a:p>
            <a:p>
              <a:pPr algn="l">
                <a:lnSpc>
                  <a:spcPts val="5131"/>
                </a:lnSpc>
              </a:pPr>
              <a:r>
                <a:rPr lang="en-US" sz="3665" spc="366">
                  <a:solidFill>
                    <a:srgbClr val="000000"/>
                  </a:solidFill>
                  <a:latin typeface="Arbutus Slab"/>
                </a:rPr>
                <a:t>&lt;meta charset="utf-8"/&gt;</a:t>
              </a:r>
            </a:p>
            <a:p>
              <a:pPr algn="l">
                <a:lnSpc>
                  <a:spcPts val="5131"/>
                </a:lnSpc>
              </a:pPr>
              <a:r>
                <a:rPr lang="en-US" sz="3665" spc="366">
                  <a:solidFill>
                    <a:srgbClr val="000000"/>
                  </a:solidFill>
                  <a:latin typeface="Arbutus Slab"/>
                </a:rPr>
                <a:t>&lt;meta name="description" content="..." /&gt;</a:t>
              </a:r>
              <a:r>
                <a:rPr lang="en-US" sz="3665" spc="366">
                  <a:solidFill>
                    <a:srgbClr val="000000"/>
                  </a:solidFill>
                  <a:latin typeface="Arbutus Slab"/>
                </a:rPr>
                <a:t>&lt;meta name="author" content="..."&gt;</a:t>
              </a:r>
            </a:p>
            <a:p>
              <a:pPr algn="l">
                <a:lnSpc>
                  <a:spcPts val="5131"/>
                </a:lnSpc>
              </a:pPr>
              <a:r>
                <a:rPr lang="en-US" sz="3665" spc="366">
                  <a:solidFill>
                    <a:srgbClr val="000000"/>
                  </a:solidFill>
                  <a:latin typeface="Arbutus Slab"/>
                </a:rPr>
                <a:t>&lt;meta name="copyright" content="..." /&gt;</a:t>
              </a:r>
            </a:p>
            <a:p>
              <a:pPr algn="l">
                <a:lnSpc>
                  <a:spcPts val="5131"/>
                </a:lnSpc>
              </a:pPr>
              <a:r>
                <a:rPr lang="en-US" sz="3665" spc="366">
                  <a:solidFill>
                    <a:srgbClr val="000000"/>
                  </a:solidFill>
                  <a:latin typeface="Arbutus Slab"/>
                </a:rPr>
                <a:t>&lt;meta name="keywords" content="mot-clé 1,mot-clé 2, mot-clé 3"/&gt;</a:t>
              </a:r>
            </a:p>
            <a:p>
              <a:pPr algn="l">
                <a:lnSpc>
                  <a:spcPts val="5131"/>
                </a:lnSpc>
              </a:pPr>
            </a:p>
          </p:txBody>
        </p:sp>
      </p:grpSp>
      <p:grpSp>
        <p:nvGrpSpPr>
          <p:cNvPr name="Group 8" id="8"/>
          <p:cNvGrpSpPr/>
          <p:nvPr/>
        </p:nvGrpSpPr>
        <p:grpSpPr>
          <a:xfrm rot="0">
            <a:off x="1740824" y="416559"/>
            <a:ext cx="10380449" cy="3019369"/>
            <a:chOff x="0" y="0"/>
            <a:chExt cx="13840598" cy="4025825"/>
          </a:xfrm>
        </p:grpSpPr>
        <p:sp>
          <p:nvSpPr>
            <p:cNvPr name="Freeform 9" id="9"/>
            <p:cNvSpPr/>
            <p:nvPr/>
          </p:nvSpPr>
          <p:spPr>
            <a:xfrm flipH="false" flipV="false" rot="0">
              <a:off x="0" y="0"/>
              <a:ext cx="13840598" cy="4025825"/>
            </a:xfrm>
            <a:custGeom>
              <a:avLst/>
              <a:gdLst/>
              <a:ahLst/>
              <a:cxnLst/>
              <a:rect r="r" b="b" t="t" l="l"/>
              <a:pathLst>
                <a:path h="4025825" w="13840598">
                  <a:moveTo>
                    <a:pt x="0" y="0"/>
                  </a:moveTo>
                  <a:lnTo>
                    <a:pt x="13840598" y="0"/>
                  </a:lnTo>
                  <a:lnTo>
                    <a:pt x="13840598" y="4025825"/>
                  </a:lnTo>
                  <a:lnTo>
                    <a:pt x="0" y="4025825"/>
                  </a:lnTo>
                  <a:lnTo>
                    <a:pt x="0" y="0"/>
                  </a:lnTo>
                  <a:close/>
                </a:path>
              </a:pathLst>
            </a:custGeom>
            <a:blipFill>
              <a:blip r:embed="rId3">
                <a:extLst>
                  <a:ext uri="{96DAC541-7B7A-43D3-8B79-37D633B846F1}">
                    <asvg:svgBlip xmlns:asvg="http://schemas.microsoft.com/office/drawing/2016/SVG/main" r:embed="rId4"/>
                  </a:ext>
                </a:extLst>
              </a:blip>
              <a:stretch>
                <a:fillRect l="0" t="-31854" r="-1065" b="-52732"/>
              </a:stretch>
            </a:blipFill>
          </p:spPr>
        </p:sp>
        <p:sp>
          <p:nvSpPr>
            <p:cNvPr name="TextBox 10" id="10"/>
            <p:cNvSpPr txBox="true"/>
            <p:nvPr/>
          </p:nvSpPr>
          <p:spPr>
            <a:xfrm rot="0">
              <a:off x="1106846" y="517316"/>
              <a:ext cx="11716941" cy="2518728"/>
            </a:xfrm>
            <a:prstGeom prst="rect">
              <a:avLst/>
            </a:prstGeom>
          </p:spPr>
          <p:txBody>
            <a:bodyPr anchor="t" rtlCol="false" tIns="0" lIns="0" bIns="0" rIns="0">
              <a:spAutoFit/>
            </a:bodyPr>
            <a:lstStyle/>
            <a:p>
              <a:pPr algn="ctr">
                <a:lnSpc>
                  <a:spcPts val="4813"/>
                </a:lnSpc>
              </a:pPr>
              <a:r>
                <a:rPr lang="en-US" sz="3187">
                  <a:solidFill>
                    <a:srgbClr val="000000"/>
                  </a:solidFill>
                  <a:latin typeface="Arbutus Slab"/>
                </a:rPr>
                <a:t>http://www.monsite.be/recette.php?id=432 </a:t>
              </a:r>
            </a:p>
            <a:p>
              <a:pPr algn="ctr">
                <a:lnSpc>
                  <a:spcPts val="5737"/>
                </a:lnSpc>
              </a:pPr>
            </a:p>
            <a:p>
              <a:pPr algn="ctr">
                <a:lnSpc>
                  <a:spcPts val="4813"/>
                </a:lnSpc>
              </a:pPr>
              <a:r>
                <a:rPr lang="en-US" sz="3187">
                  <a:solidFill>
                    <a:srgbClr val="000000"/>
                  </a:solidFill>
                  <a:latin typeface="Arbutus Slab"/>
                </a:rPr>
                <a:t> http://www.monsite.be/recette/cake.php</a:t>
              </a:r>
            </a:p>
          </p:txBody>
        </p:sp>
        <p:sp>
          <p:nvSpPr>
            <p:cNvPr name="Freeform 11" id="11"/>
            <p:cNvSpPr/>
            <p:nvPr/>
          </p:nvSpPr>
          <p:spPr>
            <a:xfrm flipH="false" flipV="false" rot="0">
              <a:off x="6580621" y="1436261"/>
              <a:ext cx="769390" cy="930032"/>
            </a:xfrm>
            <a:custGeom>
              <a:avLst/>
              <a:gdLst/>
              <a:ahLst/>
              <a:cxnLst/>
              <a:rect r="r" b="b" t="t" l="l"/>
              <a:pathLst>
                <a:path h="930032" w="769390">
                  <a:moveTo>
                    <a:pt x="0" y="0"/>
                  </a:moveTo>
                  <a:lnTo>
                    <a:pt x="769390" y="0"/>
                  </a:lnTo>
                  <a:lnTo>
                    <a:pt x="769390" y="930033"/>
                  </a:lnTo>
                  <a:lnTo>
                    <a:pt x="0" y="93003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spTree>
  </p:cSld>
  <p:clrMapOvr>
    <a:masterClrMapping/>
  </p:clrMapOvr>
  <p:transition spd="slow">
    <p:fade/>
  </p:transition>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5757">
                <a:alpha val="100000"/>
              </a:srgbClr>
            </a:gs>
            <a:gs pos="100000">
              <a:srgbClr val="8C52FF">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0887338" y="-1022258"/>
            <a:ext cx="8054750" cy="12563641"/>
            <a:chOff x="0" y="0"/>
            <a:chExt cx="10739666" cy="16751521"/>
          </a:xfrm>
        </p:grpSpPr>
        <p:sp>
          <p:nvSpPr>
            <p:cNvPr name="Freeform 3" id="3"/>
            <p:cNvSpPr/>
            <p:nvPr/>
          </p:nvSpPr>
          <p:spPr>
            <a:xfrm flipH="false" flipV="false" rot="0">
              <a:off x="386857" y="0"/>
              <a:ext cx="3560340" cy="3560340"/>
            </a:xfrm>
            <a:custGeom>
              <a:avLst/>
              <a:gdLst/>
              <a:ahLst/>
              <a:cxnLst/>
              <a:rect r="r" b="b" t="t" l="l"/>
              <a:pathLst>
                <a:path h="3560340" w="3560340">
                  <a:moveTo>
                    <a:pt x="0" y="0"/>
                  </a:moveTo>
                  <a:lnTo>
                    <a:pt x="3560341" y="0"/>
                  </a:lnTo>
                  <a:lnTo>
                    <a:pt x="3560341" y="3560340"/>
                  </a:lnTo>
                  <a:lnTo>
                    <a:pt x="0" y="3560340"/>
                  </a:lnTo>
                  <a:lnTo>
                    <a:pt x="0" y="0"/>
                  </a:lnTo>
                  <a:close/>
                </a:path>
              </a:pathLst>
            </a:custGeom>
            <a:blipFill>
              <a:blip r:embed="rId3"/>
              <a:stretch>
                <a:fillRect l="0" t="0" r="0" b="0"/>
              </a:stretch>
            </a:blipFill>
          </p:spPr>
        </p:sp>
        <p:sp>
          <p:nvSpPr>
            <p:cNvPr name="Freeform 4" id="4"/>
            <p:cNvSpPr/>
            <p:nvPr/>
          </p:nvSpPr>
          <p:spPr>
            <a:xfrm flipH="false" flipV="false" rot="0">
              <a:off x="5307649" y="3369537"/>
              <a:ext cx="5432017" cy="5432017"/>
            </a:xfrm>
            <a:custGeom>
              <a:avLst/>
              <a:gdLst/>
              <a:ahLst/>
              <a:cxnLst/>
              <a:rect r="r" b="b" t="t" l="l"/>
              <a:pathLst>
                <a:path h="5432017" w="5432017">
                  <a:moveTo>
                    <a:pt x="0" y="0"/>
                  </a:moveTo>
                  <a:lnTo>
                    <a:pt x="5432017" y="0"/>
                  </a:lnTo>
                  <a:lnTo>
                    <a:pt x="5432017" y="5432017"/>
                  </a:lnTo>
                  <a:lnTo>
                    <a:pt x="0" y="5432017"/>
                  </a:lnTo>
                  <a:lnTo>
                    <a:pt x="0" y="0"/>
                  </a:lnTo>
                  <a:close/>
                </a:path>
              </a:pathLst>
            </a:custGeom>
            <a:blipFill>
              <a:blip r:embed="rId3"/>
              <a:stretch>
                <a:fillRect l="0" t="0" r="0" b="0"/>
              </a:stretch>
            </a:blipFill>
          </p:spPr>
        </p:sp>
        <p:sp>
          <p:nvSpPr>
            <p:cNvPr name="Freeform 5" id="5"/>
            <p:cNvSpPr/>
            <p:nvPr/>
          </p:nvSpPr>
          <p:spPr>
            <a:xfrm flipH="false" flipV="false" rot="0">
              <a:off x="0" y="9897266"/>
              <a:ext cx="6854255" cy="6854255"/>
            </a:xfrm>
            <a:custGeom>
              <a:avLst/>
              <a:gdLst/>
              <a:ahLst/>
              <a:cxnLst/>
              <a:rect r="r" b="b" t="t" l="l"/>
              <a:pathLst>
                <a:path h="6854255" w="6854255">
                  <a:moveTo>
                    <a:pt x="0" y="0"/>
                  </a:moveTo>
                  <a:lnTo>
                    <a:pt x="6854255" y="0"/>
                  </a:lnTo>
                  <a:lnTo>
                    <a:pt x="6854255" y="6854255"/>
                  </a:lnTo>
                  <a:lnTo>
                    <a:pt x="0" y="6854255"/>
                  </a:lnTo>
                  <a:lnTo>
                    <a:pt x="0" y="0"/>
                  </a:lnTo>
                  <a:close/>
                </a:path>
              </a:pathLst>
            </a:custGeom>
            <a:blipFill>
              <a:blip r:embed="rId3"/>
              <a:stretch>
                <a:fillRect l="0" t="0" r="0" b="0"/>
              </a:stretch>
            </a:blipFill>
          </p:spPr>
        </p:sp>
      </p:grpSp>
      <p:sp>
        <p:nvSpPr>
          <p:cNvPr name="TextBox 6" id="6"/>
          <p:cNvSpPr txBox="true"/>
          <p:nvPr/>
        </p:nvSpPr>
        <p:spPr>
          <a:xfrm rot="0">
            <a:off x="705132" y="4093039"/>
            <a:ext cx="14493693" cy="4151338"/>
          </a:xfrm>
          <a:prstGeom prst="rect">
            <a:avLst/>
          </a:prstGeom>
        </p:spPr>
        <p:txBody>
          <a:bodyPr anchor="t" rtlCol="false" tIns="0" lIns="0" bIns="0" rIns="0">
            <a:spAutoFit/>
          </a:bodyPr>
          <a:lstStyle/>
          <a:p>
            <a:pPr algn="l" marL="0" indent="0" lvl="0">
              <a:lnSpc>
                <a:spcPts val="4189"/>
              </a:lnSpc>
              <a:spcBef>
                <a:spcPct val="0"/>
              </a:spcBef>
            </a:pPr>
            <a:r>
              <a:rPr lang="en-US" sz="2668" strike="noStrike" u="none">
                <a:solidFill>
                  <a:srgbClr val="F5DEB3"/>
                </a:solidFill>
                <a:latin typeface="Arbutus Slab"/>
              </a:rPr>
              <a:t>Il est essentiel de bien comprendre comment utiliser les balises HTML de manière correcte pour améliorer la visibilité et le classement du site web sur les moteurs de recherche. </a:t>
            </a:r>
          </a:p>
          <a:p>
            <a:pPr algn="l" marL="0" indent="0" lvl="0">
              <a:lnSpc>
                <a:spcPts val="4189"/>
              </a:lnSpc>
              <a:spcBef>
                <a:spcPct val="0"/>
              </a:spcBef>
            </a:pPr>
            <a:r>
              <a:rPr lang="en-US" sz="2668" strike="noStrike" u="none">
                <a:solidFill>
                  <a:srgbClr val="F5DEB3"/>
                </a:solidFill>
                <a:latin typeface="Arbutus Slab"/>
              </a:rPr>
              <a:t>Il faut consulter les ressources en ligne pour comprendre et apprendre les techniques du référencement et l’utilisation des balises. </a:t>
            </a:r>
          </a:p>
          <a:p>
            <a:pPr algn="l" marL="0" indent="0" lvl="0">
              <a:lnSpc>
                <a:spcPts val="4189"/>
              </a:lnSpc>
              <a:spcBef>
                <a:spcPct val="0"/>
              </a:spcBef>
            </a:pPr>
            <a:r>
              <a:rPr lang="en-US" sz="2668" strike="noStrike" u="none">
                <a:solidFill>
                  <a:srgbClr val="F5DEB3"/>
                </a:solidFill>
                <a:latin typeface="Arbutus Slab"/>
              </a:rPr>
              <a:t>Et un dernier point, qui est très important pour nous les développeurs, il faut se tenir à jour des dernières tendances pour maximiser la visibilité des sites que nous développons.   </a:t>
            </a:r>
          </a:p>
        </p:txBody>
      </p:sp>
      <p:grpSp>
        <p:nvGrpSpPr>
          <p:cNvPr name="Group 7" id="7"/>
          <p:cNvGrpSpPr/>
          <p:nvPr/>
        </p:nvGrpSpPr>
        <p:grpSpPr>
          <a:xfrm rot="0">
            <a:off x="567674" y="-3549411"/>
            <a:ext cx="10121726" cy="6196301"/>
            <a:chOff x="0" y="0"/>
            <a:chExt cx="13495634" cy="8261734"/>
          </a:xfrm>
        </p:grpSpPr>
        <p:sp>
          <p:nvSpPr>
            <p:cNvPr name="Freeform 8" id="8"/>
            <p:cNvSpPr/>
            <p:nvPr/>
          </p:nvSpPr>
          <p:spPr>
            <a:xfrm flipH="false" flipV="false" rot="0">
              <a:off x="0" y="5499798"/>
              <a:ext cx="13495634" cy="2761937"/>
            </a:xfrm>
            <a:custGeom>
              <a:avLst/>
              <a:gdLst/>
              <a:ahLst/>
              <a:cxnLst/>
              <a:rect r="r" b="b" t="t" l="l"/>
              <a:pathLst>
                <a:path h="2761937" w="13495634">
                  <a:moveTo>
                    <a:pt x="0" y="0"/>
                  </a:moveTo>
                  <a:lnTo>
                    <a:pt x="13495634" y="0"/>
                  </a:lnTo>
                  <a:lnTo>
                    <a:pt x="13495634" y="2761936"/>
                  </a:lnTo>
                  <a:lnTo>
                    <a:pt x="0" y="2761936"/>
                  </a:lnTo>
                  <a:lnTo>
                    <a:pt x="0" y="0"/>
                  </a:lnTo>
                  <a:close/>
                </a:path>
              </a:pathLst>
            </a:custGeom>
            <a:blipFill>
              <a:blip r:embed="rId4">
                <a:extLst>
                  <a:ext uri="{96DAC541-7B7A-43D3-8B79-37D633B846F1}">
                    <asvg:svgBlip xmlns:asvg="http://schemas.microsoft.com/office/drawing/2016/SVG/main" r:embed="rId5"/>
                  </a:ext>
                </a:extLst>
              </a:blip>
              <a:stretch>
                <a:fillRect l="0" t="-49667" r="-8669" b="-132422"/>
              </a:stretch>
            </a:blipFill>
          </p:spPr>
        </p:sp>
        <p:sp>
          <p:nvSpPr>
            <p:cNvPr name="TextBox 9" id="9"/>
            <p:cNvSpPr txBox="true"/>
            <p:nvPr/>
          </p:nvSpPr>
          <p:spPr>
            <a:xfrm rot="0">
              <a:off x="440706" y="5802837"/>
              <a:ext cx="11921054" cy="1966292"/>
            </a:xfrm>
            <a:prstGeom prst="rect">
              <a:avLst/>
            </a:prstGeom>
          </p:spPr>
          <p:txBody>
            <a:bodyPr anchor="t" rtlCol="false" tIns="0" lIns="0" bIns="0" rIns="0">
              <a:spAutoFit/>
            </a:bodyPr>
            <a:lstStyle/>
            <a:p>
              <a:pPr algn="l">
                <a:lnSpc>
                  <a:spcPts val="4012"/>
                </a:lnSpc>
              </a:pPr>
              <a:r>
                <a:rPr lang="en-US" sz="2866">
                  <a:solidFill>
                    <a:srgbClr val="000000"/>
                  </a:solidFill>
                  <a:latin typeface="Arbutus Slab"/>
                </a:rPr>
                <a:t>&lt;meta name="robots" content="index"/&gt;</a:t>
              </a:r>
            </a:p>
            <a:p>
              <a:pPr algn="l">
                <a:lnSpc>
                  <a:spcPts val="4012"/>
                </a:lnSpc>
              </a:pPr>
              <a:r>
                <a:rPr lang="en-US" sz="2866">
                  <a:solidFill>
                    <a:srgbClr val="000000"/>
                  </a:solidFill>
                  <a:latin typeface="Arbutus Slab"/>
                </a:rPr>
                <a:t>&lt;meta name="viewport" content="width=device-width, initial-scale=1" /&gt;</a:t>
              </a:r>
            </a:p>
          </p:txBody>
        </p:sp>
        <p:sp>
          <p:nvSpPr>
            <p:cNvPr name="Freeform 10" id="10"/>
            <p:cNvSpPr/>
            <p:nvPr/>
          </p:nvSpPr>
          <p:spPr>
            <a:xfrm flipH="false" flipV="false" rot="0">
              <a:off x="1570505" y="0"/>
              <a:ext cx="6739074" cy="6739074"/>
            </a:xfrm>
            <a:custGeom>
              <a:avLst/>
              <a:gdLst/>
              <a:ahLst/>
              <a:cxnLst/>
              <a:rect r="r" b="b" t="t" l="l"/>
              <a:pathLst>
                <a:path h="6739074" w="6739074">
                  <a:moveTo>
                    <a:pt x="0" y="0"/>
                  </a:moveTo>
                  <a:lnTo>
                    <a:pt x="6739074" y="0"/>
                  </a:lnTo>
                  <a:lnTo>
                    <a:pt x="6739074" y="6739074"/>
                  </a:lnTo>
                  <a:lnTo>
                    <a:pt x="0" y="6739074"/>
                  </a:lnTo>
                  <a:lnTo>
                    <a:pt x="0" y="0"/>
                  </a:lnTo>
                  <a:close/>
                </a:path>
              </a:pathLst>
            </a:custGeom>
            <a:blipFill>
              <a:blip r:embed="rId6">
                <a:alphaModFix amt="30000"/>
                <a:extLst>
                  <a:ext uri="{96DAC541-7B7A-43D3-8B79-37D633B846F1}">
                    <asvg:svgBlip xmlns:asvg="http://schemas.microsoft.com/office/drawing/2016/SVG/main" r:embed="rId7"/>
                  </a:ext>
                </a:extLst>
              </a:blip>
              <a:stretch>
                <a:fillRect l="0" t="0" r="0" b="0"/>
              </a:stretch>
            </a:blipFill>
          </p:spPr>
        </p:sp>
      </p:grpSp>
    </p:spTree>
  </p:cSld>
  <p:clrMapOvr>
    <a:masterClrMapping/>
  </p:clrMapOvr>
  <p:transition spd="slow">
    <p:fade/>
  </p:transition>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5757">
                <a:alpha val="100000"/>
              </a:srgbClr>
            </a:gs>
            <a:gs pos="100000">
              <a:srgbClr val="8C52FF">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5400000">
            <a:off x="14716336" y="3571664"/>
            <a:ext cx="8239442" cy="3153514"/>
            <a:chOff x="0" y="0"/>
            <a:chExt cx="2170059" cy="830555"/>
          </a:xfrm>
        </p:grpSpPr>
        <p:sp>
          <p:nvSpPr>
            <p:cNvPr name="Freeform 3" id="3"/>
            <p:cNvSpPr/>
            <p:nvPr/>
          </p:nvSpPr>
          <p:spPr>
            <a:xfrm flipH="false" flipV="false" rot="0">
              <a:off x="0" y="0"/>
              <a:ext cx="2170059" cy="830555"/>
            </a:xfrm>
            <a:custGeom>
              <a:avLst/>
              <a:gdLst/>
              <a:ahLst/>
              <a:cxnLst/>
              <a:rect r="r" b="b" t="t" l="l"/>
              <a:pathLst>
                <a:path h="830555" w="2170059">
                  <a:moveTo>
                    <a:pt x="88324" y="0"/>
                  </a:moveTo>
                  <a:lnTo>
                    <a:pt x="2081735" y="0"/>
                  </a:lnTo>
                  <a:cubicBezTo>
                    <a:pt x="2105160" y="0"/>
                    <a:pt x="2127625" y="9306"/>
                    <a:pt x="2144189" y="25870"/>
                  </a:cubicBezTo>
                  <a:cubicBezTo>
                    <a:pt x="2160753" y="42433"/>
                    <a:pt x="2170059" y="64899"/>
                    <a:pt x="2170059" y="88324"/>
                  </a:cubicBezTo>
                  <a:lnTo>
                    <a:pt x="2170059" y="742231"/>
                  </a:lnTo>
                  <a:cubicBezTo>
                    <a:pt x="2170059" y="765656"/>
                    <a:pt x="2160753" y="788122"/>
                    <a:pt x="2144189" y="804686"/>
                  </a:cubicBezTo>
                  <a:cubicBezTo>
                    <a:pt x="2127625" y="821249"/>
                    <a:pt x="2105160" y="830555"/>
                    <a:pt x="2081735" y="830555"/>
                  </a:cubicBezTo>
                  <a:lnTo>
                    <a:pt x="88324" y="830555"/>
                  </a:lnTo>
                  <a:cubicBezTo>
                    <a:pt x="64899" y="830555"/>
                    <a:pt x="42433" y="821249"/>
                    <a:pt x="25870" y="804686"/>
                  </a:cubicBezTo>
                  <a:cubicBezTo>
                    <a:pt x="9306" y="788122"/>
                    <a:pt x="0" y="765656"/>
                    <a:pt x="0" y="742231"/>
                  </a:cubicBezTo>
                  <a:lnTo>
                    <a:pt x="0" y="88324"/>
                  </a:lnTo>
                  <a:cubicBezTo>
                    <a:pt x="0" y="64899"/>
                    <a:pt x="9306" y="42433"/>
                    <a:pt x="25870" y="25870"/>
                  </a:cubicBezTo>
                  <a:cubicBezTo>
                    <a:pt x="42433" y="9306"/>
                    <a:pt x="64899" y="0"/>
                    <a:pt x="88324" y="0"/>
                  </a:cubicBezTo>
                  <a:close/>
                </a:path>
              </a:pathLst>
            </a:custGeom>
            <a:solidFill>
              <a:srgbClr val="000000">
                <a:alpha val="0"/>
              </a:srgbClr>
            </a:solidFill>
            <a:ln w="38100" cap="rnd">
              <a:solidFill>
                <a:srgbClr val="FFFFFF"/>
              </a:solidFill>
              <a:prstDash val="solid"/>
              <a:round/>
            </a:ln>
          </p:spPr>
        </p:sp>
        <p:sp>
          <p:nvSpPr>
            <p:cNvPr name="TextBox 4" id="4"/>
            <p:cNvSpPr txBox="true"/>
            <p:nvPr/>
          </p:nvSpPr>
          <p:spPr>
            <a:xfrm>
              <a:off x="0" y="-28575"/>
              <a:ext cx="2170059" cy="85913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0157625" y="2598854"/>
            <a:ext cx="6845274" cy="4563516"/>
          </a:xfrm>
          <a:custGeom>
            <a:avLst/>
            <a:gdLst/>
            <a:ahLst/>
            <a:cxnLst/>
            <a:rect r="r" b="b" t="t" l="l"/>
            <a:pathLst>
              <a:path h="4563516" w="6845274">
                <a:moveTo>
                  <a:pt x="0" y="0"/>
                </a:moveTo>
                <a:lnTo>
                  <a:pt x="6845274" y="0"/>
                </a:lnTo>
                <a:lnTo>
                  <a:pt x="6845274" y="4563516"/>
                </a:lnTo>
                <a:lnTo>
                  <a:pt x="0" y="4563516"/>
                </a:lnTo>
                <a:lnTo>
                  <a:pt x="0" y="0"/>
                </a:lnTo>
                <a:close/>
              </a:path>
            </a:pathLst>
          </a:custGeom>
          <a:blipFill>
            <a:blip r:embed="rId3"/>
            <a:stretch>
              <a:fillRect l="0" t="0" r="0" b="0"/>
            </a:stretch>
          </a:blipFill>
        </p:spPr>
      </p:sp>
      <p:grpSp>
        <p:nvGrpSpPr>
          <p:cNvPr name="Group 6" id="6"/>
          <p:cNvGrpSpPr/>
          <p:nvPr/>
        </p:nvGrpSpPr>
        <p:grpSpPr>
          <a:xfrm rot="0">
            <a:off x="1108929" y="2910788"/>
            <a:ext cx="274213" cy="3346160"/>
            <a:chOff x="0" y="0"/>
            <a:chExt cx="365617" cy="4461547"/>
          </a:xfrm>
        </p:grpSpPr>
        <p:sp>
          <p:nvSpPr>
            <p:cNvPr name="Freeform 7" id="7"/>
            <p:cNvSpPr/>
            <p:nvPr/>
          </p:nvSpPr>
          <p:spPr>
            <a:xfrm flipH="false" flipV="false" rot="0">
              <a:off x="1250" y="0"/>
              <a:ext cx="364367" cy="336128"/>
            </a:xfrm>
            <a:custGeom>
              <a:avLst/>
              <a:gdLst/>
              <a:ahLst/>
              <a:cxnLst/>
              <a:rect r="r" b="b" t="t" l="l"/>
              <a:pathLst>
                <a:path h="336128" w="364367">
                  <a:moveTo>
                    <a:pt x="0" y="0"/>
                  </a:moveTo>
                  <a:lnTo>
                    <a:pt x="364367" y="0"/>
                  </a:lnTo>
                  <a:lnTo>
                    <a:pt x="364367" y="336128"/>
                  </a:lnTo>
                  <a:lnTo>
                    <a:pt x="0" y="3361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250" y="1641820"/>
              <a:ext cx="364367" cy="336128"/>
            </a:xfrm>
            <a:custGeom>
              <a:avLst/>
              <a:gdLst/>
              <a:ahLst/>
              <a:cxnLst/>
              <a:rect r="r" b="b" t="t" l="l"/>
              <a:pathLst>
                <a:path h="336128" w="364367">
                  <a:moveTo>
                    <a:pt x="0" y="0"/>
                  </a:moveTo>
                  <a:lnTo>
                    <a:pt x="364367" y="0"/>
                  </a:lnTo>
                  <a:lnTo>
                    <a:pt x="364367" y="336129"/>
                  </a:lnTo>
                  <a:lnTo>
                    <a:pt x="0" y="3361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0" y="2487962"/>
              <a:ext cx="364367" cy="336128"/>
            </a:xfrm>
            <a:custGeom>
              <a:avLst/>
              <a:gdLst/>
              <a:ahLst/>
              <a:cxnLst/>
              <a:rect r="r" b="b" t="t" l="l"/>
              <a:pathLst>
                <a:path h="336128" w="364367">
                  <a:moveTo>
                    <a:pt x="0" y="0"/>
                  </a:moveTo>
                  <a:lnTo>
                    <a:pt x="364367" y="0"/>
                  </a:lnTo>
                  <a:lnTo>
                    <a:pt x="364367" y="336128"/>
                  </a:lnTo>
                  <a:lnTo>
                    <a:pt x="0" y="3361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0" y="3306690"/>
              <a:ext cx="364367" cy="336128"/>
            </a:xfrm>
            <a:custGeom>
              <a:avLst/>
              <a:gdLst/>
              <a:ahLst/>
              <a:cxnLst/>
              <a:rect r="r" b="b" t="t" l="l"/>
              <a:pathLst>
                <a:path h="336128" w="364367">
                  <a:moveTo>
                    <a:pt x="0" y="0"/>
                  </a:moveTo>
                  <a:lnTo>
                    <a:pt x="364367" y="0"/>
                  </a:lnTo>
                  <a:lnTo>
                    <a:pt x="364367" y="336128"/>
                  </a:lnTo>
                  <a:lnTo>
                    <a:pt x="0" y="3361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250" y="4125418"/>
              <a:ext cx="364367" cy="336128"/>
            </a:xfrm>
            <a:custGeom>
              <a:avLst/>
              <a:gdLst/>
              <a:ahLst/>
              <a:cxnLst/>
              <a:rect r="r" b="b" t="t" l="l"/>
              <a:pathLst>
                <a:path h="336128" w="364367">
                  <a:moveTo>
                    <a:pt x="0" y="0"/>
                  </a:moveTo>
                  <a:lnTo>
                    <a:pt x="364367" y="0"/>
                  </a:lnTo>
                  <a:lnTo>
                    <a:pt x="364367" y="336129"/>
                  </a:lnTo>
                  <a:lnTo>
                    <a:pt x="0" y="3361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2" id="12"/>
          <p:cNvGrpSpPr/>
          <p:nvPr/>
        </p:nvGrpSpPr>
        <p:grpSpPr>
          <a:xfrm rot="0">
            <a:off x="10066319" y="2598854"/>
            <a:ext cx="7027886" cy="4660031"/>
            <a:chOff x="0" y="0"/>
            <a:chExt cx="3713493" cy="2462332"/>
          </a:xfrm>
        </p:grpSpPr>
        <p:sp>
          <p:nvSpPr>
            <p:cNvPr name="Freeform 13" id="13"/>
            <p:cNvSpPr/>
            <p:nvPr/>
          </p:nvSpPr>
          <p:spPr>
            <a:xfrm flipH="false" flipV="false" rot="0">
              <a:off x="0" y="0"/>
              <a:ext cx="3713492" cy="2462332"/>
            </a:xfrm>
            <a:custGeom>
              <a:avLst/>
              <a:gdLst/>
              <a:ahLst/>
              <a:cxnLst/>
              <a:rect r="r" b="b" t="t" l="l"/>
              <a:pathLst>
                <a:path h="2462332" w="3713492">
                  <a:moveTo>
                    <a:pt x="0" y="0"/>
                  </a:moveTo>
                  <a:lnTo>
                    <a:pt x="0" y="2462332"/>
                  </a:lnTo>
                  <a:lnTo>
                    <a:pt x="3713492" y="2462332"/>
                  </a:lnTo>
                  <a:lnTo>
                    <a:pt x="3713492" y="0"/>
                  </a:lnTo>
                  <a:lnTo>
                    <a:pt x="0" y="0"/>
                  </a:lnTo>
                  <a:close/>
                  <a:moveTo>
                    <a:pt x="3652532" y="2401372"/>
                  </a:moveTo>
                  <a:lnTo>
                    <a:pt x="59690" y="2401372"/>
                  </a:lnTo>
                  <a:lnTo>
                    <a:pt x="59690" y="59690"/>
                  </a:lnTo>
                  <a:lnTo>
                    <a:pt x="3652532" y="59690"/>
                  </a:lnTo>
                  <a:lnTo>
                    <a:pt x="3652532" y="2401372"/>
                  </a:lnTo>
                  <a:close/>
                </a:path>
              </a:pathLst>
            </a:custGeom>
            <a:solidFill>
              <a:srgbClr val="000000"/>
            </a:solidFill>
          </p:spPr>
        </p:sp>
      </p:grpSp>
      <p:sp>
        <p:nvSpPr>
          <p:cNvPr name="TextBox 14" id="14"/>
          <p:cNvSpPr txBox="true"/>
          <p:nvPr/>
        </p:nvSpPr>
        <p:spPr>
          <a:xfrm rot="0">
            <a:off x="882620" y="1528241"/>
            <a:ext cx="6387832" cy="887095"/>
          </a:xfrm>
          <a:prstGeom prst="rect">
            <a:avLst/>
          </a:prstGeom>
        </p:spPr>
        <p:txBody>
          <a:bodyPr anchor="t" rtlCol="false" tIns="0" lIns="0" bIns="0" rIns="0">
            <a:spAutoFit/>
          </a:bodyPr>
          <a:lstStyle/>
          <a:p>
            <a:pPr algn="ctr">
              <a:lnSpc>
                <a:spcPts val="7279"/>
              </a:lnSpc>
            </a:pPr>
            <a:r>
              <a:rPr lang="en-US" sz="5199" spc="519">
                <a:solidFill>
                  <a:srgbClr val="F5DEB3"/>
                </a:solidFill>
                <a:latin typeface="Arbutus Slab"/>
              </a:rPr>
              <a:t> 2. CSS</a:t>
            </a:r>
          </a:p>
        </p:txBody>
      </p:sp>
      <p:sp>
        <p:nvSpPr>
          <p:cNvPr name="TextBox 15" id="15"/>
          <p:cNvSpPr txBox="true"/>
          <p:nvPr/>
        </p:nvSpPr>
        <p:spPr>
          <a:xfrm rot="0">
            <a:off x="2462347" y="207029"/>
            <a:ext cx="13363306" cy="1160780"/>
          </a:xfrm>
          <a:prstGeom prst="rect">
            <a:avLst/>
          </a:prstGeom>
        </p:spPr>
        <p:txBody>
          <a:bodyPr anchor="t" rtlCol="false" tIns="0" lIns="0" bIns="0" rIns="0">
            <a:spAutoFit/>
          </a:bodyPr>
          <a:lstStyle/>
          <a:p>
            <a:pPr algn="l">
              <a:lnSpc>
                <a:spcPts val="9520"/>
              </a:lnSpc>
            </a:pPr>
            <a:r>
              <a:rPr lang="en-US" sz="6800" spc="-136">
                <a:solidFill>
                  <a:srgbClr val="F5DEB3"/>
                </a:solidFill>
                <a:latin typeface="Arbutus Slab"/>
              </a:rPr>
              <a:t>Comment référencé son site?</a:t>
            </a:r>
          </a:p>
        </p:txBody>
      </p:sp>
      <p:sp>
        <p:nvSpPr>
          <p:cNvPr name="TextBox 16" id="16"/>
          <p:cNvSpPr txBox="true"/>
          <p:nvPr/>
        </p:nvSpPr>
        <p:spPr>
          <a:xfrm rot="0">
            <a:off x="1641254" y="2714328"/>
            <a:ext cx="7615099" cy="4227792"/>
          </a:xfrm>
          <a:prstGeom prst="rect">
            <a:avLst/>
          </a:prstGeom>
        </p:spPr>
        <p:txBody>
          <a:bodyPr anchor="t" rtlCol="false" tIns="0" lIns="0" bIns="0" rIns="0">
            <a:spAutoFit/>
          </a:bodyPr>
          <a:lstStyle/>
          <a:p>
            <a:pPr algn="l" marL="0" indent="0" lvl="0">
              <a:lnSpc>
                <a:spcPts val="4817"/>
              </a:lnSpc>
              <a:spcBef>
                <a:spcPct val="0"/>
              </a:spcBef>
            </a:pPr>
            <a:r>
              <a:rPr lang="en-US" sz="3068" strike="noStrike" u="none">
                <a:solidFill>
                  <a:srgbClr val="F5DEB3"/>
                </a:solidFill>
                <a:latin typeface="Arbutus Slab"/>
              </a:rPr>
              <a:t>Utiliser des noms de classes et d’ID significatifs</a:t>
            </a:r>
          </a:p>
          <a:p>
            <a:pPr algn="l" marL="0" indent="0" lvl="0">
              <a:lnSpc>
                <a:spcPts val="4817"/>
              </a:lnSpc>
              <a:spcBef>
                <a:spcPct val="0"/>
              </a:spcBef>
            </a:pPr>
            <a:r>
              <a:rPr lang="en-US" sz="3068" strike="noStrike" u="none">
                <a:solidFill>
                  <a:srgbClr val="F5DEB3"/>
                </a:solidFill>
                <a:latin typeface="Arbutus Slab"/>
              </a:rPr>
              <a:t>Organiser son code  </a:t>
            </a:r>
          </a:p>
          <a:p>
            <a:pPr algn="l" marL="0" indent="0" lvl="0">
              <a:lnSpc>
                <a:spcPts val="4817"/>
              </a:lnSpc>
              <a:spcBef>
                <a:spcPct val="0"/>
              </a:spcBef>
            </a:pPr>
            <a:r>
              <a:rPr lang="en-US" sz="3068" strike="noStrike" u="none">
                <a:solidFill>
                  <a:srgbClr val="F5DEB3"/>
                </a:solidFill>
                <a:latin typeface="Arbutus Slab"/>
              </a:rPr>
              <a:t>Responsive design</a:t>
            </a:r>
          </a:p>
          <a:p>
            <a:pPr algn="l" marL="0" indent="0" lvl="0">
              <a:lnSpc>
                <a:spcPts val="4817"/>
              </a:lnSpc>
              <a:spcBef>
                <a:spcPct val="0"/>
              </a:spcBef>
            </a:pPr>
            <a:r>
              <a:rPr lang="en-US" sz="3068" strike="noStrike" u="none">
                <a:solidFill>
                  <a:srgbClr val="F5DEB3"/>
                </a:solidFill>
                <a:latin typeface="Arbutus Slab"/>
              </a:rPr>
              <a:t>Mettre des mots-clés en évidence</a:t>
            </a:r>
          </a:p>
          <a:p>
            <a:pPr algn="l" marL="0" indent="0" lvl="0">
              <a:lnSpc>
                <a:spcPts val="4817"/>
              </a:lnSpc>
              <a:spcBef>
                <a:spcPct val="0"/>
              </a:spcBef>
            </a:pPr>
            <a:r>
              <a:rPr lang="en-US" sz="3068" strike="noStrike" u="none">
                <a:solidFill>
                  <a:srgbClr val="F5DEB3"/>
                </a:solidFill>
                <a:latin typeface="Arbutus Slab"/>
              </a:rPr>
              <a:t>Il doit être un tout avec le HTML mais séparé!!!</a:t>
            </a:r>
          </a:p>
        </p:txBody>
      </p:sp>
      <p:sp>
        <p:nvSpPr>
          <p:cNvPr name="TextBox 17" id="17"/>
          <p:cNvSpPr txBox="true"/>
          <p:nvPr/>
        </p:nvSpPr>
        <p:spPr>
          <a:xfrm rot="0">
            <a:off x="1641254" y="7724009"/>
            <a:ext cx="14666209" cy="1162495"/>
          </a:xfrm>
          <a:prstGeom prst="rect">
            <a:avLst/>
          </a:prstGeom>
        </p:spPr>
        <p:txBody>
          <a:bodyPr anchor="t" rtlCol="false" tIns="0" lIns="0" bIns="0" rIns="0">
            <a:spAutoFit/>
          </a:bodyPr>
          <a:lstStyle/>
          <a:p>
            <a:pPr algn="ctr">
              <a:lnSpc>
                <a:spcPts val="4700"/>
              </a:lnSpc>
            </a:pPr>
            <a:r>
              <a:rPr lang="en-US" sz="3357">
                <a:solidFill>
                  <a:srgbClr val="F5DEB3"/>
                </a:solidFill>
                <a:latin typeface="Arbutus Slab"/>
              </a:rPr>
              <a:t>Nous pouvons améliorer le référencement d’un site web en le rendant plus accessible, plus rapide et plus convivial pour les utilisateurs.</a:t>
            </a:r>
          </a:p>
        </p:txBody>
      </p:sp>
      <p:sp>
        <p:nvSpPr>
          <p:cNvPr name="Freeform 18" id="18"/>
          <p:cNvSpPr/>
          <p:nvPr/>
        </p:nvSpPr>
        <p:spPr>
          <a:xfrm flipH="false" flipV="false" rot="0">
            <a:off x="1745553" y="-3549411"/>
            <a:ext cx="5054305" cy="5054305"/>
          </a:xfrm>
          <a:custGeom>
            <a:avLst/>
            <a:gdLst/>
            <a:ahLst/>
            <a:cxnLst/>
            <a:rect r="r" b="b" t="t" l="l"/>
            <a:pathLst>
              <a:path h="5054305" w="5054305">
                <a:moveTo>
                  <a:pt x="0" y="0"/>
                </a:moveTo>
                <a:lnTo>
                  <a:pt x="5054305" y="0"/>
                </a:lnTo>
                <a:lnTo>
                  <a:pt x="5054305" y="5054306"/>
                </a:lnTo>
                <a:lnTo>
                  <a:pt x="0" y="5054306"/>
                </a:lnTo>
                <a:lnTo>
                  <a:pt x="0" y="0"/>
                </a:lnTo>
                <a:close/>
              </a:path>
            </a:pathLst>
          </a:custGeom>
          <a:blipFill>
            <a:blip r:embed="rId6">
              <a:alphaModFix amt="30000"/>
              <a:extLst>
                <a:ext uri="{96DAC541-7B7A-43D3-8B79-37D633B846F1}">
                  <asvg:svgBlip xmlns:asvg="http://schemas.microsoft.com/office/drawing/2016/SVG/main" r:embed="rId7"/>
                </a:ext>
              </a:extLst>
            </a:blip>
            <a:stretch>
              <a:fillRect l="0" t="0" r="0" b="0"/>
            </a:stretch>
          </a:blipFill>
        </p:spPr>
      </p:sp>
    </p:spTree>
  </p:cSld>
  <p:clrMapOvr>
    <a:masterClrMapping/>
  </p:clrMapOvr>
  <p:transition spd="slow">
    <p:fade/>
  </p:transition>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5757">
                <a:alpha val="100000"/>
              </a:srgbClr>
            </a:gs>
            <a:gs pos="100000">
              <a:srgbClr val="8C52FF">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0887338" y="-1022258"/>
            <a:ext cx="8054750" cy="12563641"/>
            <a:chOff x="0" y="0"/>
            <a:chExt cx="10739666" cy="16751521"/>
          </a:xfrm>
        </p:grpSpPr>
        <p:sp>
          <p:nvSpPr>
            <p:cNvPr name="Freeform 3" id="3"/>
            <p:cNvSpPr/>
            <p:nvPr/>
          </p:nvSpPr>
          <p:spPr>
            <a:xfrm flipH="false" flipV="false" rot="0">
              <a:off x="386857" y="0"/>
              <a:ext cx="3560340" cy="3560340"/>
            </a:xfrm>
            <a:custGeom>
              <a:avLst/>
              <a:gdLst/>
              <a:ahLst/>
              <a:cxnLst/>
              <a:rect r="r" b="b" t="t" l="l"/>
              <a:pathLst>
                <a:path h="3560340" w="3560340">
                  <a:moveTo>
                    <a:pt x="0" y="0"/>
                  </a:moveTo>
                  <a:lnTo>
                    <a:pt x="3560341" y="0"/>
                  </a:lnTo>
                  <a:lnTo>
                    <a:pt x="3560341" y="3560340"/>
                  </a:lnTo>
                  <a:lnTo>
                    <a:pt x="0" y="3560340"/>
                  </a:lnTo>
                  <a:lnTo>
                    <a:pt x="0" y="0"/>
                  </a:lnTo>
                  <a:close/>
                </a:path>
              </a:pathLst>
            </a:custGeom>
            <a:blipFill>
              <a:blip r:embed="rId3"/>
              <a:stretch>
                <a:fillRect l="0" t="0" r="0" b="0"/>
              </a:stretch>
            </a:blipFill>
          </p:spPr>
        </p:sp>
        <p:sp>
          <p:nvSpPr>
            <p:cNvPr name="Freeform 4" id="4"/>
            <p:cNvSpPr/>
            <p:nvPr/>
          </p:nvSpPr>
          <p:spPr>
            <a:xfrm flipH="false" flipV="false" rot="0">
              <a:off x="5307649" y="3369537"/>
              <a:ext cx="5432017" cy="5432017"/>
            </a:xfrm>
            <a:custGeom>
              <a:avLst/>
              <a:gdLst/>
              <a:ahLst/>
              <a:cxnLst/>
              <a:rect r="r" b="b" t="t" l="l"/>
              <a:pathLst>
                <a:path h="5432017" w="5432017">
                  <a:moveTo>
                    <a:pt x="0" y="0"/>
                  </a:moveTo>
                  <a:lnTo>
                    <a:pt x="5432017" y="0"/>
                  </a:lnTo>
                  <a:lnTo>
                    <a:pt x="5432017" y="5432017"/>
                  </a:lnTo>
                  <a:lnTo>
                    <a:pt x="0" y="5432017"/>
                  </a:lnTo>
                  <a:lnTo>
                    <a:pt x="0" y="0"/>
                  </a:lnTo>
                  <a:close/>
                </a:path>
              </a:pathLst>
            </a:custGeom>
            <a:blipFill>
              <a:blip r:embed="rId3"/>
              <a:stretch>
                <a:fillRect l="0" t="0" r="0" b="0"/>
              </a:stretch>
            </a:blipFill>
          </p:spPr>
        </p:sp>
        <p:sp>
          <p:nvSpPr>
            <p:cNvPr name="Freeform 5" id="5"/>
            <p:cNvSpPr/>
            <p:nvPr/>
          </p:nvSpPr>
          <p:spPr>
            <a:xfrm flipH="false" flipV="false" rot="0">
              <a:off x="0" y="9897266"/>
              <a:ext cx="6854255" cy="6854255"/>
            </a:xfrm>
            <a:custGeom>
              <a:avLst/>
              <a:gdLst/>
              <a:ahLst/>
              <a:cxnLst/>
              <a:rect r="r" b="b" t="t" l="l"/>
              <a:pathLst>
                <a:path h="6854255" w="6854255">
                  <a:moveTo>
                    <a:pt x="0" y="0"/>
                  </a:moveTo>
                  <a:lnTo>
                    <a:pt x="6854255" y="0"/>
                  </a:lnTo>
                  <a:lnTo>
                    <a:pt x="6854255" y="6854255"/>
                  </a:lnTo>
                  <a:lnTo>
                    <a:pt x="0" y="6854255"/>
                  </a:lnTo>
                  <a:lnTo>
                    <a:pt x="0" y="0"/>
                  </a:lnTo>
                  <a:close/>
                </a:path>
              </a:pathLst>
            </a:custGeom>
            <a:blipFill>
              <a:blip r:embed="rId3"/>
              <a:stretch>
                <a:fillRect l="0" t="0" r="0" b="0"/>
              </a:stretch>
            </a:blipFill>
          </p:spPr>
        </p:sp>
      </p:grpSp>
      <p:grpSp>
        <p:nvGrpSpPr>
          <p:cNvPr name="Group 6" id="6"/>
          <p:cNvGrpSpPr/>
          <p:nvPr/>
        </p:nvGrpSpPr>
        <p:grpSpPr>
          <a:xfrm rot="0">
            <a:off x="457635" y="2458182"/>
            <a:ext cx="7807543" cy="6678686"/>
            <a:chOff x="0" y="0"/>
            <a:chExt cx="10410057" cy="8904914"/>
          </a:xfrm>
        </p:grpSpPr>
        <p:sp>
          <p:nvSpPr>
            <p:cNvPr name="Freeform 7" id="7"/>
            <p:cNvSpPr/>
            <p:nvPr/>
          </p:nvSpPr>
          <p:spPr>
            <a:xfrm flipH="false" flipV="false" rot="0">
              <a:off x="151764" y="152036"/>
              <a:ext cx="10028438" cy="8588457"/>
            </a:xfrm>
            <a:custGeom>
              <a:avLst/>
              <a:gdLst/>
              <a:ahLst/>
              <a:cxnLst/>
              <a:rect r="r" b="b" t="t" l="l"/>
              <a:pathLst>
                <a:path h="8588457" w="10028438">
                  <a:moveTo>
                    <a:pt x="0" y="0"/>
                  </a:moveTo>
                  <a:lnTo>
                    <a:pt x="10028438" y="0"/>
                  </a:lnTo>
                  <a:lnTo>
                    <a:pt x="10028438" y="8588457"/>
                  </a:lnTo>
                  <a:lnTo>
                    <a:pt x="0" y="8588457"/>
                  </a:lnTo>
                  <a:lnTo>
                    <a:pt x="0" y="0"/>
                  </a:lnTo>
                  <a:close/>
                </a:path>
              </a:pathLst>
            </a:custGeom>
            <a:blipFill>
              <a:blip r:embed="rId4"/>
              <a:stretch>
                <a:fillRect l="0" t="0" r="0" b="0"/>
              </a:stretch>
            </a:blipFill>
          </p:spPr>
        </p:sp>
        <p:grpSp>
          <p:nvGrpSpPr>
            <p:cNvPr name="Group 8" id="8"/>
            <p:cNvGrpSpPr/>
            <p:nvPr/>
          </p:nvGrpSpPr>
          <p:grpSpPr>
            <a:xfrm rot="0">
              <a:off x="0" y="0"/>
              <a:ext cx="10410057" cy="8904914"/>
              <a:chOff x="0" y="0"/>
              <a:chExt cx="2895257" cy="2476645"/>
            </a:xfrm>
          </p:grpSpPr>
          <p:sp>
            <p:nvSpPr>
              <p:cNvPr name="Freeform 9" id="9"/>
              <p:cNvSpPr/>
              <p:nvPr/>
            </p:nvSpPr>
            <p:spPr>
              <a:xfrm flipH="false" flipV="false" rot="0">
                <a:off x="0" y="0"/>
                <a:ext cx="2895257" cy="2476645"/>
              </a:xfrm>
              <a:custGeom>
                <a:avLst/>
                <a:gdLst/>
                <a:ahLst/>
                <a:cxnLst/>
                <a:rect r="r" b="b" t="t" l="l"/>
                <a:pathLst>
                  <a:path h="2476645" w="2895257">
                    <a:moveTo>
                      <a:pt x="0" y="0"/>
                    </a:moveTo>
                    <a:lnTo>
                      <a:pt x="0" y="2476645"/>
                    </a:lnTo>
                    <a:lnTo>
                      <a:pt x="2895257" y="2476645"/>
                    </a:lnTo>
                    <a:lnTo>
                      <a:pt x="2895257" y="0"/>
                    </a:lnTo>
                    <a:lnTo>
                      <a:pt x="0" y="0"/>
                    </a:lnTo>
                    <a:close/>
                    <a:moveTo>
                      <a:pt x="2834297" y="2415685"/>
                    </a:moveTo>
                    <a:lnTo>
                      <a:pt x="59690" y="2415685"/>
                    </a:lnTo>
                    <a:lnTo>
                      <a:pt x="59690" y="59690"/>
                    </a:lnTo>
                    <a:lnTo>
                      <a:pt x="2834297" y="59690"/>
                    </a:lnTo>
                    <a:lnTo>
                      <a:pt x="2834297" y="2415685"/>
                    </a:lnTo>
                    <a:close/>
                  </a:path>
                </a:pathLst>
              </a:custGeom>
              <a:solidFill>
                <a:srgbClr val="000000"/>
              </a:solidFill>
            </p:spPr>
          </p:sp>
        </p:grpSp>
      </p:grpSp>
      <p:sp>
        <p:nvSpPr>
          <p:cNvPr name="TextBox 10" id="10"/>
          <p:cNvSpPr txBox="true"/>
          <p:nvPr/>
        </p:nvSpPr>
        <p:spPr>
          <a:xfrm rot="0">
            <a:off x="5630516" y="514350"/>
            <a:ext cx="9471112" cy="1028700"/>
          </a:xfrm>
          <a:prstGeom prst="rect">
            <a:avLst/>
          </a:prstGeom>
        </p:spPr>
        <p:txBody>
          <a:bodyPr anchor="t" rtlCol="false" tIns="0" lIns="0" bIns="0" rIns="0">
            <a:spAutoFit/>
          </a:bodyPr>
          <a:lstStyle/>
          <a:p>
            <a:pPr algn="ctr" marL="0" indent="0" lvl="0">
              <a:lnSpc>
                <a:spcPts val="8160"/>
              </a:lnSpc>
            </a:pPr>
            <a:r>
              <a:rPr lang="en-US" sz="6800" spc="-136">
                <a:solidFill>
                  <a:srgbClr val="F5DEB3"/>
                </a:solidFill>
                <a:latin typeface="Arbutus Slab"/>
              </a:rPr>
              <a:t>Qu’est-ce que le SEA ?</a:t>
            </a:r>
          </a:p>
        </p:txBody>
      </p:sp>
      <p:sp>
        <p:nvSpPr>
          <p:cNvPr name="TextBox 11" id="11"/>
          <p:cNvSpPr txBox="true"/>
          <p:nvPr/>
        </p:nvSpPr>
        <p:spPr>
          <a:xfrm rot="0">
            <a:off x="9600528" y="2873643"/>
            <a:ext cx="7658772" cy="4151338"/>
          </a:xfrm>
          <a:prstGeom prst="rect">
            <a:avLst/>
          </a:prstGeom>
        </p:spPr>
        <p:txBody>
          <a:bodyPr anchor="t" rtlCol="false" tIns="0" lIns="0" bIns="0" rIns="0">
            <a:spAutoFit/>
          </a:bodyPr>
          <a:lstStyle/>
          <a:p>
            <a:pPr algn="l">
              <a:lnSpc>
                <a:spcPts val="4189"/>
              </a:lnSpc>
            </a:pPr>
            <a:r>
              <a:rPr lang="en-US" sz="2668">
                <a:solidFill>
                  <a:srgbClr val="F5DEB3"/>
                </a:solidFill>
                <a:latin typeface="Arbutus Slab"/>
              </a:rPr>
              <a:t>Search Engine Advertising</a:t>
            </a:r>
          </a:p>
          <a:p>
            <a:pPr algn="l">
              <a:lnSpc>
                <a:spcPts val="4189"/>
              </a:lnSpc>
            </a:pPr>
            <a:r>
              <a:rPr lang="en-US" sz="2668">
                <a:solidFill>
                  <a:srgbClr val="F5DEB3"/>
                </a:solidFill>
                <a:latin typeface="Arbutus Slab"/>
              </a:rPr>
              <a:t>Permet de faire des campagnes publicitaires</a:t>
            </a:r>
          </a:p>
          <a:p>
            <a:pPr algn="l">
              <a:lnSpc>
                <a:spcPts val="4189"/>
              </a:lnSpc>
            </a:pPr>
            <a:r>
              <a:rPr lang="en-US" sz="2668">
                <a:solidFill>
                  <a:srgbClr val="F5DEB3"/>
                </a:solidFill>
                <a:latin typeface="Arbutus Slab"/>
              </a:rPr>
              <a:t>Sur Google, les annonceurs utilisent le système d’enchères pour diffuser leurs annonces par Google Ads. </a:t>
            </a:r>
          </a:p>
          <a:p>
            <a:pPr algn="l">
              <a:lnSpc>
                <a:spcPts val="4189"/>
              </a:lnSpc>
            </a:pPr>
            <a:r>
              <a:rPr lang="en-US" sz="2668">
                <a:solidFill>
                  <a:srgbClr val="F5DEB3"/>
                </a:solidFill>
                <a:latin typeface="Arbutus Slab"/>
              </a:rPr>
              <a:t>Achat de “mots-clés”</a:t>
            </a:r>
          </a:p>
          <a:p>
            <a:pPr algn="ctr" marL="0" indent="0" lvl="0">
              <a:lnSpc>
                <a:spcPts val="4189"/>
              </a:lnSpc>
            </a:pPr>
          </a:p>
          <a:p>
            <a:pPr algn="ctr" marL="0" indent="0" lvl="0">
              <a:lnSpc>
                <a:spcPts val="4189"/>
              </a:lnSpc>
            </a:pPr>
          </a:p>
        </p:txBody>
      </p:sp>
      <p:sp>
        <p:nvSpPr>
          <p:cNvPr name="Freeform 12" id="12"/>
          <p:cNvSpPr/>
          <p:nvPr/>
        </p:nvSpPr>
        <p:spPr>
          <a:xfrm flipH="false" flipV="false" rot="0">
            <a:off x="9007362" y="3529062"/>
            <a:ext cx="273275" cy="252096"/>
          </a:xfrm>
          <a:custGeom>
            <a:avLst/>
            <a:gdLst/>
            <a:ahLst/>
            <a:cxnLst/>
            <a:rect r="r" b="b" t="t" l="l"/>
            <a:pathLst>
              <a:path h="252096" w="273275">
                <a:moveTo>
                  <a:pt x="0" y="0"/>
                </a:moveTo>
                <a:lnTo>
                  <a:pt x="273276" y="0"/>
                </a:lnTo>
                <a:lnTo>
                  <a:pt x="273276" y="252096"/>
                </a:lnTo>
                <a:lnTo>
                  <a:pt x="0" y="2520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9007362" y="3035568"/>
            <a:ext cx="273275" cy="252096"/>
          </a:xfrm>
          <a:custGeom>
            <a:avLst/>
            <a:gdLst/>
            <a:ahLst/>
            <a:cxnLst/>
            <a:rect r="r" b="b" t="t" l="l"/>
            <a:pathLst>
              <a:path h="252096" w="273275">
                <a:moveTo>
                  <a:pt x="0" y="0"/>
                </a:moveTo>
                <a:lnTo>
                  <a:pt x="273276" y="0"/>
                </a:lnTo>
                <a:lnTo>
                  <a:pt x="273276" y="252096"/>
                </a:lnTo>
                <a:lnTo>
                  <a:pt x="0" y="2520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9016887" y="4066908"/>
            <a:ext cx="273275" cy="252096"/>
          </a:xfrm>
          <a:custGeom>
            <a:avLst/>
            <a:gdLst/>
            <a:ahLst/>
            <a:cxnLst/>
            <a:rect r="r" b="b" t="t" l="l"/>
            <a:pathLst>
              <a:path h="252096" w="273275">
                <a:moveTo>
                  <a:pt x="0" y="0"/>
                </a:moveTo>
                <a:lnTo>
                  <a:pt x="273276" y="0"/>
                </a:lnTo>
                <a:lnTo>
                  <a:pt x="273276" y="252096"/>
                </a:lnTo>
                <a:lnTo>
                  <a:pt x="0" y="2520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9016887" y="5690526"/>
            <a:ext cx="273275" cy="252096"/>
          </a:xfrm>
          <a:custGeom>
            <a:avLst/>
            <a:gdLst/>
            <a:ahLst/>
            <a:cxnLst/>
            <a:rect r="r" b="b" t="t" l="l"/>
            <a:pathLst>
              <a:path h="252096" w="273275">
                <a:moveTo>
                  <a:pt x="0" y="0"/>
                </a:moveTo>
                <a:lnTo>
                  <a:pt x="273276" y="0"/>
                </a:lnTo>
                <a:lnTo>
                  <a:pt x="273276" y="252097"/>
                </a:lnTo>
                <a:lnTo>
                  <a:pt x="0" y="2520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1745553" y="-3549411"/>
            <a:ext cx="5054305" cy="5054305"/>
          </a:xfrm>
          <a:custGeom>
            <a:avLst/>
            <a:gdLst/>
            <a:ahLst/>
            <a:cxnLst/>
            <a:rect r="r" b="b" t="t" l="l"/>
            <a:pathLst>
              <a:path h="5054305" w="5054305">
                <a:moveTo>
                  <a:pt x="0" y="0"/>
                </a:moveTo>
                <a:lnTo>
                  <a:pt x="5054305" y="0"/>
                </a:lnTo>
                <a:lnTo>
                  <a:pt x="5054305" y="5054306"/>
                </a:lnTo>
                <a:lnTo>
                  <a:pt x="0" y="5054306"/>
                </a:lnTo>
                <a:lnTo>
                  <a:pt x="0" y="0"/>
                </a:lnTo>
                <a:close/>
              </a:path>
            </a:pathLst>
          </a:custGeom>
          <a:blipFill>
            <a:blip r:embed="rId7">
              <a:alphaModFix amt="30000"/>
              <a:extLst>
                <a:ext uri="{96DAC541-7B7A-43D3-8B79-37D633B846F1}">
                  <asvg:svgBlip xmlns:asvg="http://schemas.microsoft.com/office/drawing/2016/SVG/main" r:embed="rId8"/>
                </a:ext>
              </a:extLst>
            </a:blip>
            <a:stretch>
              <a:fillRect l="0" t="0" r="0" b="0"/>
            </a:stretch>
          </a:blipFill>
        </p:spPr>
      </p:sp>
    </p:spTree>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DAGFMKF7C0U</dc:identifier>
  <dcterms:modified xsi:type="dcterms:W3CDTF">2011-08-01T06:04:30Z</dcterms:modified>
  <cp:revision>1</cp:revision>
  <dc:title>SEO</dc:title>
</cp:coreProperties>
</file>