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Open Sans Bold" charset="1" panose="020B0806030504020204"/>
      <p:regular r:id="rId15"/>
    </p:embeddedFont>
    <p:embeddedFont>
      <p:font typeface="Arbutus Slab" charset="1" panose="02000000000000000000"/>
      <p:regular r:id="rId19"/>
    </p:embeddedFont>
    <p:embeddedFont>
      <p:font typeface="Open Sans" charset="1" panose="020B0606030504020204"/>
      <p:regular r:id="rId20"/>
    </p:embeddedFont>
    <p:embeddedFont>
      <p:font typeface="Barlow" charset="1" panose="000005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notesMasters/notesMaster1.xml" Type="http://schemas.openxmlformats.org/officeDocument/2006/relationships/notesMaster"/><Relationship Id="rId17" Target="theme/theme2.xml" Type="http://schemas.openxmlformats.org/officeDocument/2006/relationships/theme"/><Relationship Id="rId18" Target="notesSlides/notesSlide1.xml" Type="http://schemas.openxmlformats.org/officeDocument/2006/relationships/notes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Slides/notesSlide2.xml" Type="http://schemas.openxmlformats.org/officeDocument/2006/relationships/notesSlide"/><Relationship Id="rId22" Target="notesSlides/notesSlide3.xml" Type="http://schemas.openxmlformats.org/officeDocument/2006/relationships/notesSlide"/><Relationship Id="rId23" Target="notesSlides/notesSlide4.xml" Type="http://schemas.openxmlformats.org/officeDocument/2006/relationships/notesSlide"/><Relationship Id="rId24" Target="notesSlides/notesSlide5.xml" Type="http://schemas.openxmlformats.org/officeDocument/2006/relationships/notesSlide"/><Relationship Id="rId25" Target="notesSlides/notesSlide6.xml" Type="http://schemas.openxmlformats.org/officeDocument/2006/relationships/notesSlide"/><Relationship Id="rId26" Target="notesSlides/notesSlide7.xml" Type="http://schemas.openxmlformats.org/officeDocument/2006/relationships/notesSlide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  -Cela signifie que tous les éléments HTML sont mis à zéro en termes de marges, de paddings, de polices, etc. L'idée est de repartir de zéro, d'où le terme "reset".</a:t>
            </a:r>
          </a:p>
          <a:p>
            <a:r>
              <a:rPr lang="en-US"/>
              <a:t/>
            </a:r>
          </a:p>
          <a:p>
            <a:r>
              <a:rPr lang="en-US"/>
              <a:t>- Ainsi nous pouvons appliquer notre propres styles de manière uniforme sur tous les navigateurs. Mais vérifier quand même sur chaque navigateur votre style. 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-Par exemple, il mettra les marges et les paddings de tous les éléments à 0, annulera les styles de liste, les bordures, etc.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Le but est de rendre les styles par défaut des navigateurs plus cohérents entre eux tout en préservant les styles utiles par défaut. </a:t>
            </a:r>
          </a:p>
          <a:p>
            <a:r>
              <a:rPr lang="en-US"/>
              <a:t/>
            </a:r>
          </a:p>
          <a:p>
            <a:r>
              <a:rPr lang="en-US"/>
              <a:t>- Ne met pas tous les éléments à zéro. Au lieu de cela, il applique des styles qui rendent les éléments plus uniformes d'un navigateur à l'autre.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RESET.CSS:</a:t>
            </a:r>
          </a:p>
          <a:p>
            <a:r>
              <a:rPr lang="en-US"/>
              <a:t>- adopte une approche radicale en supprimant tous les styles par défaut.</a:t>
            </a:r>
          </a:p>
          <a:p>
            <a:r>
              <a:rPr lang="en-US"/>
              <a:t/>
            </a:r>
          </a:p>
          <a:p>
            <a:r>
              <a:rPr lang="en-US"/>
              <a:t>- idéal pour les développeurs qui veulent un contrôle total sur les styles et préfèrent partir d'une base complètement neutre.</a:t>
            </a:r>
          </a:p>
          <a:p>
            <a:r>
              <a:rPr lang="en-US"/>
              <a:t/>
            </a:r>
          </a:p>
          <a:p>
            <a:r>
              <a:rPr lang="en-US"/>
              <a:t>- peut nécessiter plus de travail pour redéfinir les styles de base que vous souhaitez conserver.</a:t>
            </a:r>
          </a:p>
          <a:p>
            <a:r>
              <a:rPr lang="en-US"/>
              <a:t/>
            </a:r>
          </a:p>
          <a:p>
            <a:r>
              <a:rPr lang="en-US"/>
              <a:t>NORMALIZE.CSS:</a:t>
            </a:r>
          </a:p>
          <a:p>
            <a:r>
              <a:rPr lang="en-US"/>
              <a:t>- adopte une approche plus conservatrice en conservant les styles par défaut utiles et en harmonisant les incohérences entre navigateurs.</a:t>
            </a:r>
          </a:p>
          <a:p>
            <a:r>
              <a:rPr lang="en-US"/>
              <a:t/>
            </a:r>
          </a:p>
          <a:p>
            <a:r>
              <a:rPr lang="en-US"/>
              <a:t>- convient mieux aux développeurs qui souhaitent une base cohérente mais reconnaissent la valeur des styles par défaut des navigateurs pour certains éléments.</a:t>
            </a:r>
          </a:p>
          <a:p>
            <a:r>
              <a:rPr lang="en-US"/>
              <a:t/>
            </a:r>
          </a:p>
          <a:p>
            <a:r>
              <a:rPr lang="en-US"/>
              <a:t>- peut faciliter la maintenance en conservant certains styles par défaut, réduisant ainsi le besoin de redéfinir ces styles.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png" Type="http://schemas.openxmlformats.org/officeDocument/2006/relationships/image"/><Relationship Id="rId5" Target="https://gist.github.com/DavidWells/18e73022e723037a50d6" TargetMode="External" Type="http://schemas.openxmlformats.org/officeDocument/2006/relationships/hyperlink"/><Relationship Id="rId6" Target="https://github.com/necolas/normalize.css/blob/master/normalize.css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5757">
                <a:alpha val="100000"/>
              </a:srgbClr>
            </a:gs>
            <a:gs pos="100000">
              <a:srgbClr val="8C52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87338" y="-1022258"/>
            <a:ext cx="8054750" cy="12563641"/>
            <a:chOff x="0" y="0"/>
            <a:chExt cx="10739666" cy="167515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86857" y="0"/>
              <a:ext cx="3560340" cy="3560340"/>
            </a:xfrm>
            <a:custGeom>
              <a:avLst/>
              <a:gdLst/>
              <a:ahLst/>
              <a:cxnLst/>
              <a:rect r="r" b="b" t="t" l="l"/>
              <a:pathLst>
                <a:path h="3560340" w="3560340">
                  <a:moveTo>
                    <a:pt x="0" y="0"/>
                  </a:moveTo>
                  <a:lnTo>
                    <a:pt x="3560341" y="0"/>
                  </a:lnTo>
                  <a:lnTo>
                    <a:pt x="3560341" y="3560340"/>
                  </a:lnTo>
                  <a:lnTo>
                    <a:pt x="0" y="35603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5307649" y="3369537"/>
              <a:ext cx="5432017" cy="5432017"/>
            </a:xfrm>
            <a:custGeom>
              <a:avLst/>
              <a:gdLst/>
              <a:ahLst/>
              <a:cxnLst/>
              <a:rect r="r" b="b" t="t" l="l"/>
              <a:pathLst>
                <a:path h="5432017" w="5432017">
                  <a:moveTo>
                    <a:pt x="0" y="0"/>
                  </a:moveTo>
                  <a:lnTo>
                    <a:pt x="5432017" y="0"/>
                  </a:lnTo>
                  <a:lnTo>
                    <a:pt x="5432017" y="5432017"/>
                  </a:lnTo>
                  <a:lnTo>
                    <a:pt x="0" y="54320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9897266"/>
              <a:ext cx="6854255" cy="6854255"/>
            </a:xfrm>
            <a:custGeom>
              <a:avLst/>
              <a:gdLst/>
              <a:ahLst/>
              <a:cxnLst/>
              <a:rect r="r" b="b" t="t" l="l"/>
              <a:pathLst>
                <a:path h="6854255" w="6854255">
                  <a:moveTo>
                    <a:pt x="0" y="0"/>
                  </a:moveTo>
                  <a:lnTo>
                    <a:pt x="6854255" y="0"/>
                  </a:lnTo>
                  <a:lnTo>
                    <a:pt x="6854255" y="6854255"/>
                  </a:lnTo>
                  <a:lnTo>
                    <a:pt x="0" y="68542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745553" y="-3549411"/>
            <a:ext cx="5054305" cy="5054305"/>
          </a:xfrm>
          <a:custGeom>
            <a:avLst/>
            <a:gdLst/>
            <a:ahLst/>
            <a:cxnLst/>
            <a:rect r="r" b="b" t="t" l="l"/>
            <a:pathLst>
              <a:path h="5054305" w="5054305">
                <a:moveTo>
                  <a:pt x="0" y="0"/>
                </a:moveTo>
                <a:lnTo>
                  <a:pt x="5054305" y="0"/>
                </a:lnTo>
                <a:lnTo>
                  <a:pt x="5054305" y="5054306"/>
                </a:lnTo>
                <a:lnTo>
                  <a:pt x="0" y="5054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83328" y="1893034"/>
            <a:ext cx="13345726" cy="4768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26"/>
              </a:lnSpc>
            </a:pPr>
            <a:r>
              <a:rPr lang="en-US" sz="9090">
                <a:solidFill>
                  <a:srgbClr val="F5DEB3"/>
                </a:solidFill>
                <a:latin typeface="Open Sans Bold"/>
              </a:rPr>
              <a:t>Reset.css</a:t>
            </a:r>
          </a:p>
          <a:p>
            <a:pPr algn="ctr">
              <a:lnSpc>
                <a:spcPts val="12726"/>
              </a:lnSpc>
            </a:pPr>
          </a:p>
          <a:p>
            <a:pPr algn="ctr" marL="0" indent="0" lvl="0">
              <a:lnSpc>
                <a:spcPts val="12726"/>
              </a:lnSpc>
              <a:spcBef>
                <a:spcPct val="0"/>
              </a:spcBef>
            </a:pPr>
            <a:r>
              <a:rPr lang="en-US" sz="9090">
                <a:solidFill>
                  <a:srgbClr val="F5DEB3"/>
                </a:solidFill>
                <a:latin typeface="Open Sans Bold"/>
              </a:rPr>
              <a:t> Normalize.css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5757">
                <a:alpha val="100000"/>
              </a:srgbClr>
            </a:gs>
            <a:gs pos="100000">
              <a:srgbClr val="8C52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4716336" y="3571664"/>
            <a:ext cx="8239442" cy="3153514"/>
            <a:chOff x="0" y="0"/>
            <a:chExt cx="2170059" cy="8305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70059" cy="830555"/>
            </a:xfrm>
            <a:custGeom>
              <a:avLst/>
              <a:gdLst/>
              <a:ahLst/>
              <a:cxnLst/>
              <a:rect r="r" b="b" t="t" l="l"/>
              <a:pathLst>
                <a:path h="830555" w="2170059">
                  <a:moveTo>
                    <a:pt x="88324" y="0"/>
                  </a:moveTo>
                  <a:lnTo>
                    <a:pt x="2081735" y="0"/>
                  </a:lnTo>
                  <a:cubicBezTo>
                    <a:pt x="2105160" y="0"/>
                    <a:pt x="2127625" y="9306"/>
                    <a:pt x="2144189" y="25870"/>
                  </a:cubicBezTo>
                  <a:cubicBezTo>
                    <a:pt x="2160753" y="42433"/>
                    <a:pt x="2170059" y="64899"/>
                    <a:pt x="2170059" y="88324"/>
                  </a:cubicBezTo>
                  <a:lnTo>
                    <a:pt x="2170059" y="742231"/>
                  </a:lnTo>
                  <a:cubicBezTo>
                    <a:pt x="2170059" y="765656"/>
                    <a:pt x="2160753" y="788122"/>
                    <a:pt x="2144189" y="804686"/>
                  </a:cubicBezTo>
                  <a:cubicBezTo>
                    <a:pt x="2127625" y="821249"/>
                    <a:pt x="2105160" y="830555"/>
                    <a:pt x="2081735" y="830555"/>
                  </a:cubicBezTo>
                  <a:lnTo>
                    <a:pt x="88324" y="830555"/>
                  </a:lnTo>
                  <a:cubicBezTo>
                    <a:pt x="64899" y="830555"/>
                    <a:pt x="42433" y="821249"/>
                    <a:pt x="25870" y="804686"/>
                  </a:cubicBezTo>
                  <a:cubicBezTo>
                    <a:pt x="9306" y="788122"/>
                    <a:pt x="0" y="765656"/>
                    <a:pt x="0" y="742231"/>
                  </a:cubicBezTo>
                  <a:lnTo>
                    <a:pt x="0" y="88324"/>
                  </a:lnTo>
                  <a:cubicBezTo>
                    <a:pt x="0" y="64899"/>
                    <a:pt x="9306" y="42433"/>
                    <a:pt x="25870" y="25870"/>
                  </a:cubicBezTo>
                  <a:cubicBezTo>
                    <a:pt x="42433" y="9306"/>
                    <a:pt x="64899" y="0"/>
                    <a:pt x="883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170059" cy="859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45553" y="-3549411"/>
            <a:ext cx="5054305" cy="5054305"/>
          </a:xfrm>
          <a:custGeom>
            <a:avLst/>
            <a:gdLst/>
            <a:ahLst/>
            <a:cxnLst/>
            <a:rect r="r" b="b" t="t" l="l"/>
            <a:pathLst>
              <a:path h="5054305" w="5054305">
                <a:moveTo>
                  <a:pt x="0" y="0"/>
                </a:moveTo>
                <a:lnTo>
                  <a:pt x="5054305" y="0"/>
                </a:lnTo>
                <a:lnTo>
                  <a:pt x="5054305" y="5054306"/>
                </a:lnTo>
                <a:lnTo>
                  <a:pt x="0" y="5054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76822" y="765174"/>
            <a:ext cx="1233435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60"/>
              </a:lnSpc>
              <a:spcBef>
                <a:spcPct val="0"/>
              </a:spcBef>
            </a:pPr>
            <a:r>
              <a:rPr lang="en-US" sz="6800" spc="-136">
                <a:solidFill>
                  <a:srgbClr val="F5DEB3"/>
                </a:solidFill>
                <a:latin typeface="Arbutus Slab"/>
              </a:rPr>
              <a:t>LES NAVIGATEURS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2662" y="2471329"/>
            <a:ext cx="6991597" cy="4315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7"/>
              </a:lnSpc>
            </a:pPr>
            <a:r>
              <a:rPr lang="en-US" sz="4105">
                <a:solidFill>
                  <a:srgbClr val="F5DEB3"/>
                </a:solidFill>
                <a:latin typeface="Open Sans"/>
              </a:rPr>
              <a:t>Chaque navigateur a son </a:t>
            </a:r>
            <a:r>
              <a:rPr lang="en-US" sz="4105">
                <a:solidFill>
                  <a:srgbClr val="F5DEB3"/>
                </a:solidFill>
                <a:latin typeface="Open Sans"/>
              </a:rPr>
              <a:t>style css par défaut.</a:t>
            </a:r>
          </a:p>
          <a:p>
            <a:pPr algn="l">
              <a:lnSpc>
                <a:spcPts val="5747"/>
              </a:lnSpc>
            </a:pPr>
            <a:r>
              <a:rPr lang="en-US" sz="4105">
                <a:solidFill>
                  <a:srgbClr val="F5DEB3"/>
                </a:solidFill>
                <a:latin typeface="Open Sans"/>
              </a:rPr>
              <a:t>Pour contourner ce style par défaut nous pouvons utiliser les fichiers Reset.css ou Normalize.css.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932637" y="2547529"/>
            <a:ext cx="9649494" cy="5237790"/>
            <a:chOff x="0" y="0"/>
            <a:chExt cx="12865992" cy="698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52625" y="117071"/>
              <a:ext cx="12694929" cy="6693495"/>
            </a:xfrm>
            <a:custGeom>
              <a:avLst/>
              <a:gdLst/>
              <a:ahLst/>
              <a:cxnLst/>
              <a:rect r="r" b="b" t="t" l="l"/>
              <a:pathLst>
                <a:path h="6693495" w="12694929">
                  <a:moveTo>
                    <a:pt x="0" y="0"/>
                  </a:moveTo>
                  <a:lnTo>
                    <a:pt x="12694929" y="0"/>
                  </a:lnTo>
                  <a:lnTo>
                    <a:pt x="12694929" y="6693495"/>
                  </a:lnTo>
                  <a:lnTo>
                    <a:pt x="0" y="6693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343" r="0" b="-1343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0">
              <a:off x="0" y="0"/>
              <a:ext cx="12865992" cy="6983719"/>
              <a:chOff x="0" y="0"/>
              <a:chExt cx="4324224" cy="2347209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324224" cy="2347208"/>
              </a:xfrm>
              <a:custGeom>
                <a:avLst/>
                <a:gdLst/>
                <a:ahLst/>
                <a:cxnLst/>
                <a:rect r="r" b="b" t="t" l="l"/>
                <a:pathLst>
                  <a:path h="2347208" w="4324224">
                    <a:moveTo>
                      <a:pt x="0" y="0"/>
                    </a:moveTo>
                    <a:lnTo>
                      <a:pt x="0" y="2347208"/>
                    </a:lnTo>
                    <a:lnTo>
                      <a:pt x="4324224" y="2347208"/>
                    </a:lnTo>
                    <a:lnTo>
                      <a:pt x="4324224" y="0"/>
                    </a:lnTo>
                    <a:lnTo>
                      <a:pt x="0" y="0"/>
                    </a:lnTo>
                    <a:close/>
                    <a:moveTo>
                      <a:pt x="4263264" y="2286248"/>
                    </a:moveTo>
                    <a:lnTo>
                      <a:pt x="59690" y="2286248"/>
                    </a:lnTo>
                    <a:lnTo>
                      <a:pt x="59690" y="59690"/>
                    </a:lnTo>
                    <a:lnTo>
                      <a:pt x="4263264" y="59690"/>
                    </a:lnTo>
                    <a:lnTo>
                      <a:pt x="4263264" y="228624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</p:spTree>
  </p:cSld>
  <p:clrMapOvr>
    <a:masterClrMapping/>
  </p:clrMapOvr>
  <p:transition spd="slow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5757">
                <a:alpha val="100000"/>
              </a:srgbClr>
            </a:gs>
            <a:gs pos="100000">
              <a:srgbClr val="8C52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87338" y="-1022258"/>
            <a:ext cx="8054750" cy="12563641"/>
            <a:chOff x="0" y="0"/>
            <a:chExt cx="10739666" cy="167515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86857" y="0"/>
              <a:ext cx="3560340" cy="3560340"/>
            </a:xfrm>
            <a:custGeom>
              <a:avLst/>
              <a:gdLst/>
              <a:ahLst/>
              <a:cxnLst/>
              <a:rect r="r" b="b" t="t" l="l"/>
              <a:pathLst>
                <a:path h="3560340" w="3560340">
                  <a:moveTo>
                    <a:pt x="0" y="0"/>
                  </a:moveTo>
                  <a:lnTo>
                    <a:pt x="3560341" y="0"/>
                  </a:lnTo>
                  <a:lnTo>
                    <a:pt x="3560341" y="3560340"/>
                  </a:lnTo>
                  <a:lnTo>
                    <a:pt x="0" y="35603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5307649" y="3369537"/>
              <a:ext cx="5432017" cy="5432017"/>
            </a:xfrm>
            <a:custGeom>
              <a:avLst/>
              <a:gdLst/>
              <a:ahLst/>
              <a:cxnLst/>
              <a:rect r="r" b="b" t="t" l="l"/>
              <a:pathLst>
                <a:path h="5432017" w="5432017">
                  <a:moveTo>
                    <a:pt x="0" y="0"/>
                  </a:moveTo>
                  <a:lnTo>
                    <a:pt x="5432017" y="0"/>
                  </a:lnTo>
                  <a:lnTo>
                    <a:pt x="5432017" y="5432017"/>
                  </a:lnTo>
                  <a:lnTo>
                    <a:pt x="0" y="54320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9897266"/>
              <a:ext cx="6854255" cy="6854255"/>
            </a:xfrm>
            <a:custGeom>
              <a:avLst/>
              <a:gdLst/>
              <a:ahLst/>
              <a:cxnLst/>
              <a:rect r="r" b="b" t="t" l="l"/>
              <a:pathLst>
                <a:path h="6854255" w="6854255">
                  <a:moveTo>
                    <a:pt x="0" y="0"/>
                  </a:moveTo>
                  <a:lnTo>
                    <a:pt x="6854255" y="0"/>
                  </a:lnTo>
                  <a:lnTo>
                    <a:pt x="6854255" y="6854255"/>
                  </a:lnTo>
                  <a:lnTo>
                    <a:pt x="0" y="68542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745553" y="-3549411"/>
            <a:ext cx="5054305" cy="5054305"/>
          </a:xfrm>
          <a:custGeom>
            <a:avLst/>
            <a:gdLst/>
            <a:ahLst/>
            <a:cxnLst/>
            <a:rect r="r" b="b" t="t" l="l"/>
            <a:pathLst>
              <a:path h="5054305" w="5054305">
                <a:moveTo>
                  <a:pt x="0" y="0"/>
                </a:moveTo>
                <a:lnTo>
                  <a:pt x="5054305" y="0"/>
                </a:lnTo>
                <a:lnTo>
                  <a:pt x="5054305" y="5054306"/>
                </a:lnTo>
                <a:lnTo>
                  <a:pt x="0" y="5054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75718" y="2311682"/>
            <a:ext cx="13262391" cy="6685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12363" indent="-456181" lvl="1">
              <a:lnSpc>
                <a:spcPts val="5916"/>
              </a:lnSpc>
              <a:buFont typeface="Arial"/>
              <a:buChar char="•"/>
            </a:pPr>
            <a:r>
              <a:rPr lang="en-US" sz="4225">
                <a:solidFill>
                  <a:srgbClr val="F5DEB3"/>
                </a:solidFill>
                <a:latin typeface="Open Sans"/>
              </a:rPr>
              <a:t>Supprime tous les styles par défaut des navigateurs </a:t>
            </a:r>
          </a:p>
          <a:p>
            <a:pPr algn="l">
              <a:lnSpc>
                <a:spcPts val="5916"/>
              </a:lnSpc>
            </a:pPr>
          </a:p>
          <a:p>
            <a:pPr algn="l" marL="912363" indent="-456181" lvl="1">
              <a:lnSpc>
                <a:spcPts val="5916"/>
              </a:lnSpc>
              <a:buFont typeface="Arial"/>
              <a:buChar char="•"/>
            </a:pPr>
            <a:r>
              <a:rPr lang="en-US" sz="4225">
                <a:solidFill>
                  <a:srgbClr val="F5DEB3"/>
                </a:solidFill>
                <a:latin typeface="Open Sans"/>
              </a:rPr>
              <a:t>Crée une page blanche </a:t>
            </a:r>
          </a:p>
          <a:p>
            <a:pPr algn="l">
              <a:lnSpc>
                <a:spcPts val="5916"/>
              </a:lnSpc>
            </a:pPr>
          </a:p>
          <a:p>
            <a:pPr algn="l" marL="912363" indent="-456181" lvl="1">
              <a:lnSpc>
                <a:spcPts val="5916"/>
              </a:lnSpc>
              <a:buFont typeface="Arial"/>
              <a:buChar char="•"/>
            </a:pPr>
            <a:r>
              <a:rPr lang="en-US" sz="4225">
                <a:solidFill>
                  <a:srgbClr val="F5DEB3"/>
                </a:solidFill>
                <a:latin typeface="Open Sans"/>
              </a:rPr>
              <a:t>Applique des règles CSS pour annuler tous les styles par défaut des éléments HTML</a:t>
            </a:r>
          </a:p>
          <a:p>
            <a:pPr algn="ctr">
              <a:lnSpc>
                <a:spcPts val="5916"/>
              </a:lnSpc>
            </a:pPr>
          </a:p>
          <a:p>
            <a:pPr algn="ctr">
              <a:lnSpc>
                <a:spcPts val="5916"/>
              </a:lnSpc>
            </a:pPr>
            <a:r>
              <a:rPr lang="en-US" sz="4225">
                <a:solidFill>
                  <a:srgbClr val="F5DEB3"/>
                </a:solidFill>
                <a:latin typeface="Open Sans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92147" y="159703"/>
            <a:ext cx="1259366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5DEB3"/>
                </a:solidFill>
                <a:latin typeface="Open Sans Bold"/>
              </a:rPr>
              <a:t>RESET.CSS 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5757">
                <a:alpha val="100000"/>
              </a:srgbClr>
            </a:gs>
            <a:gs pos="100000">
              <a:srgbClr val="8C52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4716336" y="3571664"/>
            <a:ext cx="8239442" cy="3153514"/>
            <a:chOff x="0" y="0"/>
            <a:chExt cx="2170059" cy="8305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70059" cy="830555"/>
            </a:xfrm>
            <a:custGeom>
              <a:avLst/>
              <a:gdLst/>
              <a:ahLst/>
              <a:cxnLst/>
              <a:rect r="r" b="b" t="t" l="l"/>
              <a:pathLst>
                <a:path h="830555" w="2170059">
                  <a:moveTo>
                    <a:pt x="88324" y="0"/>
                  </a:moveTo>
                  <a:lnTo>
                    <a:pt x="2081735" y="0"/>
                  </a:lnTo>
                  <a:cubicBezTo>
                    <a:pt x="2105160" y="0"/>
                    <a:pt x="2127625" y="9306"/>
                    <a:pt x="2144189" y="25870"/>
                  </a:cubicBezTo>
                  <a:cubicBezTo>
                    <a:pt x="2160753" y="42433"/>
                    <a:pt x="2170059" y="64899"/>
                    <a:pt x="2170059" y="88324"/>
                  </a:cubicBezTo>
                  <a:lnTo>
                    <a:pt x="2170059" y="742231"/>
                  </a:lnTo>
                  <a:cubicBezTo>
                    <a:pt x="2170059" y="765656"/>
                    <a:pt x="2160753" y="788122"/>
                    <a:pt x="2144189" y="804686"/>
                  </a:cubicBezTo>
                  <a:cubicBezTo>
                    <a:pt x="2127625" y="821249"/>
                    <a:pt x="2105160" y="830555"/>
                    <a:pt x="2081735" y="830555"/>
                  </a:cubicBezTo>
                  <a:lnTo>
                    <a:pt x="88324" y="830555"/>
                  </a:lnTo>
                  <a:cubicBezTo>
                    <a:pt x="64899" y="830555"/>
                    <a:pt x="42433" y="821249"/>
                    <a:pt x="25870" y="804686"/>
                  </a:cubicBezTo>
                  <a:cubicBezTo>
                    <a:pt x="9306" y="788122"/>
                    <a:pt x="0" y="765656"/>
                    <a:pt x="0" y="742231"/>
                  </a:cubicBezTo>
                  <a:lnTo>
                    <a:pt x="0" y="88324"/>
                  </a:lnTo>
                  <a:cubicBezTo>
                    <a:pt x="0" y="64899"/>
                    <a:pt x="9306" y="42433"/>
                    <a:pt x="25870" y="25870"/>
                  </a:cubicBezTo>
                  <a:cubicBezTo>
                    <a:pt x="42433" y="9306"/>
                    <a:pt x="64899" y="0"/>
                    <a:pt x="883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170059" cy="859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45553" y="-3549411"/>
            <a:ext cx="5054305" cy="5054305"/>
          </a:xfrm>
          <a:custGeom>
            <a:avLst/>
            <a:gdLst/>
            <a:ahLst/>
            <a:cxnLst/>
            <a:rect r="r" b="b" t="t" l="l"/>
            <a:pathLst>
              <a:path h="5054305" w="5054305">
                <a:moveTo>
                  <a:pt x="0" y="0"/>
                </a:moveTo>
                <a:lnTo>
                  <a:pt x="5054305" y="0"/>
                </a:lnTo>
                <a:lnTo>
                  <a:pt x="5054305" y="5054306"/>
                </a:lnTo>
                <a:lnTo>
                  <a:pt x="0" y="5054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87115" y="246014"/>
            <a:ext cx="11033219" cy="9804815"/>
          </a:xfrm>
          <a:custGeom>
            <a:avLst/>
            <a:gdLst/>
            <a:ahLst/>
            <a:cxnLst/>
            <a:rect r="r" b="b" t="t" l="l"/>
            <a:pathLst>
              <a:path h="9804815" w="11033219">
                <a:moveTo>
                  <a:pt x="0" y="0"/>
                </a:moveTo>
                <a:lnTo>
                  <a:pt x="11033219" y="0"/>
                </a:lnTo>
                <a:lnTo>
                  <a:pt x="11033219" y="9804814"/>
                </a:lnTo>
                <a:lnTo>
                  <a:pt x="0" y="98048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45" t="0" r="-220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803607" y="2064679"/>
            <a:ext cx="95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5757">
                <a:alpha val="100000"/>
              </a:srgbClr>
            </a:gs>
            <a:gs pos="100000">
              <a:srgbClr val="8C52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45553" y="-3549411"/>
            <a:ext cx="5054305" cy="5054305"/>
          </a:xfrm>
          <a:custGeom>
            <a:avLst/>
            <a:gdLst/>
            <a:ahLst/>
            <a:cxnLst/>
            <a:rect r="r" b="b" t="t" l="l"/>
            <a:pathLst>
              <a:path h="5054305" w="5054305">
                <a:moveTo>
                  <a:pt x="0" y="0"/>
                </a:moveTo>
                <a:lnTo>
                  <a:pt x="5054305" y="0"/>
                </a:lnTo>
                <a:lnTo>
                  <a:pt x="5054305" y="5054306"/>
                </a:lnTo>
                <a:lnTo>
                  <a:pt x="0" y="5054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887338" y="-1022258"/>
            <a:ext cx="8054750" cy="12563641"/>
            <a:chOff x="0" y="0"/>
            <a:chExt cx="10739666" cy="167515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86857" y="0"/>
              <a:ext cx="3560340" cy="3560340"/>
            </a:xfrm>
            <a:custGeom>
              <a:avLst/>
              <a:gdLst/>
              <a:ahLst/>
              <a:cxnLst/>
              <a:rect r="r" b="b" t="t" l="l"/>
              <a:pathLst>
                <a:path h="3560340" w="3560340">
                  <a:moveTo>
                    <a:pt x="0" y="0"/>
                  </a:moveTo>
                  <a:lnTo>
                    <a:pt x="3560341" y="0"/>
                  </a:lnTo>
                  <a:lnTo>
                    <a:pt x="3560341" y="3560340"/>
                  </a:lnTo>
                  <a:lnTo>
                    <a:pt x="0" y="35603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307649" y="3369537"/>
              <a:ext cx="5432017" cy="5432017"/>
            </a:xfrm>
            <a:custGeom>
              <a:avLst/>
              <a:gdLst/>
              <a:ahLst/>
              <a:cxnLst/>
              <a:rect r="r" b="b" t="t" l="l"/>
              <a:pathLst>
                <a:path h="5432017" w="5432017">
                  <a:moveTo>
                    <a:pt x="0" y="0"/>
                  </a:moveTo>
                  <a:lnTo>
                    <a:pt x="5432017" y="0"/>
                  </a:lnTo>
                  <a:lnTo>
                    <a:pt x="5432017" y="5432017"/>
                  </a:lnTo>
                  <a:lnTo>
                    <a:pt x="0" y="54320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9897266"/>
              <a:ext cx="6854255" cy="6854255"/>
            </a:xfrm>
            <a:custGeom>
              <a:avLst/>
              <a:gdLst/>
              <a:ahLst/>
              <a:cxnLst/>
              <a:rect r="r" b="b" t="t" l="l"/>
              <a:pathLst>
                <a:path h="6854255" w="6854255">
                  <a:moveTo>
                    <a:pt x="0" y="0"/>
                  </a:moveTo>
                  <a:lnTo>
                    <a:pt x="6854255" y="0"/>
                  </a:lnTo>
                  <a:lnTo>
                    <a:pt x="6854255" y="6854255"/>
                  </a:lnTo>
                  <a:lnTo>
                    <a:pt x="0" y="68542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692147" y="159703"/>
            <a:ext cx="1259366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5DEB3"/>
                </a:solidFill>
                <a:latin typeface="Open Sans Bold"/>
              </a:rPr>
              <a:t>NORMALIZE.CSS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75718" y="2311682"/>
            <a:ext cx="13262391" cy="6685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12363" indent="-456181" lvl="1">
              <a:lnSpc>
                <a:spcPts val="5916"/>
              </a:lnSpc>
              <a:buFont typeface="Arial"/>
              <a:buChar char="•"/>
            </a:pPr>
            <a:r>
              <a:rPr lang="en-US" sz="4225">
                <a:solidFill>
                  <a:srgbClr val="F5DEB3"/>
                </a:solidFill>
                <a:latin typeface="Open Sans"/>
              </a:rPr>
              <a:t>Rendre le design par défaut des navigateurs plus cohérents  </a:t>
            </a:r>
          </a:p>
          <a:p>
            <a:pPr algn="l">
              <a:lnSpc>
                <a:spcPts val="5916"/>
              </a:lnSpc>
            </a:pPr>
          </a:p>
          <a:p>
            <a:pPr algn="l" marL="912363" indent="-456181" lvl="1">
              <a:lnSpc>
                <a:spcPts val="5916"/>
              </a:lnSpc>
              <a:buFont typeface="Arial"/>
              <a:buChar char="•"/>
            </a:pPr>
            <a:r>
              <a:rPr lang="en-US" sz="4225">
                <a:solidFill>
                  <a:srgbClr val="F5DEB3"/>
                </a:solidFill>
                <a:latin typeface="Open Sans"/>
              </a:rPr>
              <a:t>Ne met pas à zéro les éléments</a:t>
            </a:r>
          </a:p>
          <a:p>
            <a:pPr algn="l">
              <a:lnSpc>
                <a:spcPts val="5916"/>
              </a:lnSpc>
            </a:pPr>
          </a:p>
          <a:p>
            <a:pPr algn="l" marL="912363" indent="-456181" lvl="1">
              <a:lnSpc>
                <a:spcPts val="5916"/>
              </a:lnSpc>
              <a:buFont typeface="Arial"/>
              <a:buChar char="•"/>
            </a:pPr>
            <a:r>
              <a:rPr lang="en-US" sz="4225">
                <a:solidFill>
                  <a:srgbClr val="F5DEB3"/>
                </a:solidFill>
                <a:latin typeface="Open Sans"/>
              </a:rPr>
              <a:t>Il corrige les incohérences entres les différents navigateurs</a:t>
            </a:r>
            <a:r>
              <a:rPr lang="en-US" sz="4225">
                <a:solidFill>
                  <a:srgbClr val="F5DEB3"/>
                </a:solidFill>
                <a:latin typeface="Open Sans"/>
              </a:rPr>
              <a:t> pour certains éléments</a:t>
            </a:r>
          </a:p>
          <a:p>
            <a:pPr algn="ctr">
              <a:lnSpc>
                <a:spcPts val="5916"/>
              </a:lnSpc>
            </a:pPr>
          </a:p>
          <a:p>
            <a:pPr algn="ctr">
              <a:lnSpc>
                <a:spcPts val="5916"/>
              </a:lnSpc>
            </a:pPr>
            <a:r>
              <a:rPr lang="en-US" sz="4225">
                <a:solidFill>
                  <a:srgbClr val="F5DEB3"/>
                </a:solidFill>
                <a:latin typeface="Open Sans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5757">
                <a:alpha val="100000"/>
              </a:srgbClr>
            </a:gs>
            <a:gs pos="100000">
              <a:srgbClr val="8C52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4716336" y="3571664"/>
            <a:ext cx="8239442" cy="3153514"/>
            <a:chOff x="0" y="0"/>
            <a:chExt cx="2170059" cy="8305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70059" cy="830555"/>
            </a:xfrm>
            <a:custGeom>
              <a:avLst/>
              <a:gdLst/>
              <a:ahLst/>
              <a:cxnLst/>
              <a:rect r="r" b="b" t="t" l="l"/>
              <a:pathLst>
                <a:path h="830555" w="2170059">
                  <a:moveTo>
                    <a:pt x="88324" y="0"/>
                  </a:moveTo>
                  <a:lnTo>
                    <a:pt x="2081735" y="0"/>
                  </a:lnTo>
                  <a:cubicBezTo>
                    <a:pt x="2105160" y="0"/>
                    <a:pt x="2127625" y="9306"/>
                    <a:pt x="2144189" y="25870"/>
                  </a:cubicBezTo>
                  <a:cubicBezTo>
                    <a:pt x="2160753" y="42433"/>
                    <a:pt x="2170059" y="64899"/>
                    <a:pt x="2170059" y="88324"/>
                  </a:cubicBezTo>
                  <a:lnTo>
                    <a:pt x="2170059" y="742231"/>
                  </a:lnTo>
                  <a:cubicBezTo>
                    <a:pt x="2170059" y="765656"/>
                    <a:pt x="2160753" y="788122"/>
                    <a:pt x="2144189" y="804686"/>
                  </a:cubicBezTo>
                  <a:cubicBezTo>
                    <a:pt x="2127625" y="821249"/>
                    <a:pt x="2105160" y="830555"/>
                    <a:pt x="2081735" y="830555"/>
                  </a:cubicBezTo>
                  <a:lnTo>
                    <a:pt x="88324" y="830555"/>
                  </a:lnTo>
                  <a:cubicBezTo>
                    <a:pt x="64899" y="830555"/>
                    <a:pt x="42433" y="821249"/>
                    <a:pt x="25870" y="804686"/>
                  </a:cubicBezTo>
                  <a:cubicBezTo>
                    <a:pt x="9306" y="788122"/>
                    <a:pt x="0" y="765656"/>
                    <a:pt x="0" y="742231"/>
                  </a:cubicBezTo>
                  <a:lnTo>
                    <a:pt x="0" y="88324"/>
                  </a:lnTo>
                  <a:cubicBezTo>
                    <a:pt x="0" y="64899"/>
                    <a:pt x="9306" y="42433"/>
                    <a:pt x="25870" y="25870"/>
                  </a:cubicBezTo>
                  <a:cubicBezTo>
                    <a:pt x="42433" y="9306"/>
                    <a:pt x="64899" y="0"/>
                    <a:pt x="883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170059" cy="859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45553" y="-3549411"/>
            <a:ext cx="5054305" cy="5054305"/>
          </a:xfrm>
          <a:custGeom>
            <a:avLst/>
            <a:gdLst/>
            <a:ahLst/>
            <a:cxnLst/>
            <a:rect r="r" b="b" t="t" l="l"/>
            <a:pathLst>
              <a:path h="5054305" w="5054305">
                <a:moveTo>
                  <a:pt x="0" y="0"/>
                </a:moveTo>
                <a:lnTo>
                  <a:pt x="5054305" y="0"/>
                </a:lnTo>
                <a:lnTo>
                  <a:pt x="5054305" y="5054306"/>
                </a:lnTo>
                <a:lnTo>
                  <a:pt x="0" y="5054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83692" y="375639"/>
            <a:ext cx="7190310" cy="9582141"/>
          </a:xfrm>
          <a:custGeom>
            <a:avLst/>
            <a:gdLst/>
            <a:ahLst/>
            <a:cxnLst/>
            <a:rect r="r" b="b" t="t" l="l"/>
            <a:pathLst>
              <a:path h="9582141" w="7190310">
                <a:moveTo>
                  <a:pt x="0" y="0"/>
                </a:moveTo>
                <a:lnTo>
                  <a:pt x="7190310" y="0"/>
                </a:lnTo>
                <a:lnTo>
                  <a:pt x="7190310" y="9582140"/>
                </a:lnTo>
                <a:lnTo>
                  <a:pt x="0" y="95821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28929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424316" y="339062"/>
            <a:ext cx="7165404" cy="9618717"/>
          </a:xfrm>
          <a:custGeom>
            <a:avLst/>
            <a:gdLst/>
            <a:ahLst/>
            <a:cxnLst/>
            <a:rect r="r" b="b" t="t" l="l"/>
            <a:pathLst>
              <a:path h="9618717" w="7165404">
                <a:moveTo>
                  <a:pt x="0" y="0"/>
                </a:moveTo>
                <a:lnTo>
                  <a:pt x="7165404" y="0"/>
                </a:lnTo>
                <a:lnTo>
                  <a:pt x="7165404" y="9618717"/>
                </a:lnTo>
                <a:lnTo>
                  <a:pt x="0" y="96187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803607" y="2064679"/>
            <a:ext cx="95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5757">
                <a:alpha val="100000"/>
              </a:srgbClr>
            </a:gs>
            <a:gs pos="100000">
              <a:srgbClr val="8C52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45553" y="-3549411"/>
            <a:ext cx="5054305" cy="5054305"/>
          </a:xfrm>
          <a:custGeom>
            <a:avLst/>
            <a:gdLst/>
            <a:ahLst/>
            <a:cxnLst/>
            <a:rect r="r" b="b" t="t" l="l"/>
            <a:pathLst>
              <a:path h="5054305" w="5054305">
                <a:moveTo>
                  <a:pt x="0" y="0"/>
                </a:moveTo>
                <a:lnTo>
                  <a:pt x="5054305" y="0"/>
                </a:lnTo>
                <a:lnTo>
                  <a:pt x="5054305" y="5054306"/>
                </a:lnTo>
                <a:lnTo>
                  <a:pt x="0" y="5054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887338" y="-1022258"/>
            <a:ext cx="8054750" cy="12563641"/>
            <a:chOff x="0" y="0"/>
            <a:chExt cx="10739666" cy="167515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86857" y="0"/>
              <a:ext cx="3560340" cy="3560340"/>
            </a:xfrm>
            <a:custGeom>
              <a:avLst/>
              <a:gdLst/>
              <a:ahLst/>
              <a:cxnLst/>
              <a:rect r="r" b="b" t="t" l="l"/>
              <a:pathLst>
                <a:path h="3560340" w="3560340">
                  <a:moveTo>
                    <a:pt x="0" y="0"/>
                  </a:moveTo>
                  <a:lnTo>
                    <a:pt x="3560341" y="0"/>
                  </a:lnTo>
                  <a:lnTo>
                    <a:pt x="3560341" y="3560340"/>
                  </a:lnTo>
                  <a:lnTo>
                    <a:pt x="0" y="35603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307649" y="3369537"/>
              <a:ext cx="5432017" cy="5432017"/>
            </a:xfrm>
            <a:custGeom>
              <a:avLst/>
              <a:gdLst/>
              <a:ahLst/>
              <a:cxnLst/>
              <a:rect r="r" b="b" t="t" l="l"/>
              <a:pathLst>
                <a:path h="5432017" w="5432017">
                  <a:moveTo>
                    <a:pt x="0" y="0"/>
                  </a:moveTo>
                  <a:lnTo>
                    <a:pt x="5432017" y="0"/>
                  </a:lnTo>
                  <a:lnTo>
                    <a:pt x="5432017" y="5432017"/>
                  </a:lnTo>
                  <a:lnTo>
                    <a:pt x="0" y="54320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9897266"/>
              <a:ext cx="6854255" cy="6854255"/>
            </a:xfrm>
            <a:custGeom>
              <a:avLst/>
              <a:gdLst/>
              <a:ahLst/>
              <a:cxnLst/>
              <a:rect r="r" b="b" t="t" l="l"/>
              <a:pathLst>
                <a:path h="6854255" w="6854255">
                  <a:moveTo>
                    <a:pt x="0" y="0"/>
                  </a:moveTo>
                  <a:lnTo>
                    <a:pt x="6854255" y="0"/>
                  </a:lnTo>
                  <a:lnTo>
                    <a:pt x="6854255" y="6854255"/>
                  </a:lnTo>
                  <a:lnTo>
                    <a:pt x="0" y="68542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3099516" y="961287"/>
            <a:ext cx="1259366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5DEB3"/>
                </a:solidFill>
                <a:latin typeface="Open Sans Bold"/>
              </a:rPr>
              <a:t>LEQUEL CHOISIR?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07622" y="3252183"/>
            <a:ext cx="6949526" cy="4918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8"/>
              </a:lnSpc>
            </a:pPr>
            <a:r>
              <a:rPr lang="en-US" sz="2914">
                <a:solidFill>
                  <a:srgbClr val="F5DEB3"/>
                </a:solidFill>
                <a:latin typeface="Open Sans"/>
              </a:rPr>
              <a:t>Reset.css :</a:t>
            </a:r>
          </a:p>
          <a:p>
            <a:pPr algn="l">
              <a:lnSpc>
                <a:spcPts val="4458"/>
              </a:lnSpc>
            </a:pPr>
          </a:p>
          <a:p>
            <a:pPr algn="l" marL="629207" indent="-314603" lvl="1">
              <a:lnSpc>
                <a:spcPts val="4458"/>
              </a:lnSpc>
              <a:buFont typeface="Arial"/>
              <a:buChar char="•"/>
            </a:pPr>
            <a:r>
              <a:rPr lang="en-US" sz="2914">
                <a:solidFill>
                  <a:srgbClr val="F5DEB3"/>
                </a:solidFill>
                <a:latin typeface="Open Sans"/>
              </a:rPr>
              <a:t>idéal si nous voulons le contrôle total</a:t>
            </a:r>
          </a:p>
          <a:p>
            <a:pPr algn="l" marL="629207" indent="-314603" lvl="1">
              <a:lnSpc>
                <a:spcPts val="4458"/>
              </a:lnSpc>
              <a:buFont typeface="Arial"/>
              <a:buChar char="•"/>
            </a:pPr>
            <a:r>
              <a:rPr lang="en-US" sz="2914">
                <a:solidFill>
                  <a:srgbClr val="F5DEB3"/>
                </a:solidFill>
                <a:latin typeface="Open Sans"/>
              </a:rPr>
              <a:t>une approche radicale, supprime tout</a:t>
            </a:r>
          </a:p>
          <a:p>
            <a:pPr algn="l" marL="629207" indent="-314603" lvl="1">
              <a:lnSpc>
                <a:spcPts val="4458"/>
              </a:lnSpc>
              <a:buFont typeface="Arial"/>
              <a:buChar char="•"/>
            </a:pPr>
            <a:r>
              <a:rPr lang="en-US" sz="2914">
                <a:solidFill>
                  <a:srgbClr val="F5DEB3"/>
                </a:solidFill>
                <a:latin typeface="Open Sans"/>
              </a:rPr>
              <a:t>nécessite plus de travail pour redéfinir les styles</a:t>
            </a:r>
          </a:p>
          <a:p>
            <a:pPr algn="ctr">
              <a:lnSpc>
                <a:spcPts val="3380"/>
              </a:lnSpc>
            </a:pPr>
            <a:r>
              <a:rPr lang="en-US" sz="2414">
                <a:solidFill>
                  <a:srgbClr val="F5DEB3"/>
                </a:solidFill>
                <a:latin typeface="Open Sans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64931" y="3233133"/>
            <a:ext cx="6949526" cy="3984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70"/>
              </a:lnSpc>
            </a:pPr>
            <a:r>
              <a:rPr lang="en-US" sz="3314">
                <a:solidFill>
                  <a:srgbClr val="F5DEB3"/>
                </a:solidFill>
                <a:latin typeface="Open Sans"/>
              </a:rPr>
              <a:t>Normalize.css :</a:t>
            </a:r>
          </a:p>
          <a:p>
            <a:pPr algn="l">
              <a:lnSpc>
                <a:spcPts val="4458"/>
              </a:lnSpc>
            </a:pPr>
          </a:p>
          <a:p>
            <a:pPr algn="l" marL="629207" indent="-314603" lvl="1">
              <a:lnSpc>
                <a:spcPts val="4458"/>
              </a:lnSpc>
              <a:buFont typeface="Arial"/>
              <a:buChar char="•"/>
            </a:pPr>
            <a:r>
              <a:rPr lang="en-US" sz="2914">
                <a:solidFill>
                  <a:srgbClr val="F5DEB3"/>
                </a:solidFill>
                <a:latin typeface="Open Sans"/>
              </a:rPr>
              <a:t>idéal si nous voulons avoir une base cohérente </a:t>
            </a:r>
          </a:p>
          <a:p>
            <a:pPr algn="l" marL="629207" indent="-314603" lvl="1">
              <a:lnSpc>
                <a:spcPts val="4458"/>
              </a:lnSpc>
              <a:buFont typeface="Arial"/>
              <a:buChar char="•"/>
            </a:pPr>
            <a:r>
              <a:rPr lang="en-US" sz="2914">
                <a:solidFill>
                  <a:srgbClr val="F5DEB3"/>
                </a:solidFill>
                <a:latin typeface="Open Sans"/>
              </a:rPr>
              <a:t>conserve le design par défaut </a:t>
            </a:r>
          </a:p>
          <a:p>
            <a:pPr algn="l" marL="629207" indent="-314603" lvl="1">
              <a:lnSpc>
                <a:spcPts val="4458"/>
              </a:lnSpc>
              <a:buFont typeface="Arial"/>
              <a:buChar char="•"/>
            </a:pPr>
            <a:r>
              <a:rPr lang="en-US" sz="2914">
                <a:solidFill>
                  <a:srgbClr val="F5DEB3"/>
                </a:solidFill>
                <a:latin typeface="Open Sans"/>
              </a:rPr>
              <a:t>nécessite moins de travail </a:t>
            </a:r>
          </a:p>
          <a:p>
            <a:pPr algn="l">
              <a:lnSpc>
                <a:spcPts val="4458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5757">
                <a:alpha val="100000"/>
              </a:srgbClr>
            </a:gs>
            <a:gs pos="100000">
              <a:srgbClr val="8C52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4716336" y="3571664"/>
            <a:ext cx="8239442" cy="3153514"/>
            <a:chOff x="0" y="0"/>
            <a:chExt cx="2170059" cy="8305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70059" cy="830555"/>
            </a:xfrm>
            <a:custGeom>
              <a:avLst/>
              <a:gdLst/>
              <a:ahLst/>
              <a:cxnLst/>
              <a:rect r="r" b="b" t="t" l="l"/>
              <a:pathLst>
                <a:path h="830555" w="2170059">
                  <a:moveTo>
                    <a:pt x="88324" y="0"/>
                  </a:moveTo>
                  <a:lnTo>
                    <a:pt x="2081735" y="0"/>
                  </a:lnTo>
                  <a:cubicBezTo>
                    <a:pt x="2105160" y="0"/>
                    <a:pt x="2127625" y="9306"/>
                    <a:pt x="2144189" y="25870"/>
                  </a:cubicBezTo>
                  <a:cubicBezTo>
                    <a:pt x="2160753" y="42433"/>
                    <a:pt x="2170059" y="64899"/>
                    <a:pt x="2170059" y="88324"/>
                  </a:cubicBezTo>
                  <a:lnTo>
                    <a:pt x="2170059" y="742231"/>
                  </a:lnTo>
                  <a:cubicBezTo>
                    <a:pt x="2170059" y="765656"/>
                    <a:pt x="2160753" y="788122"/>
                    <a:pt x="2144189" y="804686"/>
                  </a:cubicBezTo>
                  <a:cubicBezTo>
                    <a:pt x="2127625" y="821249"/>
                    <a:pt x="2105160" y="830555"/>
                    <a:pt x="2081735" y="830555"/>
                  </a:cubicBezTo>
                  <a:lnTo>
                    <a:pt x="88324" y="830555"/>
                  </a:lnTo>
                  <a:cubicBezTo>
                    <a:pt x="64899" y="830555"/>
                    <a:pt x="42433" y="821249"/>
                    <a:pt x="25870" y="804686"/>
                  </a:cubicBezTo>
                  <a:cubicBezTo>
                    <a:pt x="9306" y="788122"/>
                    <a:pt x="0" y="765656"/>
                    <a:pt x="0" y="742231"/>
                  </a:cubicBezTo>
                  <a:lnTo>
                    <a:pt x="0" y="88324"/>
                  </a:lnTo>
                  <a:cubicBezTo>
                    <a:pt x="0" y="64899"/>
                    <a:pt x="9306" y="42433"/>
                    <a:pt x="25870" y="25870"/>
                  </a:cubicBezTo>
                  <a:cubicBezTo>
                    <a:pt x="42433" y="9306"/>
                    <a:pt x="64899" y="0"/>
                    <a:pt x="883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170059" cy="859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45553" y="-3549411"/>
            <a:ext cx="5054305" cy="5054305"/>
          </a:xfrm>
          <a:custGeom>
            <a:avLst/>
            <a:gdLst/>
            <a:ahLst/>
            <a:cxnLst/>
            <a:rect r="r" b="b" t="t" l="l"/>
            <a:pathLst>
              <a:path h="5054305" w="5054305">
                <a:moveTo>
                  <a:pt x="0" y="0"/>
                </a:moveTo>
                <a:lnTo>
                  <a:pt x="5054305" y="0"/>
                </a:lnTo>
                <a:lnTo>
                  <a:pt x="5054305" y="5054306"/>
                </a:lnTo>
                <a:lnTo>
                  <a:pt x="0" y="5054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803607" y="2064679"/>
            <a:ext cx="95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954369"/>
            <a:ext cx="16505611" cy="423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7"/>
              </a:lnSpc>
            </a:pPr>
            <a:r>
              <a:rPr lang="en-US" sz="3399">
                <a:solidFill>
                  <a:srgbClr val="F5DEB3"/>
                </a:solidFill>
                <a:latin typeface="Open Sans"/>
              </a:rPr>
              <a:t>Pour choisir il faut bien comprendre les avantages et les limites de chaque méthode.</a:t>
            </a:r>
          </a:p>
          <a:p>
            <a:pPr algn="l">
              <a:lnSpc>
                <a:spcPts val="5677"/>
              </a:lnSpc>
            </a:pPr>
            <a:r>
              <a:rPr lang="en-US" sz="3399">
                <a:solidFill>
                  <a:srgbClr val="F5DEB3"/>
                </a:solidFill>
                <a:latin typeface="Open Sans"/>
              </a:rPr>
              <a:t>Le choix va aussi dépendre de nos préférences ainsi que les besoins spécifiques du projet.</a:t>
            </a:r>
          </a:p>
          <a:p>
            <a:pPr algn="l">
              <a:lnSpc>
                <a:spcPts val="5677"/>
              </a:lnSpc>
            </a:pPr>
            <a:r>
              <a:rPr lang="en-US" sz="3399">
                <a:solidFill>
                  <a:srgbClr val="F5DEB3"/>
                </a:solidFill>
                <a:latin typeface="Open Sans"/>
              </a:rPr>
              <a:t>Peut importe lequel nous choisirons l’expérience utilisateur doit être optimale sur tous les navigateurs et appareils.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99516" y="961287"/>
            <a:ext cx="1259366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5DEB3"/>
                </a:solidFill>
                <a:latin typeface="Open Sans Bold"/>
              </a:rPr>
              <a:t>EN CONCLUSION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5757">
                <a:alpha val="100000"/>
              </a:srgbClr>
            </a:gs>
            <a:gs pos="100000">
              <a:srgbClr val="8C52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45553" y="-3549411"/>
            <a:ext cx="5054305" cy="5054305"/>
          </a:xfrm>
          <a:custGeom>
            <a:avLst/>
            <a:gdLst/>
            <a:ahLst/>
            <a:cxnLst/>
            <a:rect r="r" b="b" t="t" l="l"/>
            <a:pathLst>
              <a:path h="5054305" w="5054305">
                <a:moveTo>
                  <a:pt x="0" y="0"/>
                </a:moveTo>
                <a:lnTo>
                  <a:pt x="5054305" y="0"/>
                </a:lnTo>
                <a:lnTo>
                  <a:pt x="5054305" y="5054306"/>
                </a:lnTo>
                <a:lnTo>
                  <a:pt x="0" y="50543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887338" y="-1022258"/>
            <a:ext cx="8054750" cy="12563641"/>
            <a:chOff x="0" y="0"/>
            <a:chExt cx="10739666" cy="167515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86857" y="0"/>
              <a:ext cx="3560340" cy="3560340"/>
            </a:xfrm>
            <a:custGeom>
              <a:avLst/>
              <a:gdLst/>
              <a:ahLst/>
              <a:cxnLst/>
              <a:rect r="r" b="b" t="t" l="l"/>
              <a:pathLst>
                <a:path h="3560340" w="3560340">
                  <a:moveTo>
                    <a:pt x="0" y="0"/>
                  </a:moveTo>
                  <a:lnTo>
                    <a:pt x="3560341" y="0"/>
                  </a:lnTo>
                  <a:lnTo>
                    <a:pt x="3560341" y="3560340"/>
                  </a:lnTo>
                  <a:lnTo>
                    <a:pt x="0" y="35603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307649" y="3369537"/>
              <a:ext cx="5432017" cy="5432017"/>
            </a:xfrm>
            <a:custGeom>
              <a:avLst/>
              <a:gdLst/>
              <a:ahLst/>
              <a:cxnLst/>
              <a:rect r="r" b="b" t="t" l="l"/>
              <a:pathLst>
                <a:path h="5432017" w="5432017">
                  <a:moveTo>
                    <a:pt x="0" y="0"/>
                  </a:moveTo>
                  <a:lnTo>
                    <a:pt x="5432017" y="0"/>
                  </a:lnTo>
                  <a:lnTo>
                    <a:pt x="5432017" y="5432017"/>
                  </a:lnTo>
                  <a:lnTo>
                    <a:pt x="0" y="54320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9897266"/>
              <a:ext cx="6854255" cy="6854255"/>
            </a:xfrm>
            <a:custGeom>
              <a:avLst/>
              <a:gdLst/>
              <a:ahLst/>
              <a:cxnLst/>
              <a:rect r="r" b="b" t="t" l="l"/>
              <a:pathLst>
                <a:path h="6854255" w="6854255">
                  <a:moveTo>
                    <a:pt x="0" y="0"/>
                  </a:moveTo>
                  <a:lnTo>
                    <a:pt x="6854255" y="0"/>
                  </a:lnTo>
                  <a:lnTo>
                    <a:pt x="6854255" y="6854255"/>
                  </a:lnTo>
                  <a:lnTo>
                    <a:pt x="0" y="68542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3926085" y="2868225"/>
            <a:ext cx="9445999" cy="1123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94"/>
              </a:lnSpc>
            </a:pPr>
            <a:r>
              <a:rPr lang="en-US" sz="6567" spc="656" u="sng">
                <a:solidFill>
                  <a:srgbClr val="F5DEB3"/>
                </a:solidFill>
                <a:latin typeface="Barlow"/>
                <a:hlinkClick r:id="rId5" tooltip="https://gist.github.com/DavidWells/18e73022e723037a50d6"/>
              </a:rPr>
              <a:t>Lien fichier reset.css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17721" y="5354259"/>
            <a:ext cx="11418987" cy="1119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94"/>
              </a:lnSpc>
            </a:pPr>
            <a:r>
              <a:rPr lang="en-US" sz="6567" spc="656" u="sng">
                <a:solidFill>
                  <a:srgbClr val="F5DEB3"/>
                </a:solidFill>
                <a:latin typeface="Barlow"/>
                <a:hlinkClick r:id="rId6" tooltip="https://github.com/necolas/normalize.css/blob/master/normalize.css"/>
              </a:rPr>
              <a:t>Lien fichier normalize.css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DAGIrQXrmdo</dc:identifier>
  <dcterms:modified xsi:type="dcterms:W3CDTF">2011-08-01T06:04:30Z</dcterms:modified>
  <cp:revision>1</cp:revision>
  <dc:title>Reset Normalize</dc:title>
</cp:coreProperties>
</file>