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82" r:id="rId3"/>
    <p:sldId id="299" r:id="rId4"/>
    <p:sldId id="300" r:id="rId5"/>
    <p:sldId id="283" r:id="rId6"/>
    <p:sldId id="284" r:id="rId7"/>
    <p:sldId id="285" r:id="rId8"/>
    <p:sldId id="286" r:id="rId10"/>
    <p:sldId id="287" r:id="rId11"/>
    <p:sldId id="288" r:id="rId12"/>
    <p:sldId id="289" r:id="rId13"/>
    <p:sldId id="290" r:id="rId14"/>
    <p:sldId id="291" r:id="rId15"/>
    <p:sldId id="292" r:id="rId16"/>
    <p:sldId id="293" r:id="rId17"/>
    <p:sldId id="296" r:id="rId18"/>
    <p:sldId id="297" r:id="rId19"/>
    <p:sldId id="298" r:id="rId20"/>
    <p:sldId id="294" r:id="rId21"/>
    <p:sldId id="267" r:id="rId22"/>
    <p:sldId id="268" r:id="rId23"/>
    <p:sldId id="257" r:id="rId24"/>
    <p:sldId id="258" r:id="rId25"/>
    <p:sldId id="259" r:id="rId26"/>
    <p:sldId id="260" r:id="rId27"/>
    <p:sldId id="261" r:id="rId28"/>
    <p:sldId id="262" r:id="rId29"/>
    <p:sldId id="263" r:id="rId30"/>
    <p:sldId id="264" r:id="rId31"/>
    <p:sldId id="265" r:id="rId32"/>
    <p:sldId id="266" r:id="rId33"/>
    <p:sldId id="270" r:id="rId34"/>
    <p:sldId id="271" r:id="rId35"/>
    <p:sldId id="3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fd6c8acc77_0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d6c8acc77_0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fc1bb735ef_0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c1bb735ef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fd6c8acc77_0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d6c8acc77_0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fc1bb735ef_0_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c1bb735ef_0_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fc1bb735ef_0_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c1bb735ef_0_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fc1bb735ef_0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c1bb735ef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fd6c8acc77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d6c8acc77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fd6c8acc77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d6c8acc77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fd6c8acc77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d6c8acc77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600" lvl="0" indent="-457200">
              <a:spcBef>
                <a:spcPts val="0"/>
              </a:spcBef>
              <a:spcAft>
                <a:spcPts val="0"/>
              </a:spcAft>
              <a:buSzPts val="1800"/>
              <a:buChar char="●"/>
              <a:defRPr/>
            </a:lvl1pPr>
            <a:lvl2pPr marL="1219200" lvl="1" indent="-423545">
              <a:spcBef>
                <a:spcPts val="0"/>
              </a:spcBef>
              <a:spcAft>
                <a:spcPts val="0"/>
              </a:spcAft>
              <a:buSzPts val="1400"/>
              <a:buChar char="○"/>
              <a:defRPr/>
            </a:lvl2pPr>
            <a:lvl3pPr marL="1828800" lvl="2" indent="-423545">
              <a:spcBef>
                <a:spcPts val="0"/>
              </a:spcBef>
              <a:spcAft>
                <a:spcPts val="0"/>
              </a:spcAft>
              <a:buSzPts val="1400"/>
              <a:buChar char="■"/>
              <a:defRPr/>
            </a:lvl3pPr>
            <a:lvl4pPr marL="2438400" lvl="3" indent="-423545">
              <a:spcBef>
                <a:spcPts val="0"/>
              </a:spcBef>
              <a:spcAft>
                <a:spcPts val="0"/>
              </a:spcAft>
              <a:buSzPts val="1400"/>
              <a:buChar char="●"/>
              <a:defRPr/>
            </a:lvl4pPr>
            <a:lvl5pPr marL="3048000" lvl="4" indent="-423545">
              <a:spcBef>
                <a:spcPts val="0"/>
              </a:spcBef>
              <a:spcAft>
                <a:spcPts val="0"/>
              </a:spcAft>
              <a:buSzPts val="1400"/>
              <a:buChar char="○"/>
              <a:defRPr/>
            </a:lvl5pPr>
            <a:lvl6pPr marL="3657600" lvl="5" indent="-423545">
              <a:spcBef>
                <a:spcPts val="0"/>
              </a:spcBef>
              <a:spcAft>
                <a:spcPts val="0"/>
              </a:spcAft>
              <a:buSzPts val="1400"/>
              <a:buChar char="■"/>
              <a:defRPr/>
            </a:lvl6pPr>
            <a:lvl7pPr marL="4267200" lvl="6" indent="-423545">
              <a:spcBef>
                <a:spcPts val="0"/>
              </a:spcBef>
              <a:spcAft>
                <a:spcPts val="0"/>
              </a:spcAft>
              <a:buSzPts val="1400"/>
              <a:buChar char="●"/>
              <a:defRPr/>
            </a:lvl7pPr>
            <a:lvl8pPr marL="4876800" lvl="7" indent="-423545">
              <a:spcBef>
                <a:spcPts val="0"/>
              </a:spcBef>
              <a:spcAft>
                <a:spcPts val="0"/>
              </a:spcAft>
              <a:buSzPts val="1400"/>
              <a:buChar char="○"/>
              <a:defRPr/>
            </a:lvl8pPr>
            <a:lvl9pPr marL="5486400" lvl="8" indent="-423545">
              <a:spcBef>
                <a:spcPts val="0"/>
              </a:spcBef>
              <a:spcAft>
                <a:spcPts val="0"/>
              </a:spcAft>
              <a:buSzPts val="1400"/>
              <a:buChar char="■"/>
              <a:defRPr/>
            </a:lvl9pPr>
          </a:lstStyle>
          <a:p/>
        </p:txBody>
      </p:sp>
      <p:sp>
        <p:nvSpPr>
          <p:cNvPr id="19" name="Google Shape;19;p4"/>
          <p:cNvSpPr txBox="1"/>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BFB11">
                <a:lumMod val="30000"/>
                <a:lumOff val="70000"/>
                <a:alpha val="4000"/>
              </a:srgbClr>
            </a:gs>
            <a:gs pos="100000">
              <a:srgbClr val="83830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EFEB8">
                <a:lumMod val="30000"/>
                <a:lumOff val="70000"/>
                <a:alpha val="4000"/>
              </a:srgbClr>
            </a:gs>
            <a:gs pos="100000">
              <a:srgbClr val="838309"/>
            </a:gs>
          </a:gsLst>
          <a:path path="circle">
            <a:fillToRect l="50000" t="50000" r="50000" b="50000"/>
          </a:path>
          <a:tileRect/>
        </a:gradFill>
        <a:effectLst/>
      </p:bgPr>
    </p:bg>
    <p:spTree>
      <p:nvGrpSpPr>
        <p:cNvPr id="1" name=""/>
        <p:cNvGrpSpPr/>
        <p:nvPr/>
      </p:nvGrpSpPr>
      <p:grpSpPr/>
      <p:pic>
        <p:nvPicPr>
          <p:cNvPr id="12" name="Content Placeholder 11" descr="overview"/>
          <p:cNvPicPr>
            <a:picLocks noChangeAspect="1"/>
          </p:cNvPicPr>
          <p:nvPr>
            <p:ph idx="1"/>
          </p:nvPr>
        </p:nvPicPr>
        <p:blipFill>
          <a:blip r:embed="rId1">
            <a:clrChange>
              <a:clrFrom>
                <a:srgbClr val="FFFFFF">
                  <a:alpha val="100000"/>
                </a:srgbClr>
              </a:clrFrom>
              <a:clrTo>
                <a:srgbClr val="FFFFFF">
                  <a:alpha val="100000"/>
                  <a:alpha val="0"/>
                </a:srgbClr>
              </a:clrTo>
            </a:clrChange>
          </a:blip>
          <a:stretch>
            <a:fillRect/>
          </a:stretch>
        </p:blipFill>
        <p:spPr>
          <a:xfrm>
            <a:off x="-635" y="0"/>
            <a:ext cx="12192000" cy="68573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6234853" y="2511213"/>
            <a:ext cx="5724313" cy="3220720"/>
          </a:xfrm>
          <a:prstGeom prst="rect">
            <a:avLst/>
          </a:prstGeom>
        </p:spPr>
      </p:pic>
      <p:sp>
        <p:nvSpPr>
          <p:cNvPr id="4" name="Title 3"/>
          <p:cNvSpPr>
            <a:spLocks noGrp="1"/>
          </p:cNvSpPr>
          <p:nvPr/>
        </p:nvSpPr>
        <p:spPr>
          <a:xfrm>
            <a:off x="828675" y="365125"/>
            <a:ext cx="10515600" cy="763905"/>
          </a:xfrm>
          <a:prstGeom prst="rect">
            <a:avLst/>
          </a:prstGeom>
        </p:spPr>
        <p:txBody>
          <a:bodyPr vert="horz" wrap="square" lIns="91425" tIns="91425" rIns="91425" bIns="91425" rtlCol="0" anchor="t" anchorCtr="0">
            <a:noAutofit/>
            <a:scene3d>
              <a:camera prst="orthographicFront"/>
              <a:lightRig rig="threePt" dir="t"/>
            </a:scene3d>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pPr algn="ctr"/>
            <a:r>
              <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NP-PROBLEM EXAMPLE</a:t>
            </a:r>
            <a:endPar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nvSpPr>
        <p:spPr>
          <a:xfrm>
            <a:off x="838200" y="1411605"/>
            <a:ext cx="5396865" cy="4765675"/>
          </a:xfrm>
          <a:prstGeom prst="rect">
            <a:avLst/>
          </a:prstGeom>
        </p:spPr>
        <p:txBody>
          <a:bodyPr vert="horz" wrap="square" lIns="91425" tIns="91425" rIns="91425" bIns="91425" rtlCol="0" anchor="t" anchorCtr="0">
            <a:noAutofit/>
          </a:bodyPr>
          <a:lstStyle>
            <a:lvl1pPr marL="609600" lvl="0" indent="-457200"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200" lvl="1" indent="-423545"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800" lvl="2" indent="-423545"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400" lvl="3"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8000" lvl="4"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600" lvl="5"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200" lvl="6"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800" lvl="7"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400" lvl="8"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342900" lvl="0" indent="-342900" algn="l" rtl="0">
              <a:lnSpc>
                <a:spcPct val="105000"/>
              </a:lnSpc>
              <a:spcBef>
                <a:spcPts val="0"/>
              </a:spcBef>
              <a:spcAft>
                <a:spcPts val="0"/>
              </a:spcAft>
              <a:buFont typeface="Wingdings" panose="05000000000000000000" charset="0"/>
              <a:buChar char="Ø"/>
            </a:pPr>
            <a:r>
              <a:rPr lang="en-US" altLang="en-IN" sz="2400">
                <a:solidFill>
                  <a:srgbClr val="C00000"/>
                </a:solidFill>
                <a:latin typeface="+mn-ea"/>
                <a:cs typeface="+mn-ea"/>
                <a:sym typeface="+mn-ea"/>
              </a:rPr>
              <a:t> </a:t>
            </a:r>
            <a:r>
              <a:rPr lang="en-IN" sz="2400">
                <a:solidFill>
                  <a:srgbClr val="C00000"/>
                </a:solidFill>
                <a:latin typeface="Calibri" panose="020F0502020204030204" charset="0"/>
                <a:ea typeface="Lobster" panose="00000500000000000000"/>
                <a:cs typeface="Calibri" panose="020F0502020204030204" charset="0"/>
                <a:sym typeface="Lobster" panose="00000500000000000000"/>
              </a:rPr>
              <a:t>Graph Isomerism Problem</a:t>
            </a:r>
            <a:endParaRPr lang="en-IN" sz="2400">
              <a:solidFill>
                <a:srgbClr val="C00000"/>
              </a:solidFill>
              <a:latin typeface="Calibri" panose="020F0502020204030204" charset="0"/>
              <a:ea typeface="Lobster" panose="00000500000000000000"/>
              <a:cs typeface="Calibri" panose="020F0502020204030204" charset="0"/>
              <a:sym typeface="Lobster" panose="00000500000000000000"/>
            </a:endParaRPr>
          </a:p>
          <a:p>
            <a:pPr marL="342900" lvl="0" indent="-342900" algn="l" rtl="0">
              <a:lnSpc>
                <a:spcPct val="105000"/>
              </a:lnSpc>
              <a:spcBef>
                <a:spcPts val="0"/>
              </a:spcBef>
              <a:spcAft>
                <a:spcPts val="0"/>
              </a:spcAft>
              <a:buFont typeface="Wingdings" panose="05000000000000000000" charset="0"/>
              <a:buChar char="Ø"/>
            </a:pPr>
            <a:endParaRPr lang="en-GB" sz="2400">
              <a:solidFill>
                <a:srgbClr val="C00000"/>
              </a:solidFill>
              <a:latin typeface="+mn-ea"/>
              <a:cs typeface="+mn-ea"/>
              <a:sym typeface="+mn-ea"/>
            </a:endParaRPr>
          </a:p>
          <a:p>
            <a:pPr marL="0" lvl="0" indent="0" algn="l" rtl="0">
              <a:spcBef>
                <a:spcPts val="0"/>
              </a:spcBef>
              <a:spcAft>
                <a:spcPts val="0"/>
              </a:spcAft>
              <a:buClr>
                <a:schemeClr val="dk2"/>
              </a:buClr>
              <a:buSzPts val="1100"/>
              <a:buFont typeface="Arial" panose="020B0604020202020204"/>
              <a:buNone/>
            </a:pPr>
            <a:r>
              <a:rPr lang="en-GB" sz="2000" b="1">
                <a:solidFill>
                  <a:schemeClr val="tx1"/>
                </a:solidFill>
                <a:latin typeface="+mn-ea"/>
                <a:ea typeface="Arial" panose="020B0604020202020204"/>
                <a:cs typeface="+mn-ea"/>
                <a:sym typeface="Arial" panose="020B0604020202020204"/>
              </a:rPr>
              <a:t>Problem –</a:t>
            </a:r>
            <a:r>
              <a:rPr lang="en-GB" sz="2000">
                <a:solidFill>
                  <a:schemeClr val="tx1"/>
                </a:solidFill>
                <a:latin typeface="+mn-ea"/>
                <a:ea typeface="Arial" panose="020B0604020202020204"/>
                <a:cs typeface="+mn-ea"/>
                <a:sym typeface="Arial" panose="020B0604020202020204"/>
              </a:rPr>
              <a:t> </a:t>
            </a:r>
            <a:r>
              <a:rPr lang="en-GB" sz="2000">
                <a:solidFill>
                  <a:schemeClr val="tx1"/>
                </a:solidFill>
                <a:latin typeface="+mn-ea"/>
                <a:cs typeface="+mn-ea"/>
                <a:sym typeface="+mn-ea"/>
              </a:rPr>
              <a:t> Deciding whether two graphs are structurally identical, or isomorphic</a:t>
            </a:r>
            <a:r>
              <a:rPr lang="en-IN" altLang="en-GB" sz="2000">
                <a:solidFill>
                  <a:schemeClr val="tx1"/>
                </a:solidFill>
                <a:latin typeface="+mn-ea"/>
                <a:cs typeface="+mn-ea"/>
                <a:sym typeface="+mn-ea"/>
              </a:rPr>
              <a:t>.</a:t>
            </a:r>
            <a:endParaRPr lang="en-IN" altLang="en-GB" sz="2000">
              <a:solidFill>
                <a:schemeClr val="tx1"/>
              </a:solidFill>
              <a:latin typeface="+mn-ea"/>
              <a:cs typeface="+mn-ea"/>
            </a:endParaRPr>
          </a:p>
          <a:p>
            <a:pPr marL="0" lvl="0" indent="0" algn="l" rtl="0">
              <a:spcBef>
                <a:spcPts val="0"/>
              </a:spcBef>
              <a:spcAft>
                <a:spcPts val="0"/>
              </a:spcAft>
              <a:buClr>
                <a:schemeClr val="dk2"/>
              </a:buClr>
              <a:buSzPts val="1100"/>
              <a:buFont typeface="Arial" panose="020B0604020202020204"/>
              <a:buNone/>
            </a:pPr>
            <a:endParaRPr lang="en-GB" sz="2000">
              <a:solidFill>
                <a:schemeClr val="tx1"/>
              </a:solidFill>
              <a:latin typeface="+mn-ea"/>
              <a:cs typeface="+mn-ea"/>
            </a:endParaRPr>
          </a:p>
          <a:p>
            <a:pPr marL="0" lvl="0" indent="0" algn="l" rtl="0">
              <a:spcBef>
                <a:spcPts val="0"/>
              </a:spcBef>
              <a:spcAft>
                <a:spcPts val="0"/>
              </a:spcAft>
              <a:buClr>
                <a:schemeClr val="dk2"/>
              </a:buClr>
              <a:buSzPts val="1100"/>
              <a:buFont typeface="Arial" panose="020B0604020202020204"/>
              <a:buNone/>
            </a:pPr>
            <a:endParaRPr lang="en-GB" sz="2000" b="1">
              <a:solidFill>
                <a:schemeClr val="tx1"/>
              </a:solidFill>
              <a:latin typeface="+mn-ea"/>
              <a:ea typeface="Arial" panose="020B0604020202020204"/>
              <a:cs typeface="+mn-ea"/>
              <a:sym typeface="Arial" panose="020B0604020202020204"/>
            </a:endParaRPr>
          </a:p>
          <a:p>
            <a:pPr marL="0" lvl="0" indent="0" algn="l" rtl="0">
              <a:spcBef>
                <a:spcPts val="0"/>
              </a:spcBef>
              <a:spcAft>
                <a:spcPts val="0"/>
              </a:spcAft>
              <a:buClr>
                <a:schemeClr val="dk2"/>
              </a:buClr>
              <a:buSzPts val="1100"/>
              <a:buFont typeface="Arial" panose="020B0604020202020204"/>
              <a:buNone/>
            </a:pPr>
            <a:r>
              <a:rPr lang="en-GB" sz="2000" b="1">
                <a:solidFill>
                  <a:schemeClr val="tx1"/>
                </a:solidFill>
                <a:latin typeface="+mn-ea"/>
                <a:ea typeface="Arial" panose="020B0604020202020204"/>
                <a:cs typeface="+mn-ea"/>
                <a:sym typeface="Arial" panose="020B0604020202020204"/>
              </a:rPr>
              <a:t>Explanation –</a:t>
            </a:r>
            <a:endParaRPr lang="en-GB" sz="2000" b="1">
              <a:solidFill>
                <a:schemeClr val="tx1"/>
              </a:solidFill>
              <a:latin typeface="+mn-ea"/>
              <a:ea typeface="Arial" panose="020B0604020202020204"/>
              <a:cs typeface="+mn-ea"/>
              <a:sym typeface="Arial" panose="020B0604020202020204"/>
            </a:endParaRPr>
          </a:p>
          <a:p>
            <a:pPr marL="0" lvl="0" indent="0" algn="l" rtl="0">
              <a:spcBef>
                <a:spcPts val="0"/>
              </a:spcBef>
              <a:spcAft>
                <a:spcPts val="0"/>
              </a:spcAft>
              <a:buClr>
                <a:schemeClr val="dk2"/>
              </a:buClr>
              <a:buSzPts val="1100"/>
              <a:buFont typeface="Arial" panose="020B0604020202020204"/>
              <a:buNone/>
            </a:pPr>
            <a:endParaRPr sz="2000" b="1">
              <a:solidFill>
                <a:schemeClr val="tx1"/>
              </a:solidFill>
              <a:latin typeface="+mn-ea"/>
              <a:ea typeface="Arial" panose="020B0604020202020204"/>
              <a:cs typeface="+mn-ea"/>
              <a:sym typeface="Arial" panose="020B0604020202020204"/>
            </a:endParaRPr>
          </a:p>
          <a:p>
            <a:pPr marL="0" lvl="0" indent="0" algn="l" rtl="0">
              <a:spcBef>
                <a:spcPts val="0"/>
              </a:spcBef>
              <a:spcAft>
                <a:spcPts val="0"/>
              </a:spcAft>
              <a:buClr>
                <a:schemeClr val="dk2"/>
              </a:buClr>
              <a:buSzPts val="1100"/>
              <a:buFont typeface="Arial" panose="020B0604020202020204"/>
              <a:buNone/>
            </a:pPr>
            <a:r>
              <a:rPr lang="en-GB" sz="2000">
                <a:solidFill>
                  <a:schemeClr val="tx1"/>
                </a:solidFill>
                <a:latin typeface="+mn-ea"/>
                <a:cs typeface="+mn-ea"/>
                <a:sym typeface="+mn-ea"/>
              </a:rPr>
              <a:t>In graph theory, an isomorphism of graphs G and H is a bijection between the vertex sets of G and H</a:t>
            </a:r>
            <a:endParaRPr lang="en-GB" sz="2000">
              <a:solidFill>
                <a:schemeClr val="tx1"/>
              </a:solidFill>
              <a:latin typeface="+mn-ea"/>
              <a:cs typeface="+mn-ea"/>
            </a:endParaRPr>
          </a:p>
          <a:p>
            <a:pPr marL="0" lvl="0" indent="0" algn="l" rtl="0">
              <a:spcBef>
                <a:spcPts val="0"/>
              </a:spcBef>
              <a:spcAft>
                <a:spcPts val="0"/>
              </a:spcAft>
              <a:buClr>
                <a:schemeClr val="dk2"/>
              </a:buClr>
              <a:buSzPts val="1100"/>
              <a:buFont typeface="Arial" panose="020B0604020202020204"/>
              <a:buNone/>
            </a:pPr>
            <a:r>
              <a:rPr lang="en-GB" sz="2000">
                <a:solidFill>
                  <a:schemeClr val="tx1"/>
                </a:solidFill>
                <a:latin typeface="+mn-ea"/>
                <a:cs typeface="+mn-ea"/>
                <a:sym typeface="+mn-ea"/>
              </a:rPr>
              <a:t>    f : V ( G ) → V ( H )</a:t>
            </a:r>
            <a:endParaRPr lang="en-GB" sz="2000">
              <a:solidFill>
                <a:schemeClr val="tx1"/>
              </a:solidFill>
              <a:latin typeface="+mn-ea"/>
              <a:cs typeface="+mn-ea"/>
            </a:endParaRPr>
          </a:p>
          <a:p>
            <a:pPr marL="0" lvl="0" indent="0" algn="l" rtl="0">
              <a:spcBef>
                <a:spcPts val="0"/>
              </a:spcBef>
              <a:spcAft>
                <a:spcPts val="0"/>
              </a:spcAft>
              <a:buClr>
                <a:schemeClr val="dk2"/>
              </a:buClr>
              <a:buSzPts val="1100"/>
              <a:buFont typeface="Arial" panose="020B0604020202020204"/>
              <a:buNone/>
            </a:pPr>
            <a:r>
              <a:rPr lang="en-GB" sz="2000">
                <a:solidFill>
                  <a:schemeClr val="tx1"/>
                </a:solidFill>
                <a:latin typeface="+mn-ea"/>
                <a:cs typeface="+mn-ea"/>
                <a:sym typeface="+mn-ea"/>
              </a:rPr>
              <a:t>such that any two vertices u and v of G are adjacent in G if and only if</a:t>
            </a:r>
            <a:r>
              <a:rPr lang="en-IN" altLang="en-GB" sz="2000">
                <a:solidFill>
                  <a:schemeClr val="tx1"/>
                </a:solidFill>
                <a:latin typeface="+mn-ea"/>
                <a:cs typeface="+mn-ea"/>
                <a:sym typeface="+mn-ea"/>
              </a:rPr>
              <a:t> </a:t>
            </a:r>
            <a:r>
              <a:rPr lang="en-GB" sz="2000">
                <a:solidFill>
                  <a:schemeClr val="tx1"/>
                </a:solidFill>
                <a:latin typeface="+mn-ea"/>
                <a:cs typeface="+mn-ea"/>
                <a:sym typeface="+mn-ea"/>
              </a:rPr>
              <a:t>f(u) and f (v) are adjacent in H.</a:t>
            </a:r>
            <a:endParaRPr sz="2000">
              <a:ln>
                <a:noFill/>
              </a:ln>
              <a:solidFill>
                <a:schemeClr val="tx1"/>
              </a:solidFill>
              <a:latin typeface="+mn-ea"/>
              <a:cs typeface="+mn-ea"/>
            </a:endParaRPr>
          </a:p>
          <a:p>
            <a:pPr marL="0" lvl="0" indent="0" algn="l" rtl="0">
              <a:spcBef>
                <a:spcPts val="0"/>
              </a:spcBef>
              <a:spcAft>
                <a:spcPts val="0"/>
              </a:spcAft>
              <a:buNone/>
            </a:pPr>
            <a:endParaRPr lang="en-US" altLang="en-GB" sz="2000">
              <a:ln>
                <a:noFill/>
              </a:ln>
              <a:solidFill>
                <a:schemeClr val="tx1"/>
              </a:solidFill>
              <a:latin typeface="+mn-ea"/>
              <a:cs typeface="+mn-ea"/>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4" name="Title 3"/>
          <p:cNvSpPr>
            <a:spLocks noGrp="1"/>
          </p:cNvSpPr>
          <p:nvPr/>
        </p:nvSpPr>
        <p:spPr>
          <a:xfrm>
            <a:off x="838200" y="365125"/>
            <a:ext cx="10515600" cy="763905"/>
          </a:xfrm>
          <a:prstGeom prst="rect">
            <a:avLst/>
          </a:prstGeom>
        </p:spPr>
        <p:txBody>
          <a:bodyPr vert="horz" wrap="square" lIns="91425" tIns="91425" rIns="91425" bIns="91425" rtlCol="0" anchor="t" anchorCtr="0">
            <a:noAutofit/>
            <a:scene3d>
              <a:camera prst="orthographicFront"/>
              <a:lightRig rig="threePt" dir="t"/>
            </a:scene3d>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pPr algn="ctr"/>
            <a:r>
              <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NP-PROBLEM EXAMPLE</a:t>
            </a:r>
            <a:endPar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nvSpPr>
        <p:spPr>
          <a:xfrm>
            <a:off x="838200" y="1411605"/>
            <a:ext cx="10515600" cy="4765675"/>
          </a:xfrm>
          <a:prstGeom prst="rect">
            <a:avLst/>
          </a:prstGeom>
        </p:spPr>
        <p:txBody>
          <a:bodyPr vert="horz" wrap="square" lIns="91425" tIns="91425" rIns="91425" bIns="91425" rtlCol="0" anchor="t" anchorCtr="0">
            <a:noAutofit/>
          </a:bodyPr>
          <a:lstStyle>
            <a:lvl1pPr marL="609600" lvl="0" indent="-457200"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200" lvl="1" indent="-423545"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800" lvl="2" indent="-423545"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400" lvl="3"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8000" lvl="4"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600" lvl="5"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200" lvl="6"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800" lvl="7"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400" lvl="8"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342900" lvl="0" indent="-342900" algn="l" rtl="0">
              <a:lnSpc>
                <a:spcPct val="105000"/>
              </a:lnSpc>
              <a:spcBef>
                <a:spcPts val="0"/>
              </a:spcBef>
              <a:spcAft>
                <a:spcPts val="0"/>
              </a:spcAft>
              <a:buFont typeface="Wingdings" panose="05000000000000000000" charset="0"/>
              <a:buChar char="Ø"/>
            </a:pPr>
            <a:r>
              <a:rPr lang="en-US" sz="2100">
                <a:solidFill>
                  <a:srgbClr val="C00000"/>
                </a:solidFill>
                <a:sym typeface="+mn-ea"/>
              </a:rPr>
              <a:t> </a:t>
            </a:r>
            <a:r>
              <a:rPr lang="en-US" sz="2100">
                <a:sym typeface="+mn-ea"/>
              </a:rPr>
              <a:t>Both of these have two important characteristics: Their complexity is O(k^n) for some k and their results can be verified in polynomial time. Those two facts place them all in</a:t>
            </a:r>
            <a:r>
              <a:rPr lang="en-IN" altLang="en-US" sz="2100">
                <a:sym typeface="+mn-ea"/>
              </a:rPr>
              <a:t> </a:t>
            </a:r>
            <a:r>
              <a:rPr lang="en-US" sz="2100">
                <a:sym typeface="+mn-ea"/>
              </a:rPr>
              <a:t>NP, that is, the set of “Non-deterministic Polynomial” algorithms. Now, formally, we also state that these problems must be decision problems – have a yes or no answer – though note that practically speaking, all function problems can be transformed into decision problems. This distinction helps us to nail down what we mean by “verified”.</a:t>
            </a:r>
            <a:endParaRPr lang="en-US" sz="2100"/>
          </a:p>
          <a:p>
            <a:pPr marL="342900" lvl="0" indent="-342900" algn="l" rtl="0">
              <a:lnSpc>
                <a:spcPct val="105000"/>
              </a:lnSpc>
              <a:spcBef>
                <a:spcPts val="0"/>
              </a:spcBef>
              <a:spcAft>
                <a:spcPts val="0"/>
              </a:spcAft>
              <a:buFont typeface="Wingdings" panose="05000000000000000000" charset="0"/>
              <a:buChar char="Ø"/>
            </a:pPr>
            <a:endParaRPr lang="en-US" sz="2100"/>
          </a:p>
          <a:p>
            <a:pPr marL="342900" lvl="0" indent="-342900" algn="l" rtl="0">
              <a:lnSpc>
                <a:spcPct val="105000"/>
              </a:lnSpc>
              <a:spcBef>
                <a:spcPts val="0"/>
              </a:spcBef>
              <a:spcAft>
                <a:spcPts val="0"/>
              </a:spcAft>
              <a:buFont typeface="Wingdings" panose="05000000000000000000" charset="0"/>
              <a:buChar char="Ø"/>
            </a:pPr>
            <a:r>
              <a:rPr lang="en-US" sz="2100">
                <a:solidFill>
                  <a:srgbClr val="C00000"/>
                </a:solidFill>
                <a:sym typeface="+mn-ea"/>
              </a:rPr>
              <a:t> </a:t>
            </a:r>
            <a:r>
              <a:rPr lang="en-US" sz="2100">
                <a:sym typeface="+mn-ea"/>
              </a:rPr>
              <a:t>To speak precisely, then, an algorithm is in NP if it can’t be solved in polynomial time and the set of solutions to any decision problem can be verified in polynomial time by a “Deterministic Turing Machine“. What makes Integer Factorization and Graph Isomorphism interesting is that while we believe they are in NP, there’s no proof of whether they are in P and</a:t>
            </a:r>
            <a:r>
              <a:rPr lang="en-IN" altLang="en-US" sz="2100">
                <a:sym typeface="+mn-ea"/>
              </a:rPr>
              <a:t> </a:t>
            </a:r>
            <a:r>
              <a:rPr lang="en-US" sz="2100">
                <a:sym typeface="+mn-ea"/>
              </a:rPr>
              <a:t>NP-Complete. Normally, all NP-Complete algorithms are in NP, but they have another property that makes them more complex compared to NP problems.</a:t>
            </a:r>
            <a:endParaRPr lang="en-US" altLang="en-GB" sz="2100">
              <a:solidFill>
                <a:srgbClr val="C00000"/>
              </a:solidFill>
              <a:latin typeface="+mn-ea"/>
              <a:cs typeface="+mn-ea"/>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5" name="Title 3"/>
          <p:cNvSpPr>
            <a:spLocks noGrp="1"/>
          </p:cNvSpPr>
          <p:nvPr/>
        </p:nvSpPr>
        <p:spPr>
          <a:xfrm>
            <a:off x="838200" y="365125"/>
            <a:ext cx="10515600" cy="763905"/>
          </a:xfrm>
          <a:prstGeom prst="rect">
            <a:avLst/>
          </a:prstGeom>
        </p:spPr>
        <p:txBody>
          <a:bodyPr vert="horz" wrap="square" lIns="91425" tIns="91425" rIns="91425" bIns="91425" rtlCol="0" anchor="t" anchorCtr="0">
            <a:noAutofit/>
            <a:scene3d>
              <a:camera prst="orthographicFront"/>
              <a:lightRig rig="threePt" dir="t"/>
            </a:scene3d>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pPr algn="ctr"/>
            <a:r>
              <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KNAPSACK PROBLEM</a:t>
            </a:r>
            <a:endPar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Content Placeholder 4"/>
          <p:cNvSpPr>
            <a:spLocks noGrp="1"/>
          </p:cNvSpPr>
          <p:nvPr/>
        </p:nvSpPr>
        <p:spPr>
          <a:xfrm>
            <a:off x="838200" y="1411605"/>
            <a:ext cx="10515600" cy="4765675"/>
          </a:xfrm>
          <a:prstGeom prst="rect">
            <a:avLst/>
          </a:prstGeom>
        </p:spPr>
        <p:txBody>
          <a:bodyPr vert="horz" wrap="square" lIns="91425" tIns="91425" rIns="91425" bIns="91425" rtlCol="0" anchor="t" anchorCtr="0">
            <a:noAutofit/>
          </a:bodyPr>
          <a:lstStyle>
            <a:lvl1pPr marL="609600" lvl="0" indent="-457200"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200" lvl="1" indent="-423545"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800" lvl="2" indent="-423545"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400" lvl="3"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8000" lvl="4"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600" lvl="5"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200" lvl="6"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800" lvl="7"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400" lvl="8"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285750" lvl="0" indent="-285750" algn="l" rtl="0">
              <a:lnSpc>
                <a:spcPct val="105000"/>
              </a:lnSpc>
              <a:spcBef>
                <a:spcPts val="0"/>
              </a:spcBef>
              <a:spcAft>
                <a:spcPts val="0"/>
              </a:spcAft>
              <a:buFont typeface="Wingdings" panose="05000000000000000000" charset="0"/>
              <a:buChar char="Ø"/>
            </a:pPr>
            <a:r>
              <a:rPr lang="en-US" altLang="en-GB" sz="1600">
                <a:solidFill>
                  <a:srgbClr val="C00000"/>
                </a:solidFill>
                <a:sym typeface="+mn-ea"/>
              </a:rPr>
              <a:t> </a:t>
            </a:r>
            <a:r>
              <a:rPr lang="en-GB" sz="1600">
                <a:solidFill>
                  <a:srgbClr val="434343"/>
                </a:solidFill>
                <a:sym typeface="+mn-ea"/>
              </a:rPr>
              <a:t>The knapsack problem is one of the famous problem in combinatorial optimization</a:t>
            </a:r>
            <a:r>
              <a:rPr lang="en-IN" altLang="en-GB" sz="1600">
                <a:solidFill>
                  <a:srgbClr val="434343"/>
                </a:solidFill>
                <a:sym typeface="+mn-ea"/>
              </a:rPr>
              <a:t> and is a NP-Complete problem as NP-Complete is a subset of NP so it is also an NP problem</a:t>
            </a:r>
            <a:r>
              <a:rPr lang="en-GB" sz="1600">
                <a:solidFill>
                  <a:srgbClr val="434343"/>
                </a:solidFill>
                <a:sym typeface="+mn-ea"/>
              </a:rPr>
              <a:t> </a:t>
            </a:r>
            <a:endParaRPr sz="1600">
              <a:solidFill>
                <a:srgbClr val="434343"/>
              </a:solidFill>
            </a:endParaRPr>
          </a:p>
          <a:p>
            <a:pPr marL="0" lvl="0" indent="0" algn="l" rtl="0">
              <a:lnSpc>
                <a:spcPct val="105000"/>
              </a:lnSpc>
              <a:spcBef>
                <a:spcPts val="1200"/>
              </a:spcBef>
              <a:spcAft>
                <a:spcPts val="0"/>
              </a:spcAft>
              <a:buNone/>
            </a:pPr>
            <a:endParaRPr sz="1600">
              <a:solidFill>
                <a:srgbClr val="434343"/>
              </a:solidFill>
            </a:endParaRPr>
          </a:p>
          <a:p>
            <a:pPr marL="0" lvl="0" indent="0" algn="l" rtl="0">
              <a:lnSpc>
                <a:spcPct val="105000"/>
              </a:lnSpc>
              <a:spcBef>
                <a:spcPts val="1200"/>
              </a:spcBef>
              <a:spcAft>
                <a:spcPts val="0"/>
              </a:spcAft>
              <a:buNone/>
            </a:pPr>
            <a:endParaRPr sz="1600">
              <a:solidFill>
                <a:srgbClr val="434343"/>
              </a:solidFill>
            </a:endParaRPr>
          </a:p>
          <a:p>
            <a:pPr marL="0" lvl="0" indent="0" algn="l" rtl="0">
              <a:lnSpc>
                <a:spcPct val="105000"/>
              </a:lnSpc>
              <a:spcBef>
                <a:spcPts val="1200"/>
              </a:spcBef>
              <a:spcAft>
                <a:spcPts val="0"/>
              </a:spcAft>
              <a:buNone/>
            </a:pPr>
            <a:endParaRPr sz="1600">
              <a:solidFill>
                <a:srgbClr val="434343"/>
              </a:solidFill>
            </a:endParaRPr>
          </a:p>
          <a:p>
            <a:pPr marL="0" lvl="0" indent="0" algn="l" rtl="0">
              <a:lnSpc>
                <a:spcPct val="105000"/>
              </a:lnSpc>
              <a:spcBef>
                <a:spcPts val="1200"/>
              </a:spcBef>
              <a:spcAft>
                <a:spcPts val="0"/>
              </a:spcAft>
              <a:buNone/>
            </a:pPr>
            <a:endParaRPr sz="1600">
              <a:solidFill>
                <a:srgbClr val="434343"/>
              </a:solidFill>
            </a:endParaRPr>
          </a:p>
          <a:p>
            <a:pPr marL="285750" lvl="0" indent="-285750" algn="l" rtl="0">
              <a:lnSpc>
                <a:spcPct val="105000"/>
              </a:lnSpc>
              <a:spcBef>
                <a:spcPts val="1200"/>
              </a:spcBef>
              <a:spcAft>
                <a:spcPts val="0"/>
              </a:spcAft>
              <a:buFont typeface="Wingdings" panose="05000000000000000000" charset="0"/>
              <a:buChar char="Ø"/>
            </a:pPr>
            <a:r>
              <a:rPr lang="en-US" altLang="en-GB" sz="1600">
                <a:solidFill>
                  <a:srgbClr val="C00000"/>
                </a:solidFill>
                <a:sym typeface="+mn-ea"/>
              </a:rPr>
              <a:t> </a:t>
            </a:r>
            <a:r>
              <a:rPr lang="en-GB" sz="1600">
                <a:solidFill>
                  <a:srgbClr val="434343"/>
                </a:solidFill>
                <a:sym typeface="+mn-ea"/>
              </a:rPr>
              <a:t>The problem states that :</a:t>
            </a:r>
            <a:endParaRPr sz="1600">
              <a:solidFill>
                <a:srgbClr val="434343"/>
              </a:solidFill>
            </a:endParaRPr>
          </a:p>
          <a:p>
            <a:pPr marL="0" lvl="0" indent="0" algn="l" rtl="0">
              <a:lnSpc>
                <a:spcPct val="105000"/>
              </a:lnSpc>
              <a:spcBef>
                <a:spcPts val="1200"/>
              </a:spcBef>
              <a:spcAft>
                <a:spcPts val="1200"/>
              </a:spcAft>
              <a:buNone/>
            </a:pPr>
            <a:r>
              <a:rPr lang="en-GB" sz="1600">
                <a:solidFill>
                  <a:srgbClr val="434343"/>
                </a:solidFill>
                <a:sym typeface="+mn-ea"/>
              </a:rPr>
              <a:t>Given a set of items, each with a weight and a value, determine the number of each item to include in a collection so that the total weight is less than or equal to a given limit and the total value is as large as possible.</a:t>
            </a:r>
            <a:endParaRPr lang="en-GB" sz="1600">
              <a:solidFill>
                <a:srgbClr val="434343"/>
              </a:solidFill>
            </a:endParaRPr>
          </a:p>
          <a:p>
            <a:pPr marL="285750" lvl="0" indent="-285750" algn="l" rtl="0">
              <a:lnSpc>
                <a:spcPct val="110000"/>
              </a:lnSpc>
              <a:spcBef>
                <a:spcPts val="0"/>
              </a:spcBef>
              <a:spcAft>
                <a:spcPts val="0"/>
              </a:spcAft>
              <a:buFont typeface="Wingdings" panose="05000000000000000000" charset="0"/>
              <a:buChar char="Ø"/>
            </a:pPr>
            <a:r>
              <a:rPr lang="en-US" altLang="en-GB" sz="1600">
                <a:solidFill>
                  <a:srgbClr val="C00000"/>
                </a:solidFill>
                <a:sym typeface="+mn-ea"/>
              </a:rPr>
              <a:t> </a:t>
            </a:r>
            <a:r>
              <a:rPr lang="en-GB" sz="1600">
                <a:solidFill>
                  <a:srgbClr val="434343"/>
                </a:solidFill>
                <a:sym typeface="+mn-ea"/>
              </a:rPr>
              <a:t>There are two types of knapsack :</a:t>
            </a:r>
            <a:endParaRPr sz="1600">
              <a:solidFill>
                <a:srgbClr val="434343"/>
              </a:solidFill>
            </a:endParaRPr>
          </a:p>
          <a:p>
            <a:pPr marL="446405" lvl="1" indent="-285750" algn="l" rtl="0">
              <a:lnSpc>
                <a:spcPct val="110000"/>
              </a:lnSpc>
              <a:spcBef>
                <a:spcPts val="1000"/>
              </a:spcBef>
              <a:spcAft>
                <a:spcPts val="0"/>
              </a:spcAft>
              <a:buClr>
                <a:srgbClr val="434343"/>
              </a:buClr>
              <a:buSzPts val="1600"/>
              <a:buFont typeface="Wingdings" panose="05000000000000000000" charset="0"/>
              <a:buChar char="§"/>
            </a:pPr>
            <a:r>
              <a:rPr lang="en-GB" sz="1600" b="1">
                <a:solidFill>
                  <a:srgbClr val="434343"/>
                </a:solidFill>
                <a:sym typeface="+mn-ea"/>
              </a:rPr>
              <a:t>0/1 Knapsack Problem</a:t>
            </a:r>
            <a:r>
              <a:rPr lang="en-GB" sz="1600">
                <a:solidFill>
                  <a:srgbClr val="434343"/>
                </a:solidFill>
                <a:sym typeface="+mn-ea"/>
              </a:rPr>
              <a:t> : Items are indivisible ; we either take them or not and it is solved by using Dynamic Programming (DP).</a:t>
            </a:r>
            <a:endParaRPr sz="1600">
              <a:solidFill>
                <a:srgbClr val="434343"/>
              </a:solidFill>
            </a:endParaRPr>
          </a:p>
          <a:p>
            <a:pPr marL="446405" lvl="1" indent="-285750" algn="l" rtl="0">
              <a:lnSpc>
                <a:spcPct val="110000"/>
              </a:lnSpc>
              <a:spcBef>
                <a:spcPts val="1000"/>
              </a:spcBef>
              <a:spcAft>
                <a:spcPts val="0"/>
              </a:spcAft>
              <a:buClr>
                <a:srgbClr val="434343"/>
              </a:buClr>
              <a:buSzPts val="1600"/>
              <a:buFont typeface="Wingdings" panose="05000000000000000000" charset="0"/>
              <a:buChar char="§"/>
            </a:pPr>
            <a:r>
              <a:rPr lang="en-GB" sz="1600" b="1">
                <a:solidFill>
                  <a:srgbClr val="434343"/>
                </a:solidFill>
                <a:sym typeface="+mn-ea"/>
              </a:rPr>
              <a:t>Fractional Knapsack Problem </a:t>
            </a:r>
            <a:r>
              <a:rPr lang="en-GB" sz="1600">
                <a:solidFill>
                  <a:srgbClr val="434343"/>
                </a:solidFill>
                <a:sym typeface="+mn-ea"/>
              </a:rPr>
              <a:t>: Items are divisible ; we can take any fraction of an item and it is solved by using Greedy Algorithm.</a:t>
            </a:r>
            <a:endParaRPr sz="1600">
              <a:solidFill>
                <a:srgbClr val="434343"/>
              </a:solidFill>
            </a:endParaRPr>
          </a:p>
          <a:p>
            <a:pPr marL="285750" lvl="0" indent="-285750" algn="l" rtl="0">
              <a:lnSpc>
                <a:spcPct val="105000"/>
              </a:lnSpc>
              <a:spcBef>
                <a:spcPts val="1200"/>
              </a:spcBef>
              <a:spcAft>
                <a:spcPts val="1200"/>
              </a:spcAft>
              <a:buNone/>
            </a:pPr>
            <a:endParaRPr sz="1600">
              <a:solidFill>
                <a:srgbClr val="434343"/>
              </a:solidFill>
            </a:endParaRPr>
          </a:p>
          <a:p>
            <a:pPr marL="0" lvl="0" indent="0" algn="l" rtl="0">
              <a:lnSpc>
                <a:spcPct val="105000"/>
              </a:lnSpc>
              <a:spcBef>
                <a:spcPts val="0"/>
              </a:spcBef>
              <a:spcAft>
                <a:spcPts val="0"/>
              </a:spcAft>
              <a:buFont typeface="Wingdings" panose="05000000000000000000" charset="0"/>
              <a:buNone/>
            </a:pPr>
            <a:endParaRPr lang="en-US" altLang="en-GB" sz="1600">
              <a:solidFill>
                <a:srgbClr val="C00000"/>
              </a:solidFill>
              <a:latin typeface="+mn-ea"/>
              <a:cs typeface="+mn-ea"/>
              <a:sym typeface="+mn-ea"/>
            </a:endParaRPr>
          </a:p>
        </p:txBody>
      </p:sp>
      <p:pic>
        <p:nvPicPr>
          <p:cNvPr id="7" name="Content Placeholder 6"/>
          <p:cNvPicPr/>
          <p:nvPr>
            <p:ph idx="1"/>
          </p:nvPr>
        </p:nvPicPr>
        <p:blipFill>
          <a:blip r:embed="rId1"/>
          <a:stretch>
            <a:fillRect/>
          </a:stretch>
        </p:blipFill>
        <p:spPr>
          <a:xfrm>
            <a:off x="4918710" y="2174240"/>
            <a:ext cx="2354580" cy="152590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5" name="Title 3"/>
          <p:cNvSpPr>
            <a:spLocks noGrp="1"/>
          </p:cNvSpPr>
          <p:nvPr/>
        </p:nvSpPr>
        <p:spPr>
          <a:xfrm>
            <a:off x="838200" y="365125"/>
            <a:ext cx="10515600" cy="763905"/>
          </a:xfrm>
          <a:prstGeom prst="rect">
            <a:avLst/>
          </a:prstGeom>
        </p:spPr>
        <p:txBody>
          <a:bodyPr vert="horz" wrap="square" lIns="91425" tIns="91425" rIns="91425" bIns="91425" rtlCol="0" anchor="t" anchorCtr="0">
            <a:noAutofit/>
            <a:scene3d>
              <a:camera prst="orthographicFront"/>
              <a:lightRig rig="threePt" dir="t"/>
            </a:scene3d>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pPr algn="ctr"/>
            <a:r>
              <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0/1  KNAPSACK</a:t>
            </a:r>
            <a:endPar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Content Placeholder 4"/>
          <p:cNvSpPr>
            <a:spLocks noGrp="1"/>
          </p:cNvSpPr>
          <p:nvPr/>
        </p:nvSpPr>
        <p:spPr>
          <a:xfrm>
            <a:off x="838200" y="1411605"/>
            <a:ext cx="5261610" cy="4765675"/>
          </a:xfrm>
          <a:prstGeom prst="rect">
            <a:avLst/>
          </a:prstGeom>
        </p:spPr>
        <p:txBody>
          <a:bodyPr vert="horz" wrap="square" lIns="91425" tIns="91425" rIns="91425" bIns="91425" rtlCol="0" anchor="t" anchorCtr="0">
            <a:noAutofit/>
          </a:bodyPr>
          <a:lstStyle>
            <a:lvl1pPr marL="609600" lvl="0" indent="-457200"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200" lvl="1" indent="-423545"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800" lvl="2" indent="-423545"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400" lvl="3"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8000" lvl="4"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600" lvl="5"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200" lvl="6"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800" lvl="7"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400" lvl="8"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0"/>
              </a:spcBef>
              <a:spcAft>
                <a:spcPts val="0"/>
              </a:spcAft>
              <a:buClr>
                <a:schemeClr val="dk2"/>
              </a:buClr>
              <a:buSzPts val="1100"/>
              <a:buFont typeface="Arial" panose="020B0604020202020204"/>
              <a:buNone/>
            </a:pPr>
            <a:r>
              <a:rPr lang="en-GB" sz="2000" b="1">
                <a:solidFill>
                  <a:srgbClr val="434343"/>
                </a:solidFill>
                <a:latin typeface="+mn-ea"/>
                <a:ea typeface="Source Sans Pro" panose="020B0704020202020204"/>
                <a:cs typeface="+mn-ea"/>
                <a:sym typeface="Source Sans Pro" panose="020B0704020202020204"/>
              </a:rPr>
              <a:t>Why is it called </a:t>
            </a:r>
            <a:r>
              <a:rPr lang="en-GB" sz="2000" b="1" u="sng">
                <a:solidFill>
                  <a:srgbClr val="434343"/>
                </a:solidFill>
                <a:latin typeface="+mn-ea"/>
                <a:ea typeface="Source Sans Pro" panose="020B0704020202020204"/>
                <a:cs typeface="+mn-ea"/>
                <a:sym typeface="Source Sans Pro" panose="020B0704020202020204"/>
              </a:rPr>
              <a:t>0/1 knapsack</a:t>
            </a:r>
            <a:r>
              <a:rPr lang="en-GB" sz="2000" b="1">
                <a:solidFill>
                  <a:srgbClr val="434343"/>
                </a:solidFill>
                <a:latin typeface="+mn-ea"/>
                <a:ea typeface="Source Sans Pro" panose="020B0704020202020204"/>
                <a:cs typeface="+mn-ea"/>
                <a:sym typeface="Source Sans Pro" panose="020B0704020202020204"/>
              </a:rPr>
              <a:t> Problem ?</a:t>
            </a:r>
            <a:endParaRPr sz="2000">
              <a:solidFill>
                <a:srgbClr val="434343"/>
              </a:solidFill>
              <a:latin typeface="+mn-ea"/>
              <a:ea typeface="Source Sans Pro" panose="020B0704020202020204"/>
              <a:cs typeface="+mn-ea"/>
              <a:sym typeface="Source Sans Pro" panose="020B0704020202020204"/>
            </a:endParaRPr>
          </a:p>
          <a:p>
            <a:pPr marL="0" lvl="0" indent="0" algn="l" rtl="0">
              <a:spcBef>
                <a:spcPts val="0"/>
              </a:spcBef>
              <a:spcAft>
                <a:spcPts val="0"/>
              </a:spcAft>
              <a:buClr>
                <a:schemeClr val="dk2"/>
              </a:buClr>
              <a:buSzPts val="1100"/>
              <a:buFont typeface="Arial" panose="020B0604020202020204"/>
              <a:buNone/>
            </a:pPr>
            <a:endParaRPr sz="2000">
              <a:solidFill>
                <a:srgbClr val="434343"/>
              </a:solidFill>
              <a:latin typeface="+mn-ea"/>
              <a:ea typeface="Source Sans Pro" panose="020B0704020202020204"/>
              <a:cs typeface="+mn-ea"/>
              <a:sym typeface="Source Sans Pro" panose="020B0704020202020204"/>
            </a:endParaRPr>
          </a:p>
          <a:p>
            <a:pPr marL="457200" lvl="0" indent="-330200" algn="l" rtl="0">
              <a:spcBef>
                <a:spcPts val="0"/>
              </a:spcBef>
              <a:spcAft>
                <a:spcPts val="0"/>
              </a:spcAft>
              <a:buClr>
                <a:srgbClr val="434343"/>
              </a:buClr>
              <a:buSzPts val="1600"/>
              <a:buFont typeface="Source Sans Pro" panose="020B0704020202020204"/>
              <a:buChar char="●"/>
            </a:pPr>
            <a:r>
              <a:rPr lang="en-GB" sz="2000">
                <a:solidFill>
                  <a:srgbClr val="434343"/>
                </a:solidFill>
                <a:latin typeface="+mn-ea"/>
                <a:ea typeface="Source Sans Pro" panose="020B0704020202020204"/>
                <a:cs typeface="+mn-ea"/>
                <a:sym typeface="Source Sans Pro" panose="020B0704020202020204"/>
              </a:rPr>
              <a:t>Each item is either taken or not taken.</a:t>
            </a:r>
            <a:endParaRPr sz="2000">
              <a:solidFill>
                <a:srgbClr val="434343"/>
              </a:solidFill>
              <a:latin typeface="+mn-ea"/>
              <a:ea typeface="Source Sans Pro" panose="020B0704020202020204"/>
              <a:cs typeface="+mn-ea"/>
              <a:sym typeface="Source Sans Pro" panose="020B0704020202020204"/>
            </a:endParaRPr>
          </a:p>
          <a:p>
            <a:pPr marL="457200" lvl="0" indent="-330200" algn="l" rtl="0">
              <a:spcBef>
                <a:spcPts val="0"/>
              </a:spcBef>
              <a:spcAft>
                <a:spcPts val="0"/>
              </a:spcAft>
              <a:buClr>
                <a:srgbClr val="434343"/>
              </a:buClr>
              <a:buSzPts val="1600"/>
              <a:buFont typeface="Source Sans Pro" panose="020B0704020202020204"/>
              <a:buChar char="●"/>
            </a:pPr>
            <a:r>
              <a:rPr lang="en-GB" sz="2000">
                <a:solidFill>
                  <a:srgbClr val="434343"/>
                </a:solidFill>
                <a:latin typeface="+mn-ea"/>
                <a:ea typeface="Source Sans Pro" panose="020B0704020202020204"/>
                <a:cs typeface="+mn-ea"/>
                <a:sym typeface="Source Sans Pro" panose="020B0704020202020204"/>
              </a:rPr>
              <a:t>Cannot take a fractional amount of an item.</a:t>
            </a:r>
            <a:endParaRPr sz="2000">
              <a:solidFill>
                <a:srgbClr val="434343"/>
              </a:solidFill>
              <a:latin typeface="+mn-ea"/>
              <a:ea typeface="Source Sans Pro" panose="020B0704020202020204"/>
              <a:cs typeface="+mn-ea"/>
              <a:sym typeface="Source Sans Pro" panose="020B0704020202020204"/>
            </a:endParaRPr>
          </a:p>
          <a:p>
            <a:pPr marL="457200" lvl="0" indent="-330200" algn="l" rtl="0">
              <a:spcBef>
                <a:spcPts val="0"/>
              </a:spcBef>
              <a:spcAft>
                <a:spcPts val="0"/>
              </a:spcAft>
              <a:buClr>
                <a:srgbClr val="434343"/>
              </a:buClr>
              <a:buSzPts val="1600"/>
              <a:buFont typeface="Source Sans Pro" panose="020B0704020202020204"/>
              <a:buChar char="●"/>
            </a:pPr>
            <a:r>
              <a:rPr lang="en-GB" sz="2000">
                <a:solidFill>
                  <a:srgbClr val="434343"/>
                </a:solidFill>
                <a:latin typeface="+mn-ea"/>
                <a:ea typeface="Source Sans Pro" panose="020B0704020202020204"/>
                <a:cs typeface="+mn-ea"/>
                <a:sym typeface="Source Sans Pro" panose="020B0704020202020204"/>
              </a:rPr>
              <a:t>Cannot take an item more than once.</a:t>
            </a:r>
            <a:endParaRPr sz="2000">
              <a:solidFill>
                <a:srgbClr val="434343"/>
              </a:solidFill>
              <a:latin typeface="+mn-ea"/>
              <a:ea typeface="Source Sans Pro" panose="020B0704020202020204"/>
              <a:cs typeface="+mn-ea"/>
              <a:sym typeface="Source Sans Pro" panose="020B0704020202020204"/>
            </a:endParaRPr>
          </a:p>
          <a:p>
            <a:pPr marL="457200" lvl="0" indent="-330200" algn="l" rtl="0">
              <a:spcBef>
                <a:spcPts val="0"/>
              </a:spcBef>
              <a:spcAft>
                <a:spcPts val="0"/>
              </a:spcAft>
              <a:buClr>
                <a:srgbClr val="434343"/>
              </a:buClr>
              <a:buSzPts val="1600"/>
              <a:buFont typeface="Source Sans Pro" panose="020B0704020202020204"/>
              <a:buChar char="●"/>
            </a:pPr>
            <a:r>
              <a:rPr lang="en-GB" sz="2000">
                <a:solidFill>
                  <a:srgbClr val="434343"/>
                </a:solidFill>
                <a:latin typeface="+mn-ea"/>
                <a:ea typeface="Source Sans Pro" panose="020B0704020202020204"/>
                <a:cs typeface="+mn-ea"/>
                <a:sym typeface="Source Sans Pro" panose="020B0704020202020204"/>
              </a:rPr>
              <a:t>Greedy Approach doesn't ensure an optimal Solution.</a:t>
            </a:r>
            <a:endParaRPr sz="2000">
              <a:solidFill>
                <a:srgbClr val="434343"/>
              </a:solidFill>
              <a:latin typeface="+mn-ea"/>
              <a:ea typeface="Source Sans Pro" panose="020B0704020202020204"/>
              <a:cs typeface="+mn-ea"/>
              <a:sym typeface="Source Sans Pro" panose="020B0704020202020204"/>
            </a:endParaRPr>
          </a:p>
          <a:p>
            <a:pPr marL="0" lvl="0" indent="0" algn="l" rtl="0">
              <a:spcBef>
                <a:spcPts val="0"/>
              </a:spcBef>
              <a:spcAft>
                <a:spcPts val="0"/>
              </a:spcAft>
              <a:buNone/>
            </a:pPr>
            <a:endParaRPr sz="2000">
              <a:solidFill>
                <a:srgbClr val="434343"/>
              </a:solidFill>
              <a:latin typeface="+mn-ea"/>
              <a:ea typeface="Source Sans Pro" panose="020B0704020202020204"/>
              <a:cs typeface="+mn-ea"/>
              <a:sym typeface="Source Sans Pro" panose="020B0704020202020204"/>
            </a:endParaRPr>
          </a:p>
          <a:p>
            <a:pPr marL="0" lvl="0" indent="0" algn="l" rtl="0">
              <a:spcBef>
                <a:spcPts val="0"/>
              </a:spcBef>
              <a:spcAft>
                <a:spcPts val="0"/>
              </a:spcAft>
              <a:buNone/>
            </a:pPr>
            <a:r>
              <a:rPr lang="en-GB" sz="2000" b="1" u="sng">
                <a:solidFill>
                  <a:srgbClr val="434343"/>
                </a:solidFill>
                <a:latin typeface="+mn-ea"/>
                <a:ea typeface="Source Sans Pro" panose="020B0704020202020204"/>
                <a:cs typeface="+mn-ea"/>
                <a:sym typeface="Source Sans Pro" panose="020B0704020202020204"/>
              </a:rPr>
              <a:t>Complexity Analysis</a:t>
            </a:r>
            <a:r>
              <a:rPr lang="en-GB" sz="2000" b="1">
                <a:solidFill>
                  <a:srgbClr val="434343"/>
                </a:solidFill>
                <a:latin typeface="+mn-ea"/>
                <a:ea typeface="Source Sans Pro" panose="020B0704020202020204"/>
                <a:cs typeface="+mn-ea"/>
                <a:sym typeface="Source Sans Pro" panose="020B0704020202020204"/>
              </a:rPr>
              <a:t> :</a:t>
            </a:r>
            <a:endParaRPr sz="2000">
              <a:solidFill>
                <a:srgbClr val="434343"/>
              </a:solidFill>
              <a:latin typeface="+mn-ea"/>
              <a:ea typeface="Source Sans Pro" panose="020B0704020202020204"/>
              <a:cs typeface="+mn-ea"/>
              <a:sym typeface="Source Sans Pro" panose="020B0704020202020204"/>
            </a:endParaRPr>
          </a:p>
          <a:p>
            <a:pPr marL="457200" lvl="0" indent="-330200" algn="l" rtl="0">
              <a:spcBef>
                <a:spcPts val="1000"/>
              </a:spcBef>
              <a:spcAft>
                <a:spcPts val="0"/>
              </a:spcAft>
              <a:buClr>
                <a:srgbClr val="434343"/>
              </a:buClr>
              <a:buSzPts val="1600"/>
              <a:buFont typeface="Source Sans Pro" panose="020B0704020202020204"/>
              <a:buChar char="➢"/>
            </a:pPr>
            <a:r>
              <a:rPr lang="en-GB" sz="2000" b="1">
                <a:solidFill>
                  <a:srgbClr val="434343"/>
                </a:solidFill>
                <a:latin typeface="+mn-ea"/>
                <a:ea typeface="Source Sans Pro" panose="020B0704020202020204"/>
                <a:cs typeface="+mn-ea"/>
                <a:sym typeface="Source Sans Pro" panose="020B0704020202020204"/>
              </a:rPr>
              <a:t>Time Complexity :</a:t>
            </a:r>
            <a:r>
              <a:rPr lang="en-GB" sz="2000">
                <a:solidFill>
                  <a:srgbClr val="434343"/>
                </a:solidFill>
                <a:latin typeface="+mn-ea"/>
                <a:ea typeface="Source Sans Pro" panose="020B0704020202020204"/>
                <a:cs typeface="+mn-ea"/>
                <a:sym typeface="Source Sans Pro" panose="020B0704020202020204"/>
              </a:rPr>
              <a:t> O(n*w).</a:t>
            </a:r>
            <a:endParaRPr sz="2000">
              <a:solidFill>
                <a:srgbClr val="434343"/>
              </a:solidFill>
              <a:latin typeface="+mn-ea"/>
              <a:ea typeface="Source Sans Pro" panose="020B0704020202020204"/>
              <a:cs typeface="+mn-ea"/>
              <a:sym typeface="Source Sans Pro" panose="020B0704020202020204"/>
            </a:endParaRPr>
          </a:p>
          <a:p>
            <a:pPr marL="457200" lvl="0" indent="0" algn="l" rtl="0">
              <a:spcBef>
                <a:spcPts val="0"/>
              </a:spcBef>
              <a:spcAft>
                <a:spcPts val="0"/>
              </a:spcAft>
              <a:buNone/>
            </a:pPr>
            <a:r>
              <a:rPr lang="en-GB" sz="2000">
                <a:solidFill>
                  <a:srgbClr val="434343"/>
                </a:solidFill>
                <a:latin typeface="+mn-ea"/>
                <a:ea typeface="Source Sans Pro" panose="020B0704020202020204"/>
                <a:cs typeface="+mn-ea"/>
                <a:sym typeface="Source Sans Pro" panose="020B0704020202020204"/>
              </a:rPr>
              <a:t>where ‘n’ is the number of weight element and ‘w’ is capacity. </a:t>
            </a:r>
            <a:endParaRPr sz="2000">
              <a:solidFill>
                <a:srgbClr val="434343"/>
              </a:solidFill>
              <a:latin typeface="+mn-ea"/>
              <a:ea typeface="Source Sans Pro" panose="020B0704020202020204"/>
              <a:cs typeface="+mn-ea"/>
              <a:sym typeface="Source Sans Pro" panose="020B0704020202020204"/>
            </a:endParaRPr>
          </a:p>
          <a:p>
            <a:pPr marL="457200" lvl="0" indent="-330200" algn="l" rtl="0">
              <a:spcBef>
                <a:spcPts val="1000"/>
              </a:spcBef>
              <a:spcAft>
                <a:spcPts val="0"/>
              </a:spcAft>
              <a:buClr>
                <a:srgbClr val="434343"/>
              </a:buClr>
              <a:buSzPts val="1600"/>
              <a:buFont typeface="Source Sans Pro" panose="020B0704020202020204"/>
              <a:buChar char="➢"/>
            </a:pPr>
            <a:r>
              <a:rPr lang="en-GB" sz="2000" b="1">
                <a:solidFill>
                  <a:srgbClr val="434343"/>
                </a:solidFill>
                <a:latin typeface="+mn-ea"/>
                <a:ea typeface="Source Sans Pro" panose="020B0704020202020204"/>
                <a:cs typeface="+mn-ea"/>
                <a:sym typeface="Source Sans Pro" panose="020B0704020202020204"/>
              </a:rPr>
              <a:t>Auxiliary Space:</a:t>
            </a:r>
            <a:r>
              <a:rPr lang="en-GB" sz="2000">
                <a:solidFill>
                  <a:srgbClr val="434343"/>
                </a:solidFill>
                <a:latin typeface="+mn-ea"/>
                <a:ea typeface="Source Sans Pro" panose="020B0704020202020204"/>
                <a:cs typeface="+mn-ea"/>
                <a:sym typeface="Source Sans Pro" panose="020B0704020202020204"/>
              </a:rPr>
              <a:t> O(n*w).</a:t>
            </a:r>
            <a:endParaRPr sz="2000">
              <a:solidFill>
                <a:srgbClr val="434343"/>
              </a:solidFill>
              <a:latin typeface="+mn-ea"/>
              <a:ea typeface="Source Sans Pro" panose="020B0704020202020204"/>
              <a:cs typeface="+mn-ea"/>
              <a:sym typeface="Source Sans Pro" panose="020B0704020202020204"/>
            </a:endParaRPr>
          </a:p>
          <a:p>
            <a:pPr marL="457200" lvl="0" indent="0" algn="l" rtl="0">
              <a:spcBef>
                <a:spcPts val="0"/>
              </a:spcBef>
              <a:spcAft>
                <a:spcPts val="0"/>
              </a:spcAft>
              <a:buNone/>
            </a:pPr>
            <a:r>
              <a:rPr lang="en-GB" sz="2000">
                <a:solidFill>
                  <a:srgbClr val="434343"/>
                </a:solidFill>
                <a:latin typeface="+mn-ea"/>
                <a:ea typeface="Source Sans Pro" panose="020B0704020202020204"/>
                <a:cs typeface="+mn-ea"/>
                <a:sym typeface="Source Sans Pro" panose="020B0704020202020204"/>
              </a:rPr>
              <a:t>The use of 2-D array of size ‘n*w’.</a:t>
            </a:r>
            <a:endParaRPr sz="2000">
              <a:solidFill>
                <a:srgbClr val="434343"/>
              </a:solidFill>
              <a:latin typeface="+mn-ea"/>
              <a:ea typeface="Source Sans Pro" panose="020B0704020202020204"/>
              <a:cs typeface="+mn-ea"/>
              <a:sym typeface="Source Sans Pro" panose="020B0704020202020204"/>
            </a:endParaRPr>
          </a:p>
          <a:p>
            <a:pPr marL="0" lvl="0" indent="0" algn="l" rtl="0">
              <a:spcBef>
                <a:spcPts val="0"/>
              </a:spcBef>
              <a:spcAft>
                <a:spcPts val="0"/>
              </a:spcAft>
              <a:buNone/>
            </a:pPr>
            <a:endParaRPr sz="2000">
              <a:solidFill>
                <a:srgbClr val="434343"/>
              </a:solidFill>
              <a:latin typeface="+mn-ea"/>
              <a:ea typeface="Source Sans Pro" panose="020B0704020202020204"/>
              <a:cs typeface="+mn-ea"/>
              <a:sym typeface="Source Sans Pro" panose="020B0704020202020204"/>
            </a:endParaRPr>
          </a:p>
          <a:p>
            <a:pPr marL="0" lvl="0" indent="0" algn="l" rtl="0">
              <a:lnSpc>
                <a:spcPct val="105000"/>
              </a:lnSpc>
              <a:spcBef>
                <a:spcPts val="0"/>
              </a:spcBef>
              <a:spcAft>
                <a:spcPts val="0"/>
              </a:spcAft>
              <a:buNone/>
            </a:pPr>
            <a:endParaRPr sz="2000">
              <a:solidFill>
                <a:srgbClr val="434343"/>
              </a:solidFill>
              <a:latin typeface="+mn-ea"/>
              <a:cs typeface="+mn-ea"/>
            </a:endParaRPr>
          </a:p>
          <a:p>
            <a:pPr marL="0" lvl="0" indent="0" algn="l" rtl="0">
              <a:lnSpc>
                <a:spcPct val="105000"/>
              </a:lnSpc>
              <a:spcBef>
                <a:spcPts val="1200"/>
              </a:spcBef>
              <a:spcAft>
                <a:spcPts val="1200"/>
              </a:spcAft>
              <a:buNone/>
            </a:pPr>
            <a:endParaRPr sz="2000">
              <a:solidFill>
                <a:srgbClr val="434343"/>
              </a:solidFill>
              <a:latin typeface="+mn-ea"/>
              <a:cs typeface="+mn-ea"/>
            </a:endParaRPr>
          </a:p>
          <a:p>
            <a:pPr marL="0" lvl="0" indent="0" algn="l" rtl="0">
              <a:lnSpc>
                <a:spcPct val="105000"/>
              </a:lnSpc>
              <a:spcBef>
                <a:spcPts val="0"/>
              </a:spcBef>
              <a:spcAft>
                <a:spcPts val="0"/>
              </a:spcAft>
              <a:buFont typeface="Wingdings" panose="05000000000000000000" charset="0"/>
              <a:buNone/>
            </a:pPr>
            <a:endParaRPr lang="en-US" altLang="en-GB" sz="2000">
              <a:solidFill>
                <a:srgbClr val="C00000"/>
              </a:solidFill>
              <a:latin typeface="+mn-ea"/>
              <a:cs typeface="+mn-ea"/>
              <a:sym typeface="+mn-ea"/>
            </a:endParaRPr>
          </a:p>
        </p:txBody>
      </p:sp>
      <p:sp>
        <p:nvSpPr>
          <p:cNvPr id="9" name="Content Placeholder 4"/>
          <p:cNvSpPr>
            <a:spLocks noGrp="1"/>
          </p:cNvSpPr>
          <p:nvPr/>
        </p:nvSpPr>
        <p:spPr>
          <a:xfrm>
            <a:off x="6099175" y="1411605"/>
            <a:ext cx="5255260" cy="4765675"/>
          </a:xfrm>
          <a:prstGeom prst="rect">
            <a:avLst/>
          </a:prstGeom>
        </p:spPr>
        <p:txBody>
          <a:bodyPr vert="horz" wrap="square" lIns="91425" tIns="91425" rIns="91425" bIns="91425" rtlCol="0" anchor="t" anchorCtr="0">
            <a:noAutofit/>
          </a:bodyPr>
          <a:lstStyle>
            <a:lvl1pPr marL="609600" lvl="0" indent="-457200"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200" lvl="1" indent="-423545"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800" lvl="2" indent="-423545"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400" lvl="3"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8000" lvl="4"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600" lvl="5"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200" lvl="6"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800" lvl="7"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400" lvl="8"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0"/>
              </a:spcBef>
              <a:spcAft>
                <a:spcPts val="0"/>
              </a:spcAft>
              <a:buNone/>
            </a:pPr>
            <a:r>
              <a:rPr lang="en-GB" sz="2000" b="1" u="sng">
                <a:solidFill>
                  <a:srgbClr val="434343"/>
                </a:solidFill>
                <a:latin typeface="+mn-ea"/>
                <a:ea typeface="Source Sans Pro" panose="020B0704020202020204"/>
                <a:cs typeface="+mn-ea"/>
                <a:sym typeface="Source Sans Pro" panose="020B0704020202020204"/>
              </a:rPr>
              <a:t>Pseudo Code</a:t>
            </a:r>
            <a:r>
              <a:rPr lang="en-GB" sz="2000" b="1">
                <a:solidFill>
                  <a:srgbClr val="434343"/>
                </a:solidFill>
                <a:latin typeface="+mn-ea"/>
                <a:ea typeface="Source Sans Pro" panose="020B0704020202020204"/>
                <a:cs typeface="+mn-ea"/>
                <a:sym typeface="Source Sans Pro" panose="020B0704020202020204"/>
              </a:rPr>
              <a:t> :</a:t>
            </a:r>
            <a:endParaRPr sz="2000">
              <a:solidFill>
                <a:srgbClr val="434343"/>
              </a:solidFill>
              <a:latin typeface="+mn-ea"/>
              <a:ea typeface="Source Sans Pro" panose="020B0704020202020204"/>
              <a:cs typeface="+mn-ea"/>
              <a:sym typeface="Source Sans Pro" panose="020B0704020202020204"/>
            </a:endParaRPr>
          </a:p>
          <a:p>
            <a:pPr marL="0" lvl="0" indent="0" algn="l" rtl="0">
              <a:spcBef>
                <a:spcPts val="1000"/>
              </a:spcBef>
              <a:spcAft>
                <a:spcPts val="0"/>
              </a:spcAft>
              <a:buClr>
                <a:schemeClr val="dk2"/>
              </a:buClr>
              <a:buSzPts val="1100"/>
              <a:buFont typeface="Arial" panose="020B0604020202020204"/>
              <a:buNone/>
            </a:pPr>
            <a:r>
              <a:rPr lang="en-GB" sz="2000">
                <a:solidFill>
                  <a:srgbClr val="434343"/>
                </a:solidFill>
                <a:latin typeface="+mn-ea"/>
                <a:ea typeface="Source Sans Pro" panose="020B0704020202020204"/>
                <a:cs typeface="+mn-ea"/>
                <a:sym typeface="Source Sans Pro" panose="020B0704020202020204"/>
              </a:rPr>
              <a:t>Dynamic-0-1-knapsack (v, w, n, W)</a:t>
            </a:r>
            <a:endParaRPr sz="2000">
              <a:solidFill>
                <a:srgbClr val="434343"/>
              </a:solidFill>
              <a:latin typeface="+mn-ea"/>
              <a:ea typeface="Source Sans Pro" panose="020B0704020202020204"/>
              <a:cs typeface="+mn-ea"/>
              <a:sym typeface="Source Sans Pro" panose="020B0704020202020204"/>
            </a:endParaRPr>
          </a:p>
          <a:p>
            <a:pPr marL="0" lvl="0" indent="0" algn="l" rtl="0">
              <a:spcBef>
                <a:spcPts val="0"/>
              </a:spcBef>
              <a:spcAft>
                <a:spcPts val="0"/>
              </a:spcAft>
              <a:buNone/>
            </a:pPr>
            <a:r>
              <a:rPr sz="2000">
                <a:solidFill>
                  <a:srgbClr val="434343"/>
                </a:solidFill>
                <a:latin typeface="+mn-ea"/>
                <a:ea typeface="Source Sans Pro" panose="020B0704020202020204"/>
                <a:cs typeface="+mn-ea"/>
                <a:sym typeface="Source Sans Pro" panose="020B0704020202020204"/>
              </a:rPr>
              <a:t>array m[0..n, 0..W];</a:t>
            </a:r>
            <a:endParaRPr sz="2000">
              <a:solidFill>
                <a:srgbClr val="434343"/>
              </a:solidFill>
              <a:latin typeface="+mn-ea"/>
              <a:ea typeface="Source Sans Pro" panose="020B0704020202020204"/>
              <a:cs typeface="+mn-ea"/>
              <a:sym typeface="Source Sans Pro" panose="020B0704020202020204"/>
            </a:endParaRPr>
          </a:p>
          <a:p>
            <a:pPr marL="0" lvl="0" indent="0" algn="l" rtl="0">
              <a:spcBef>
                <a:spcPts val="0"/>
              </a:spcBef>
              <a:spcAft>
                <a:spcPts val="0"/>
              </a:spcAft>
              <a:buNone/>
            </a:pPr>
            <a:r>
              <a:rPr sz="2000">
                <a:solidFill>
                  <a:srgbClr val="434343"/>
                </a:solidFill>
                <a:latin typeface="+mn-ea"/>
                <a:ea typeface="Source Sans Pro" panose="020B0704020202020204"/>
                <a:cs typeface="+mn-ea"/>
                <a:sym typeface="Source Sans Pro" panose="020B0704020202020204"/>
              </a:rPr>
              <a:t>for j from 0 to W do:</a:t>
            </a:r>
            <a:endParaRPr sz="2000">
              <a:solidFill>
                <a:srgbClr val="434343"/>
              </a:solidFill>
              <a:latin typeface="+mn-ea"/>
              <a:ea typeface="Source Sans Pro" panose="020B0704020202020204"/>
              <a:cs typeface="+mn-ea"/>
              <a:sym typeface="Source Sans Pro" panose="020B0704020202020204"/>
            </a:endParaRPr>
          </a:p>
          <a:p>
            <a:pPr marL="0" lvl="0" indent="0" algn="l" rtl="0">
              <a:spcBef>
                <a:spcPts val="0"/>
              </a:spcBef>
              <a:spcAft>
                <a:spcPts val="0"/>
              </a:spcAft>
              <a:buNone/>
            </a:pPr>
            <a:r>
              <a:rPr sz="2000">
                <a:solidFill>
                  <a:srgbClr val="434343"/>
                </a:solidFill>
                <a:latin typeface="+mn-ea"/>
                <a:ea typeface="Source Sans Pro" panose="020B0704020202020204"/>
                <a:cs typeface="+mn-ea"/>
                <a:sym typeface="Source Sans Pro" panose="020B0704020202020204"/>
              </a:rPr>
              <a:t>    m[0, j] := 0</a:t>
            </a:r>
            <a:endParaRPr sz="2000">
              <a:solidFill>
                <a:srgbClr val="434343"/>
              </a:solidFill>
              <a:latin typeface="+mn-ea"/>
              <a:ea typeface="Source Sans Pro" panose="020B0704020202020204"/>
              <a:cs typeface="+mn-ea"/>
              <a:sym typeface="Source Sans Pro" panose="020B0704020202020204"/>
            </a:endParaRPr>
          </a:p>
          <a:p>
            <a:pPr marL="0" lvl="0" indent="0" algn="l" rtl="0">
              <a:spcBef>
                <a:spcPts val="0"/>
              </a:spcBef>
              <a:spcAft>
                <a:spcPts val="0"/>
              </a:spcAft>
              <a:buNone/>
            </a:pPr>
            <a:r>
              <a:rPr sz="2000">
                <a:solidFill>
                  <a:srgbClr val="434343"/>
                </a:solidFill>
                <a:latin typeface="+mn-ea"/>
                <a:ea typeface="Source Sans Pro" panose="020B0704020202020204"/>
                <a:cs typeface="+mn-ea"/>
                <a:sym typeface="Source Sans Pro" panose="020B0704020202020204"/>
              </a:rPr>
              <a:t>for i from 1 to n do:</a:t>
            </a:r>
            <a:endParaRPr sz="2000">
              <a:solidFill>
                <a:srgbClr val="434343"/>
              </a:solidFill>
              <a:latin typeface="+mn-ea"/>
              <a:ea typeface="Source Sans Pro" panose="020B0704020202020204"/>
              <a:cs typeface="+mn-ea"/>
              <a:sym typeface="Source Sans Pro" panose="020B0704020202020204"/>
            </a:endParaRPr>
          </a:p>
          <a:p>
            <a:pPr marL="0" lvl="0" indent="0" algn="l" rtl="0">
              <a:spcBef>
                <a:spcPts val="0"/>
              </a:spcBef>
              <a:spcAft>
                <a:spcPts val="0"/>
              </a:spcAft>
              <a:buNone/>
            </a:pPr>
            <a:r>
              <a:rPr sz="2000">
                <a:solidFill>
                  <a:srgbClr val="434343"/>
                </a:solidFill>
                <a:latin typeface="+mn-ea"/>
                <a:ea typeface="Source Sans Pro" panose="020B0704020202020204"/>
                <a:cs typeface="+mn-ea"/>
                <a:sym typeface="Source Sans Pro" panose="020B0704020202020204"/>
              </a:rPr>
              <a:t>    m[i, 0] := 0</a:t>
            </a:r>
            <a:endParaRPr sz="2000">
              <a:solidFill>
                <a:srgbClr val="434343"/>
              </a:solidFill>
              <a:latin typeface="+mn-ea"/>
              <a:ea typeface="Source Sans Pro" panose="020B0704020202020204"/>
              <a:cs typeface="+mn-ea"/>
              <a:sym typeface="Source Sans Pro" panose="020B0704020202020204"/>
            </a:endParaRPr>
          </a:p>
          <a:p>
            <a:pPr marL="0" lvl="0" indent="0" algn="l" rtl="0">
              <a:spcBef>
                <a:spcPts val="0"/>
              </a:spcBef>
              <a:spcAft>
                <a:spcPts val="0"/>
              </a:spcAft>
              <a:buNone/>
            </a:pPr>
            <a:endParaRPr sz="2000">
              <a:solidFill>
                <a:srgbClr val="434343"/>
              </a:solidFill>
              <a:latin typeface="+mn-ea"/>
              <a:ea typeface="Source Sans Pro" panose="020B0704020202020204"/>
              <a:cs typeface="+mn-ea"/>
              <a:sym typeface="Source Sans Pro" panose="020B0704020202020204"/>
            </a:endParaRPr>
          </a:p>
          <a:p>
            <a:pPr marL="0" lvl="0" indent="0" algn="l" rtl="0">
              <a:spcBef>
                <a:spcPts val="0"/>
              </a:spcBef>
              <a:spcAft>
                <a:spcPts val="0"/>
              </a:spcAft>
              <a:buNone/>
            </a:pPr>
            <a:r>
              <a:rPr sz="2000">
                <a:solidFill>
                  <a:srgbClr val="434343"/>
                </a:solidFill>
                <a:latin typeface="+mn-ea"/>
                <a:ea typeface="Source Sans Pro" panose="020B0704020202020204"/>
                <a:cs typeface="+mn-ea"/>
                <a:sym typeface="Source Sans Pro" panose="020B0704020202020204"/>
              </a:rPr>
              <a:t>for i from 1 to n do:</a:t>
            </a:r>
            <a:endParaRPr sz="2000">
              <a:solidFill>
                <a:srgbClr val="434343"/>
              </a:solidFill>
              <a:latin typeface="+mn-ea"/>
              <a:ea typeface="Source Sans Pro" panose="020B0704020202020204"/>
              <a:cs typeface="+mn-ea"/>
              <a:sym typeface="Source Sans Pro" panose="020B0704020202020204"/>
            </a:endParaRPr>
          </a:p>
          <a:p>
            <a:pPr marL="0" lvl="0" indent="0" algn="l" rtl="0">
              <a:spcBef>
                <a:spcPts val="0"/>
              </a:spcBef>
              <a:spcAft>
                <a:spcPts val="0"/>
              </a:spcAft>
              <a:buNone/>
            </a:pPr>
            <a:r>
              <a:rPr sz="2000">
                <a:solidFill>
                  <a:srgbClr val="434343"/>
                </a:solidFill>
                <a:latin typeface="+mn-ea"/>
                <a:ea typeface="Source Sans Pro" panose="020B0704020202020204"/>
                <a:cs typeface="+mn-ea"/>
                <a:sym typeface="Source Sans Pro" panose="020B0704020202020204"/>
              </a:rPr>
              <a:t>    for j from 0 to W do:</a:t>
            </a:r>
            <a:endParaRPr sz="2000">
              <a:solidFill>
                <a:srgbClr val="434343"/>
              </a:solidFill>
              <a:latin typeface="+mn-ea"/>
              <a:ea typeface="Source Sans Pro" panose="020B0704020202020204"/>
              <a:cs typeface="+mn-ea"/>
              <a:sym typeface="Source Sans Pro" panose="020B0704020202020204"/>
            </a:endParaRPr>
          </a:p>
          <a:p>
            <a:pPr marL="0" lvl="0" indent="0" algn="l" rtl="0">
              <a:spcBef>
                <a:spcPts val="0"/>
              </a:spcBef>
              <a:spcAft>
                <a:spcPts val="0"/>
              </a:spcAft>
              <a:buNone/>
            </a:pPr>
            <a:r>
              <a:rPr sz="2000">
                <a:solidFill>
                  <a:srgbClr val="434343"/>
                </a:solidFill>
                <a:latin typeface="+mn-ea"/>
                <a:ea typeface="Source Sans Pro" panose="020B0704020202020204"/>
                <a:cs typeface="+mn-ea"/>
                <a:sym typeface="Source Sans Pro" panose="020B0704020202020204"/>
              </a:rPr>
              <a:t>        if w[i] &gt; j then:</a:t>
            </a:r>
            <a:endParaRPr sz="2000">
              <a:solidFill>
                <a:srgbClr val="434343"/>
              </a:solidFill>
              <a:latin typeface="+mn-ea"/>
              <a:ea typeface="Source Sans Pro" panose="020B0704020202020204"/>
              <a:cs typeface="+mn-ea"/>
              <a:sym typeface="Source Sans Pro" panose="020B0704020202020204"/>
            </a:endParaRPr>
          </a:p>
          <a:p>
            <a:pPr marL="0" lvl="0" indent="0" algn="l" rtl="0">
              <a:spcBef>
                <a:spcPts val="0"/>
              </a:spcBef>
              <a:spcAft>
                <a:spcPts val="0"/>
              </a:spcAft>
              <a:buNone/>
            </a:pPr>
            <a:r>
              <a:rPr sz="2000">
                <a:solidFill>
                  <a:srgbClr val="434343"/>
                </a:solidFill>
                <a:latin typeface="+mn-ea"/>
                <a:ea typeface="Source Sans Pro" panose="020B0704020202020204"/>
                <a:cs typeface="+mn-ea"/>
                <a:sym typeface="Source Sans Pro" panose="020B0704020202020204"/>
              </a:rPr>
              <a:t>            m[i, j] := m[i-1, j]</a:t>
            </a:r>
            <a:endParaRPr sz="2000">
              <a:solidFill>
                <a:srgbClr val="434343"/>
              </a:solidFill>
              <a:latin typeface="+mn-ea"/>
              <a:ea typeface="Source Sans Pro" panose="020B0704020202020204"/>
              <a:cs typeface="+mn-ea"/>
              <a:sym typeface="Source Sans Pro" panose="020B0704020202020204"/>
            </a:endParaRPr>
          </a:p>
          <a:p>
            <a:pPr marL="0" lvl="0" indent="0" algn="l" rtl="0">
              <a:spcBef>
                <a:spcPts val="0"/>
              </a:spcBef>
              <a:spcAft>
                <a:spcPts val="0"/>
              </a:spcAft>
              <a:buNone/>
            </a:pPr>
            <a:r>
              <a:rPr sz="2000">
                <a:solidFill>
                  <a:srgbClr val="434343"/>
                </a:solidFill>
                <a:latin typeface="+mn-ea"/>
                <a:ea typeface="Source Sans Pro" panose="020B0704020202020204"/>
                <a:cs typeface="+mn-ea"/>
                <a:sym typeface="Source Sans Pro" panose="020B0704020202020204"/>
              </a:rPr>
              <a:t>        else:</a:t>
            </a:r>
            <a:endParaRPr sz="2000">
              <a:solidFill>
                <a:srgbClr val="434343"/>
              </a:solidFill>
              <a:latin typeface="+mn-ea"/>
              <a:ea typeface="Source Sans Pro" panose="020B0704020202020204"/>
              <a:cs typeface="+mn-ea"/>
              <a:sym typeface="Source Sans Pro" panose="020B0704020202020204"/>
            </a:endParaRPr>
          </a:p>
          <a:p>
            <a:pPr marL="0" lvl="0" indent="0" algn="l" rtl="0">
              <a:spcBef>
                <a:spcPts val="0"/>
              </a:spcBef>
              <a:spcAft>
                <a:spcPts val="0"/>
              </a:spcAft>
              <a:buNone/>
            </a:pPr>
            <a:r>
              <a:rPr sz="2000">
                <a:solidFill>
                  <a:srgbClr val="434343"/>
                </a:solidFill>
                <a:latin typeface="+mn-ea"/>
                <a:ea typeface="Source Sans Pro" panose="020B0704020202020204"/>
                <a:cs typeface="+mn-ea"/>
                <a:sym typeface="Source Sans Pro" panose="020B0704020202020204"/>
              </a:rPr>
              <a:t>            m[i, j] := max(m[i-1, j], m[i-1, j-w[i]] + v[i])</a:t>
            </a:r>
            <a:endParaRPr sz="2000">
              <a:solidFill>
                <a:srgbClr val="434343"/>
              </a:solidFill>
              <a:latin typeface="+mn-ea"/>
              <a:ea typeface="Source Sans Pro" panose="020B0704020202020204"/>
              <a:cs typeface="+mn-ea"/>
              <a:sym typeface="Source Sans Pro" panose="020B0704020202020204"/>
            </a:endParaRPr>
          </a:p>
          <a:p>
            <a:pPr marL="0" lvl="0" indent="0" algn="l" rtl="0">
              <a:lnSpc>
                <a:spcPct val="105000"/>
              </a:lnSpc>
              <a:spcBef>
                <a:spcPts val="0"/>
              </a:spcBef>
              <a:spcAft>
                <a:spcPts val="0"/>
              </a:spcAft>
              <a:buNone/>
            </a:pPr>
            <a:endParaRPr sz="2000">
              <a:solidFill>
                <a:srgbClr val="434343"/>
              </a:solidFill>
              <a:latin typeface="+mn-ea"/>
              <a:cs typeface="+mn-ea"/>
            </a:endParaRPr>
          </a:p>
          <a:p>
            <a:pPr marL="0" lvl="0" indent="0" algn="l" rtl="0">
              <a:lnSpc>
                <a:spcPct val="105000"/>
              </a:lnSpc>
              <a:spcBef>
                <a:spcPts val="0"/>
              </a:spcBef>
              <a:spcAft>
                <a:spcPts val="0"/>
              </a:spcAft>
              <a:buFont typeface="Wingdings" panose="05000000000000000000" charset="0"/>
              <a:buNone/>
            </a:pPr>
            <a:endParaRPr lang="en-US" altLang="en-GB" sz="2000">
              <a:solidFill>
                <a:srgbClr val="C00000"/>
              </a:solidFill>
              <a:latin typeface="+mn-ea"/>
              <a:cs typeface="+mn-ea"/>
              <a:sym typeface="+mn-ea"/>
            </a:endParaRPr>
          </a:p>
        </p:txBody>
      </p:sp>
      <p:cxnSp>
        <p:nvCxnSpPr>
          <p:cNvPr id="10" name="Google Shape;118;p20"/>
          <p:cNvCxnSpPr/>
          <p:nvPr/>
        </p:nvCxnSpPr>
        <p:spPr>
          <a:xfrm>
            <a:off x="5967720" y="1723380"/>
            <a:ext cx="0" cy="396930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3" name="Title 3"/>
          <p:cNvSpPr>
            <a:spLocks noGrp="1"/>
          </p:cNvSpPr>
          <p:nvPr/>
        </p:nvSpPr>
        <p:spPr>
          <a:xfrm>
            <a:off x="838200" y="365125"/>
            <a:ext cx="10515600" cy="763905"/>
          </a:xfrm>
          <a:prstGeom prst="rect">
            <a:avLst/>
          </a:prstGeom>
        </p:spPr>
        <p:txBody>
          <a:bodyPr vert="horz" wrap="square" lIns="91425" tIns="91425" rIns="91425" bIns="91425" rtlCol="0" anchor="t" anchorCtr="0">
            <a:noAutofit/>
            <a:scene3d>
              <a:camera prst="orthographicFront"/>
              <a:lightRig rig="threePt" dir="t"/>
            </a:scene3d>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pPr algn="ctr"/>
            <a:r>
              <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FRACTIONAL  KNAPSACK</a:t>
            </a:r>
            <a:endPar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Content Placeholder 4"/>
          <p:cNvSpPr>
            <a:spLocks noGrp="1"/>
          </p:cNvSpPr>
          <p:nvPr/>
        </p:nvSpPr>
        <p:spPr>
          <a:xfrm>
            <a:off x="838200" y="1411605"/>
            <a:ext cx="5261610" cy="4765675"/>
          </a:xfrm>
          <a:prstGeom prst="rect">
            <a:avLst/>
          </a:prstGeom>
        </p:spPr>
        <p:txBody>
          <a:bodyPr vert="horz" wrap="square" lIns="91425" tIns="91425" rIns="91425" bIns="91425" rtlCol="0" anchor="t" anchorCtr="0">
            <a:noAutofit/>
          </a:bodyPr>
          <a:lstStyle>
            <a:lvl1pPr marL="609600" lvl="0" indent="-457200"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200" lvl="1" indent="-423545"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800" lvl="2" indent="-423545"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400" lvl="3"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8000" lvl="4"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600" lvl="5"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200" lvl="6"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800" lvl="7"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400" lvl="8"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0" lvl="0" indent="0" algn="l" rtl="0">
              <a:lnSpc>
                <a:spcPct val="95000"/>
              </a:lnSpc>
              <a:spcBef>
                <a:spcPts val="0"/>
              </a:spcBef>
              <a:spcAft>
                <a:spcPts val="0"/>
              </a:spcAft>
              <a:buSzPts val="1018"/>
              <a:buNone/>
            </a:pPr>
            <a:r>
              <a:rPr lang="en-GB" sz="2000">
                <a:solidFill>
                  <a:srgbClr val="434343"/>
                </a:solidFill>
                <a:sym typeface="+mn-ea"/>
              </a:rPr>
              <a:t>In this case, items can be broken into smaller pieces, hence we can select fractions of items, i.e</a:t>
            </a:r>
            <a:endParaRPr sz="2000">
              <a:solidFill>
                <a:srgbClr val="434343"/>
              </a:solidFill>
            </a:endParaRPr>
          </a:p>
          <a:p>
            <a:pPr marL="0" lvl="0" indent="0" algn="l" rtl="0">
              <a:lnSpc>
                <a:spcPct val="95000"/>
              </a:lnSpc>
              <a:spcBef>
                <a:spcPts val="0"/>
              </a:spcBef>
              <a:spcAft>
                <a:spcPts val="0"/>
              </a:spcAft>
              <a:buSzPts val="1018"/>
              <a:buNone/>
            </a:pPr>
            <a:endParaRPr sz="2000">
              <a:solidFill>
                <a:srgbClr val="434343"/>
              </a:solidFill>
            </a:endParaRPr>
          </a:p>
          <a:p>
            <a:pPr marL="457200" lvl="0" indent="0" algn="ctr" rtl="0">
              <a:lnSpc>
                <a:spcPct val="95000"/>
              </a:lnSpc>
              <a:spcBef>
                <a:spcPts val="1000"/>
              </a:spcBef>
              <a:spcAft>
                <a:spcPts val="0"/>
              </a:spcAft>
              <a:buNone/>
            </a:pPr>
            <a:r>
              <a:rPr lang="en-GB" sz="2000" b="1">
                <a:solidFill>
                  <a:srgbClr val="434343"/>
                </a:solidFill>
                <a:latin typeface="Source Sans Pro" panose="020B0704020202020204"/>
                <a:ea typeface="Source Sans Pro" panose="020B0704020202020204"/>
                <a:cs typeface="Source Sans Pro" panose="020B0704020202020204"/>
                <a:sym typeface="Source Sans Pro" panose="020B0704020202020204"/>
              </a:rPr>
              <a:t>0 ⩽ xi ⩽1</a:t>
            </a:r>
            <a:endParaRPr sz="2000">
              <a:solidFill>
                <a:srgbClr val="434343"/>
              </a:solidFill>
            </a:endParaRPr>
          </a:p>
          <a:p>
            <a:pPr marL="457200" lvl="0" indent="-323850" algn="l" rtl="0">
              <a:lnSpc>
                <a:spcPct val="95000"/>
              </a:lnSpc>
              <a:spcBef>
                <a:spcPts val="1000"/>
              </a:spcBef>
              <a:spcAft>
                <a:spcPts val="0"/>
              </a:spcAft>
              <a:buClr>
                <a:srgbClr val="434343"/>
              </a:buClr>
              <a:buSzPts val="1500"/>
              <a:buChar char="●"/>
            </a:pPr>
            <a:r>
              <a:rPr lang="en-GB" sz="2000">
                <a:solidFill>
                  <a:srgbClr val="434343"/>
                </a:solidFill>
                <a:sym typeface="+mn-ea"/>
              </a:rPr>
              <a:t>There are n items.</a:t>
            </a:r>
            <a:endParaRPr sz="2000">
              <a:solidFill>
                <a:srgbClr val="434343"/>
              </a:solidFill>
            </a:endParaRPr>
          </a:p>
          <a:p>
            <a:pPr marL="457200" lvl="0" indent="-323850" algn="l" rtl="0">
              <a:lnSpc>
                <a:spcPct val="95000"/>
              </a:lnSpc>
              <a:spcBef>
                <a:spcPts val="0"/>
              </a:spcBef>
              <a:spcAft>
                <a:spcPts val="0"/>
              </a:spcAft>
              <a:buClr>
                <a:srgbClr val="434343"/>
              </a:buClr>
              <a:buSzPts val="1500"/>
              <a:buChar char="●"/>
            </a:pPr>
            <a:r>
              <a:rPr lang="en-GB" sz="2000">
                <a:solidFill>
                  <a:srgbClr val="434343"/>
                </a:solidFill>
                <a:sym typeface="+mn-ea"/>
              </a:rPr>
              <a:t>Weight of ith item wi&gt;0.</a:t>
            </a:r>
            <a:endParaRPr sz="2000">
              <a:solidFill>
                <a:srgbClr val="434343"/>
              </a:solidFill>
            </a:endParaRPr>
          </a:p>
          <a:p>
            <a:pPr marL="457200" lvl="0" indent="-323850" algn="l" rtl="0">
              <a:lnSpc>
                <a:spcPct val="95000"/>
              </a:lnSpc>
              <a:spcBef>
                <a:spcPts val="0"/>
              </a:spcBef>
              <a:spcAft>
                <a:spcPts val="0"/>
              </a:spcAft>
              <a:buClr>
                <a:srgbClr val="434343"/>
              </a:buClr>
              <a:buSzPts val="1500"/>
              <a:buChar char="●"/>
            </a:pPr>
            <a:r>
              <a:rPr lang="en-GB" sz="2000">
                <a:solidFill>
                  <a:srgbClr val="434343"/>
                </a:solidFill>
                <a:sym typeface="+mn-ea"/>
              </a:rPr>
              <a:t>Profit for ith item pi&gt;0 and capacity of the Knapsack is W.</a:t>
            </a:r>
            <a:endParaRPr sz="2000" b="1">
              <a:solidFill>
                <a:srgbClr val="434343"/>
              </a:solidFill>
            </a:endParaRPr>
          </a:p>
          <a:p>
            <a:pPr marL="0" lvl="0" indent="0" algn="l" rtl="0">
              <a:lnSpc>
                <a:spcPct val="95000"/>
              </a:lnSpc>
              <a:spcBef>
                <a:spcPts val="1000"/>
              </a:spcBef>
              <a:spcAft>
                <a:spcPts val="0"/>
              </a:spcAft>
              <a:buSzPts val="1018"/>
              <a:buNone/>
            </a:pPr>
            <a:r>
              <a:rPr lang="en-GB" sz="2000" b="1" u="sng">
                <a:solidFill>
                  <a:srgbClr val="434343"/>
                </a:solidFill>
                <a:sym typeface="+mn-ea"/>
              </a:rPr>
              <a:t>Complexity Analysis</a:t>
            </a:r>
            <a:r>
              <a:rPr lang="en-GB" sz="2000" b="1">
                <a:solidFill>
                  <a:srgbClr val="434343"/>
                </a:solidFill>
                <a:sym typeface="+mn-ea"/>
              </a:rPr>
              <a:t> :</a:t>
            </a:r>
            <a:endParaRPr sz="2000">
              <a:solidFill>
                <a:srgbClr val="434343"/>
              </a:solidFill>
            </a:endParaRPr>
          </a:p>
          <a:p>
            <a:pPr marL="0" lvl="0" indent="0" algn="l" rtl="0">
              <a:lnSpc>
                <a:spcPct val="95000"/>
              </a:lnSpc>
              <a:spcBef>
                <a:spcPts val="1000"/>
              </a:spcBef>
              <a:spcAft>
                <a:spcPts val="0"/>
              </a:spcAft>
              <a:buSzPts val="1018"/>
              <a:buNone/>
            </a:pPr>
            <a:r>
              <a:rPr lang="en-GB" sz="2000">
                <a:solidFill>
                  <a:srgbClr val="434343"/>
                </a:solidFill>
                <a:sym typeface="+mn-ea"/>
              </a:rPr>
              <a:t>If the items are already sorted into a decreasing order of pi/wi, then the while loop takes a time in O(n). </a:t>
            </a:r>
            <a:endParaRPr sz="2000">
              <a:solidFill>
                <a:srgbClr val="434343"/>
              </a:solidFill>
            </a:endParaRPr>
          </a:p>
          <a:p>
            <a:pPr marL="0" lvl="0" indent="0" algn="l" rtl="0">
              <a:lnSpc>
                <a:spcPct val="95000"/>
              </a:lnSpc>
              <a:spcBef>
                <a:spcPts val="0"/>
              </a:spcBef>
              <a:spcAft>
                <a:spcPts val="0"/>
              </a:spcAft>
              <a:buSzPts val="1018"/>
              <a:buNone/>
            </a:pPr>
            <a:r>
              <a:rPr lang="en-GB" sz="2000">
                <a:solidFill>
                  <a:srgbClr val="434343"/>
                </a:solidFill>
                <a:sym typeface="+mn-ea"/>
              </a:rPr>
              <a:t>Therefore, the total time including the sort is in </a:t>
            </a:r>
            <a:r>
              <a:rPr lang="en-GB" sz="2000" b="1">
                <a:solidFill>
                  <a:srgbClr val="434343"/>
                </a:solidFill>
                <a:sym typeface="+mn-ea"/>
              </a:rPr>
              <a:t>O(nlogn)</a:t>
            </a:r>
            <a:r>
              <a:rPr lang="en-GB" sz="2000">
                <a:solidFill>
                  <a:srgbClr val="434343"/>
                </a:solidFill>
                <a:sym typeface="+mn-ea"/>
              </a:rPr>
              <a:t>.</a:t>
            </a:r>
            <a:endParaRPr sz="2000">
              <a:solidFill>
                <a:srgbClr val="434343"/>
              </a:solidFill>
            </a:endParaRPr>
          </a:p>
          <a:p>
            <a:pPr marL="0" lvl="0" indent="0" algn="l" rtl="0">
              <a:lnSpc>
                <a:spcPct val="95000"/>
              </a:lnSpc>
              <a:spcBef>
                <a:spcPts val="1000"/>
              </a:spcBef>
              <a:spcAft>
                <a:spcPts val="0"/>
              </a:spcAft>
              <a:buSzPts val="1018"/>
              <a:buNone/>
            </a:pPr>
            <a:endParaRPr lang="en-US" altLang="en-GB" sz="2000">
              <a:solidFill>
                <a:srgbClr val="C00000"/>
              </a:solidFill>
              <a:latin typeface="+mn-ea"/>
              <a:cs typeface="+mn-ea"/>
              <a:sym typeface="+mn-ea"/>
            </a:endParaRPr>
          </a:p>
        </p:txBody>
      </p:sp>
      <p:sp>
        <p:nvSpPr>
          <p:cNvPr id="6" name="Content Placeholder 4"/>
          <p:cNvSpPr>
            <a:spLocks noGrp="1"/>
          </p:cNvSpPr>
          <p:nvPr/>
        </p:nvSpPr>
        <p:spPr>
          <a:xfrm>
            <a:off x="6099175" y="1411605"/>
            <a:ext cx="5255260" cy="4765675"/>
          </a:xfrm>
          <a:prstGeom prst="rect">
            <a:avLst/>
          </a:prstGeom>
        </p:spPr>
        <p:txBody>
          <a:bodyPr vert="horz" wrap="square" lIns="91425" tIns="91425" rIns="91425" bIns="91425" rtlCol="0" anchor="t" anchorCtr="0">
            <a:noAutofit/>
          </a:bodyPr>
          <a:lstStyle>
            <a:lvl1pPr marL="609600" lvl="0" indent="-457200"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200" lvl="1" indent="-423545"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800" lvl="2" indent="-423545"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400" lvl="3"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8000" lvl="4"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600" lvl="5"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200" lvl="6"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800" lvl="7"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400" lvl="8"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1000"/>
              </a:spcBef>
              <a:spcAft>
                <a:spcPts val="0"/>
              </a:spcAft>
              <a:buClr>
                <a:schemeClr val="dk2"/>
              </a:buClr>
              <a:buSzPts val="1100"/>
              <a:buFont typeface="Arial" panose="020B0604020202020204"/>
              <a:buNone/>
            </a:pPr>
            <a:r>
              <a:rPr lang="en-GB" sz="1800" b="1" u="sng">
                <a:solidFill>
                  <a:srgbClr val="434343"/>
                </a:solidFill>
                <a:latin typeface="+mn-ea"/>
                <a:ea typeface="Source Sans Pro" panose="020B0704020202020204"/>
                <a:cs typeface="+mn-ea"/>
                <a:sym typeface="Source Sans Pro" panose="020B0704020202020204"/>
              </a:rPr>
              <a:t>Pseudo Code</a:t>
            </a:r>
            <a:r>
              <a:rPr lang="en-GB" sz="1800" b="1">
                <a:solidFill>
                  <a:srgbClr val="434343"/>
                </a:solidFill>
                <a:latin typeface="+mn-ea"/>
                <a:ea typeface="Source Sans Pro" panose="020B0704020202020204"/>
                <a:cs typeface="+mn-ea"/>
                <a:sym typeface="Source Sans Pro" panose="020B0704020202020204"/>
              </a:rPr>
              <a:t> :</a:t>
            </a:r>
            <a:endParaRPr lang="en-GB" sz="1800" b="1">
              <a:solidFill>
                <a:srgbClr val="434343"/>
              </a:solidFill>
              <a:latin typeface="+mn-ea"/>
              <a:ea typeface="Source Sans Pro" panose="020B0704020202020204"/>
              <a:cs typeface="+mn-ea"/>
              <a:sym typeface="Source Sans Pro" panose="020B0704020202020204"/>
            </a:endParaRPr>
          </a:p>
          <a:p>
            <a:pPr marL="0" lvl="0" indent="0" algn="l" rtl="0">
              <a:spcBef>
                <a:spcPts val="1000"/>
              </a:spcBef>
              <a:spcAft>
                <a:spcPts val="0"/>
              </a:spcAft>
              <a:buClr>
                <a:schemeClr val="dk2"/>
              </a:buClr>
              <a:buSzPts val="1100"/>
              <a:buFont typeface="Arial" panose="020B0604020202020204"/>
              <a:buNone/>
            </a:pPr>
            <a:r>
              <a:rPr lang="en-GB" sz="1800">
                <a:solidFill>
                  <a:srgbClr val="434343"/>
                </a:solidFill>
                <a:latin typeface="+mn-ea"/>
                <a:ea typeface="Source Sans Pro" panose="020B0704020202020204"/>
                <a:cs typeface="+mn-ea"/>
                <a:sym typeface="Source Sans Pro" panose="020B0704020202020204"/>
              </a:rPr>
              <a:t>Fractional Knapsack (Array v, Array w, int W)</a:t>
            </a:r>
            <a:endParaRPr lang="en-GB" sz="1800" b="1">
              <a:solidFill>
                <a:srgbClr val="434343"/>
              </a:solidFill>
              <a:latin typeface="+mn-ea"/>
              <a:ea typeface="Source Sans Pro" panose="020B0704020202020204"/>
              <a:cs typeface="+mn-ea"/>
              <a:sym typeface="Source Sans Pro" panose="020B0704020202020204"/>
            </a:endParaRPr>
          </a:p>
          <a:p>
            <a:pPr marL="0" lvl="0" indent="0" algn="l" rtl="0">
              <a:spcBef>
                <a:spcPts val="1000"/>
              </a:spcBef>
              <a:spcAft>
                <a:spcPts val="0"/>
              </a:spcAft>
              <a:buClr>
                <a:schemeClr val="dk2"/>
              </a:buClr>
              <a:buSzPts val="1100"/>
              <a:buFont typeface="Arial" panose="020B0604020202020204"/>
              <a:buNone/>
            </a:pPr>
            <a:r>
              <a:rPr lang="en-GB" sz="1800">
                <a:solidFill>
                  <a:srgbClr val="434343"/>
                </a:solidFill>
                <a:latin typeface="+mn-ea"/>
                <a:ea typeface="Source Sans Pro" panose="020B0704020202020204"/>
                <a:cs typeface="+mn-ea"/>
                <a:sym typeface="Source Sans Pro" panose="020B0704020202020204"/>
              </a:rPr>
              <a:t>1. for i= 1 to size (v)</a:t>
            </a:r>
            <a:endParaRPr lang="en-GB" sz="1800">
              <a:solidFill>
                <a:srgbClr val="434343"/>
              </a:solidFill>
              <a:latin typeface="+mn-ea"/>
              <a:ea typeface="Source Sans Pro" panose="020B0704020202020204"/>
              <a:cs typeface="+mn-ea"/>
              <a:sym typeface="Source Sans Pro" panose="020B0704020202020204"/>
            </a:endParaRPr>
          </a:p>
          <a:p>
            <a:pPr marL="0" lvl="0" indent="0" algn="l" rtl="0">
              <a:spcBef>
                <a:spcPts val="1000"/>
              </a:spcBef>
              <a:spcAft>
                <a:spcPts val="0"/>
              </a:spcAft>
              <a:buClr>
                <a:schemeClr val="dk2"/>
              </a:buClr>
              <a:buSzPts val="1100"/>
              <a:buFont typeface="Arial" panose="020B0604020202020204"/>
              <a:buNone/>
            </a:pPr>
            <a:r>
              <a:rPr lang="en-GB" sz="1800">
                <a:solidFill>
                  <a:srgbClr val="434343"/>
                </a:solidFill>
                <a:latin typeface="+mn-ea"/>
                <a:ea typeface="Source Sans Pro" panose="020B0704020202020204"/>
                <a:cs typeface="+mn-ea"/>
                <a:sym typeface="Source Sans Pro" panose="020B0704020202020204"/>
              </a:rPr>
              <a:t>2. do p [i] = v [i] / w [i]</a:t>
            </a:r>
            <a:endParaRPr lang="en-GB" sz="1800">
              <a:solidFill>
                <a:srgbClr val="434343"/>
              </a:solidFill>
              <a:latin typeface="+mn-ea"/>
              <a:ea typeface="Source Sans Pro" panose="020B0704020202020204"/>
              <a:cs typeface="+mn-ea"/>
              <a:sym typeface="Source Sans Pro" panose="020B0704020202020204"/>
            </a:endParaRPr>
          </a:p>
          <a:p>
            <a:pPr marL="0" lvl="0" indent="0" algn="l" rtl="0">
              <a:spcBef>
                <a:spcPts val="1000"/>
              </a:spcBef>
              <a:spcAft>
                <a:spcPts val="0"/>
              </a:spcAft>
              <a:buClr>
                <a:schemeClr val="dk2"/>
              </a:buClr>
              <a:buSzPts val="1100"/>
              <a:buFont typeface="Arial" panose="020B0604020202020204"/>
              <a:buNone/>
            </a:pPr>
            <a:r>
              <a:rPr lang="en-GB" sz="1800">
                <a:solidFill>
                  <a:srgbClr val="434343"/>
                </a:solidFill>
                <a:latin typeface="+mn-ea"/>
                <a:ea typeface="Source Sans Pro" panose="020B0704020202020204"/>
                <a:cs typeface="+mn-ea"/>
                <a:sym typeface="Source Sans Pro" panose="020B0704020202020204"/>
              </a:rPr>
              <a:t>3. Sort-Descending (p)</a:t>
            </a:r>
            <a:endParaRPr lang="en-GB" sz="1800">
              <a:solidFill>
                <a:srgbClr val="434343"/>
              </a:solidFill>
              <a:latin typeface="+mn-ea"/>
              <a:ea typeface="Source Sans Pro" panose="020B0704020202020204"/>
              <a:cs typeface="+mn-ea"/>
              <a:sym typeface="Source Sans Pro" panose="020B0704020202020204"/>
            </a:endParaRPr>
          </a:p>
          <a:p>
            <a:pPr marL="0" lvl="0" indent="0" algn="l" rtl="0">
              <a:spcBef>
                <a:spcPts val="1000"/>
              </a:spcBef>
              <a:spcAft>
                <a:spcPts val="0"/>
              </a:spcAft>
              <a:buClr>
                <a:schemeClr val="dk2"/>
              </a:buClr>
              <a:buSzPts val="1100"/>
              <a:buFont typeface="Arial" panose="020B0604020202020204"/>
              <a:buNone/>
            </a:pPr>
            <a:r>
              <a:rPr lang="en-GB" sz="1800">
                <a:solidFill>
                  <a:srgbClr val="434343"/>
                </a:solidFill>
                <a:latin typeface="+mn-ea"/>
                <a:ea typeface="Source Sans Pro" panose="020B0704020202020204"/>
                <a:cs typeface="+mn-ea"/>
                <a:sym typeface="Source Sans Pro" panose="020B0704020202020204"/>
              </a:rPr>
              <a:t>4. i ← 1</a:t>
            </a:r>
            <a:endParaRPr lang="en-GB" sz="1800">
              <a:solidFill>
                <a:srgbClr val="434343"/>
              </a:solidFill>
              <a:latin typeface="+mn-ea"/>
              <a:ea typeface="Source Sans Pro" panose="020B0704020202020204"/>
              <a:cs typeface="+mn-ea"/>
              <a:sym typeface="Source Sans Pro" panose="020B0704020202020204"/>
            </a:endParaRPr>
          </a:p>
          <a:p>
            <a:pPr marL="0" lvl="0" indent="0" algn="l" rtl="0">
              <a:spcBef>
                <a:spcPts val="1000"/>
              </a:spcBef>
              <a:spcAft>
                <a:spcPts val="0"/>
              </a:spcAft>
              <a:buClr>
                <a:schemeClr val="dk2"/>
              </a:buClr>
              <a:buSzPts val="1100"/>
              <a:buFont typeface="Arial" panose="020B0604020202020204"/>
              <a:buNone/>
            </a:pPr>
            <a:r>
              <a:rPr lang="en-GB" sz="1800">
                <a:solidFill>
                  <a:srgbClr val="434343"/>
                </a:solidFill>
                <a:latin typeface="+mn-ea"/>
                <a:ea typeface="Source Sans Pro" panose="020B0704020202020204"/>
                <a:cs typeface="+mn-ea"/>
                <a:sym typeface="Source Sans Pro" panose="020B0704020202020204"/>
              </a:rPr>
              <a:t>5. while (W&gt;0)</a:t>
            </a:r>
            <a:endParaRPr lang="en-GB" sz="1800">
              <a:solidFill>
                <a:srgbClr val="434343"/>
              </a:solidFill>
              <a:latin typeface="+mn-ea"/>
              <a:ea typeface="Source Sans Pro" panose="020B0704020202020204"/>
              <a:cs typeface="+mn-ea"/>
              <a:sym typeface="Source Sans Pro" panose="020B0704020202020204"/>
            </a:endParaRPr>
          </a:p>
          <a:p>
            <a:pPr marL="0" lvl="0" indent="0" algn="l" rtl="0">
              <a:spcBef>
                <a:spcPts val="1000"/>
              </a:spcBef>
              <a:spcAft>
                <a:spcPts val="0"/>
              </a:spcAft>
              <a:buClr>
                <a:schemeClr val="dk2"/>
              </a:buClr>
              <a:buSzPts val="1100"/>
              <a:buFont typeface="Arial" panose="020B0604020202020204"/>
              <a:buNone/>
            </a:pPr>
            <a:r>
              <a:rPr lang="en-GB" sz="1800">
                <a:solidFill>
                  <a:srgbClr val="434343"/>
                </a:solidFill>
                <a:latin typeface="+mn-ea"/>
                <a:ea typeface="Source Sans Pro" panose="020B0704020202020204"/>
                <a:cs typeface="+mn-ea"/>
                <a:sym typeface="Source Sans Pro" panose="020B0704020202020204"/>
              </a:rPr>
              <a:t>6. do amount = min (W, w [i])</a:t>
            </a:r>
            <a:endParaRPr lang="en-GB" sz="1800">
              <a:solidFill>
                <a:srgbClr val="434343"/>
              </a:solidFill>
              <a:latin typeface="+mn-ea"/>
              <a:ea typeface="Source Sans Pro" panose="020B0704020202020204"/>
              <a:cs typeface="+mn-ea"/>
              <a:sym typeface="Source Sans Pro" panose="020B0704020202020204"/>
            </a:endParaRPr>
          </a:p>
          <a:p>
            <a:pPr marL="0" lvl="0" indent="0" algn="l" rtl="0">
              <a:spcBef>
                <a:spcPts val="1000"/>
              </a:spcBef>
              <a:spcAft>
                <a:spcPts val="0"/>
              </a:spcAft>
              <a:buClr>
                <a:schemeClr val="dk2"/>
              </a:buClr>
              <a:buSzPts val="1100"/>
              <a:buFont typeface="Arial" panose="020B0604020202020204"/>
              <a:buNone/>
            </a:pPr>
            <a:r>
              <a:rPr lang="en-GB" sz="1800">
                <a:solidFill>
                  <a:srgbClr val="434343"/>
                </a:solidFill>
                <a:latin typeface="+mn-ea"/>
                <a:ea typeface="Source Sans Pro" panose="020B0704020202020204"/>
                <a:cs typeface="+mn-ea"/>
                <a:sym typeface="Source Sans Pro" panose="020B0704020202020204"/>
              </a:rPr>
              <a:t>7. solution [i] = amount</a:t>
            </a:r>
            <a:endParaRPr lang="en-GB" sz="1800">
              <a:solidFill>
                <a:srgbClr val="434343"/>
              </a:solidFill>
              <a:latin typeface="+mn-ea"/>
              <a:ea typeface="Source Sans Pro" panose="020B0704020202020204"/>
              <a:cs typeface="+mn-ea"/>
              <a:sym typeface="Source Sans Pro" panose="020B0704020202020204"/>
            </a:endParaRPr>
          </a:p>
          <a:p>
            <a:pPr marL="0" lvl="0" indent="0" algn="l" rtl="0">
              <a:spcBef>
                <a:spcPts val="1000"/>
              </a:spcBef>
              <a:spcAft>
                <a:spcPts val="0"/>
              </a:spcAft>
              <a:buClr>
                <a:schemeClr val="dk2"/>
              </a:buClr>
              <a:buSzPts val="1100"/>
              <a:buFont typeface="Arial" panose="020B0604020202020204"/>
              <a:buNone/>
            </a:pPr>
            <a:r>
              <a:rPr lang="en-GB" sz="1800">
                <a:solidFill>
                  <a:srgbClr val="434343"/>
                </a:solidFill>
                <a:latin typeface="+mn-ea"/>
                <a:ea typeface="Source Sans Pro" panose="020B0704020202020204"/>
                <a:cs typeface="+mn-ea"/>
                <a:sym typeface="Source Sans Pro" panose="020B0704020202020204"/>
              </a:rPr>
              <a:t>8. W= W-amount</a:t>
            </a:r>
            <a:endParaRPr lang="en-GB" sz="1800">
              <a:solidFill>
                <a:srgbClr val="434343"/>
              </a:solidFill>
              <a:latin typeface="+mn-ea"/>
              <a:ea typeface="Source Sans Pro" panose="020B0704020202020204"/>
              <a:cs typeface="+mn-ea"/>
              <a:sym typeface="Source Sans Pro" panose="020B0704020202020204"/>
            </a:endParaRPr>
          </a:p>
          <a:p>
            <a:pPr marL="0" lvl="0" indent="0" algn="l" rtl="0">
              <a:spcBef>
                <a:spcPts val="1000"/>
              </a:spcBef>
              <a:spcAft>
                <a:spcPts val="0"/>
              </a:spcAft>
              <a:buClr>
                <a:schemeClr val="dk2"/>
              </a:buClr>
              <a:buSzPts val="1100"/>
              <a:buFont typeface="Arial" panose="020B0604020202020204"/>
              <a:buNone/>
            </a:pPr>
            <a:r>
              <a:rPr lang="en-GB" sz="1800">
                <a:solidFill>
                  <a:srgbClr val="434343"/>
                </a:solidFill>
                <a:latin typeface="+mn-ea"/>
                <a:ea typeface="Source Sans Pro" panose="020B0704020202020204"/>
                <a:cs typeface="+mn-ea"/>
                <a:sym typeface="Source Sans Pro" panose="020B0704020202020204"/>
              </a:rPr>
              <a:t>9. i ← i+1</a:t>
            </a:r>
            <a:endParaRPr lang="en-GB" sz="1800">
              <a:solidFill>
                <a:srgbClr val="434343"/>
              </a:solidFill>
              <a:latin typeface="+mn-ea"/>
              <a:ea typeface="Source Sans Pro" panose="020B0704020202020204"/>
              <a:cs typeface="+mn-ea"/>
              <a:sym typeface="Source Sans Pro" panose="020B0704020202020204"/>
            </a:endParaRPr>
          </a:p>
          <a:p>
            <a:pPr marL="0" lvl="0" indent="0" algn="l" rtl="0">
              <a:spcBef>
                <a:spcPts val="1000"/>
              </a:spcBef>
              <a:spcAft>
                <a:spcPts val="0"/>
              </a:spcAft>
              <a:buClr>
                <a:schemeClr val="dk2"/>
              </a:buClr>
              <a:buSzPts val="1100"/>
              <a:buFont typeface="Arial" panose="020B0604020202020204"/>
              <a:buNone/>
            </a:pPr>
            <a:r>
              <a:rPr lang="en-GB" sz="1800">
                <a:solidFill>
                  <a:srgbClr val="434343"/>
                </a:solidFill>
                <a:latin typeface="+mn-ea"/>
                <a:ea typeface="Source Sans Pro" panose="020B0704020202020204"/>
                <a:cs typeface="+mn-ea"/>
                <a:sym typeface="Source Sans Pro" panose="020B0704020202020204"/>
              </a:rPr>
              <a:t>10. return solution</a:t>
            </a:r>
            <a:endParaRPr lang="en-US" altLang="en-GB" sz="1800">
              <a:solidFill>
                <a:srgbClr val="C00000"/>
              </a:solidFill>
              <a:latin typeface="+mn-ea"/>
              <a:cs typeface="+mn-ea"/>
              <a:sym typeface="+mn-ea"/>
            </a:endParaRPr>
          </a:p>
        </p:txBody>
      </p:sp>
      <p:cxnSp>
        <p:nvCxnSpPr>
          <p:cNvPr id="7" name="Google Shape;118;p20"/>
          <p:cNvCxnSpPr/>
          <p:nvPr/>
        </p:nvCxnSpPr>
        <p:spPr>
          <a:xfrm>
            <a:off x="6099800" y="1682740"/>
            <a:ext cx="0" cy="396930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554480" y="3241040"/>
            <a:ext cx="2639060" cy="2048510"/>
          </a:xfrm>
          <a:prstGeom prst="rect">
            <a:avLst/>
          </a:prstGeom>
        </p:spPr>
      </p:pic>
      <p:sp>
        <p:nvSpPr>
          <p:cNvPr id="4" name="Title 3"/>
          <p:cNvSpPr>
            <a:spLocks noGrp="1"/>
          </p:cNvSpPr>
          <p:nvPr>
            <p:ph type="title"/>
          </p:nvPr>
        </p:nvSpPr>
        <p:spPr>
          <a:xfrm>
            <a:off x="838200" y="365125"/>
            <a:ext cx="10515600" cy="763905"/>
          </a:xfrm>
        </p:spPr>
        <p:txBody>
          <a:bodyPr>
            <a:noAutofit/>
            <a:scene3d>
              <a:camera prst="orthographicFront"/>
              <a:lightRig rig="threePt" dir="t"/>
            </a:scene3d>
          </a:bodyPr>
          <a:p>
            <a:pPr algn="ctr"/>
            <a:r>
              <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NP-HARD</a:t>
            </a:r>
            <a:endPar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ph idx="1"/>
          </p:nvPr>
        </p:nvSpPr>
        <p:spPr>
          <a:xfrm>
            <a:off x="838200" y="1411605"/>
            <a:ext cx="10515600" cy="4765675"/>
          </a:xfrm>
        </p:spPr>
        <p:txBody>
          <a:bodyPr>
            <a:normAutofit/>
          </a:bodyPr>
          <a:p>
            <a:pPr algn="l">
              <a:buFont typeface="Wingdings" panose="05000000000000000000" charset="0"/>
              <a:buChar char="Ø"/>
            </a:pPr>
            <a:r>
              <a:rPr lang="en-US" altLang="en-IN" sz="2665">
                <a:solidFill>
                  <a:srgbClr val="C00000"/>
                </a:solidFill>
              </a:rPr>
              <a:t> </a:t>
            </a:r>
            <a:r>
              <a:rPr lang="en-US" sz="2660">
                <a:sym typeface="+mn-ea"/>
              </a:rPr>
              <a:t>“NP- Hard “is basically means “at least as hard as any NonDeterministic polynomial problem” although it might be harder.</a:t>
            </a:r>
            <a:endParaRPr lang="en-IN" altLang="en-US" sz="2665">
              <a:solidFill>
                <a:srgbClr val="002060"/>
              </a:solidFill>
            </a:endParaRPr>
          </a:p>
          <a:p>
            <a:pPr>
              <a:buFont typeface="Wingdings" panose="05000000000000000000" charset="0"/>
              <a:buChar char="Ø"/>
            </a:pPr>
            <a:endParaRPr lang="en-IN" altLang="en-US" sz="2665">
              <a:solidFill>
                <a:srgbClr val="002060"/>
              </a:solidFill>
            </a:endParaRPr>
          </a:p>
        </p:txBody>
      </p:sp>
      <p:pic>
        <p:nvPicPr>
          <p:cNvPr id="2097157" name="Picture 6"/>
          <p:cNvPicPr>
            <a:picLocks noChangeAspect="1"/>
          </p:cNvPicPr>
          <p:nvPr/>
        </p:nvPicPr>
        <p:blipFill>
          <a:blip r:embed="rId2"/>
          <a:stretch>
            <a:fillRect/>
          </a:stretch>
        </p:blipFill>
        <p:spPr>
          <a:xfrm>
            <a:off x="5569585" y="2748915"/>
            <a:ext cx="5784215" cy="30327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763905"/>
          </a:xfrm>
        </p:spPr>
        <p:txBody>
          <a:bodyPr>
            <a:noAutofit/>
            <a:scene3d>
              <a:camera prst="orthographicFront"/>
              <a:lightRig rig="threePt" dir="t"/>
            </a:scene3d>
          </a:bodyPr>
          <a:p>
            <a:pPr algn="ctr"/>
            <a:r>
              <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NP-HARD</a:t>
            </a:r>
            <a:endPar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ph idx="1"/>
          </p:nvPr>
        </p:nvSpPr>
        <p:spPr>
          <a:xfrm>
            <a:off x="838200" y="1411605"/>
            <a:ext cx="10515600" cy="4765675"/>
          </a:xfrm>
        </p:spPr>
        <p:txBody>
          <a:bodyPr>
            <a:normAutofit/>
          </a:bodyPr>
          <a:p>
            <a:pPr>
              <a:buFont typeface="Wingdings" panose="05000000000000000000" charset="0"/>
              <a:buChar char="Ø"/>
            </a:pPr>
            <a:r>
              <a:rPr lang="en-US" altLang="en-IN" sz="2660">
                <a:solidFill>
                  <a:srgbClr val="C00000"/>
                </a:solidFill>
                <a:sym typeface="+mn-ea"/>
              </a:rPr>
              <a:t> </a:t>
            </a:r>
            <a:r>
              <a:rPr lang="en-US" sz="2660">
                <a:sym typeface="+mn-ea"/>
              </a:rPr>
              <a:t>A problem is  NP-HARD if all problems in Nondeterministic Polynomial are polynomial time reducible to it,every problem in NP is reducible to HC in polynomial time.</a:t>
            </a:r>
            <a:endParaRPr lang="en-US" sz="2660">
              <a:sym typeface="+mn-ea"/>
            </a:endParaRPr>
          </a:p>
          <a:p>
            <a:pPr marL="152400" indent="0">
              <a:buFont typeface="Wingdings" panose="05000000000000000000" charset="0"/>
              <a:buNone/>
            </a:pPr>
            <a:r>
              <a:rPr lang="en-US" sz="2660">
                <a:sym typeface="+mn-ea"/>
              </a:rPr>
              <a:t>	</a:t>
            </a:r>
            <a:r>
              <a:rPr lang="en-US" sz="2660">
                <a:sym typeface="+mn-ea"/>
              </a:rPr>
              <a:t>Ex: TSP is reducile to HC.</a:t>
            </a:r>
            <a:endParaRPr lang="en-US" sz="2660">
              <a:sym typeface="+mn-ea"/>
            </a:endParaRPr>
          </a:p>
          <a:p>
            <a:pPr marL="152400" indent="0">
              <a:buFont typeface="Wingdings" panose="05000000000000000000" charset="0"/>
              <a:buNone/>
            </a:pPr>
            <a:endParaRPr lang="en-US" sz="2660">
              <a:sym typeface="+mn-ea"/>
            </a:endParaRPr>
          </a:p>
          <a:p>
            <a:pPr marL="152400" indent="0">
              <a:buFont typeface="Wingdings" panose="05000000000000000000" charset="0"/>
              <a:buNone/>
            </a:pPr>
            <a:endParaRPr lang="en-US" sz="2660">
              <a:sym typeface="+mn-ea"/>
            </a:endParaRPr>
          </a:p>
          <a:p>
            <a:pPr>
              <a:buFont typeface="Wingdings" panose="05000000000000000000" charset="0"/>
              <a:buChar char="Ø"/>
            </a:pPr>
            <a:r>
              <a:rPr lang="en-US" altLang="en-IN" sz="2665">
                <a:solidFill>
                  <a:srgbClr val="C00000"/>
                </a:solidFill>
              </a:rPr>
              <a:t> </a:t>
            </a:r>
            <a:r>
              <a:rPr lang="en-US" sz="2660">
                <a:sym typeface="+mn-ea"/>
              </a:rPr>
              <a:t>A problem is NP-hard if all problems in NP are polynomial time reducible to it, even though it may not be in NP itself.</a:t>
            </a:r>
            <a:endParaRPr lang="en-US" sz="2660">
              <a:sym typeface="+mn-ea"/>
            </a:endParaRPr>
          </a:p>
          <a:p>
            <a:pPr>
              <a:buFont typeface="Wingdings" panose="05000000000000000000" charset="0"/>
              <a:buChar char="Ø"/>
            </a:pPr>
            <a:endParaRPr lang="en-US" altLang="en-IN" sz="2665">
              <a:solidFill>
                <a:srgbClr val="C00000"/>
              </a:solidFill>
            </a:endParaRPr>
          </a:p>
          <a:p>
            <a:pPr>
              <a:buFont typeface="Wingdings" panose="05000000000000000000" charset="0"/>
              <a:buChar char="Ø"/>
            </a:pPr>
            <a:endParaRPr lang="en-US" altLang="en-IN" sz="2665">
              <a:solidFill>
                <a:srgbClr val="C00000"/>
              </a:solidFill>
            </a:endParaRPr>
          </a:p>
          <a:p>
            <a:pPr>
              <a:buFont typeface="Wingdings" panose="05000000000000000000" charset="0"/>
              <a:buChar char="Ø"/>
            </a:pPr>
            <a:r>
              <a:rPr lang="en-US" altLang="en-IN" sz="2665">
                <a:solidFill>
                  <a:srgbClr val="C00000"/>
                </a:solidFill>
              </a:rPr>
              <a:t> </a:t>
            </a:r>
            <a:r>
              <a:rPr lang="en-US" sz="2660">
                <a:sym typeface="+mn-ea"/>
              </a:rPr>
              <a:t>The following problems are NP-Hard:The circuit-satisfiability problem,Set Cover,Vertex Cover,Travelling Salesman Problem</a:t>
            </a:r>
            <a:endParaRPr lang="en-US" altLang="en-IN" sz="2665">
              <a:solidFill>
                <a:srgbClr val="C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763905"/>
          </a:xfrm>
        </p:spPr>
        <p:txBody>
          <a:bodyPr>
            <a:noAutofit/>
            <a:scene3d>
              <a:camera prst="orthographicFront"/>
              <a:lightRig rig="threePt" dir="t"/>
            </a:scene3d>
          </a:bodyPr>
          <a:p>
            <a:pPr algn="ctr"/>
            <a:r>
              <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PROOF THAT TSP IS NP-HARD</a:t>
            </a:r>
            <a:endPar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ph idx="1"/>
          </p:nvPr>
        </p:nvSpPr>
        <p:spPr>
          <a:xfrm>
            <a:off x="838200" y="1411605"/>
            <a:ext cx="8578215" cy="4765675"/>
          </a:xfrm>
        </p:spPr>
        <p:txBody>
          <a:bodyPr>
            <a:noAutofit/>
          </a:bodyPr>
          <a:p>
            <a:pPr marL="0" indent="0">
              <a:lnSpc>
                <a:spcPct val="100000"/>
              </a:lnSpc>
              <a:buNone/>
            </a:pPr>
            <a:r>
              <a:rPr lang="en-US" sz="1500" b="1">
                <a:latin typeface="+mn-ea"/>
                <a:cs typeface="+mn-ea"/>
                <a:sym typeface="+mn-ea"/>
              </a:rPr>
              <a:t>Explanation –</a:t>
            </a:r>
            <a:r>
              <a:rPr lang="en-US" sz="1500">
                <a:latin typeface="+mn-ea"/>
                <a:cs typeface="+mn-ea"/>
                <a:sym typeface="+mn-ea"/>
              </a:rPr>
              <a:t>In order to prove the Travelling Salesman Problem is NP-Hard, we will have to reduce a known NP-Hard problem to this problem. We will carry out a reduction from the Hamiltonian Cycle problem to the Travelling Salesman problem.</a:t>
            </a:r>
            <a:endParaRPr lang="en-US" sz="1500">
              <a:latin typeface="+mn-ea"/>
              <a:cs typeface="+mn-ea"/>
            </a:endParaRPr>
          </a:p>
          <a:p>
            <a:pPr marL="0" indent="0">
              <a:lnSpc>
                <a:spcPct val="100000"/>
              </a:lnSpc>
              <a:buNone/>
            </a:pPr>
            <a:r>
              <a:rPr lang="en-US" sz="1500">
                <a:latin typeface="+mn-ea"/>
                <a:cs typeface="+mn-ea"/>
                <a:sym typeface="+mn-ea"/>
              </a:rPr>
              <a:t>Every instance of the Hamiltonian Cycle problem consists of a graph G =(V, E) as the input can be converted to a Travelling Salesman problem consisting of graph G’ = (V’, E’) and the maximum cost, K. We will construct the graph G’ in the following way:</a:t>
            </a:r>
            <a:endParaRPr lang="en-US" sz="1500">
              <a:latin typeface="+mn-ea"/>
              <a:cs typeface="+mn-ea"/>
            </a:endParaRPr>
          </a:p>
          <a:p>
            <a:pPr marL="0" indent="0">
              <a:lnSpc>
                <a:spcPct val="100000"/>
              </a:lnSpc>
              <a:buNone/>
            </a:pPr>
            <a:r>
              <a:rPr lang="en-US" sz="1500">
                <a:latin typeface="+mn-ea"/>
                <a:cs typeface="+mn-ea"/>
                <a:sym typeface="+mn-ea"/>
              </a:rPr>
              <a:t>For all the edges e belonging to E, add the cost of edge c(e)=1. Connect the remaining edges, e’ belonging to E’, that are not present in the original graph G, each with a cost c(e’)= 2.</a:t>
            </a:r>
            <a:endParaRPr lang="en-US" sz="1500">
              <a:latin typeface="+mn-ea"/>
              <a:cs typeface="+mn-ea"/>
            </a:endParaRPr>
          </a:p>
          <a:p>
            <a:pPr marL="0" indent="0">
              <a:lnSpc>
                <a:spcPct val="100000"/>
              </a:lnSpc>
              <a:buNone/>
            </a:pPr>
            <a:r>
              <a:rPr lang="en-US" sz="1500">
                <a:latin typeface="+mn-ea"/>
                <a:cs typeface="+mn-ea"/>
                <a:sym typeface="+mn-ea"/>
              </a:rPr>
              <a:t>And, set K = N.</a:t>
            </a:r>
            <a:endParaRPr lang="en-US" sz="1500">
              <a:latin typeface="+mn-ea"/>
              <a:cs typeface="+mn-ea"/>
            </a:endParaRPr>
          </a:p>
          <a:p>
            <a:pPr marL="0" indent="0">
              <a:lnSpc>
                <a:spcPct val="100000"/>
              </a:lnSpc>
              <a:buNone/>
            </a:pPr>
            <a:r>
              <a:rPr lang="en-US" sz="1500">
                <a:latin typeface="+mn-ea"/>
                <a:cs typeface="+mn-ea"/>
                <a:sym typeface="+mn-ea"/>
              </a:rPr>
              <a:t>The new graph G’ can be constructed in polynomial time by just converting G to a complete graph G’ and adding corresponding costs. This reduction can be proved by the following two claims:</a:t>
            </a:r>
            <a:endParaRPr lang="en-US" sz="1500">
              <a:latin typeface="+mn-ea"/>
              <a:cs typeface="+mn-ea"/>
            </a:endParaRPr>
          </a:p>
          <a:p>
            <a:pPr marL="0" indent="0">
              <a:lnSpc>
                <a:spcPct val="100000"/>
              </a:lnSpc>
              <a:buNone/>
            </a:pPr>
            <a:r>
              <a:rPr lang="en-US" sz="1500">
                <a:latin typeface="+mn-ea"/>
                <a:cs typeface="+mn-ea"/>
                <a:sym typeface="+mn-ea"/>
              </a:rPr>
              <a:t>Let us assume that the graph G contains a Hamiltonian Cycle, traversing all the vertices V of the graph. Now, these vertices form a TSP with cost = N Since it uses all the edges of the original graph having cost c(e)=1. And, since it is a cycle, therefore, it returns back to the original vertex.</a:t>
            </a:r>
            <a:endParaRPr lang="en-US" sz="1500">
              <a:latin typeface="+mn-ea"/>
              <a:cs typeface="+mn-ea"/>
            </a:endParaRPr>
          </a:p>
          <a:p>
            <a:pPr marL="0" indent="0">
              <a:lnSpc>
                <a:spcPct val="100000"/>
              </a:lnSpc>
              <a:buNone/>
            </a:pPr>
            <a:r>
              <a:rPr lang="en-US" sz="1500">
                <a:latin typeface="+mn-ea"/>
                <a:cs typeface="+mn-ea"/>
                <a:sym typeface="+mn-ea"/>
              </a:rPr>
              <a:t>We assume that the graph G’ contains a TSP with cost, K = N. The TSP traverses all the vertices of the graph returning to the original vertex. Now since none of the vertices are excluded from the graph and the cost sums to n, therefore, necessarily it uses all the edges of the graph present in E, with cost 1, hence forming a hamiltonian cycle with the graph G.</a:t>
            </a:r>
            <a:endParaRPr lang="en-US" sz="1500">
              <a:latin typeface="+mn-ea"/>
              <a:cs typeface="+mn-ea"/>
            </a:endParaRPr>
          </a:p>
          <a:p>
            <a:pPr marL="0" indent="0">
              <a:lnSpc>
                <a:spcPct val="100000"/>
              </a:lnSpc>
              <a:buNone/>
            </a:pPr>
            <a:r>
              <a:rPr lang="en-US" sz="1500">
                <a:latin typeface="+mn-ea"/>
                <a:cs typeface="+mn-ea"/>
                <a:sym typeface="+mn-ea"/>
              </a:rPr>
              <a:t>Thus we can say that the graph G’ contains a TSP if graph G contains Hamiltonian Cycle. Therefore, any instance of the Travelling salesman problem can be reduced to an instance of the hamiltonian cycle problem. Thus, the TSP is NP-Hard.</a:t>
            </a:r>
            <a:endParaRPr lang="en-US" sz="1500">
              <a:latin typeface="+mn-ea"/>
              <a:cs typeface="+mn-ea"/>
            </a:endParaRPr>
          </a:p>
          <a:p>
            <a:pPr marL="0" indent="0">
              <a:lnSpc>
                <a:spcPct val="100000"/>
              </a:lnSpc>
              <a:buNone/>
            </a:pPr>
            <a:endParaRPr lang="en-US" sz="1500">
              <a:latin typeface="+mn-ea"/>
              <a:cs typeface="+mn-ea"/>
            </a:endParaRPr>
          </a:p>
          <a:p>
            <a:pPr marL="0" indent="0">
              <a:lnSpc>
                <a:spcPct val="100000"/>
              </a:lnSpc>
              <a:buNone/>
            </a:pPr>
            <a:endParaRPr lang="en-US" sz="1500">
              <a:latin typeface="+mn-ea"/>
              <a:cs typeface="+mn-ea"/>
            </a:endParaRPr>
          </a:p>
          <a:p>
            <a:pPr>
              <a:lnSpc>
                <a:spcPct val="100000"/>
              </a:lnSpc>
              <a:buFont typeface="Wingdings" panose="05000000000000000000" charset="0"/>
              <a:buChar char="Ø"/>
            </a:pPr>
            <a:endParaRPr lang="en-US" altLang="en-IN" sz="700">
              <a:solidFill>
                <a:srgbClr val="C00000"/>
              </a:solidFill>
              <a:latin typeface="+mn-ea"/>
              <a:cs typeface="+mn-ea"/>
            </a:endParaRPr>
          </a:p>
        </p:txBody>
      </p:sp>
      <p:pic>
        <p:nvPicPr>
          <p:cNvPr id="6" name="Content Placeholder 5"/>
          <p:cNvPicPr>
            <a:picLocks noChangeAspect="1"/>
          </p:cNvPicPr>
          <p:nvPr>
            <p:ph sz="half" idx="2"/>
          </p:nvPr>
        </p:nvPicPr>
        <p:blipFill>
          <a:blip r:embed="rId1"/>
          <a:stretch>
            <a:fillRect/>
          </a:stretch>
        </p:blipFill>
        <p:spPr>
          <a:xfrm>
            <a:off x="9765030" y="1411605"/>
            <a:ext cx="1847850" cy="2190750"/>
          </a:xfrm>
          <a:prstGeom prst="rect">
            <a:avLst/>
          </a:prstGeom>
        </p:spPr>
      </p:pic>
      <p:pic>
        <p:nvPicPr>
          <p:cNvPr id="7" name="Picture 6"/>
          <p:cNvPicPr>
            <a:picLocks noChangeAspect="1"/>
          </p:cNvPicPr>
          <p:nvPr/>
        </p:nvPicPr>
        <p:blipFill>
          <a:blip r:embed="rId2"/>
          <a:stretch>
            <a:fillRect/>
          </a:stretch>
        </p:blipFill>
        <p:spPr>
          <a:xfrm>
            <a:off x="9765030" y="4077335"/>
            <a:ext cx="1905000" cy="21971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763905"/>
          </a:xfrm>
        </p:spPr>
        <p:txBody>
          <a:bodyPr>
            <a:noAutofit/>
            <a:scene3d>
              <a:camera prst="orthographicFront"/>
              <a:lightRig rig="threePt" dir="t"/>
            </a:scene3d>
          </a:bodyPr>
          <a:p>
            <a:pPr algn="ctr"/>
            <a:r>
              <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NP-COMPLETE</a:t>
            </a:r>
            <a:endPar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ph idx="1"/>
          </p:nvPr>
        </p:nvSpPr>
        <p:spPr>
          <a:xfrm>
            <a:off x="838200" y="1411605"/>
            <a:ext cx="10515600" cy="4765675"/>
          </a:xfrm>
        </p:spPr>
        <p:txBody>
          <a:bodyPr>
            <a:normAutofit/>
          </a:bodyPr>
          <a:p>
            <a:pPr algn="l">
              <a:buFont typeface="Wingdings" panose="05000000000000000000" charset="0"/>
              <a:buChar char="Ø"/>
            </a:pPr>
            <a:r>
              <a:rPr lang="en-US" altLang="en-IN" sz="2665">
                <a:solidFill>
                  <a:srgbClr val="C00000"/>
                </a:solidFill>
              </a:rPr>
              <a:t> </a:t>
            </a:r>
            <a:r>
              <a:rPr lang="en-US" sz="2660">
                <a:sym typeface="+mn-ea"/>
              </a:rPr>
              <a:t>“NP- Complete” comes from:</a:t>
            </a:r>
            <a:endParaRPr lang="en-US" sz="2660"/>
          </a:p>
          <a:p>
            <a:pPr marL="285750" indent="-285750" algn="l">
              <a:buFont typeface="Arial" panose="020B0604020202020204" pitchFamily="34" charset="0"/>
              <a:buChar char="•"/>
            </a:pPr>
            <a:r>
              <a:rPr lang="en-US" sz="2660" b="1">
                <a:sym typeface="+mn-ea"/>
              </a:rPr>
              <a:t>N</a:t>
            </a:r>
            <a:r>
              <a:rPr lang="en-US" sz="2660">
                <a:sym typeface="+mn-ea"/>
              </a:rPr>
              <a:t>ondeterministic </a:t>
            </a:r>
            <a:r>
              <a:rPr lang="en-US" sz="2660" b="1">
                <a:sym typeface="+mn-ea"/>
              </a:rPr>
              <a:t>P</a:t>
            </a:r>
            <a:r>
              <a:rPr lang="en-US" sz="2660">
                <a:sym typeface="+mn-ea"/>
              </a:rPr>
              <a:t>olynomial</a:t>
            </a:r>
            <a:endParaRPr lang="en-US" sz="2660"/>
          </a:p>
          <a:p>
            <a:pPr marL="285750" indent="-285750" algn="l">
              <a:buFont typeface="Arial" panose="020B0604020202020204" pitchFamily="34" charset="0"/>
              <a:buChar char="•"/>
            </a:pPr>
            <a:r>
              <a:rPr lang="en-US" sz="2660" b="1">
                <a:sym typeface="+mn-ea"/>
              </a:rPr>
              <a:t>Complete- </a:t>
            </a:r>
            <a:r>
              <a:rPr lang="en-US" sz="2660">
                <a:sym typeface="+mn-ea"/>
              </a:rPr>
              <a:t>“Solve one, Solve them all”</a:t>
            </a:r>
            <a:endParaRPr lang="en-IN" altLang="en-US" sz="2665">
              <a:solidFill>
                <a:srgbClr val="002060"/>
              </a:solidFill>
            </a:endParaRPr>
          </a:p>
          <a:p>
            <a:pPr>
              <a:buFont typeface="Wingdings" panose="05000000000000000000" charset="0"/>
              <a:buChar char="Ø"/>
            </a:pPr>
            <a:endParaRPr lang="en-IN" altLang="en-US" sz="2665">
              <a:solidFill>
                <a:srgbClr val="002060"/>
              </a:solidFill>
            </a:endParaRPr>
          </a:p>
        </p:txBody>
      </p:sp>
      <p:pic>
        <p:nvPicPr>
          <p:cNvPr id="2097157" name="Picture 6"/>
          <p:cNvPicPr>
            <a:picLocks noChangeAspect="1"/>
          </p:cNvPicPr>
          <p:nvPr/>
        </p:nvPicPr>
        <p:blipFill>
          <a:blip r:embed="rId1"/>
          <a:stretch>
            <a:fillRect/>
          </a:stretch>
        </p:blipFill>
        <p:spPr>
          <a:xfrm>
            <a:off x="3203575" y="3144520"/>
            <a:ext cx="5784215" cy="30327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763905"/>
          </a:xfrm>
        </p:spPr>
        <p:txBody>
          <a:bodyPr>
            <a:noAutofit/>
            <a:scene3d>
              <a:camera prst="orthographicFront"/>
              <a:lightRig rig="threePt" dir="t"/>
            </a:scene3d>
          </a:bodyPr>
          <a:p>
            <a:pPr algn="ctr"/>
            <a:r>
              <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NP-COMPLETE</a:t>
            </a:r>
            <a:endPar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ph idx="1"/>
          </p:nvPr>
        </p:nvSpPr>
        <p:spPr>
          <a:xfrm>
            <a:off x="838200" y="1411605"/>
            <a:ext cx="10515600" cy="4765675"/>
          </a:xfrm>
        </p:spPr>
        <p:txBody>
          <a:bodyPr>
            <a:normAutofit/>
          </a:bodyPr>
          <a:p>
            <a:pPr algn="l">
              <a:buFont typeface="Wingdings" panose="05000000000000000000" charset="0"/>
              <a:buChar char="Ø"/>
            </a:pPr>
            <a:r>
              <a:rPr lang="en-US" altLang="en-IN" sz="2500">
                <a:solidFill>
                  <a:srgbClr val="C00000"/>
                </a:solidFill>
              </a:rPr>
              <a:t> </a:t>
            </a:r>
            <a:r>
              <a:rPr lang="en-US" sz="2500" dirty="0" smtClean="0">
                <a:sym typeface="+mn-ea"/>
              </a:rPr>
              <a:t>The set of NP problems that can be mapped to each other in polynomial time is called NP-Complete.</a:t>
            </a:r>
            <a:endParaRPr lang="en-US" sz="2500" dirty="0" smtClean="0"/>
          </a:p>
          <a:p>
            <a:pPr algn="l">
              <a:buFont typeface="Wingdings" panose="05000000000000000000" charset="0"/>
              <a:buChar char="Ø"/>
            </a:pPr>
            <a:r>
              <a:rPr lang="en-US" sz="2500" dirty="0" smtClean="0">
                <a:solidFill>
                  <a:srgbClr val="C00000"/>
                </a:solidFill>
                <a:sym typeface="+mn-ea"/>
              </a:rPr>
              <a:t> </a:t>
            </a:r>
            <a:r>
              <a:rPr lang="en-US" sz="2500" dirty="0" smtClean="0">
                <a:sym typeface="+mn-ea"/>
              </a:rPr>
              <a:t>While we know how to solve many of these algorithms in exponential time, whose to say that one of you bright students won’t come up with a clever polynomial time algorithm!</a:t>
            </a:r>
            <a:endParaRPr lang="en-US" sz="2500" dirty="0" smtClean="0"/>
          </a:p>
          <a:p>
            <a:pPr algn="l">
              <a:buFont typeface="Wingdings" panose="05000000000000000000" charset="0"/>
              <a:buChar char="Ø"/>
            </a:pPr>
            <a:r>
              <a:rPr lang="en-US" sz="2500" dirty="0" smtClean="0">
                <a:solidFill>
                  <a:srgbClr val="C00000"/>
                </a:solidFill>
                <a:sym typeface="+mn-ea"/>
              </a:rPr>
              <a:t> </a:t>
            </a:r>
            <a:r>
              <a:rPr lang="en-US" sz="2500" dirty="0" smtClean="0">
                <a:sym typeface="+mn-ea"/>
              </a:rPr>
              <a:t>NP-Complete is useful from that standpoint, if any of them turns out to have a polynomial time algorithm, they all do (hence P=NP).</a:t>
            </a:r>
            <a:endParaRPr lang="en-US" sz="2500" dirty="0" smtClean="0"/>
          </a:p>
          <a:p>
            <a:pPr algn="l">
              <a:buFont typeface="Wingdings" panose="05000000000000000000" charset="0"/>
              <a:buChar char="Ø"/>
            </a:pPr>
            <a:r>
              <a:rPr lang="en-US" sz="2500" dirty="0" smtClean="0">
                <a:solidFill>
                  <a:srgbClr val="C00000"/>
                </a:solidFill>
                <a:sym typeface="+mn-ea"/>
              </a:rPr>
              <a:t> </a:t>
            </a:r>
            <a:r>
              <a:rPr lang="en-US" sz="2500" dirty="0" smtClean="0">
                <a:sym typeface="+mn-ea"/>
              </a:rPr>
              <a:t>These problems have been looked at from every angle and no such solution will ever be found (hence, P ≠ NP).</a:t>
            </a:r>
            <a:endParaRPr lang="en-US" sz="2500" dirty="0" smtClean="0">
              <a:sym typeface="+mn-ea"/>
            </a:endParaRPr>
          </a:p>
          <a:p>
            <a:pPr algn="l">
              <a:buFont typeface="Wingdings" panose="05000000000000000000" charset="0"/>
              <a:buChar char="Ø"/>
            </a:pPr>
            <a:r>
              <a:rPr lang="en-US" sz="2500" dirty="0" smtClean="0">
                <a:solidFill>
                  <a:srgbClr val="C00000"/>
                </a:solidFill>
                <a:sym typeface="+mn-ea"/>
              </a:rPr>
              <a:t> </a:t>
            </a:r>
            <a:r>
              <a:rPr lang="en-US" sz="2500" dirty="0" smtClean="0">
                <a:sym typeface="+mn-ea"/>
              </a:rPr>
              <a:t>Some well-known problems that are NP-complete when expressed as decision problems : SAT problem,  Traveling Salesman problem, Knapsack Problem,  Longest Path,  Graph Clique.</a:t>
            </a:r>
            <a:endParaRPr lang="en-IN" altLang="en-US" sz="250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838200" y="365125"/>
            <a:ext cx="10515600" cy="763905"/>
          </a:xfrm>
        </p:spPr>
        <p:txBody>
          <a:bodyPr>
            <a:noAutofit/>
            <a:scene3d>
              <a:camera prst="orthographicFront"/>
              <a:lightRig rig="threePt" dir="t"/>
            </a:scene3d>
          </a:bodyPr>
          <a:p>
            <a:pPr algn="ctr"/>
            <a:r>
              <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CONTENTS</a:t>
            </a:r>
            <a:endPar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9" name="Content Placeholder 8"/>
          <p:cNvSpPr>
            <a:spLocks noGrp="1"/>
          </p:cNvSpPr>
          <p:nvPr>
            <p:ph idx="1"/>
          </p:nvPr>
        </p:nvSpPr>
        <p:spPr>
          <a:xfrm>
            <a:off x="838200" y="1411605"/>
            <a:ext cx="10515600" cy="4765675"/>
          </a:xfrm>
        </p:spPr>
        <p:txBody>
          <a:bodyPr>
            <a:normAutofit/>
          </a:bodyPr>
          <a:p>
            <a:pPr>
              <a:buFont typeface="Wingdings" panose="05000000000000000000" charset="0"/>
              <a:buChar char="v"/>
            </a:pPr>
            <a:r>
              <a:rPr lang="en-US" altLang="en-IN" sz="4000" b="1" i="1">
                <a:gradFill>
                  <a:gsLst>
                    <a:gs pos="0">
                      <a:srgbClr val="FE4444"/>
                    </a:gs>
                    <a:gs pos="100000">
                      <a:srgbClr val="832B2B"/>
                    </a:gs>
                  </a:gsLst>
                  <a:lin scaled="0"/>
                </a:gradFill>
              </a:rPr>
              <a:t> P PROBLEM</a:t>
            </a:r>
            <a:endParaRPr lang="en-US" altLang="en-IN" sz="4000" b="1" i="1">
              <a:gradFill>
                <a:gsLst>
                  <a:gs pos="0">
                    <a:srgbClr val="FE4444"/>
                  </a:gs>
                  <a:gs pos="100000">
                    <a:srgbClr val="832B2B"/>
                  </a:gs>
                </a:gsLst>
                <a:lin scaled="0"/>
              </a:gradFill>
            </a:endParaRPr>
          </a:p>
          <a:p>
            <a:pPr>
              <a:buFont typeface="Wingdings" panose="05000000000000000000" charset="0"/>
              <a:buChar char="v"/>
            </a:pPr>
            <a:r>
              <a:rPr lang="en-US" altLang="en-IN" sz="4000" b="1" i="1">
                <a:gradFill>
                  <a:gsLst>
                    <a:gs pos="0">
                      <a:srgbClr val="FE4444"/>
                    </a:gs>
                    <a:gs pos="100000">
                      <a:srgbClr val="832B2B"/>
                    </a:gs>
                  </a:gsLst>
                  <a:lin scaled="0"/>
                </a:gradFill>
              </a:rPr>
              <a:t> NP PROBLEM</a:t>
            </a:r>
            <a:endParaRPr lang="en-US" altLang="en-IN" sz="4000" b="1" i="1">
              <a:gradFill>
                <a:gsLst>
                  <a:gs pos="0">
                    <a:srgbClr val="FE4444"/>
                  </a:gs>
                  <a:gs pos="100000">
                    <a:srgbClr val="832B2B"/>
                  </a:gs>
                </a:gsLst>
                <a:lin scaled="0"/>
              </a:gradFill>
            </a:endParaRPr>
          </a:p>
          <a:p>
            <a:pPr>
              <a:buFont typeface="Wingdings" panose="05000000000000000000" charset="0"/>
              <a:buChar char="v"/>
            </a:pPr>
            <a:r>
              <a:rPr lang="en-US" altLang="en-IN" sz="4000" b="1" i="1">
                <a:gradFill>
                  <a:gsLst>
                    <a:gs pos="0">
                      <a:srgbClr val="FE4444"/>
                    </a:gs>
                    <a:gs pos="100000">
                      <a:srgbClr val="832B2B"/>
                    </a:gs>
                  </a:gsLst>
                  <a:lin scaled="0"/>
                </a:gradFill>
              </a:rPr>
              <a:t> KNAPSACK PROBLEM</a:t>
            </a:r>
            <a:endParaRPr lang="en-US" altLang="en-IN" sz="4000" b="1" i="1">
              <a:gradFill>
                <a:gsLst>
                  <a:gs pos="0">
                    <a:srgbClr val="FE4444"/>
                  </a:gs>
                  <a:gs pos="100000">
                    <a:srgbClr val="832B2B"/>
                  </a:gs>
                </a:gsLst>
                <a:lin scaled="0"/>
              </a:gradFill>
            </a:endParaRPr>
          </a:p>
          <a:p>
            <a:pPr>
              <a:buFont typeface="Wingdings" panose="05000000000000000000" charset="0"/>
              <a:buChar char="v"/>
            </a:pPr>
            <a:r>
              <a:rPr lang="en-US" altLang="en-IN" sz="4000" b="1" i="1">
                <a:gradFill>
                  <a:gsLst>
                    <a:gs pos="0">
                      <a:srgbClr val="FE4444"/>
                    </a:gs>
                    <a:gs pos="100000">
                      <a:srgbClr val="832B2B"/>
                    </a:gs>
                  </a:gsLst>
                  <a:lin scaled="0"/>
                </a:gradFill>
              </a:rPr>
              <a:t> NP-HARD PROBLEM</a:t>
            </a:r>
            <a:endParaRPr lang="en-US" altLang="en-IN" sz="4000" b="1" i="1">
              <a:gradFill>
                <a:gsLst>
                  <a:gs pos="0">
                    <a:srgbClr val="FE4444"/>
                  </a:gs>
                  <a:gs pos="100000">
                    <a:srgbClr val="832B2B"/>
                  </a:gs>
                </a:gsLst>
                <a:lin scaled="0"/>
              </a:gradFill>
            </a:endParaRPr>
          </a:p>
          <a:p>
            <a:pPr>
              <a:buFont typeface="Wingdings" panose="05000000000000000000" charset="0"/>
              <a:buChar char="v"/>
            </a:pPr>
            <a:r>
              <a:rPr lang="en-US" altLang="en-IN" sz="4000" b="1" i="1">
                <a:gradFill>
                  <a:gsLst>
                    <a:gs pos="0">
                      <a:srgbClr val="FE4444"/>
                    </a:gs>
                    <a:gs pos="100000">
                      <a:srgbClr val="832B2B"/>
                    </a:gs>
                  </a:gsLst>
                  <a:lin scaled="0"/>
                </a:gradFill>
              </a:rPr>
              <a:t> NP-COMPLETE PROBLEM</a:t>
            </a:r>
            <a:endParaRPr lang="en-US" altLang="en-IN" sz="4000" b="1" i="1">
              <a:gradFill>
                <a:gsLst>
                  <a:gs pos="0">
                    <a:srgbClr val="FE4444"/>
                  </a:gs>
                  <a:gs pos="100000">
                    <a:srgbClr val="832B2B"/>
                  </a:gs>
                </a:gsLst>
                <a:lin scaled="0"/>
              </a:gradFill>
            </a:endParaRPr>
          </a:p>
          <a:p>
            <a:pPr>
              <a:buFont typeface="Wingdings" panose="05000000000000000000" charset="0"/>
              <a:buChar char="v"/>
            </a:pPr>
            <a:r>
              <a:rPr lang="en-US" altLang="en-IN" sz="4000" b="1" i="1">
                <a:gradFill>
                  <a:gsLst>
                    <a:gs pos="0">
                      <a:srgbClr val="FE4444"/>
                    </a:gs>
                    <a:gs pos="100000">
                      <a:srgbClr val="832B2B"/>
                    </a:gs>
                  </a:gsLst>
                  <a:lin scaled="0"/>
                </a:gradFill>
              </a:rPr>
              <a:t> FLOYD WARSHALL</a:t>
            </a:r>
            <a:endParaRPr lang="en-US" altLang="en-IN" sz="4000" b="1" i="1">
              <a:gradFill>
                <a:gsLst>
                  <a:gs pos="0">
                    <a:srgbClr val="FE4444"/>
                  </a:gs>
                  <a:gs pos="100000">
                    <a:srgbClr val="832B2B"/>
                  </a:gs>
                </a:gsLst>
                <a:lin scaled="0"/>
              </a:gradFill>
            </a:endParaRPr>
          </a:p>
          <a:p>
            <a:pPr>
              <a:buFont typeface="Wingdings" panose="05000000000000000000" charset="0"/>
              <a:buChar char="v"/>
            </a:pPr>
            <a:r>
              <a:rPr lang="en-US" altLang="en-IN" sz="4000" b="1" i="1">
                <a:gradFill>
                  <a:gsLst>
                    <a:gs pos="0">
                      <a:srgbClr val="FE4444"/>
                    </a:gs>
                    <a:gs pos="100000">
                      <a:srgbClr val="832B2B"/>
                    </a:gs>
                  </a:gsLst>
                  <a:lin scaled="0"/>
                </a:gradFill>
              </a:rPr>
              <a:t> DISJOINT SETS</a:t>
            </a:r>
            <a:endParaRPr lang="en-IN" altLang="en-US" sz="4000" b="1" i="1">
              <a:gradFill>
                <a:gsLst>
                  <a:gs pos="0">
                    <a:srgbClr val="FE4444"/>
                  </a:gs>
                  <a:gs pos="100000">
                    <a:srgbClr val="832B2B"/>
                  </a:gs>
                </a:gsLst>
                <a:lin scaled="0"/>
              </a:gradFill>
            </a:endParaRPr>
          </a:p>
          <a:p>
            <a:pPr>
              <a:buFont typeface="Wingdings" panose="05000000000000000000" charset="0"/>
              <a:buChar char="v"/>
            </a:pPr>
            <a:endParaRPr lang="en-IN" altLang="en-US" sz="4000" b="1" i="1">
              <a:gradFill>
                <a:gsLst>
                  <a:gs pos="0">
                    <a:srgbClr val="FE4444"/>
                  </a:gs>
                  <a:gs pos="100000">
                    <a:srgbClr val="832B2B"/>
                  </a:gs>
                </a:gsLst>
                <a:lin scaled="0"/>
              </a:gra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763905"/>
          </a:xfrm>
        </p:spPr>
        <p:txBody>
          <a:bodyPr>
            <a:noAutofit/>
            <a:scene3d>
              <a:camera prst="orthographicFront"/>
              <a:lightRig rig="threePt" dir="t"/>
            </a:scene3d>
          </a:bodyPr>
          <a:p>
            <a:pPr algn="ctr"/>
            <a:r>
              <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FLOYD  WARSHALL  ALGORITHM</a:t>
            </a:r>
            <a:endPar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ph idx="1"/>
          </p:nvPr>
        </p:nvSpPr>
        <p:spPr>
          <a:xfrm>
            <a:off x="838200" y="1411605"/>
            <a:ext cx="10515600" cy="4765675"/>
          </a:xfrm>
        </p:spPr>
        <p:txBody>
          <a:bodyPr>
            <a:normAutofit fontScale="90000" lnSpcReduction="10000"/>
          </a:bodyPr>
          <a:p>
            <a:pPr marL="0" indent="0">
              <a:buNone/>
            </a:pPr>
            <a:r>
              <a:rPr lang="en-IN" altLang="en-US" sz="2400">
                <a:solidFill>
                  <a:srgbClr val="C00000"/>
                </a:solidFill>
              </a:rPr>
              <a:t> </a:t>
            </a:r>
            <a:r>
              <a:rPr lang="en-US" altLang="en-GB" sz="4000" b="1" i="1">
                <a:gradFill>
                  <a:gsLst>
                    <a:gs pos="0">
                      <a:srgbClr val="FE4444"/>
                    </a:gs>
                    <a:gs pos="100000">
                      <a:srgbClr val="832B2B"/>
                    </a:gs>
                  </a:gsLst>
                  <a:lin scaled="0"/>
                </a:gradFill>
                <a:effectLst>
                  <a:reflection blurRad="6350" stA="53000" endA="300" endPos="35500" dir="5400000" sy="-90000" algn="bl" rotWithShape="0"/>
                </a:effectLst>
                <a:latin typeface="+mn-ea"/>
                <a:cs typeface="+mn-ea"/>
                <a:sym typeface="+mn-ea"/>
              </a:rPr>
              <a:t>Introduction</a:t>
            </a:r>
            <a:endParaRPr lang="en-IN" altLang="en-US" sz="2400">
              <a:solidFill>
                <a:srgbClr val="C00000"/>
              </a:solidFill>
            </a:endParaRPr>
          </a:p>
          <a:p>
            <a:pPr>
              <a:buFont typeface="Wingdings" panose="05000000000000000000" charset="0"/>
              <a:buChar char="Ø"/>
            </a:pPr>
            <a:r>
              <a:rPr lang="en-IN" altLang="en-US" sz="2665">
                <a:solidFill>
                  <a:srgbClr val="C00000"/>
                </a:solidFill>
              </a:rPr>
              <a:t> </a:t>
            </a:r>
            <a:r>
              <a:rPr lang="en-IN" altLang="en-US" sz="2665">
                <a:solidFill>
                  <a:srgbClr val="002060"/>
                </a:solidFill>
              </a:rPr>
              <a:t>An algorithm for finding shortest paths in a weighted graph with positive or negative edge weights.</a:t>
            </a:r>
            <a:endParaRPr lang="en-IN" altLang="en-US" sz="2665">
              <a:solidFill>
                <a:srgbClr val="002060"/>
              </a:solidFill>
            </a:endParaRPr>
          </a:p>
          <a:p>
            <a:pPr>
              <a:buFont typeface="Wingdings" panose="05000000000000000000" charset="0"/>
              <a:buChar char="Ø"/>
            </a:pPr>
            <a:r>
              <a:rPr lang="en-IN" altLang="en-US" sz="2665">
                <a:solidFill>
                  <a:srgbClr val="C00000"/>
                </a:solidFill>
              </a:rPr>
              <a:t> </a:t>
            </a:r>
            <a:r>
              <a:rPr lang="en-IN" altLang="en-US" sz="2665">
                <a:solidFill>
                  <a:srgbClr val="002060"/>
                </a:solidFill>
              </a:rPr>
              <a:t>Floyd Warshall Algorithm is an example of dynamic programming approach.</a:t>
            </a:r>
            <a:endParaRPr lang="en-IN" altLang="en-US" sz="2665">
              <a:solidFill>
                <a:srgbClr val="002060"/>
              </a:solidFill>
            </a:endParaRPr>
          </a:p>
          <a:p>
            <a:pPr>
              <a:buFont typeface="Wingdings" panose="05000000000000000000" charset="0"/>
              <a:buChar char="Ø"/>
            </a:pPr>
            <a:r>
              <a:rPr lang="en-IN" altLang="en-US" sz="2665">
                <a:solidFill>
                  <a:srgbClr val="C00000"/>
                </a:solidFill>
              </a:rPr>
              <a:t> </a:t>
            </a:r>
            <a:r>
              <a:rPr lang="en-IN" altLang="en-US" sz="2665">
                <a:solidFill>
                  <a:srgbClr val="002060"/>
                </a:solidFill>
              </a:rPr>
              <a:t>No negative cycles.</a:t>
            </a:r>
            <a:endParaRPr lang="en-IN" altLang="en-US" sz="2665">
              <a:solidFill>
                <a:srgbClr val="002060"/>
              </a:solidFill>
            </a:endParaRPr>
          </a:p>
          <a:p>
            <a:pPr>
              <a:buFont typeface="Wingdings" panose="05000000000000000000" charset="0"/>
              <a:buChar char="Ø"/>
            </a:pPr>
            <a:r>
              <a:rPr lang="en-IN" altLang="en-US" sz="2665">
                <a:solidFill>
                  <a:srgbClr val="C00000"/>
                </a:solidFill>
              </a:rPr>
              <a:t> </a:t>
            </a:r>
            <a:r>
              <a:rPr lang="en-IN" altLang="en-US" sz="2665">
                <a:solidFill>
                  <a:srgbClr val="002060"/>
                </a:solidFill>
              </a:rPr>
              <a:t>Find the lengths of the shortest paths between all pairs of vertices.</a:t>
            </a:r>
            <a:endParaRPr lang="en-IN" altLang="en-US" sz="2665">
              <a:solidFill>
                <a:srgbClr val="002060"/>
              </a:solidFill>
            </a:endParaRPr>
          </a:p>
          <a:p>
            <a:pPr>
              <a:buFont typeface="Wingdings" panose="05000000000000000000" charset="0"/>
              <a:buChar char="Ø"/>
            </a:pPr>
            <a:r>
              <a:rPr lang="en-IN" altLang="en-US" sz="2665">
                <a:solidFill>
                  <a:srgbClr val="C00000"/>
                </a:solidFill>
              </a:rPr>
              <a:t> </a:t>
            </a:r>
            <a:r>
              <a:rPr lang="en-IN" altLang="en-US" sz="2665">
                <a:solidFill>
                  <a:srgbClr val="002060"/>
                </a:solidFill>
              </a:rPr>
              <a:t>The algorithm also known as - </a:t>
            </a:r>
            <a:endParaRPr lang="en-IN" altLang="en-US" sz="2665">
              <a:solidFill>
                <a:srgbClr val="002060"/>
              </a:solidFill>
            </a:endParaRPr>
          </a:p>
          <a:p>
            <a:pPr lvl="8">
              <a:buFont typeface="Arial" panose="020B0604020202020204" pitchFamily="34" charset="0"/>
              <a:buChar char="•"/>
            </a:pPr>
            <a:r>
              <a:rPr lang="en-IN" altLang="en-US" sz="2665">
                <a:solidFill>
                  <a:srgbClr val="002060"/>
                </a:solidFill>
              </a:rPr>
              <a:t> Floyd’s Algorithm</a:t>
            </a:r>
            <a:endParaRPr lang="en-IN" altLang="en-US" sz="2665">
              <a:solidFill>
                <a:srgbClr val="002060"/>
              </a:solidFill>
            </a:endParaRPr>
          </a:p>
          <a:p>
            <a:pPr lvl="8">
              <a:buFont typeface="Arial" panose="020B0604020202020204" pitchFamily="34" charset="0"/>
              <a:buChar char="•"/>
            </a:pPr>
            <a:r>
              <a:rPr lang="en-IN" altLang="en-US" sz="2665">
                <a:solidFill>
                  <a:srgbClr val="002060"/>
                </a:solidFill>
              </a:rPr>
              <a:t> Roy-Warshall Algorithm</a:t>
            </a:r>
            <a:endParaRPr lang="en-IN" altLang="en-US" sz="2665">
              <a:solidFill>
                <a:srgbClr val="002060"/>
              </a:solidFill>
            </a:endParaRPr>
          </a:p>
          <a:p>
            <a:pPr lvl="8">
              <a:buFont typeface="Arial" panose="020B0604020202020204" pitchFamily="34" charset="0"/>
              <a:buChar char="•"/>
            </a:pPr>
            <a:r>
              <a:rPr lang="en-IN" altLang="en-US" sz="2665">
                <a:solidFill>
                  <a:srgbClr val="002060"/>
                </a:solidFill>
              </a:rPr>
              <a:t> Roy-Floyd Algorithm</a:t>
            </a:r>
            <a:endParaRPr lang="en-IN" altLang="en-US" sz="2665">
              <a:solidFill>
                <a:srgbClr val="002060"/>
              </a:solidFill>
            </a:endParaRPr>
          </a:p>
          <a:p>
            <a:pPr lvl="8">
              <a:buFont typeface="Arial" panose="020B0604020202020204" pitchFamily="34" charset="0"/>
              <a:buChar char="•"/>
            </a:pPr>
            <a:r>
              <a:rPr lang="en-IN" altLang="en-US" sz="2665">
                <a:solidFill>
                  <a:srgbClr val="002060"/>
                </a:solidFill>
              </a:rPr>
              <a:t> WFI Algorithm</a:t>
            </a:r>
            <a:endParaRPr lang="en-IN" altLang="en-US" sz="2665">
              <a:solidFill>
                <a:srgbClr val="002060"/>
              </a:solidFill>
            </a:endParaRPr>
          </a:p>
          <a:p>
            <a:pPr>
              <a:buFont typeface="Wingdings" panose="05000000000000000000" charset="0"/>
              <a:buChar char="Ø"/>
            </a:pPr>
            <a:endParaRPr lang="en-IN" altLang="en-US" sz="2665">
              <a:solidFill>
                <a:srgbClr val="00206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nvSpPr>
        <p:spPr>
          <a:xfrm>
            <a:off x="838200" y="365125"/>
            <a:ext cx="10515600" cy="763905"/>
          </a:xfrm>
          <a:prstGeom prst="rect">
            <a:avLst/>
          </a:prstGeom>
        </p:spPr>
        <p:txBody>
          <a:bodyPr vert="horz" lIns="91440" tIns="45720" rIns="91440" bIns="45720" rtlCol="0" anchor="ctr">
            <a:no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FLOYD  WARSHALL  ALGORITHM</a:t>
            </a:r>
            <a:endPar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nvSpPr>
        <p:spPr>
          <a:xfrm>
            <a:off x="838200" y="1411605"/>
            <a:ext cx="10515600" cy="4765675"/>
          </a:xfrm>
          <a:prstGeom prst="rect">
            <a:avLst/>
          </a:prstGeom>
        </p:spPr>
        <p:txBody>
          <a:bodyPr vert="horz" lIns="91440" tIns="45720" rIns="91440" bIns="45720" rtlCol="0">
            <a:normAutofit fontScale="9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2400">
                <a:solidFill>
                  <a:srgbClr val="C00000"/>
                </a:solidFill>
              </a:rPr>
              <a:t> </a:t>
            </a:r>
            <a:r>
              <a:rPr lang="en-US" altLang="en-GB" sz="4000" b="1" i="1">
                <a:gradFill>
                  <a:gsLst>
                    <a:gs pos="0">
                      <a:srgbClr val="FE4444"/>
                    </a:gs>
                    <a:gs pos="100000">
                      <a:srgbClr val="832B2B"/>
                    </a:gs>
                  </a:gsLst>
                  <a:lin scaled="0"/>
                </a:gradFill>
                <a:effectLst>
                  <a:reflection blurRad="6350" stA="53000" endA="300" endPos="35500" dir="5400000" sy="-90000" algn="bl" rotWithShape="0"/>
                </a:effectLst>
                <a:latin typeface="+mn-ea"/>
                <a:cs typeface="+mn-ea"/>
                <a:sym typeface="+mn-ea"/>
              </a:rPr>
              <a:t>Algorithm</a:t>
            </a:r>
            <a:endParaRPr lang="en-IN" altLang="en-US" sz="6000">
              <a:solidFill>
                <a:srgbClr val="C00000"/>
              </a:solidFill>
            </a:endParaRPr>
          </a:p>
          <a:p>
            <a:pPr marL="0" indent="0">
              <a:buFont typeface="Wingdings" panose="05000000000000000000" charset="0"/>
              <a:buNone/>
            </a:pPr>
            <a:r>
              <a:rPr lang="en-IN" altLang="en-US" sz="2665">
                <a:solidFill>
                  <a:srgbClr val="002060"/>
                </a:solidFill>
              </a:rPr>
              <a:t>for (k = 1; k &lt;= n; k++)</a:t>
            </a:r>
            <a:endParaRPr lang="en-IN" altLang="en-US" sz="2665">
              <a:solidFill>
                <a:srgbClr val="002060"/>
              </a:solidFill>
            </a:endParaRPr>
          </a:p>
          <a:p>
            <a:pPr marL="0" indent="0">
              <a:buFont typeface="Wingdings" panose="05000000000000000000" charset="0"/>
              <a:buNone/>
            </a:pPr>
            <a:r>
              <a:rPr lang="en-IN" altLang="en-US" sz="2665">
                <a:solidFill>
                  <a:srgbClr val="002060"/>
                </a:solidFill>
              </a:rPr>
              <a:t>	for (i = 1; i &lt;= n; i++)</a:t>
            </a:r>
            <a:endParaRPr lang="en-IN" altLang="en-US" sz="2665">
              <a:solidFill>
                <a:srgbClr val="002060"/>
              </a:solidFill>
            </a:endParaRPr>
          </a:p>
          <a:p>
            <a:pPr marL="0" indent="0">
              <a:buFont typeface="Wingdings" panose="05000000000000000000" charset="0"/>
              <a:buNone/>
            </a:pPr>
            <a:r>
              <a:rPr lang="en-IN" altLang="en-US" sz="2665">
                <a:solidFill>
                  <a:srgbClr val="002060"/>
                </a:solidFill>
              </a:rPr>
              <a:t>        		for (j = 1; j &lt;= n; j++)</a:t>
            </a:r>
            <a:endParaRPr lang="en-IN" altLang="en-US" sz="2665">
              <a:solidFill>
                <a:srgbClr val="002060"/>
              </a:solidFill>
            </a:endParaRPr>
          </a:p>
          <a:p>
            <a:pPr marL="0" indent="0">
              <a:buFont typeface="Wingdings" panose="05000000000000000000" charset="0"/>
              <a:buNone/>
            </a:pPr>
            <a:r>
              <a:rPr lang="en-IN" altLang="en-US" sz="2665">
                <a:solidFill>
                  <a:srgbClr val="002060"/>
                </a:solidFill>
              </a:rPr>
              <a:t>		{</a:t>
            </a:r>
            <a:endParaRPr lang="en-IN" altLang="en-US" sz="2665">
              <a:solidFill>
                <a:srgbClr val="002060"/>
              </a:solidFill>
            </a:endParaRPr>
          </a:p>
          <a:p>
            <a:pPr marL="0" indent="0">
              <a:buFont typeface="Wingdings" panose="05000000000000000000" charset="0"/>
              <a:buNone/>
            </a:pPr>
            <a:r>
              <a:rPr lang="en-IN" altLang="en-US" sz="2665">
                <a:solidFill>
                  <a:srgbClr val="002060"/>
                </a:solidFill>
              </a:rPr>
              <a:t>            			A</a:t>
            </a:r>
            <a:r>
              <a:rPr lang="en-IN" altLang="en-US" sz="2665" baseline="-25000">
                <a:solidFill>
                  <a:srgbClr val="002060"/>
                </a:solidFill>
              </a:rPr>
              <a:t>q</a:t>
            </a:r>
            <a:r>
              <a:rPr lang="en-IN" altLang="en-US" sz="2665">
                <a:solidFill>
                  <a:srgbClr val="002060"/>
                </a:solidFill>
              </a:rPr>
              <a:t>[i, j] = min (A</a:t>
            </a:r>
            <a:r>
              <a:rPr lang="en-IN" altLang="en-US" sz="2660" baseline="-25000">
                <a:solidFill>
                  <a:srgbClr val="002060"/>
                </a:solidFill>
                <a:sym typeface="+mn-ea"/>
              </a:rPr>
              <a:t>q-1</a:t>
            </a:r>
            <a:r>
              <a:rPr lang="en-IN" altLang="en-US" sz="2665">
                <a:solidFill>
                  <a:srgbClr val="002060"/>
                </a:solidFill>
              </a:rPr>
              <a:t>[i, j], A</a:t>
            </a:r>
            <a:r>
              <a:rPr lang="en-IN" altLang="en-US" sz="2660" baseline="-25000">
                <a:solidFill>
                  <a:srgbClr val="002060"/>
                </a:solidFill>
                <a:sym typeface="+mn-ea"/>
              </a:rPr>
              <a:t>q-1</a:t>
            </a:r>
            <a:r>
              <a:rPr lang="en-IN" altLang="en-US" sz="2665">
                <a:solidFill>
                  <a:srgbClr val="002060"/>
                </a:solidFill>
              </a:rPr>
              <a:t>[i, k] + A</a:t>
            </a:r>
            <a:r>
              <a:rPr lang="en-IN" altLang="en-US" sz="2660" baseline="-25000">
                <a:solidFill>
                  <a:srgbClr val="002060"/>
                </a:solidFill>
                <a:sym typeface="+mn-ea"/>
              </a:rPr>
              <a:t>q-1</a:t>
            </a:r>
            <a:r>
              <a:rPr lang="en-IN" altLang="en-US" sz="2665">
                <a:solidFill>
                  <a:srgbClr val="002060"/>
                </a:solidFill>
              </a:rPr>
              <a:t>[k, j]);</a:t>
            </a:r>
            <a:endParaRPr lang="en-IN" altLang="en-US" sz="2665">
              <a:solidFill>
                <a:srgbClr val="002060"/>
              </a:solidFill>
            </a:endParaRPr>
          </a:p>
          <a:p>
            <a:pPr marL="0" indent="0">
              <a:buFont typeface="Wingdings" panose="05000000000000000000" charset="0"/>
              <a:buNone/>
            </a:pPr>
            <a:r>
              <a:rPr lang="en-IN" altLang="en-US" sz="2665">
                <a:solidFill>
                  <a:srgbClr val="002060"/>
                </a:solidFill>
              </a:rPr>
              <a:t>		}</a:t>
            </a:r>
            <a:endParaRPr lang="en-IN" altLang="en-US" sz="2665">
              <a:solidFill>
                <a:srgbClr val="002060"/>
              </a:solidFill>
            </a:endParaRPr>
          </a:p>
          <a:p>
            <a:pPr marL="0" indent="0">
              <a:buFont typeface="Wingdings" panose="05000000000000000000" charset="0"/>
              <a:buNone/>
            </a:pPr>
            <a:r>
              <a:rPr lang="en-IN" altLang="en-US" sz="2665">
                <a:solidFill>
                  <a:srgbClr val="002060"/>
                </a:solidFill>
              </a:rPr>
              <a:t>return A;</a:t>
            </a:r>
            <a:endParaRPr lang="en-IN" altLang="en-US" sz="2400">
              <a:solidFill>
                <a:srgbClr val="002060"/>
              </a:solidFill>
            </a:endParaRPr>
          </a:p>
          <a:p>
            <a:pPr marL="0" indent="0">
              <a:buFont typeface="Wingdings" panose="05000000000000000000" charset="0"/>
              <a:buNone/>
            </a:pPr>
            <a:endParaRPr lang="en-IN" altLang="en-US" sz="2400">
              <a:solidFill>
                <a:srgbClr val="002060"/>
              </a:solidFill>
            </a:endParaRPr>
          </a:p>
          <a:p>
            <a:pPr marL="0" indent="0">
              <a:buFont typeface="Wingdings" panose="05000000000000000000" charset="0"/>
              <a:buNone/>
            </a:pPr>
            <a:endParaRPr lang="en-IN" altLang="en-US" sz="2400">
              <a:solidFill>
                <a:srgbClr val="002060"/>
              </a:solidFill>
            </a:endParaRPr>
          </a:p>
          <a:p>
            <a:pPr marL="0" indent="0">
              <a:buFont typeface="Wingdings" panose="05000000000000000000" charset="0"/>
              <a:buNone/>
            </a:pPr>
            <a:r>
              <a:rPr lang="en-IN" altLang="en-US" sz="2400">
                <a:solidFill>
                  <a:srgbClr val="002060"/>
                </a:solidFill>
              </a:rPr>
              <a:t>n = no of vertices</a:t>
            </a:r>
            <a:endParaRPr lang="en-IN" altLang="en-US" sz="2400">
              <a:solidFill>
                <a:srgbClr val="002060"/>
              </a:solidFill>
            </a:endParaRPr>
          </a:p>
          <a:p>
            <a:pPr marL="0" indent="0">
              <a:buFont typeface="Wingdings" panose="05000000000000000000" charset="0"/>
              <a:buNone/>
            </a:pPr>
            <a:r>
              <a:rPr lang="en-IN" altLang="en-US" sz="2400">
                <a:solidFill>
                  <a:srgbClr val="002060"/>
                </a:solidFill>
              </a:rPr>
              <a:t>A = matrix of dimension n*n</a:t>
            </a:r>
            <a:endParaRPr lang="en-IN" altLang="en-US" sz="2400">
              <a:solidFill>
                <a:srgbClr val="00206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nvSpPr>
        <p:spPr>
          <a:xfrm>
            <a:off x="838200" y="365125"/>
            <a:ext cx="10515600" cy="763905"/>
          </a:xfrm>
          <a:prstGeom prst="rect">
            <a:avLst/>
          </a:prstGeom>
        </p:spPr>
        <p:txBody>
          <a:bodyPr vert="horz" lIns="91440" tIns="45720" rIns="91440" bIns="45720" rtlCol="0" anchor="ctr">
            <a:no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FLOYD  WARSHALL  ALGORITHM</a:t>
            </a:r>
            <a:endPar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nvSpPr>
        <p:spPr>
          <a:xfrm>
            <a:off x="838200" y="1411605"/>
            <a:ext cx="10515600" cy="4765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2400">
                <a:solidFill>
                  <a:srgbClr val="C00000"/>
                </a:solidFill>
              </a:rPr>
              <a:t> </a:t>
            </a:r>
            <a:r>
              <a:rPr lang="en-US" altLang="en-GB" sz="3600" b="1" i="1">
                <a:gradFill>
                  <a:gsLst>
                    <a:gs pos="0">
                      <a:srgbClr val="FE4444"/>
                    </a:gs>
                    <a:gs pos="100000">
                      <a:srgbClr val="832B2B"/>
                    </a:gs>
                  </a:gsLst>
                  <a:lin scaled="0"/>
                </a:gradFill>
                <a:effectLst>
                  <a:reflection blurRad="6350" stA="53000" endA="300" endPos="35500" dir="5400000" sy="-90000" algn="bl" rotWithShape="0"/>
                </a:effectLst>
                <a:latin typeface="+mn-ea"/>
                <a:cs typeface="+mn-ea"/>
                <a:sym typeface="+mn-ea"/>
              </a:rPr>
              <a:t>Complexity</a:t>
            </a:r>
            <a:endParaRPr lang="en-IN" altLang="en-US" sz="2400">
              <a:solidFill>
                <a:srgbClr val="C00000"/>
              </a:solidFill>
            </a:endParaRPr>
          </a:p>
          <a:p>
            <a:pPr>
              <a:buFont typeface="Wingdings" panose="05000000000000000000" charset="0"/>
              <a:buChar char="Ø"/>
            </a:pPr>
            <a:endParaRPr lang="en-IN" altLang="en-US" sz="2400">
              <a:solidFill>
                <a:srgbClr val="C00000"/>
              </a:solidFill>
            </a:endParaRPr>
          </a:p>
          <a:p>
            <a:pPr>
              <a:buFont typeface="Wingdings" panose="05000000000000000000" charset="0"/>
              <a:buChar char="Ø"/>
            </a:pPr>
            <a:r>
              <a:rPr lang="en-IN" altLang="en-US" sz="2400">
                <a:solidFill>
                  <a:srgbClr val="C00000"/>
                </a:solidFill>
              </a:rPr>
              <a:t> </a:t>
            </a:r>
            <a:r>
              <a:rPr lang="en-IN" altLang="en-US" sz="2400" b="1">
                <a:solidFill>
                  <a:srgbClr val="C00000"/>
                </a:solidFill>
              </a:rPr>
              <a:t>Time Complexity :</a:t>
            </a:r>
            <a:endParaRPr lang="en-IN" altLang="en-US" sz="2400" b="1">
              <a:solidFill>
                <a:srgbClr val="C00000"/>
              </a:solidFill>
            </a:endParaRPr>
          </a:p>
          <a:p>
            <a:pPr marL="0" indent="0">
              <a:buFont typeface="Wingdings" panose="05000000000000000000" charset="0"/>
              <a:buNone/>
            </a:pPr>
            <a:r>
              <a:rPr lang="en-IN" altLang="en-US" sz="2400">
                <a:solidFill>
                  <a:srgbClr val="002060"/>
                </a:solidFill>
              </a:rPr>
              <a:t>Floyd Warshall Algorithm consists of three loops over all the nodes. The inner most loop consists of only constant complexity operations.</a:t>
            </a:r>
            <a:endParaRPr lang="en-IN" altLang="en-US" sz="2400">
              <a:solidFill>
                <a:srgbClr val="002060"/>
              </a:solidFill>
            </a:endParaRPr>
          </a:p>
          <a:p>
            <a:pPr marL="0" indent="0">
              <a:buFont typeface="Wingdings" panose="05000000000000000000" charset="0"/>
              <a:buNone/>
            </a:pPr>
            <a:r>
              <a:rPr lang="en-IN" altLang="en-US" sz="2400">
                <a:solidFill>
                  <a:srgbClr val="002060"/>
                </a:solidFill>
              </a:rPr>
              <a:t>Hence, the time complexity of Floyd Warshall algorithm is </a:t>
            </a:r>
            <a:r>
              <a:rPr lang="en-IN" altLang="en-US" sz="2400" b="1">
                <a:solidFill>
                  <a:srgbClr val="002060"/>
                </a:solidFill>
              </a:rPr>
              <a:t>O(n</a:t>
            </a:r>
            <a:r>
              <a:rPr lang="en-IN" altLang="en-US" sz="2400" b="1" baseline="30000">
                <a:solidFill>
                  <a:srgbClr val="002060"/>
                </a:solidFill>
              </a:rPr>
              <a:t>3</a:t>
            </a:r>
            <a:r>
              <a:rPr lang="en-IN" altLang="en-US" sz="2400" b="1">
                <a:solidFill>
                  <a:srgbClr val="002060"/>
                </a:solidFill>
              </a:rPr>
              <a:t>)</a:t>
            </a:r>
            <a:r>
              <a:rPr lang="en-IN" altLang="en-US" sz="2400">
                <a:solidFill>
                  <a:srgbClr val="002060"/>
                </a:solidFill>
              </a:rPr>
              <a:t>.</a:t>
            </a:r>
            <a:endParaRPr lang="en-IN" altLang="en-US" sz="2400">
              <a:solidFill>
                <a:srgbClr val="002060"/>
              </a:solidFill>
            </a:endParaRPr>
          </a:p>
          <a:p>
            <a:pPr>
              <a:buFont typeface="Wingdings" panose="05000000000000000000" charset="0"/>
              <a:buChar char="Ø"/>
            </a:pPr>
            <a:endParaRPr lang="en-IN" altLang="en-US" sz="2400" b="1">
              <a:solidFill>
                <a:srgbClr val="C00000"/>
              </a:solidFill>
            </a:endParaRPr>
          </a:p>
          <a:p>
            <a:pPr>
              <a:buFont typeface="Wingdings" panose="05000000000000000000" charset="0"/>
              <a:buChar char="Ø"/>
            </a:pPr>
            <a:r>
              <a:rPr lang="en-IN" altLang="en-US" sz="2400" b="1">
                <a:solidFill>
                  <a:srgbClr val="C00000"/>
                </a:solidFill>
              </a:rPr>
              <a:t> Space Complexity :</a:t>
            </a:r>
            <a:endParaRPr lang="en-IN" altLang="en-US" sz="2400" b="1">
              <a:solidFill>
                <a:srgbClr val="C00000"/>
              </a:solidFill>
            </a:endParaRPr>
          </a:p>
          <a:p>
            <a:pPr marL="0" indent="0">
              <a:buFont typeface="Wingdings" panose="05000000000000000000" charset="0"/>
              <a:buNone/>
            </a:pPr>
            <a:r>
              <a:rPr lang="en-IN" altLang="en-US" sz="2400">
                <a:solidFill>
                  <a:srgbClr val="002060"/>
                </a:solidFill>
                <a:sym typeface="+mn-ea"/>
              </a:rPr>
              <a:t>The space complexity of Floyd Warshall algorithm is </a:t>
            </a:r>
            <a:r>
              <a:rPr lang="en-IN" altLang="en-US" sz="2400" b="1">
                <a:solidFill>
                  <a:srgbClr val="002060"/>
                </a:solidFill>
                <a:sym typeface="+mn-ea"/>
              </a:rPr>
              <a:t>O(n</a:t>
            </a:r>
            <a:r>
              <a:rPr lang="en-IN" altLang="en-US" sz="2400" b="1" baseline="30000">
                <a:solidFill>
                  <a:srgbClr val="002060"/>
                </a:solidFill>
                <a:sym typeface="+mn-ea"/>
              </a:rPr>
              <a:t>2</a:t>
            </a:r>
            <a:r>
              <a:rPr lang="en-IN" altLang="en-US" sz="2400" b="1">
                <a:solidFill>
                  <a:srgbClr val="002060"/>
                </a:solidFill>
                <a:sym typeface="+mn-ea"/>
              </a:rPr>
              <a:t>)</a:t>
            </a:r>
            <a:r>
              <a:rPr lang="en-IN" altLang="en-US" sz="2400">
                <a:solidFill>
                  <a:srgbClr val="002060"/>
                </a:solidFill>
                <a:sym typeface="+mn-ea"/>
              </a:rPr>
              <a:t>.</a:t>
            </a:r>
            <a:endParaRPr lang="en-IN" altLang="en-US" sz="2400">
              <a:solidFill>
                <a:srgbClr val="002060"/>
              </a:solidFill>
            </a:endParaRPr>
          </a:p>
          <a:p>
            <a:pPr marL="0" indent="0">
              <a:buFont typeface="Wingdings" panose="05000000000000000000" charset="0"/>
              <a:buNone/>
            </a:pPr>
            <a:endParaRPr lang="en-IN" altLang="en-US" sz="2400">
              <a:solidFill>
                <a:srgbClr val="00206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nvSpPr>
        <p:spPr>
          <a:xfrm>
            <a:off x="838200" y="365125"/>
            <a:ext cx="10515600" cy="763905"/>
          </a:xfrm>
          <a:prstGeom prst="rect">
            <a:avLst/>
          </a:prstGeom>
        </p:spPr>
        <p:txBody>
          <a:bodyPr vert="horz" lIns="91440" tIns="45720" rIns="91440" bIns="45720" rtlCol="0" anchor="ctr">
            <a:no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FLOYD  WARSHALL  ALGORITHM</a:t>
            </a:r>
            <a:endPar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nvSpPr>
        <p:spPr>
          <a:xfrm>
            <a:off x="838200" y="1411605"/>
            <a:ext cx="10515600" cy="47656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3600" i="1">
                <a:solidFill>
                  <a:srgbClr val="C00000"/>
                </a:solidFill>
                <a:effectLst>
                  <a:outerShdw blurRad="38100" dist="38100" dir="2700000" algn="tl">
                    <a:srgbClr val="000000">
                      <a:alpha val="43137"/>
                    </a:srgbClr>
                  </a:outerShdw>
                </a:effectLst>
              </a:rPr>
              <a:t> </a:t>
            </a:r>
            <a:r>
              <a:rPr lang="en-US" altLang="en-GB" sz="3600" b="1" i="1">
                <a:gradFill>
                  <a:gsLst>
                    <a:gs pos="0">
                      <a:srgbClr val="FE4444"/>
                    </a:gs>
                    <a:gs pos="100000">
                      <a:srgbClr val="832B2B"/>
                    </a:gs>
                  </a:gsLst>
                  <a:lin scaled="0"/>
                </a:gradFill>
                <a:effectLst>
                  <a:reflection blurRad="6350" stA="53000" endA="300" endPos="35500" dir="5400000" sy="-90000" algn="bl" rotWithShape="0"/>
                </a:effectLst>
                <a:latin typeface="+mn-ea"/>
                <a:cs typeface="+mn-ea"/>
                <a:sym typeface="+mn-ea"/>
              </a:rPr>
              <a:t>Advantages</a:t>
            </a:r>
            <a:endParaRPr lang="en-IN" altLang="en-US" sz="2400">
              <a:solidFill>
                <a:srgbClr val="C00000"/>
              </a:solidFill>
            </a:endParaRPr>
          </a:p>
          <a:p>
            <a:pPr>
              <a:buFont typeface="Wingdings" panose="05000000000000000000" charset="0"/>
              <a:buChar char="Ø"/>
            </a:pPr>
            <a:r>
              <a:rPr lang="en-IN" altLang="en-US" sz="2400">
                <a:solidFill>
                  <a:srgbClr val="C00000"/>
                </a:solidFill>
              </a:rPr>
              <a:t> </a:t>
            </a:r>
            <a:r>
              <a:rPr lang="en-IN" altLang="en-US" sz="2400">
                <a:solidFill>
                  <a:srgbClr val="002060"/>
                </a:solidFill>
              </a:rPr>
              <a:t>It is extremely simple and easy to implement.</a:t>
            </a:r>
            <a:endParaRPr lang="en-IN" altLang="en-US" sz="2400">
              <a:solidFill>
                <a:srgbClr val="002060"/>
              </a:solidFill>
            </a:endParaRPr>
          </a:p>
          <a:p>
            <a:pPr>
              <a:buFont typeface="Wingdings" panose="05000000000000000000" charset="0"/>
              <a:buChar char="Ø"/>
            </a:pPr>
            <a:r>
              <a:rPr lang="en-IN" altLang="en-US" sz="2400">
                <a:solidFill>
                  <a:srgbClr val="C00000"/>
                </a:solidFill>
              </a:rPr>
              <a:t> </a:t>
            </a:r>
            <a:r>
              <a:rPr lang="en-IN" altLang="en-US" sz="2400">
                <a:solidFill>
                  <a:srgbClr val="002060"/>
                </a:solidFill>
              </a:rPr>
              <a:t>It highlights all the shortest path pairs in a graph with positive or negative edge weights.</a:t>
            </a:r>
            <a:endParaRPr lang="en-IN" altLang="en-US" sz="2400">
              <a:solidFill>
                <a:srgbClr val="002060"/>
              </a:solidFill>
            </a:endParaRPr>
          </a:p>
          <a:p>
            <a:pPr>
              <a:buFont typeface="Wingdings" panose="05000000000000000000" charset="0"/>
              <a:buChar char="Ø"/>
            </a:pPr>
            <a:r>
              <a:rPr lang="en-IN" altLang="en-US" sz="2400">
                <a:solidFill>
                  <a:srgbClr val="C00000"/>
                </a:solidFill>
              </a:rPr>
              <a:t> </a:t>
            </a:r>
            <a:r>
              <a:rPr lang="en-IN" altLang="en-US" sz="2400">
                <a:solidFill>
                  <a:srgbClr val="002060"/>
                </a:solidFill>
              </a:rPr>
              <a:t>It is easy to modify the algorithm and use it to reconstruct the paths.</a:t>
            </a:r>
            <a:endParaRPr lang="en-IN" altLang="en-US" sz="2400">
              <a:solidFill>
                <a:srgbClr val="002060"/>
              </a:solidFill>
            </a:endParaRPr>
          </a:p>
          <a:p>
            <a:pPr marL="0" indent="0">
              <a:buFont typeface="Wingdings" panose="05000000000000000000" charset="0"/>
              <a:buNone/>
            </a:pPr>
            <a:r>
              <a:rPr lang="en-IN" altLang="en-US" sz="3600" i="1">
                <a:solidFill>
                  <a:srgbClr val="C00000"/>
                </a:solidFill>
                <a:effectLst>
                  <a:outerShdw blurRad="38100" dist="38100" dir="2700000" algn="tl">
                    <a:srgbClr val="000000">
                      <a:alpha val="43137"/>
                    </a:srgbClr>
                  </a:outerShdw>
                </a:effectLst>
                <a:sym typeface="+mn-ea"/>
              </a:rPr>
              <a:t> </a:t>
            </a:r>
            <a:endParaRPr lang="en-IN" altLang="en-US" sz="3600" i="1">
              <a:solidFill>
                <a:srgbClr val="C00000"/>
              </a:solidFill>
              <a:effectLst>
                <a:outerShdw blurRad="38100" dist="38100" dir="2700000" algn="tl">
                  <a:srgbClr val="000000">
                    <a:alpha val="43137"/>
                  </a:srgbClr>
                </a:outerShdw>
              </a:effectLst>
              <a:sym typeface="+mn-ea"/>
            </a:endParaRPr>
          </a:p>
          <a:p>
            <a:pPr marL="0" indent="0">
              <a:buFont typeface="Wingdings" panose="05000000000000000000" charset="0"/>
              <a:buNone/>
            </a:pPr>
            <a:r>
              <a:rPr lang="en-US" altLang="en-GB" sz="3600" b="1" i="1">
                <a:gradFill>
                  <a:gsLst>
                    <a:gs pos="0">
                      <a:srgbClr val="FE4444"/>
                    </a:gs>
                    <a:gs pos="100000">
                      <a:srgbClr val="832B2B"/>
                    </a:gs>
                  </a:gsLst>
                  <a:lin scaled="0"/>
                </a:gradFill>
                <a:effectLst>
                  <a:reflection blurRad="6350" stA="53000" endA="300" endPos="35500" dir="5400000" sy="-90000" algn="bl" rotWithShape="0"/>
                </a:effectLst>
                <a:latin typeface="+mn-ea"/>
                <a:cs typeface="+mn-ea"/>
                <a:sym typeface="+mn-ea"/>
              </a:rPr>
              <a:t>Disadvantages</a:t>
            </a:r>
            <a:endParaRPr lang="en-IN" altLang="en-US" sz="2400">
              <a:solidFill>
                <a:srgbClr val="002060"/>
              </a:solidFill>
            </a:endParaRPr>
          </a:p>
          <a:p>
            <a:pPr>
              <a:buFont typeface="Wingdings" panose="05000000000000000000" charset="0"/>
              <a:buChar char="Ø"/>
            </a:pPr>
            <a:r>
              <a:rPr lang="en-IN" altLang="en-US" sz="2400">
                <a:solidFill>
                  <a:srgbClr val="C00000"/>
                </a:solidFill>
              </a:rPr>
              <a:t> </a:t>
            </a:r>
            <a:r>
              <a:rPr lang="en-IN" altLang="en-US" sz="2400">
                <a:solidFill>
                  <a:srgbClr val="002060"/>
                </a:solidFill>
              </a:rPr>
              <a:t>It can find the shortest path only when there are no negative cycles.</a:t>
            </a:r>
            <a:endParaRPr lang="en-IN" altLang="en-US" sz="2400">
              <a:solidFill>
                <a:srgbClr val="002060"/>
              </a:solidFill>
            </a:endParaRPr>
          </a:p>
          <a:p>
            <a:pPr>
              <a:buFont typeface="Wingdings" panose="05000000000000000000" charset="0"/>
              <a:buChar char="Ø"/>
            </a:pPr>
            <a:r>
              <a:rPr lang="en-IN" altLang="en-US" sz="2400">
                <a:solidFill>
                  <a:srgbClr val="C00000"/>
                </a:solidFill>
              </a:rPr>
              <a:t> </a:t>
            </a:r>
            <a:r>
              <a:rPr lang="en-IN" altLang="en-US" sz="2400">
                <a:solidFill>
                  <a:srgbClr val="002060"/>
                </a:solidFill>
              </a:rPr>
              <a:t>It does not return the details of the paths.</a:t>
            </a:r>
            <a:endParaRPr lang="en-IN" altLang="en-US" sz="2400">
              <a:solidFill>
                <a:srgbClr val="002060"/>
              </a:solidFill>
            </a:endParaRPr>
          </a:p>
          <a:p>
            <a:pPr>
              <a:buFont typeface="Wingdings" panose="05000000000000000000" charset="0"/>
              <a:buChar char="Ø"/>
            </a:pPr>
            <a:r>
              <a:rPr lang="en-IN" altLang="en-US" sz="2400">
                <a:solidFill>
                  <a:srgbClr val="C00000"/>
                </a:solidFill>
              </a:rPr>
              <a:t> </a:t>
            </a:r>
            <a:r>
              <a:rPr lang="en-IN" altLang="en-US" sz="2400">
                <a:solidFill>
                  <a:srgbClr val="002060"/>
                </a:solidFill>
              </a:rPr>
              <a:t>It works slower than other algorithms designed to perform the same task. </a:t>
            </a:r>
            <a:endParaRPr lang="en-IN" altLang="en-US" sz="2400">
              <a:solidFill>
                <a:srgbClr val="002060"/>
              </a:solidFill>
            </a:endParaRPr>
          </a:p>
          <a:p>
            <a:pPr>
              <a:buFont typeface="Wingdings" panose="05000000000000000000" charset="0"/>
              <a:buChar char="Ø"/>
            </a:pPr>
            <a:endParaRPr lang="en-IN" altLang="en-US" sz="240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763905"/>
          </a:xfrm>
        </p:spPr>
        <p:txBody>
          <a:bodyPr>
            <a:noAutofit/>
            <a:scene3d>
              <a:camera prst="orthographicFront"/>
              <a:lightRig rig="threePt" dir="t"/>
            </a:scene3d>
          </a:bodyPr>
          <a:p>
            <a:pPr algn="ctr"/>
            <a:r>
              <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FLOYD  WARSHALL  ALGORITHM</a:t>
            </a:r>
            <a:endPar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ph idx="1"/>
          </p:nvPr>
        </p:nvSpPr>
        <p:spPr>
          <a:xfrm>
            <a:off x="838200" y="1411605"/>
            <a:ext cx="10515600" cy="4765675"/>
          </a:xfrm>
        </p:spPr>
        <p:txBody>
          <a:bodyPr>
            <a:normAutofit/>
          </a:bodyPr>
          <a:p>
            <a:pPr marL="0" indent="0">
              <a:buNone/>
            </a:pPr>
            <a:r>
              <a:rPr lang="en-IN" altLang="en-US" sz="2400">
                <a:solidFill>
                  <a:srgbClr val="C00000"/>
                </a:solidFill>
              </a:rPr>
              <a:t> </a:t>
            </a:r>
            <a:r>
              <a:rPr lang="en-US" altLang="en-GB" sz="4000" b="1" i="1">
                <a:gradFill>
                  <a:gsLst>
                    <a:gs pos="0">
                      <a:srgbClr val="FE4444"/>
                    </a:gs>
                    <a:gs pos="100000">
                      <a:srgbClr val="832B2B"/>
                    </a:gs>
                  </a:gsLst>
                  <a:lin scaled="0"/>
                </a:gradFill>
                <a:effectLst>
                  <a:reflection blurRad="6350" stA="53000" endA="300" endPos="35500" dir="5400000" sy="-90000" algn="bl" rotWithShape="0"/>
                </a:effectLst>
                <a:latin typeface="+mn-ea"/>
                <a:cs typeface="+mn-ea"/>
                <a:sym typeface="+mn-ea"/>
              </a:rPr>
              <a:t>Application</a:t>
            </a:r>
            <a:endParaRPr lang="en-IN" altLang="en-US" sz="2400">
              <a:solidFill>
                <a:srgbClr val="C00000"/>
              </a:solidFill>
            </a:endParaRPr>
          </a:p>
          <a:p>
            <a:pPr>
              <a:buFont typeface="Wingdings" panose="05000000000000000000" charset="0"/>
              <a:buChar char="Ø"/>
            </a:pPr>
            <a:r>
              <a:rPr lang="en-IN" altLang="en-US" sz="2665">
                <a:solidFill>
                  <a:srgbClr val="C00000"/>
                </a:solidFill>
              </a:rPr>
              <a:t> </a:t>
            </a:r>
            <a:r>
              <a:rPr lang="en-IN" altLang="en-US" sz="2665">
                <a:solidFill>
                  <a:srgbClr val="002060"/>
                </a:solidFill>
              </a:rPr>
              <a:t>Shortest path is a directed graph</a:t>
            </a:r>
            <a:endParaRPr lang="en-IN" altLang="en-US" sz="2665">
              <a:solidFill>
                <a:srgbClr val="C00000"/>
              </a:solidFill>
            </a:endParaRPr>
          </a:p>
          <a:p>
            <a:pPr>
              <a:buFont typeface="Wingdings" panose="05000000000000000000" charset="0"/>
              <a:buChar char="Ø"/>
            </a:pPr>
            <a:r>
              <a:rPr lang="en-IN" altLang="en-US" sz="2665">
                <a:solidFill>
                  <a:srgbClr val="C00000"/>
                </a:solidFill>
              </a:rPr>
              <a:t> </a:t>
            </a:r>
            <a:r>
              <a:rPr lang="en-IN" altLang="en-US" sz="2665">
                <a:solidFill>
                  <a:srgbClr val="002060"/>
                </a:solidFill>
              </a:rPr>
              <a:t>Transitive closure of directed graphs</a:t>
            </a:r>
            <a:endParaRPr lang="en-IN" altLang="en-US" sz="2665">
              <a:solidFill>
                <a:srgbClr val="C00000"/>
              </a:solidFill>
            </a:endParaRPr>
          </a:p>
          <a:p>
            <a:pPr>
              <a:buFont typeface="Wingdings" panose="05000000000000000000" charset="0"/>
              <a:buChar char="Ø"/>
            </a:pPr>
            <a:r>
              <a:rPr lang="en-IN" altLang="en-US" sz="2665">
                <a:solidFill>
                  <a:srgbClr val="C00000"/>
                </a:solidFill>
              </a:rPr>
              <a:t> </a:t>
            </a:r>
            <a:r>
              <a:rPr lang="en-IN" altLang="en-US" sz="2665">
                <a:solidFill>
                  <a:srgbClr val="002060"/>
                </a:solidFill>
              </a:rPr>
              <a:t>Inversion of real matrices</a:t>
            </a:r>
            <a:endParaRPr lang="en-IN" altLang="en-US" sz="2665">
              <a:solidFill>
                <a:srgbClr val="002060"/>
              </a:solidFill>
            </a:endParaRPr>
          </a:p>
          <a:p>
            <a:pPr>
              <a:buFont typeface="Wingdings" panose="05000000000000000000" charset="0"/>
              <a:buChar char="Ø"/>
            </a:pPr>
            <a:r>
              <a:rPr lang="en-IN" altLang="en-US" sz="2665">
                <a:solidFill>
                  <a:srgbClr val="C00000"/>
                </a:solidFill>
              </a:rPr>
              <a:t> </a:t>
            </a:r>
            <a:r>
              <a:rPr lang="en-IN" altLang="en-US" sz="2665">
                <a:solidFill>
                  <a:srgbClr val="002060"/>
                </a:solidFill>
              </a:rPr>
              <a:t>Optimal Routing</a:t>
            </a:r>
            <a:endParaRPr lang="en-IN" altLang="en-US" sz="2665">
              <a:solidFill>
                <a:srgbClr val="002060"/>
              </a:solidFill>
            </a:endParaRPr>
          </a:p>
          <a:p>
            <a:pPr>
              <a:buFont typeface="Wingdings" panose="05000000000000000000" charset="0"/>
              <a:buChar char="Ø"/>
            </a:pPr>
            <a:r>
              <a:rPr lang="en-IN" altLang="en-US" sz="2665">
                <a:solidFill>
                  <a:srgbClr val="C00000"/>
                </a:solidFill>
              </a:rPr>
              <a:t> </a:t>
            </a:r>
            <a:r>
              <a:rPr lang="en-IN" altLang="en-US" sz="2665">
                <a:solidFill>
                  <a:srgbClr val="002060"/>
                </a:solidFill>
              </a:rPr>
              <a:t>Maximum Bandwith Paths</a:t>
            </a:r>
            <a:endParaRPr lang="en-IN" altLang="en-US" sz="2665">
              <a:solidFill>
                <a:srgbClr val="002060"/>
              </a:solidFill>
            </a:endParaRPr>
          </a:p>
          <a:p>
            <a:pPr>
              <a:buFont typeface="Wingdings" panose="05000000000000000000" charset="0"/>
              <a:buChar char="Ø"/>
            </a:pPr>
            <a:r>
              <a:rPr lang="en-IN" altLang="en-US" sz="2665">
                <a:solidFill>
                  <a:srgbClr val="C00000"/>
                </a:solidFill>
              </a:rPr>
              <a:t> </a:t>
            </a:r>
            <a:r>
              <a:rPr lang="en-IN" altLang="en-US" sz="2665">
                <a:solidFill>
                  <a:srgbClr val="002060"/>
                </a:solidFill>
              </a:rPr>
              <a:t>Computing Canonical Form of difference bound matrices </a:t>
            </a:r>
            <a:endParaRPr lang="en-IN" altLang="en-US" sz="2665">
              <a:solidFill>
                <a:srgbClr val="002060"/>
              </a:solidFill>
            </a:endParaRPr>
          </a:p>
          <a:p>
            <a:pPr>
              <a:buFont typeface="Wingdings" panose="05000000000000000000" charset="0"/>
              <a:buChar char="Ø"/>
            </a:pPr>
            <a:r>
              <a:rPr lang="en-IN" altLang="en-US" sz="2665">
                <a:solidFill>
                  <a:srgbClr val="C00000"/>
                </a:solidFill>
              </a:rPr>
              <a:t> </a:t>
            </a:r>
            <a:r>
              <a:rPr lang="en-IN" altLang="en-US" sz="2665">
                <a:solidFill>
                  <a:srgbClr val="002060"/>
                </a:solidFill>
              </a:rPr>
              <a:t>For testing whether an undirected graph is bipartite</a:t>
            </a:r>
            <a:endParaRPr lang="en-IN" altLang="en-US" sz="2665">
              <a:solidFill>
                <a:srgbClr val="00206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nvSpPr>
        <p:spPr>
          <a:xfrm>
            <a:off x="838200" y="365125"/>
            <a:ext cx="10515600" cy="763905"/>
          </a:xfrm>
          <a:prstGeom prst="rect">
            <a:avLst/>
          </a:prstGeom>
        </p:spPr>
        <p:txBody>
          <a:bodyPr vert="horz" lIns="91440" tIns="45720" rIns="91440" bIns="45720" rtlCol="0" anchor="ctr">
            <a:no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FLOYD  WARSHALL  ALGORITHM</a:t>
            </a:r>
            <a:endPar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nvSpPr>
        <p:spPr>
          <a:xfrm>
            <a:off x="838200" y="1411605"/>
            <a:ext cx="10515600" cy="476567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2400">
                <a:solidFill>
                  <a:srgbClr val="C00000"/>
                </a:solidFill>
              </a:rPr>
              <a:t> </a:t>
            </a:r>
            <a:r>
              <a:rPr lang="en-US" altLang="en-GB" sz="4000" b="1" i="1">
                <a:gradFill>
                  <a:gsLst>
                    <a:gs pos="0">
                      <a:srgbClr val="FE4444"/>
                    </a:gs>
                    <a:gs pos="100000">
                      <a:srgbClr val="832B2B"/>
                    </a:gs>
                  </a:gsLst>
                  <a:lin scaled="0"/>
                </a:gradFill>
                <a:effectLst>
                  <a:reflection blurRad="6350" stA="53000" endA="300" endPos="35500" dir="5400000" sy="-90000" algn="bl" rotWithShape="0"/>
                </a:effectLst>
                <a:latin typeface="+mn-ea"/>
                <a:cs typeface="+mn-ea"/>
                <a:sym typeface="+mn-ea"/>
              </a:rPr>
              <a:t>Problem</a:t>
            </a:r>
            <a:endParaRPr lang="en-IN" altLang="en-US" sz="6000">
              <a:solidFill>
                <a:srgbClr val="C00000"/>
              </a:solidFill>
            </a:endParaRPr>
          </a:p>
          <a:p>
            <a:pPr marL="0" indent="0">
              <a:buFont typeface="Wingdings" panose="05000000000000000000" charset="0"/>
              <a:buNone/>
            </a:pPr>
            <a:r>
              <a:rPr lang="en-IN" altLang="en-US" sz="2665">
                <a:solidFill>
                  <a:srgbClr val="002060"/>
                </a:solidFill>
              </a:rPr>
              <a:t>Consider the following directed weighted graph-</a:t>
            </a:r>
            <a:endParaRPr lang="en-IN" altLang="en-US" sz="2665">
              <a:solidFill>
                <a:srgbClr val="002060"/>
              </a:solidFill>
            </a:endParaRPr>
          </a:p>
          <a:p>
            <a:pPr marL="0" indent="0">
              <a:buFont typeface="Wingdings" panose="05000000000000000000" charset="0"/>
              <a:buNone/>
            </a:pPr>
            <a:endParaRPr lang="en-IN" altLang="en-US" sz="2665">
              <a:solidFill>
                <a:srgbClr val="002060"/>
              </a:solidFill>
            </a:endParaRPr>
          </a:p>
          <a:p>
            <a:pPr marL="0" indent="0">
              <a:buFont typeface="Wingdings" panose="05000000000000000000" charset="0"/>
              <a:buNone/>
            </a:pPr>
            <a:endParaRPr lang="en-IN" altLang="en-US" sz="2665">
              <a:solidFill>
                <a:srgbClr val="002060"/>
              </a:solidFill>
            </a:endParaRPr>
          </a:p>
          <a:p>
            <a:pPr marL="0" indent="0">
              <a:buFont typeface="Wingdings" panose="05000000000000000000" charset="0"/>
              <a:buNone/>
            </a:pPr>
            <a:endParaRPr lang="en-IN" altLang="en-US" sz="2665">
              <a:solidFill>
                <a:srgbClr val="002060"/>
              </a:solidFill>
            </a:endParaRPr>
          </a:p>
          <a:p>
            <a:pPr marL="0" indent="0">
              <a:buFont typeface="Wingdings" panose="05000000000000000000" charset="0"/>
              <a:buNone/>
            </a:pPr>
            <a:endParaRPr lang="en-IN" altLang="en-US" sz="2665">
              <a:solidFill>
                <a:srgbClr val="002060"/>
              </a:solidFill>
            </a:endParaRPr>
          </a:p>
          <a:p>
            <a:pPr marL="0" indent="0">
              <a:buFont typeface="Wingdings" panose="05000000000000000000" charset="0"/>
              <a:buNone/>
            </a:pPr>
            <a:endParaRPr lang="en-IN" altLang="en-US" sz="2665">
              <a:solidFill>
                <a:srgbClr val="002060"/>
              </a:solidFill>
            </a:endParaRPr>
          </a:p>
          <a:p>
            <a:pPr marL="0" indent="0">
              <a:buFont typeface="Wingdings" panose="05000000000000000000" charset="0"/>
              <a:buNone/>
            </a:pPr>
            <a:endParaRPr lang="en-IN" altLang="en-US" sz="2665">
              <a:solidFill>
                <a:srgbClr val="002060"/>
              </a:solidFill>
            </a:endParaRPr>
          </a:p>
          <a:p>
            <a:pPr marL="0" indent="0">
              <a:buFont typeface="Wingdings" panose="05000000000000000000" charset="0"/>
              <a:buNone/>
            </a:pPr>
            <a:endParaRPr lang="en-IN" altLang="en-US" sz="2665">
              <a:solidFill>
                <a:srgbClr val="002060"/>
              </a:solidFill>
            </a:endParaRPr>
          </a:p>
          <a:p>
            <a:pPr marL="0" indent="0">
              <a:buFont typeface="Wingdings" panose="05000000000000000000" charset="0"/>
              <a:buNone/>
            </a:pPr>
            <a:r>
              <a:rPr lang="en-IN" altLang="en-US" sz="2665">
                <a:solidFill>
                  <a:srgbClr val="002060"/>
                </a:solidFill>
              </a:rPr>
              <a:t>Using Floyd Warshall Algorithm, find the shortest path distance between every pair of vertices.</a:t>
            </a:r>
            <a:endParaRPr lang="en-IN" altLang="en-US" sz="2665">
              <a:solidFill>
                <a:srgbClr val="002060"/>
              </a:solidFill>
            </a:endParaRPr>
          </a:p>
        </p:txBody>
      </p:sp>
      <p:sp>
        <p:nvSpPr>
          <p:cNvPr id="8" name="Oval 7"/>
          <p:cNvSpPr/>
          <p:nvPr/>
        </p:nvSpPr>
        <p:spPr>
          <a:xfrm>
            <a:off x="3104515" y="2517140"/>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IN" altLang="en-US" b="1"/>
              <a:t>1</a:t>
            </a:r>
            <a:endParaRPr lang="en-IN" altLang="en-US" b="1"/>
          </a:p>
        </p:txBody>
      </p:sp>
      <p:sp>
        <p:nvSpPr>
          <p:cNvPr id="9" name="Oval 8"/>
          <p:cNvSpPr/>
          <p:nvPr/>
        </p:nvSpPr>
        <p:spPr>
          <a:xfrm>
            <a:off x="5735955" y="4214495"/>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IN" altLang="en-US" b="1"/>
              <a:t>3</a:t>
            </a:r>
            <a:endParaRPr lang="en-IN" altLang="en-US" b="1"/>
          </a:p>
        </p:txBody>
      </p:sp>
      <p:sp>
        <p:nvSpPr>
          <p:cNvPr id="10" name="Oval 9"/>
          <p:cNvSpPr/>
          <p:nvPr/>
        </p:nvSpPr>
        <p:spPr>
          <a:xfrm>
            <a:off x="5735955" y="2517140"/>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IN" altLang="en-US" b="1"/>
              <a:t>4</a:t>
            </a:r>
            <a:endParaRPr lang="en-IN" altLang="en-US" b="1"/>
          </a:p>
        </p:txBody>
      </p:sp>
      <p:sp>
        <p:nvSpPr>
          <p:cNvPr id="11" name="Oval 10"/>
          <p:cNvSpPr/>
          <p:nvPr/>
        </p:nvSpPr>
        <p:spPr>
          <a:xfrm>
            <a:off x="3104515" y="4214495"/>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IN" altLang="en-US" b="1"/>
              <a:t>2</a:t>
            </a:r>
            <a:endParaRPr lang="en-IN" altLang="en-US" b="1"/>
          </a:p>
        </p:txBody>
      </p:sp>
      <p:cxnSp>
        <p:nvCxnSpPr>
          <p:cNvPr id="17" name="Elbow Connector 16"/>
          <p:cNvCxnSpPr>
            <a:stCxn id="8" idx="2"/>
            <a:endCxn id="11" idx="2"/>
          </p:cNvCxnSpPr>
          <p:nvPr/>
        </p:nvCxnSpPr>
        <p:spPr>
          <a:xfrm rot="10800000" flipV="1">
            <a:off x="3104515" y="2876550"/>
            <a:ext cx="3175" cy="1697355"/>
          </a:xfrm>
          <a:prstGeom prst="bentConnector3">
            <a:avLst>
              <a:gd name="adj1" fmla="val 7600000"/>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8" name="Elbow Connector 17"/>
          <p:cNvCxnSpPr>
            <a:stCxn id="11" idx="6"/>
            <a:endCxn id="8" idx="6"/>
          </p:cNvCxnSpPr>
          <p:nvPr/>
        </p:nvCxnSpPr>
        <p:spPr>
          <a:xfrm flipV="1">
            <a:off x="3824605" y="2877185"/>
            <a:ext cx="3175" cy="1697355"/>
          </a:xfrm>
          <a:prstGeom prst="bentConnector3">
            <a:avLst>
              <a:gd name="adj1" fmla="val 7500000"/>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9" name="Elbow Connector 18"/>
          <p:cNvCxnSpPr/>
          <p:nvPr/>
        </p:nvCxnSpPr>
        <p:spPr>
          <a:xfrm rot="10800000" flipV="1">
            <a:off x="5735955" y="2876550"/>
            <a:ext cx="3175" cy="1697355"/>
          </a:xfrm>
          <a:prstGeom prst="bentConnector3">
            <a:avLst>
              <a:gd name="adj1" fmla="val 7600000"/>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0" name="Elbow Connector 19"/>
          <p:cNvCxnSpPr/>
          <p:nvPr/>
        </p:nvCxnSpPr>
        <p:spPr>
          <a:xfrm flipV="1">
            <a:off x="6456045" y="2876550"/>
            <a:ext cx="3175" cy="1697355"/>
          </a:xfrm>
          <a:prstGeom prst="bentConnector3">
            <a:avLst>
              <a:gd name="adj1" fmla="val 7500000"/>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1"/>
            <a:endCxn id="8" idx="7"/>
          </p:cNvCxnSpPr>
          <p:nvPr/>
        </p:nvCxnSpPr>
        <p:spPr>
          <a:xfrm flipH="1">
            <a:off x="3719195" y="2622550"/>
            <a:ext cx="212217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3719195" y="4827905"/>
            <a:ext cx="212217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11" idx="7"/>
            <a:endCxn id="10" idx="3"/>
          </p:cNvCxnSpPr>
          <p:nvPr/>
        </p:nvCxnSpPr>
        <p:spPr>
          <a:xfrm flipV="1">
            <a:off x="3719195" y="3131820"/>
            <a:ext cx="2122170" cy="118808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H="1" flipV="1">
            <a:off x="3719195" y="3131185"/>
            <a:ext cx="2122170" cy="118808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6" name="Text Box 25"/>
          <p:cNvSpPr txBox="1"/>
          <p:nvPr/>
        </p:nvSpPr>
        <p:spPr>
          <a:xfrm>
            <a:off x="4698365" y="2254250"/>
            <a:ext cx="414020" cy="368300"/>
          </a:xfrm>
          <a:prstGeom prst="rect">
            <a:avLst/>
          </a:prstGeom>
          <a:noFill/>
        </p:spPr>
        <p:txBody>
          <a:bodyPr wrap="none" rtlCol="0">
            <a:spAutoFit/>
          </a:bodyPr>
          <a:p>
            <a:r>
              <a:rPr lang="en-IN" altLang="en-US" b="1"/>
              <a:t>15</a:t>
            </a:r>
            <a:endParaRPr lang="en-IN" altLang="en-US" b="1"/>
          </a:p>
        </p:txBody>
      </p:sp>
      <p:sp>
        <p:nvSpPr>
          <p:cNvPr id="27" name="Text Box 26"/>
          <p:cNvSpPr txBox="1"/>
          <p:nvPr/>
        </p:nvSpPr>
        <p:spPr>
          <a:xfrm>
            <a:off x="4802505" y="4827905"/>
            <a:ext cx="414020" cy="368300"/>
          </a:xfrm>
          <a:prstGeom prst="rect">
            <a:avLst/>
          </a:prstGeom>
          <a:noFill/>
        </p:spPr>
        <p:txBody>
          <a:bodyPr wrap="none" rtlCol="0">
            <a:spAutoFit/>
          </a:bodyPr>
          <a:p>
            <a:r>
              <a:rPr lang="en-IN" altLang="en-US" b="1"/>
              <a:t>15</a:t>
            </a:r>
            <a:endParaRPr lang="en-IN" altLang="en-US" b="1"/>
          </a:p>
        </p:txBody>
      </p:sp>
      <p:sp>
        <p:nvSpPr>
          <p:cNvPr id="28" name="Text Box 27"/>
          <p:cNvSpPr txBox="1"/>
          <p:nvPr/>
        </p:nvSpPr>
        <p:spPr>
          <a:xfrm>
            <a:off x="2550795" y="3609975"/>
            <a:ext cx="298450" cy="368300"/>
          </a:xfrm>
          <a:prstGeom prst="rect">
            <a:avLst/>
          </a:prstGeom>
          <a:noFill/>
        </p:spPr>
        <p:txBody>
          <a:bodyPr wrap="none" rtlCol="0">
            <a:spAutoFit/>
          </a:bodyPr>
          <a:p>
            <a:r>
              <a:rPr lang="en-IN" altLang="en-US" b="1"/>
              <a:t>5</a:t>
            </a:r>
            <a:endParaRPr lang="en-IN" altLang="en-US" b="1"/>
          </a:p>
        </p:txBody>
      </p:sp>
      <p:sp>
        <p:nvSpPr>
          <p:cNvPr id="29" name="Text Box 28"/>
          <p:cNvSpPr txBox="1"/>
          <p:nvPr/>
        </p:nvSpPr>
        <p:spPr>
          <a:xfrm>
            <a:off x="5440680" y="3610610"/>
            <a:ext cx="298450" cy="368300"/>
          </a:xfrm>
          <a:prstGeom prst="rect">
            <a:avLst/>
          </a:prstGeom>
          <a:noFill/>
        </p:spPr>
        <p:txBody>
          <a:bodyPr wrap="none" rtlCol="0">
            <a:spAutoFit/>
          </a:bodyPr>
          <a:p>
            <a:r>
              <a:rPr lang="en-IN" altLang="en-US" b="1"/>
              <a:t>5</a:t>
            </a:r>
            <a:endParaRPr lang="en-IN" altLang="en-US" b="1"/>
          </a:p>
        </p:txBody>
      </p:sp>
      <p:sp>
        <p:nvSpPr>
          <p:cNvPr id="31" name="Text Box 30"/>
          <p:cNvSpPr txBox="1"/>
          <p:nvPr/>
        </p:nvSpPr>
        <p:spPr>
          <a:xfrm>
            <a:off x="5112385" y="3131185"/>
            <a:ext cx="298450" cy="368300"/>
          </a:xfrm>
          <a:prstGeom prst="rect">
            <a:avLst/>
          </a:prstGeom>
          <a:noFill/>
        </p:spPr>
        <p:txBody>
          <a:bodyPr wrap="none" rtlCol="0">
            <a:spAutoFit/>
          </a:bodyPr>
          <a:p>
            <a:r>
              <a:rPr lang="en-IN" altLang="en-US" b="1"/>
              <a:t>5</a:t>
            </a:r>
            <a:endParaRPr lang="en-IN" altLang="en-US" b="1"/>
          </a:p>
        </p:txBody>
      </p:sp>
      <p:sp>
        <p:nvSpPr>
          <p:cNvPr id="32" name="Text Box 31"/>
          <p:cNvSpPr txBox="1"/>
          <p:nvPr/>
        </p:nvSpPr>
        <p:spPr>
          <a:xfrm>
            <a:off x="4098290" y="3131185"/>
            <a:ext cx="414020" cy="368300"/>
          </a:xfrm>
          <a:prstGeom prst="rect">
            <a:avLst/>
          </a:prstGeom>
          <a:noFill/>
        </p:spPr>
        <p:txBody>
          <a:bodyPr wrap="none" rtlCol="0">
            <a:spAutoFit/>
          </a:bodyPr>
          <a:p>
            <a:r>
              <a:rPr lang="en-IN" altLang="en-US" b="1"/>
              <a:t>30</a:t>
            </a:r>
            <a:endParaRPr lang="en-IN" altLang="en-US" b="1"/>
          </a:p>
        </p:txBody>
      </p:sp>
      <p:sp>
        <p:nvSpPr>
          <p:cNvPr id="33" name="Text Box 32"/>
          <p:cNvSpPr txBox="1"/>
          <p:nvPr/>
        </p:nvSpPr>
        <p:spPr>
          <a:xfrm>
            <a:off x="3684270" y="3610610"/>
            <a:ext cx="414020" cy="368300"/>
          </a:xfrm>
          <a:prstGeom prst="rect">
            <a:avLst/>
          </a:prstGeom>
          <a:noFill/>
        </p:spPr>
        <p:txBody>
          <a:bodyPr wrap="none" rtlCol="0">
            <a:spAutoFit/>
          </a:bodyPr>
          <a:p>
            <a:r>
              <a:rPr lang="en-IN" altLang="en-US" b="1"/>
              <a:t>50</a:t>
            </a:r>
            <a:endParaRPr lang="en-IN" altLang="en-US" b="1"/>
          </a:p>
        </p:txBody>
      </p:sp>
      <p:sp>
        <p:nvSpPr>
          <p:cNvPr id="34" name="Text Box 33"/>
          <p:cNvSpPr txBox="1"/>
          <p:nvPr/>
        </p:nvSpPr>
        <p:spPr>
          <a:xfrm>
            <a:off x="6711315" y="3609975"/>
            <a:ext cx="414020" cy="368300"/>
          </a:xfrm>
          <a:prstGeom prst="rect">
            <a:avLst/>
          </a:prstGeom>
          <a:noFill/>
        </p:spPr>
        <p:txBody>
          <a:bodyPr wrap="none" rtlCol="0">
            <a:spAutoFit/>
          </a:bodyPr>
          <a:p>
            <a:r>
              <a:rPr lang="en-IN" altLang="en-US" b="1"/>
              <a:t>15</a:t>
            </a:r>
            <a:endParaRPr lang="en-IN" altLang="en-US"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nvSpPr>
        <p:spPr>
          <a:xfrm>
            <a:off x="838200" y="365125"/>
            <a:ext cx="10515600" cy="763905"/>
          </a:xfrm>
          <a:prstGeom prst="rect">
            <a:avLst/>
          </a:prstGeom>
        </p:spPr>
        <p:txBody>
          <a:bodyPr vert="horz" lIns="91440" tIns="45720" rIns="91440" bIns="45720" rtlCol="0" anchor="ctr">
            <a:no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FLOYD  WARSHALL  ALGORITHM</a:t>
            </a:r>
            <a:endPar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nvSpPr>
        <p:spPr>
          <a:xfrm>
            <a:off x="838200" y="1411605"/>
            <a:ext cx="10515600" cy="4765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b="1">
                <a:solidFill>
                  <a:schemeClr val="tx1"/>
                </a:solidFill>
              </a:rPr>
              <a:t>Step 1 : </a:t>
            </a:r>
            <a:endParaRPr lang="en-IN" altLang="en-US" sz="2665">
              <a:solidFill>
                <a:schemeClr val="tx1"/>
              </a:solidFill>
            </a:endParaRPr>
          </a:p>
          <a:p>
            <a:pPr marL="0" indent="0">
              <a:buNone/>
            </a:pPr>
            <a:r>
              <a:rPr lang="en-IN" altLang="en-US" sz="2665">
                <a:solidFill>
                  <a:schemeClr val="tx1"/>
                </a:solidFill>
              </a:rPr>
              <a:t>Make a matrix A</a:t>
            </a:r>
            <a:r>
              <a:rPr lang="en-IN" altLang="en-US" sz="2665" baseline="-25000">
                <a:solidFill>
                  <a:schemeClr val="tx1"/>
                </a:solidFill>
              </a:rPr>
              <a:t>0</a:t>
            </a:r>
            <a:r>
              <a:rPr lang="en-IN" altLang="en-US" sz="2665">
                <a:solidFill>
                  <a:schemeClr val="tx1"/>
                </a:solidFill>
              </a:rPr>
              <a:t> which stores the information about the minimum distance of path between the direct path for every pair of vertices.</a:t>
            </a:r>
            <a:endParaRPr lang="en-IN" altLang="en-US" sz="2665">
              <a:solidFill>
                <a:schemeClr val="tx1"/>
              </a:solidFill>
            </a:endParaRPr>
          </a:p>
          <a:p>
            <a:pPr marL="0" inden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p:txBody>
      </p:sp>
      <p:sp>
        <p:nvSpPr>
          <p:cNvPr id="48" name="Text Box 47"/>
          <p:cNvSpPr txBox="1"/>
          <p:nvPr/>
        </p:nvSpPr>
        <p:spPr>
          <a:xfrm>
            <a:off x="3255645" y="4392295"/>
            <a:ext cx="762000" cy="460375"/>
          </a:xfrm>
          <a:prstGeom prst="rect">
            <a:avLst/>
          </a:prstGeom>
          <a:noFill/>
        </p:spPr>
        <p:txBody>
          <a:bodyPr wrap="square" rtlCol="0">
            <a:spAutoFit/>
          </a:bodyPr>
          <a:p>
            <a:r>
              <a:rPr lang="en-IN" altLang="en-US" sz="2400" b="1"/>
              <a:t>A</a:t>
            </a:r>
            <a:r>
              <a:rPr lang="en-IN" altLang="en-US" sz="2400" b="1" baseline="-25000"/>
              <a:t>0</a:t>
            </a:r>
            <a:r>
              <a:rPr lang="en-IN" altLang="en-US" sz="2400" b="1"/>
              <a:t>  = </a:t>
            </a:r>
            <a:r>
              <a:rPr lang="en-IN" altLang="en-US" b="1"/>
              <a:t> </a:t>
            </a:r>
            <a:endParaRPr lang="en-IN" altLang="en-US" b="1"/>
          </a:p>
        </p:txBody>
      </p:sp>
      <p:graphicFrame>
        <p:nvGraphicFramePr>
          <p:cNvPr id="49" name="Table 48"/>
          <p:cNvGraphicFramePr/>
          <p:nvPr/>
        </p:nvGraphicFramePr>
        <p:xfrm>
          <a:off x="4251960" y="3209925"/>
          <a:ext cx="3162300" cy="2825750"/>
        </p:xfrm>
        <a:graphic>
          <a:graphicData uri="http://schemas.openxmlformats.org/drawingml/2006/table">
            <a:tbl>
              <a:tblPr firstRow="1" bandRow="1">
                <a:tableStyleId>{5C22544A-7EE6-4342-B048-85BDC9FD1C3A}</a:tableStyleId>
              </a:tblPr>
              <a:tblGrid>
                <a:gridCol w="632460"/>
                <a:gridCol w="632460"/>
                <a:gridCol w="632460"/>
                <a:gridCol w="632460"/>
                <a:gridCol w="632460"/>
              </a:tblGrid>
              <a:tr h="565150">
                <a:tc>
                  <a:txBody>
                    <a:bodyPr/>
                    <a:p>
                      <a:pPr algn="ctr">
                        <a:buNone/>
                      </a:pPr>
                      <a:endParaRPr lang="en-US">
                        <a:solidFill>
                          <a:srgbClr val="002060"/>
                        </a:solidFill>
                      </a:endParaRPr>
                    </a:p>
                  </a:txBody>
                  <a:tcPr>
                    <a:noFill/>
                  </a:tcPr>
                </a:tc>
                <a:tc>
                  <a:txBody>
                    <a:bodyPr/>
                    <a:p>
                      <a:pPr algn="ctr">
                        <a:buNone/>
                      </a:pPr>
                      <a:r>
                        <a:rPr lang="en-IN" altLang="en-US">
                          <a:solidFill>
                            <a:srgbClr val="002060"/>
                          </a:solidFill>
                        </a:rPr>
                        <a:t>1</a:t>
                      </a:r>
                      <a:endParaRPr lang="en-IN" altLang="en-US">
                        <a:solidFill>
                          <a:srgbClr val="002060"/>
                        </a:solidFill>
                      </a:endParaRPr>
                    </a:p>
                  </a:txBody>
                  <a:tcPr>
                    <a:noFill/>
                  </a:tcPr>
                </a:tc>
                <a:tc>
                  <a:txBody>
                    <a:bodyPr/>
                    <a:p>
                      <a:pPr algn="ctr">
                        <a:buNone/>
                      </a:pPr>
                      <a:r>
                        <a:rPr lang="en-IN" altLang="en-US">
                          <a:solidFill>
                            <a:srgbClr val="002060"/>
                          </a:solidFill>
                        </a:rPr>
                        <a:t>2</a:t>
                      </a:r>
                      <a:endParaRPr lang="en-IN" altLang="en-US">
                        <a:solidFill>
                          <a:srgbClr val="002060"/>
                        </a:solidFill>
                      </a:endParaRPr>
                    </a:p>
                  </a:txBody>
                  <a:tcPr>
                    <a:noFill/>
                  </a:tcPr>
                </a:tc>
                <a:tc>
                  <a:txBody>
                    <a:bodyPr/>
                    <a:p>
                      <a:pPr algn="ctr">
                        <a:buNone/>
                      </a:pPr>
                      <a:r>
                        <a:rPr lang="en-IN" altLang="en-US">
                          <a:solidFill>
                            <a:srgbClr val="002060"/>
                          </a:solidFill>
                        </a:rPr>
                        <a:t>3</a:t>
                      </a:r>
                      <a:endParaRPr lang="en-IN" altLang="en-US">
                        <a:solidFill>
                          <a:srgbClr val="002060"/>
                        </a:solidFill>
                      </a:endParaRPr>
                    </a:p>
                  </a:txBody>
                  <a:tcPr>
                    <a:noFill/>
                  </a:tcPr>
                </a:tc>
                <a:tc>
                  <a:txBody>
                    <a:bodyPr/>
                    <a:p>
                      <a:pPr algn="ctr">
                        <a:buNone/>
                      </a:pPr>
                      <a:r>
                        <a:rPr lang="en-IN" altLang="en-US">
                          <a:solidFill>
                            <a:srgbClr val="002060"/>
                          </a:solidFill>
                        </a:rPr>
                        <a:t>4</a:t>
                      </a:r>
                      <a:endParaRPr lang="en-IN" altLang="en-US">
                        <a:solidFill>
                          <a:srgbClr val="002060"/>
                        </a:solidFill>
                      </a:endParaRPr>
                    </a:p>
                  </a:txBody>
                  <a:tcPr>
                    <a:noFill/>
                  </a:tcPr>
                </a:tc>
              </a:tr>
              <a:tr h="565150">
                <a:tc>
                  <a:txBody>
                    <a:bodyPr/>
                    <a:p>
                      <a:pPr algn="ctr">
                        <a:buNone/>
                      </a:pPr>
                      <a:r>
                        <a:rPr lang="en-IN" altLang="en-US" b="1">
                          <a:solidFill>
                            <a:srgbClr val="002060"/>
                          </a:solidFill>
                        </a:rPr>
                        <a:t>1</a:t>
                      </a:r>
                      <a:endParaRPr lang="en-IN" altLang="en-US" b="1">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c>
                  <a:txBody>
                    <a:bodyPr/>
                    <a:p>
                      <a:pPr algn="ctr">
                        <a:buNone/>
                      </a:pPr>
                      <a:r>
                        <a:rPr lang="en-IN" altLang="en-US">
                          <a:solidFill>
                            <a:srgbClr val="002060"/>
                          </a:solidFill>
                        </a:rPr>
                        <a:t>5</a:t>
                      </a:r>
                      <a:endParaRPr lang="en-IN" altLang="en-US">
                        <a:solidFill>
                          <a:srgbClr val="002060"/>
                        </a:solidFill>
                      </a:endParaRPr>
                    </a:p>
                  </a:txBody>
                  <a:tcPr>
                    <a:noFill/>
                  </a:tcPr>
                </a:tc>
                <a:tc>
                  <a:txBody>
                    <a:bodyPr/>
                    <a:p>
                      <a:pPr algn="ctr">
                        <a:buNone/>
                      </a:pPr>
                      <a:r>
                        <a:rPr lang="en-IN" altLang="en-US" sz="1800">
                          <a:solidFill>
                            <a:srgbClr val="002060"/>
                          </a:solidFill>
                          <a:latin typeface="Verdana" panose="020B0604030504040204" charset="0"/>
                          <a:cs typeface="Verdana" panose="020B0604030504040204" charset="0"/>
                          <a:sym typeface="+mn-ea"/>
                        </a:rPr>
                        <a:t>∞</a:t>
                      </a:r>
                      <a:endParaRPr lang="en-US">
                        <a:solidFill>
                          <a:srgbClr val="002060"/>
                        </a:solidFill>
                      </a:endParaRPr>
                    </a:p>
                  </a:txBody>
                  <a:tcPr>
                    <a:noFill/>
                  </a:tcPr>
                </a:tc>
                <a:tc>
                  <a:txBody>
                    <a:bodyPr/>
                    <a:p>
                      <a:pPr algn="ctr">
                        <a:buNone/>
                      </a:pPr>
                      <a:r>
                        <a:rPr lang="en-IN" altLang="en-US" sz="1800">
                          <a:solidFill>
                            <a:srgbClr val="002060"/>
                          </a:solidFill>
                          <a:latin typeface="Verdana" panose="020B0604030504040204" charset="0"/>
                          <a:cs typeface="Verdana" panose="020B0604030504040204" charset="0"/>
                          <a:sym typeface="+mn-ea"/>
                        </a:rPr>
                        <a:t>∞</a:t>
                      </a:r>
                      <a:endParaRPr lang="en-US">
                        <a:solidFill>
                          <a:srgbClr val="002060"/>
                        </a:solidFill>
                      </a:endParaRPr>
                    </a:p>
                  </a:txBody>
                  <a:tcPr>
                    <a:noFill/>
                  </a:tcPr>
                </a:tc>
              </a:tr>
              <a:tr h="565150">
                <a:tc>
                  <a:txBody>
                    <a:bodyPr/>
                    <a:p>
                      <a:pPr algn="ctr">
                        <a:buNone/>
                      </a:pPr>
                      <a:r>
                        <a:rPr lang="en-IN" altLang="en-US" b="1">
                          <a:solidFill>
                            <a:srgbClr val="002060"/>
                          </a:solidFill>
                        </a:rPr>
                        <a:t>2</a:t>
                      </a:r>
                      <a:endParaRPr lang="en-IN" altLang="en-US" b="1">
                        <a:solidFill>
                          <a:srgbClr val="002060"/>
                        </a:solidFill>
                      </a:endParaRPr>
                    </a:p>
                  </a:txBody>
                  <a:tcPr>
                    <a:noFill/>
                  </a:tcPr>
                </a:tc>
                <a:tc>
                  <a:txBody>
                    <a:bodyPr/>
                    <a:p>
                      <a:pPr algn="ctr">
                        <a:buNone/>
                      </a:pPr>
                      <a:r>
                        <a:rPr lang="en-IN" altLang="en-US">
                          <a:solidFill>
                            <a:srgbClr val="002060"/>
                          </a:solidFill>
                        </a:rPr>
                        <a:t>50</a:t>
                      </a:r>
                      <a:endParaRPr lang="en-IN" altLang="en-US">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c>
                  <a:txBody>
                    <a:bodyPr/>
                    <a:p>
                      <a:pPr algn="ctr">
                        <a:buNone/>
                      </a:pPr>
                      <a:r>
                        <a:rPr lang="en-IN" altLang="en-US">
                          <a:solidFill>
                            <a:srgbClr val="002060"/>
                          </a:solidFill>
                        </a:rPr>
                        <a:t>15</a:t>
                      </a:r>
                      <a:endParaRPr lang="en-IN" altLang="en-US">
                        <a:solidFill>
                          <a:srgbClr val="002060"/>
                        </a:solidFill>
                      </a:endParaRPr>
                    </a:p>
                  </a:txBody>
                  <a:tcPr>
                    <a:noFill/>
                  </a:tcPr>
                </a:tc>
                <a:tc>
                  <a:txBody>
                    <a:bodyPr/>
                    <a:p>
                      <a:pPr algn="ctr">
                        <a:buNone/>
                      </a:pPr>
                      <a:r>
                        <a:rPr lang="en-IN" altLang="en-US">
                          <a:solidFill>
                            <a:srgbClr val="002060"/>
                          </a:solidFill>
                        </a:rPr>
                        <a:t>5</a:t>
                      </a:r>
                      <a:endParaRPr lang="en-IN" altLang="en-US">
                        <a:solidFill>
                          <a:srgbClr val="002060"/>
                        </a:solidFill>
                      </a:endParaRPr>
                    </a:p>
                  </a:txBody>
                  <a:tcPr>
                    <a:noFill/>
                  </a:tcPr>
                </a:tc>
              </a:tr>
              <a:tr h="565150">
                <a:tc>
                  <a:txBody>
                    <a:bodyPr/>
                    <a:p>
                      <a:pPr algn="ctr">
                        <a:buNone/>
                      </a:pPr>
                      <a:r>
                        <a:rPr lang="en-IN" altLang="en-US" b="1">
                          <a:solidFill>
                            <a:srgbClr val="002060"/>
                          </a:solidFill>
                        </a:rPr>
                        <a:t>3</a:t>
                      </a:r>
                      <a:endParaRPr lang="en-IN" altLang="en-US" b="1">
                        <a:solidFill>
                          <a:srgbClr val="002060"/>
                        </a:solidFill>
                      </a:endParaRPr>
                    </a:p>
                  </a:txBody>
                  <a:tcPr>
                    <a:noFill/>
                  </a:tcPr>
                </a:tc>
                <a:tc>
                  <a:txBody>
                    <a:bodyPr/>
                    <a:p>
                      <a:pPr algn="ctr">
                        <a:buNone/>
                      </a:pPr>
                      <a:r>
                        <a:rPr lang="en-IN" altLang="en-US">
                          <a:solidFill>
                            <a:srgbClr val="002060"/>
                          </a:solidFill>
                        </a:rPr>
                        <a:t>30</a:t>
                      </a:r>
                      <a:endParaRPr lang="en-IN" altLang="en-US">
                        <a:solidFill>
                          <a:srgbClr val="002060"/>
                        </a:solidFill>
                      </a:endParaRPr>
                    </a:p>
                  </a:txBody>
                  <a:tcPr>
                    <a:noFill/>
                  </a:tcPr>
                </a:tc>
                <a:tc>
                  <a:txBody>
                    <a:bodyPr/>
                    <a:p>
                      <a:pPr algn="ctr">
                        <a:buNone/>
                      </a:pPr>
                      <a:r>
                        <a:rPr lang="en-IN" altLang="en-US" sz="1800">
                          <a:solidFill>
                            <a:srgbClr val="002060"/>
                          </a:solidFill>
                          <a:latin typeface="Verdana" panose="020B0604030504040204" charset="0"/>
                          <a:cs typeface="Verdana" panose="020B0604030504040204" charset="0"/>
                          <a:sym typeface="+mn-ea"/>
                        </a:rPr>
                        <a:t>∞</a:t>
                      </a:r>
                      <a:endParaRPr lang="en-US">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c>
                  <a:txBody>
                    <a:bodyPr/>
                    <a:p>
                      <a:pPr algn="ctr">
                        <a:buNone/>
                      </a:pPr>
                      <a:r>
                        <a:rPr lang="en-IN" altLang="en-US">
                          <a:solidFill>
                            <a:srgbClr val="002060"/>
                          </a:solidFill>
                        </a:rPr>
                        <a:t>15</a:t>
                      </a:r>
                      <a:endParaRPr lang="en-IN" altLang="en-US">
                        <a:solidFill>
                          <a:srgbClr val="002060"/>
                        </a:solidFill>
                      </a:endParaRPr>
                    </a:p>
                  </a:txBody>
                  <a:tcPr>
                    <a:noFill/>
                  </a:tcPr>
                </a:tc>
              </a:tr>
              <a:tr h="565150">
                <a:tc>
                  <a:txBody>
                    <a:bodyPr/>
                    <a:p>
                      <a:pPr algn="ctr">
                        <a:buNone/>
                      </a:pPr>
                      <a:r>
                        <a:rPr lang="en-IN" altLang="en-US" b="1">
                          <a:solidFill>
                            <a:srgbClr val="002060"/>
                          </a:solidFill>
                        </a:rPr>
                        <a:t>4</a:t>
                      </a:r>
                      <a:endParaRPr lang="en-IN" altLang="en-US" b="1">
                        <a:solidFill>
                          <a:srgbClr val="002060"/>
                        </a:solidFill>
                      </a:endParaRPr>
                    </a:p>
                  </a:txBody>
                  <a:tcPr>
                    <a:noFill/>
                  </a:tcPr>
                </a:tc>
                <a:tc>
                  <a:txBody>
                    <a:bodyPr/>
                    <a:p>
                      <a:pPr algn="ctr">
                        <a:buNone/>
                      </a:pPr>
                      <a:r>
                        <a:rPr lang="en-IN" altLang="en-US">
                          <a:solidFill>
                            <a:srgbClr val="002060"/>
                          </a:solidFill>
                        </a:rPr>
                        <a:t>15</a:t>
                      </a:r>
                      <a:endParaRPr lang="en-IN" altLang="en-US">
                        <a:solidFill>
                          <a:srgbClr val="002060"/>
                        </a:solidFill>
                      </a:endParaRPr>
                    </a:p>
                  </a:txBody>
                  <a:tcPr>
                    <a:noFill/>
                  </a:tcPr>
                </a:tc>
                <a:tc>
                  <a:txBody>
                    <a:bodyPr/>
                    <a:p>
                      <a:pPr algn="ctr">
                        <a:buNone/>
                      </a:pPr>
                      <a:r>
                        <a:rPr lang="en-IN" altLang="en-US" sz="1800">
                          <a:solidFill>
                            <a:srgbClr val="002060"/>
                          </a:solidFill>
                          <a:latin typeface="Verdana" panose="020B0604030504040204" charset="0"/>
                          <a:cs typeface="Verdana" panose="020B0604030504040204" charset="0"/>
                          <a:sym typeface="+mn-ea"/>
                        </a:rPr>
                        <a:t>∞</a:t>
                      </a:r>
                      <a:endParaRPr lang="en-US">
                        <a:solidFill>
                          <a:srgbClr val="002060"/>
                        </a:solidFill>
                      </a:endParaRPr>
                    </a:p>
                  </a:txBody>
                  <a:tcPr>
                    <a:noFill/>
                  </a:tcPr>
                </a:tc>
                <a:tc>
                  <a:txBody>
                    <a:bodyPr/>
                    <a:p>
                      <a:pPr algn="ctr">
                        <a:buNone/>
                      </a:pPr>
                      <a:r>
                        <a:rPr lang="en-IN" altLang="en-US">
                          <a:solidFill>
                            <a:srgbClr val="002060"/>
                          </a:solidFill>
                        </a:rPr>
                        <a:t>5</a:t>
                      </a:r>
                      <a:endParaRPr lang="en-IN" altLang="en-US">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nvSpPr>
        <p:spPr>
          <a:xfrm>
            <a:off x="838200" y="365125"/>
            <a:ext cx="10515600" cy="763905"/>
          </a:xfrm>
          <a:prstGeom prst="rect">
            <a:avLst/>
          </a:prstGeom>
        </p:spPr>
        <p:txBody>
          <a:bodyPr vert="horz" lIns="91440" tIns="45720" rIns="91440" bIns="45720" rtlCol="0" anchor="ctr">
            <a:no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FLOYD  WARSHALL  ALGORITHM</a:t>
            </a:r>
            <a:endPar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nvSpPr>
        <p:spPr>
          <a:xfrm>
            <a:off x="838200" y="1411605"/>
            <a:ext cx="10515600" cy="476567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b="1">
                <a:solidFill>
                  <a:schemeClr val="tx1"/>
                </a:solidFill>
              </a:rPr>
              <a:t>Step 2 : </a:t>
            </a:r>
            <a:endParaRPr lang="en-IN" altLang="en-US" sz="2665">
              <a:solidFill>
                <a:schemeClr val="tx1"/>
              </a:solidFill>
            </a:endParaRPr>
          </a:p>
          <a:p>
            <a:pPr marL="0" indent="0">
              <a:buNone/>
            </a:pPr>
            <a:r>
              <a:rPr lang="en-IN" altLang="en-US" sz="2400">
                <a:solidFill>
                  <a:schemeClr val="tx1"/>
                </a:solidFill>
              </a:rPr>
              <a:t>In this step, we use A</a:t>
            </a:r>
            <a:r>
              <a:rPr lang="en-IN" altLang="en-US" sz="2400" baseline="-25000">
                <a:solidFill>
                  <a:schemeClr val="tx1"/>
                </a:solidFill>
              </a:rPr>
              <a:t>0</a:t>
            </a:r>
            <a:r>
              <a:rPr lang="en-IN" altLang="en-US" sz="2400">
                <a:solidFill>
                  <a:schemeClr val="tx1"/>
                </a:solidFill>
              </a:rPr>
              <a:t> matrix and find the shortest path via 1 as an intermediate node.</a:t>
            </a:r>
            <a:endParaRPr lang="en-IN" altLang="en-US" sz="2400">
              <a:solidFill>
                <a:schemeClr val="tx1"/>
              </a:solidFill>
            </a:endParaRPr>
          </a:p>
          <a:p>
            <a:pPr marL="0" indent="0">
              <a:buNone/>
            </a:pPr>
            <a:r>
              <a:rPr lang="en-IN" altLang="en-US" sz="2400">
                <a:solidFill>
                  <a:schemeClr val="tx1"/>
                </a:solidFill>
              </a:rPr>
              <a:t>A</a:t>
            </a:r>
            <a:r>
              <a:rPr lang="en-IN" altLang="en-US" sz="2400" baseline="-25000">
                <a:solidFill>
                  <a:schemeClr val="tx1"/>
                </a:solidFill>
              </a:rPr>
              <a:t>1</a:t>
            </a:r>
            <a:r>
              <a:rPr lang="en-IN" altLang="en-US" sz="2400">
                <a:solidFill>
                  <a:schemeClr val="tx1"/>
                </a:solidFill>
              </a:rPr>
              <a:t>[1,1]=0, </a:t>
            </a: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rPr>
              <a:t>[2,2]=0, </a:t>
            </a: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rPr>
              <a:t>[3,3]=0, </a:t>
            </a: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rPr>
              <a:t>[4,4]=0.</a:t>
            </a:r>
            <a:endParaRPr lang="en-IN" altLang="en-US" sz="2400">
              <a:solidFill>
                <a:schemeClr val="tx1"/>
              </a:solidFill>
            </a:endParaRPr>
          </a:p>
          <a:p>
            <a:pPr marL="0" indent="0">
              <a:buNone/>
            </a:pP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rPr>
              <a:t>[1,2], </a:t>
            </a: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rPr>
              <a:t>[1,3], </a:t>
            </a: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rPr>
              <a:t>[1,4], </a:t>
            </a: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rPr>
              <a:t>[2,1], </a:t>
            </a: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rPr>
              <a:t>[3,1], </a:t>
            </a: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rPr>
              <a:t>[4,1] </a:t>
            </a:r>
            <a:endParaRPr lang="en-IN" altLang="en-US" sz="2400">
              <a:solidFill>
                <a:schemeClr val="tx1"/>
              </a:solidFill>
            </a:endParaRPr>
          </a:p>
          <a:p>
            <a:pPr marL="0" indent="0">
              <a:buNone/>
            </a:pPr>
            <a:r>
              <a:rPr lang="en-IN" altLang="en-US" sz="2400">
                <a:solidFill>
                  <a:schemeClr val="tx1"/>
                </a:solidFill>
              </a:rPr>
              <a:t>are remain same as in matrix A</a:t>
            </a:r>
            <a:r>
              <a:rPr lang="en-IN" altLang="en-US" sz="2400" baseline="-25000">
                <a:solidFill>
                  <a:schemeClr val="tx1"/>
                </a:solidFill>
              </a:rPr>
              <a:t>0</a:t>
            </a:r>
            <a:r>
              <a:rPr lang="en-IN" altLang="en-US" sz="2400">
                <a:solidFill>
                  <a:schemeClr val="tx1"/>
                </a:solidFill>
              </a:rPr>
              <a:t>.</a:t>
            </a:r>
            <a:endParaRPr lang="en-IN" altLang="en-US" sz="2400">
              <a:solidFill>
                <a:schemeClr val="tx1"/>
              </a:solidFill>
            </a:endParaRPr>
          </a:p>
          <a:p>
            <a:pPr marL="0" indent="0">
              <a:buNone/>
            </a:pP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rPr>
              <a:t>[2,3]= min(A</a:t>
            </a:r>
            <a:r>
              <a:rPr lang="en-IN" altLang="en-US" sz="2400" baseline="-25000">
                <a:solidFill>
                  <a:schemeClr val="tx1"/>
                </a:solidFill>
              </a:rPr>
              <a:t>0</a:t>
            </a:r>
            <a:r>
              <a:rPr lang="en-IN" altLang="en-US" sz="2400">
                <a:solidFill>
                  <a:schemeClr val="tx1"/>
                </a:solidFill>
              </a:rPr>
              <a:t>[2,3], </a:t>
            </a:r>
            <a:r>
              <a:rPr lang="en-IN" altLang="en-US" sz="2400">
                <a:solidFill>
                  <a:schemeClr val="tx1"/>
                </a:solidFill>
                <a:sym typeface="+mn-ea"/>
              </a:rPr>
              <a:t>A</a:t>
            </a:r>
            <a:r>
              <a:rPr lang="en-IN" altLang="en-US" sz="2400" baseline="-25000">
                <a:solidFill>
                  <a:schemeClr val="tx1"/>
                </a:solidFill>
                <a:sym typeface="+mn-ea"/>
              </a:rPr>
              <a:t>0</a:t>
            </a:r>
            <a:r>
              <a:rPr lang="en-IN" altLang="en-US" sz="2400">
                <a:solidFill>
                  <a:schemeClr val="tx1"/>
                </a:solidFill>
              </a:rPr>
              <a:t>[2,1]+</a:t>
            </a:r>
            <a:r>
              <a:rPr lang="en-IN" altLang="en-US" sz="2400">
                <a:solidFill>
                  <a:schemeClr val="tx1"/>
                </a:solidFill>
                <a:sym typeface="+mn-ea"/>
              </a:rPr>
              <a:t>A</a:t>
            </a:r>
            <a:r>
              <a:rPr lang="en-IN" altLang="en-US" sz="2400" baseline="-25000">
                <a:solidFill>
                  <a:schemeClr val="tx1"/>
                </a:solidFill>
                <a:sym typeface="+mn-ea"/>
              </a:rPr>
              <a:t>0</a:t>
            </a:r>
            <a:r>
              <a:rPr lang="en-IN" altLang="en-US" sz="2400">
                <a:solidFill>
                  <a:schemeClr val="tx1"/>
                </a:solidFill>
              </a:rPr>
              <a:t>[1,3]) = 15</a:t>
            </a:r>
            <a:endParaRPr lang="en-IN" altLang="en-US" sz="2400">
              <a:solidFill>
                <a:schemeClr val="tx1"/>
              </a:solidFill>
            </a:endParaRPr>
          </a:p>
          <a:p>
            <a:pPr marL="0" indent="0">
              <a:buNone/>
            </a:pP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rPr>
              <a:t>[2,4]= min(</a:t>
            </a:r>
            <a:r>
              <a:rPr lang="en-IN" altLang="en-US" sz="2400">
                <a:solidFill>
                  <a:schemeClr val="tx1"/>
                </a:solidFill>
                <a:sym typeface="+mn-ea"/>
              </a:rPr>
              <a:t>A</a:t>
            </a:r>
            <a:r>
              <a:rPr lang="en-IN" altLang="en-US" sz="2400" baseline="-25000">
                <a:solidFill>
                  <a:schemeClr val="tx1"/>
                </a:solidFill>
                <a:sym typeface="+mn-ea"/>
              </a:rPr>
              <a:t>0</a:t>
            </a:r>
            <a:r>
              <a:rPr lang="en-IN" altLang="en-US" sz="2400">
                <a:solidFill>
                  <a:schemeClr val="tx1"/>
                </a:solidFill>
              </a:rPr>
              <a:t>[2,4], </a:t>
            </a:r>
            <a:r>
              <a:rPr lang="en-IN" altLang="en-US" sz="2400">
                <a:solidFill>
                  <a:schemeClr val="tx1"/>
                </a:solidFill>
                <a:sym typeface="+mn-ea"/>
              </a:rPr>
              <a:t>A</a:t>
            </a:r>
            <a:r>
              <a:rPr lang="en-IN" altLang="en-US" sz="2400" baseline="-25000">
                <a:solidFill>
                  <a:schemeClr val="tx1"/>
                </a:solidFill>
                <a:sym typeface="+mn-ea"/>
              </a:rPr>
              <a:t>0</a:t>
            </a:r>
            <a:r>
              <a:rPr lang="en-IN" altLang="en-US" sz="2400">
                <a:solidFill>
                  <a:schemeClr val="tx1"/>
                </a:solidFill>
              </a:rPr>
              <a:t>[2,1]+</a:t>
            </a:r>
            <a:r>
              <a:rPr lang="en-IN" altLang="en-US" sz="2400">
                <a:solidFill>
                  <a:schemeClr val="tx1"/>
                </a:solidFill>
                <a:sym typeface="+mn-ea"/>
              </a:rPr>
              <a:t>A</a:t>
            </a:r>
            <a:r>
              <a:rPr lang="en-IN" altLang="en-US" sz="2400" baseline="-25000">
                <a:solidFill>
                  <a:schemeClr val="tx1"/>
                </a:solidFill>
                <a:sym typeface="+mn-ea"/>
              </a:rPr>
              <a:t>0</a:t>
            </a:r>
            <a:r>
              <a:rPr lang="en-IN" altLang="en-US" sz="2400">
                <a:solidFill>
                  <a:schemeClr val="tx1"/>
                </a:solidFill>
              </a:rPr>
              <a:t>[1,4]) = 5</a:t>
            </a:r>
            <a:endParaRPr lang="en-IN" altLang="en-US" sz="2400">
              <a:solidFill>
                <a:schemeClr val="tx1"/>
              </a:solidFill>
            </a:endParaRPr>
          </a:p>
          <a:p>
            <a:pPr marL="0" indent="0">
              <a:buFont typeface="Wingdings" panose="05000000000000000000" charset="0"/>
              <a:buNone/>
            </a:pP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sym typeface="+mn-ea"/>
              </a:rPr>
              <a:t>[3,2]= min(A</a:t>
            </a:r>
            <a:r>
              <a:rPr lang="en-IN" altLang="en-US" sz="2400" baseline="-25000">
                <a:solidFill>
                  <a:schemeClr val="tx1"/>
                </a:solidFill>
                <a:sym typeface="+mn-ea"/>
              </a:rPr>
              <a:t>0</a:t>
            </a:r>
            <a:r>
              <a:rPr lang="en-IN" altLang="en-US" sz="2400">
                <a:solidFill>
                  <a:schemeClr val="tx1"/>
                </a:solidFill>
                <a:sym typeface="+mn-ea"/>
              </a:rPr>
              <a:t>[3,2], A</a:t>
            </a:r>
            <a:r>
              <a:rPr lang="en-IN" altLang="en-US" sz="2400" baseline="-25000">
                <a:solidFill>
                  <a:schemeClr val="tx1"/>
                </a:solidFill>
                <a:sym typeface="+mn-ea"/>
              </a:rPr>
              <a:t>0</a:t>
            </a:r>
            <a:r>
              <a:rPr lang="en-IN" altLang="en-US" sz="2400">
                <a:solidFill>
                  <a:schemeClr val="tx1"/>
                </a:solidFill>
                <a:sym typeface="+mn-ea"/>
              </a:rPr>
              <a:t>[3,1]+A</a:t>
            </a:r>
            <a:r>
              <a:rPr lang="en-IN" altLang="en-US" sz="2400" baseline="-25000">
                <a:solidFill>
                  <a:schemeClr val="tx1"/>
                </a:solidFill>
                <a:sym typeface="+mn-ea"/>
              </a:rPr>
              <a:t>0</a:t>
            </a:r>
            <a:r>
              <a:rPr lang="en-IN" altLang="en-US" sz="2400">
                <a:solidFill>
                  <a:schemeClr val="tx1"/>
                </a:solidFill>
                <a:sym typeface="+mn-ea"/>
              </a:rPr>
              <a:t>[1,2]) = 35</a:t>
            </a:r>
            <a:endParaRPr lang="en-IN" altLang="en-US" sz="2400">
              <a:solidFill>
                <a:schemeClr val="tx1"/>
              </a:solidFill>
              <a:sym typeface="+mn-ea"/>
            </a:endParaRPr>
          </a:p>
          <a:p>
            <a:pPr marL="0" indent="0">
              <a:buFont typeface="Wingdings" panose="05000000000000000000" charset="0"/>
              <a:buNone/>
            </a:pP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sym typeface="+mn-ea"/>
              </a:rPr>
              <a:t>[3,4]= min(A</a:t>
            </a:r>
            <a:r>
              <a:rPr lang="en-IN" altLang="en-US" sz="2400" baseline="-25000">
                <a:solidFill>
                  <a:schemeClr val="tx1"/>
                </a:solidFill>
                <a:sym typeface="+mn-ea"/>
              </a:rPr>
              <a:t>0</a:t>
            </a:r>
            <a:r>
              <a:rPr lang="en-IN" altLang="en-US" sz="2400">
                <a:solidFill>
                  <a:schemeClr val="tx1"/>
                </a:solidFill>
                <a:sym typeface="+mn-ea"/>
              </a:rPr>
              <a:t>[3,4], A</a:t>
            </a:r>
            <a:r>
              <a:rPr lang="en-IN" altLang="en-US" sz="2400" baseline="-25000">
                <a:solidFill>
                  <a:schemeClr val="tx1"/>
                </a:solidFill>
                <a:sym typeface="+mn-ea"/>
              </a:rPr>
              <a:t>0</a:t>
            </a:r>
            <a:r>
              <a:rPr lang="en-IN" altLang="en-US" sz="2400">
                <a:solidFill>
                  <a:schemeClr val="tx1"/>
                </a:solidFill>
                <a:sym typeface="+mn-ea"/>
              </a:rPr>
              <a:t>[3,1]+A</a:t>
            </a:r>
            <a:r>
              <a:rPr lang="en-IN" altLang="en-US" sz="2400" baseline="-25000">
                <a:solidFill>
                  <a:schemeClr val="tx1"/>
                </a:solidFill>
                <a:sym typeface="+mn-ea"/>
              </a:rPr>
              <a:t>0</a:t>
            </a:r>
            <a:r>
              <a:rPr lang="en-IN" altLang="en-US" sz="2400">
                <a:solidFill>
                  <a:schemeClr val="tx1"/>
                </a:solidFill>
                <a:sym typeface="+mn-ea"/>
              </a:rPr>
              <a:t>[1,4]) = 15</a:t>
            </a:r>
            <a:endParaRPr lang="en-IN" altLang="en-US" sz="2400">
              <a:solidFill>
                <a:schemeClr val="tx1"/>
              </a:solidFill>
              <a:sym typeface="+mn-ea"/>
            </a:endParaRPr>
          </a:p>
          <a:p>
            <a:pPr marL="0" indent="0">
              <a:buFont typeface="Wingdings" panose="05000000000000000000" charset="0"/>
              <a:buNone/>
            </a:pP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sym typeface="+mn-ea"/>
              </a:rPr>
              <a:t>[4,2]= min(A</a:t>
            </a:r>
            <a:r>
              <a:rPr lang="en-IN" altLang="en-US" sz="2400" baseline="-25000">
                <a:solidFill>
                  <a:schemeClr val="tx1"/>
                </a:solidFill>
                <a:sym typeface="+mn-ea"/>
              </a:rPr>
              <a:t>0</a:t>
            </a:r>
            <a:r>
              <a:rPr lang="en-IN" altLang="en-US" sz="2400">
                <a:solidFill>
                  <a:schemeClr val="tx1"/>
                </a:solidFill>
                <a:sym typeface="+mn-ea"/>
              </a:rPr>
              <a:t>[4,2], A</a:t>
            </a:r>
            <a:r>
              <a:rPr lang="en-IN" altLang="en-US" sz="2400" baseline="-25000">
                <a:solidFill>
                  <a:schemeClr val="tx1"/>
                </a:solidFill>
                <a:sym typeface="+mn-ea"/>
              </a:rPr>
              <a:t>0</a:t>
            </a:r>
            <a:r>
              <a:rPr lang="en-IN" altLang="en-US" sz="2400">
                <a:solidFill>
                  <a:schemeClr val="tx1"/>
                </a:solidFill>
                <a:sym typeface="+mn-ea"/>
              </a:rPr>
              <a:t>[4,1]+A</a:t>
            </a:r>
            <a:r>
              <a:rPr lang="en-IN" altLang="en-US" sz="2400" baseline="-25000">
                <a:solidFill>
                  <a:schemeClr val="tx1"/>
                </a:solidFill>
                <a:sym typeface="+mn-ea"/>
              </a:rPr>
              <a:t>0</a:t>
            </a:r>
            <a:r>
              <a:rPr lang="en-IN" altLang="en-US" sz="2400">
                <a:solidFill>
                  <a:schemeClr val="tx1"/>
                </a:solidFill>
                <a:sym typeface="+mn-ea"/>
              </a:rPr>
              <a:t>[1,2]) = 20</a:t>
            </a:r>
            <a:endParaRPr lang="en-IN" altLang="en-US" sz="2400">
              <a:solidFill>
                <a:schemeClr val="tx1"/>
              </a:solidFill>
              <a:sym typeface="+mn-ea"/>
            </a:endParaRPr>
          </a:p>
          <a:p>
            <a:pPr marL="0" indent="0">
              <a:buFont typeface="Wingdings" panose="05000000000000000000" charset="0"/>
              <a:buNone/>
            </a:pP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sym typeface="+mn-ea"/>
              </a:rPr>
              <a:t>[4,3]= min(A</a:t>
            </a:r>
            <a:r>
              <a:rPr lang="en-IN" altLang="en-US" sz="2400" baseline="-25000">
                <a:solidFill>
                  <a:schemeClr val="tx1"/>
                </a:solidFill>
                <a:sym typeface="+mn-ea"/>
              </a:rPr>
              <a:t>0</a:t>
            </a:r>
            <a:r>
              <a:rPr lang="en-IN" altLang="en-US" sz="2400">
                <a:solidFill>
                  <a:schemeClr val="tx1"/>
                </a:solidFill>
                <a:sym typeface="+mn-ea"/>
              </a:rPr>
              <a:t>[4,3], A</a:t>
            </a:r>
            <a:r>
              <a:rPr lang="en-IN" altLang="en-US" sz="2400" baseline="-25000">
                <a:solidFill>
                  <a:schemeClr val="tx1"/>
                </a:solidFill>
                <a:sym typeface="+mn-ea"/>
              </a:rPr>
              <a:t>0</a:t>
            </a:r>
            <a:r>
              <a:rPr lang="en-IN" altLang="en-US" sz="2400">
                <a:solidFill>
                  <a:schemeClr val="tx1"/>
                </a:solidFill>
                <a:sym typeface="+mn-ea"/>
              </a:rPr>
              <a:t>[4,1]+A</a:t>
            </a:r>
            <a:r>
              <a:rPr lang="en-IN" altLang="en-US" sz="2400" baseline="-25000">
                <a:solidFill>
                  <a:schemeClr val="tx1"/>
                </a:solidFill>
                <a:sym typeface="+mn-ea"/>
              </a:rPr>
              <a:t>0</a:t>
            </a:r>
            <a:r>
              <a:rPr lang="en-IN" altLang="en-US" sz="2400">
                <a:solidFill>
                  <a:schemeClr val="tx1"/>
                </a:solidFill>
                <a:sym typeface="+mn-ea"/>
              </a:rPr>
              <a:t>[1,3]) = 5</a:t>
            </a: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p:txBody>
      </p:sp>
      <p:sp>
        <p:nvSpPr>
          <p:cNvPr id="48" name="Text Box 47"/>
          <p:cNvSpPr txBox="1"/>
          <p:nvPr/>
        </p:nvSpPr>
        <p:spPr>
          <a:xfrm>
            <a:off x="7429500" y="4391660"/>
            <a:ext cx="762000" cy="460375"/>
          </a:xfrm>
          <a:prstGeom prst="rect">
            <a:avLst/>
          </a:prstGeom>
          <a:noFill/>
        </p:spPr>
        <p:txBody>
          <a:bodyPr wrap="square" rtlCol="0">
            <a:spAutoFit/>
          </a:bodyPr>
          <a:p>
            <a:r>
              <a:rPr lang="en-IN" altLang="en-US" sz="2400" b="1"/>
              <a:t>A</a:t>
            </a:r>
            <a:r>
              <a:rPr lang="en-IN" altLang="en-US" sz="2400" b="1" baseline="-25000"/>
              <a:t>1</a:t>
            </a:r>
            <a:r>
              <a:rPr lang="en-IN" altLang="en-US" sz="2400" b="1"/>
              <a:t>  = </a:t>
            </a:r>
            <a:r>
              <a:rPr lang="en-IN" altLang="en-US" b="1"/>
              <a:t> </a:t>
            </a:r>
            <a:endParaRPr lang="en-IN" altLang="en-US" b="1"/>
          </a:p>
        </p:txBody>
      </p:sp>
      <p:graphicFrame>
        <p:nvGraphicFramePr>
          <p:cNvPr id="49" name="Table 48"/>
          <p:cNvGraphicFramePr/>
          <p:nvPr/>
        </p:nvGraphicFramePr>
        <p:xfrm>
          <a:off x="8191500" y="3209290"/>
          <a:ext cx="3162300" cy="2825750"/>
        </p:xfrm>
        <a:graphic>
          <a:graphicData uri="http://schemas.openxmlformats.org/drawingml/2006/table">
            <a:tbl>
              <a:tblPr firstRow="1" bandRow="1">
                <a:tableStyleId>{5C22544A-7EE6-4342-B048-85BDC9FD1C3A}</a:tableStyleId>
              </a:tblPr>
              <a:tblGrid>
                <a:gridCol w="632460"/>
                <a:gridCol w="632460"/>
                <a:gridCol w="632460"/>
                <a:gridCol w="632460"/>
                <a:gridCol w="632460"/>
              </a:tblGrid>
              <a:tr h="565150">
                <a:tc>
                  <a:txBody>
                    <a:bodyPr/>
                    <a:p>
                      <a:pPr algn="ctr">
                        <a:buNone/>
                      </a:pPr>
                      <a:endParaRPr lang="en-US">
                        <a:solidFill>
                          <a:srgbClr val="002060"/>
                        </a:solidFill>
                      </a:endParaRPr>
                    </a:p>
                  </a:txBody>
                  <a:tcPr>
                    <a:noFill/>
                  </a:tcPr>
                </a:tc>
                <a:tc>
                  <a:txBody>
                    <a:bodyPr/>
                    <a:p>
                      <a:pPr algn="ctr">
                        <a:buNone/>
                      </a:pPr>
                      <a:r>
                        <a:rPr lang="en-IN" altLang="en-US">
                          <a:solidFill>
                            <a:srgbClr val="002060"/>
                          </a:solidFill>
                        </a:rPr>
                        <a:t>1</a:t>
                      </a:r>
                      <a:endParaRPr lang="en-IN" altLang="en-US">
                        <a:solidFill>
                          <a:srgbClr val="002060"/>
                        </a:solidFill>
                      </a:endParaRPr>
                    </a:p>
                  </a:txBody>
                  <a:tcPr>
                    <a:noFill/>
                  </a:tcPr>
                </a:tc>
                <a:tc>
                  <a:txBody>
                    <a:bodyPr/>
                    <a:p>
                      <a:pPr algn="ctr">
                        <a:buNone/>
                      </a:pPr>
                      <a:r>
                        <a:rPr lang="en-IN" altLang="en-US">
                          <a:solidFill>
                            <a:srgbClr val="002060"/>
                          </a:solidFill>
                        </a:rPr>
                        <a:t>2</a:t>
                      </a:r>
                      <a:endParaRPr lang="en-IN" altLang="en-US">
                        <a:solidFill>
                          <a:srgbClr val="002060"/>
                        </a:solidFill>
                      </a:endParaRPr>
                    </a:p>
                  </a:txBody>
                  <a:tcPr>
                    <a:noFill/>
                  </a:tcPr>
                </a:tc>
                <a:tc>
                  <a:txBody>
                    <a:bodyPr/>
                    <a:p>
                      <a:pPr algn="ctr">
                        <a:buNone/>
                      </a:pPr>
                      <a:r>
                        <a:rPr lang="en-IN" altLang="en-US">
                          <a:solidFill>
                            <a:srgbClr val="002060"/>
                          </a:solidFill>
                        </a:rPr>
                        <a:t>3</a:t>
                      </a:r>
                      <a:endParaRPr lang="en-IN" altLang="en-US">
                        <a:solidFill>
                          <a:srgbClr val="002060"/>
                        </a:solidFill>
                      </a:endParaRPr>
                    </a:p>
                  </a:txBody>
                  <a:tcPr>
                    <a:noFill/>
                  </a:tcPr>
                </a:tc>
                <a:tc>
                  <a:txBody>
                    <a:bodyPr/>
                    <a:p>
                      <a:pPr algn="ctr">
                        <a:buNone/>
                      </a:pPr>
                      <a:r>
                        <a:rPr lang="en-IN" altLang="en-US">
                          <a:solidFill>
                            <a:srgbClr val="002060"/>
                          </a:solidFill>
                        </a:rPr>
                        <a:t>4</a:t>
                      </a:r>
                      <a:endParaRPr lang="en-IN" altLang="en-US">
                        <a:solidFill>
                          <a:srgbClr val="002060"/>
                        </a:solidFill>
                      </a:endParaRPr>
                    </a:p>
                  </a:txBody>
                  <a:tcPr>
                    <a:noFill/>
                  </a:tcPr>
                </a:tc>
              </a:tr>
              <a:tr h="565150">
                <a:tc>
                  <a:txBody>
                    <a:bodyPr/>
                    <a:p>
                      <a:pPr algn="ctr">
                        <a:buNone/>
                      </a:pPr>
                      <a:r>
                        <a:rPr lang="en-IN" altLang="en-US" b="1">
                          <a:solidFill>
                            <a:srgbClr val="002060"/>
                          </a:solidFill>
                        </a:rPr>
                        <a:t>1</a:t>
                      </a:r>
                      <a:endParaRPr lang="en-IN" altLang="en-US" b="1">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c>
                  <a:txBody>
                    <a:bodyPr/>
                    <a:p>
                      <a:pPr algn="ctr">
                        <a:buNone/>
                      </a:pPr>
                      <a:r>
                        <a:rPr lang="en-IN" altLang="en-US">
                          <a:solidFill>
                            <a:srgbClr val="002060"/>
                          </a:solidFill>
                        </a:rPr>
                        <a:t>5</a:t>
                      </a:r>
                      <a:endParaRPr lang="en-IN" altLang="en-US">
                        <a:solidFill>
                          <a:srgbClr val="002060"/>
                        </a:solidFill>
                      </a:endParaRPr>
                    </a:p>
                  </a:txBody>
                  <a:tcPr>
                    <a:noFill/>
                  </a:tcPr>
                </a:tc>
                <a:tc>
                  <a:txBody>
                    <a:bodyPr/>
                    <a:p>
                      <a:pPr algn="ctr">
                        <a:buNone/>
                      </a:pPr>
                      <a:r>
                        <a:rPr lang="en-IN" altLang="en-US" sz="1800">
                          <a:solidFill>
                            <a:srgbClr val="002060"/>
                          </a:solidFill>
                          <a:latin typeface="Verdana" panose="020B0604030504040204" charset="0"/>
                          <a:cs typeface="Verdana" panose="020B0604030504040204" charset="0"/>
                          <a:sym typeface="+mn-ea"/>
                        </a:rPr>
                        <a:t>∞</a:t>
                      </a:r>
                      <a:endParaRPr lang="en-US">
                        <a:solidFill>
                          <a:srgbClr val="002060"/>
                        </a:solidFill>
                      </a:endParaRPr>
                    </a:p>
                  </a:txBody>
                  <a:tcPr>
                    <a:noFill/>
                  </a:tcPr>
                </a:tc>
                <a:tc>
                  <a:txBody>
                    <a:bodyPr/>
                    <a:p>
                      <a:pPr algn="ctr">
                        <a:buNone/>
                      </a:pPr>
                      <a:r>
                        <a:rPr lang="en-IN" altLang="en-US" sz="1800">
                          <a:solidFill>
                            <a:srgbClr val="002060"/>
                          </a:solidFill>
                          <a:latin typeface="Verdana" panose="020B0604030504040204" charset="0"/>
                          <a:cs typeface="Verdana" panose="020B0604030504040204" charset="0"/>
                          <a:sym typeface="+mn-ea"/>
                        </a:rPr>
                        <a:t>∞</a:t>
                      </a:r>
                      <a:endParaRPr lang="en-US">
                        <a:solidFill>
                          <a:srgbClr val="002060"/>
                        </a:solidFill>
                      </a:endParaRPr>
                    </a:p>
                  </a:txBody>
                  <a:tcPr>
                    <a:noFill/>
                  </a:tcPr>
                </a:tc>
              </a:tr>
              <a:tr h="565150">
                <a:tc>
                  <a:txBody>
                    <a:bodyPr/>
                    <a:p>
                      <a:pPr algn="ctr">
                        <a:buNone/>
                      </a:pPr>
                      <a:r>
                        <a:rPr lang="en-IN" altLang="en-US" b="1">
                          <a:solidFill>
                            <a:srgbClr val="002060"/>
                          </a:solidFill>
                        </a:rPr>
                        <a:t>2</a:t>
                      </a:r>
                      <a:endParaRPr lang="en-IN" altLang="en-US" b="1">
                        <a:solidFill>
                          <a:srgbClr val="002060"/>
                        </a:solidFill>
                      </a:endParaRPr>
                    </a:p>
                  </a:txBody>
                  <a:tcPr>
                    <a:noFill/>
                  </a:tcPr>
                </a:tc>
                <a:tc>
                  <a:txBody>
                    <a:bodyPr/>
                    <a:p>
                      <a:pPr algn="ctr">
                        <a:buNone/>
                      </a:pPr>
                      <a:r>
                        <a:rPr lang="en-IN" altLang="en-US">
                          <a:solidFill>
                            <a:srgbClr val="002060"/>
                          </a:solidFill>
                        </a:rPr>
                        <a:t>50</a:t>
                      </a:r>
                      <a:endParaRPr lang="en-IN" altLang="en-US">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c>
                  <a:txBody>
                    <a:bodyPr/>
                    <a:p>
                      <a:pPr algn="ctr">
                        <a:buNone/>
                      </a:pPr>
                      <a:r>
                        <a:rPr lang="en-IN" altLang="en-US">
                          <a:solidFill>
                            <a:srgbClr val="002060"/>
                          </a:solidFill>
                        </a:rPr>
                        <a:t>15</a:t>
                      </a:r>
                      <a:endParaRPr lang="en-IN" altLang="en-US">
                        <a:solidFill>
                          <a:srgbClr val="002060"/>
                        </a:solidFill>
                      </a:endParaRPr>
                    </a:p>
                  </a:txBody>
                  <a:tcPr>
                    <a:noFill/>
                  </a:tcPr>
                </a:tc>
                <a:tc>
                  <a:txBody>
                    <a:bodyPr/>
                    <a:p>
                      <a:pPr algn="ctr">
                        <a:buNone/>
                      </a:pPr>
                      <a:r>
                        <a:rPr lang="en-IN" altLang="en-US">
                          <a:solidFill>
                            <a:srgbClr val="002060"/>
                          </a:solidFill>
                        </a:rPr>
                        <a:t>5</a:t>
                      </a:r>
                      <a:endParaRPr lang="en-IN" altLang="en-US">
                        <a:solidFill>
                          <a:srgbClr val="002060"/>
                        </a:solidFill>
                      </a:endParaRPr>
                    </a:p>
                  </a:txBody>
                  <a:tcPr>
                    <a:noFill/>
                  </a:tcPr>
                </a:tc>
              </a:tr>
              <a:tr h="565150">
                <a:tc>
                  <a:txBody>
                    <a:bodyPr/>
                    <a:p>
                      <a:pPr algn="ctr">
                        <a:buNone/>
                      </a:pPr>
                      <a:r>
                        <a:rPr lang="en-IN" altLang="en-US" b="1">
                          <a:solidFill>
                            <a:srgbClr val="002060"/>
                          </a:solidFill>
                        </a:rPr>
                        <a:t>3</a:t>
                      </a:r>
                      <a:endParaRPr lang="en-IN" altLang="en-US" b="1">
                        <a:solidFill>
                          <a:srgbClr val="002060"/>
                        </a:solidFill>
                      </a:endParaRPr>
                    </a:p>
                  </a:txBody>
                  <a:tcPr>
                    <a:noFill/>
                  </a:tcPr>
                </a:tc>
                <a:tc>
                  <a:txBody>
                    <a:bodyPr/>
                    <a:p>
                      <a:pPr algn="ctr">
                        <a:buNone/>
                      </a:pPr>
                      <a:r>
                        <a:rPr lang="en-IN" altLang="en-US">
                          <a:solidFill>
                            <a:srgbClr val="002060"/>
                          </a:solidFill>
                        </a:rPr>
                        <a:t>30</a:t>
                      </a:r>
                      <a:endParaRPr lang="en-IN" altLang="en-US">
                        <a:solidFill>
                          <a:srgbClr val="002060"/>
                        </a:solidFill>
                      </a:endParaRPr>
                    </a:p>
                  </a:txBody>
                  <a:tcPr>
                    <a:noFill/>
                  </a:tcPr>
                </a:tc>
                <a:tc>
                  <a:txBody>
                    <a:bodyPr/>
                    <a:p>
                      <a:pPr algn="ctr">
                        <a:buNone/>
                      </a:pPr>
                      <a:r>
                        <a:rPr lang="en-IN" altLang="en-US" b="1">
                          <a:solidFill>
                            <a:srgbClr val="002060"/>
                          </a:solidFill>
                        </a:rPr>
                        <a:t>35</a:t>
                      </a:r>
                      <a:endParaRPr lang="en-IN" altLang="en-US" b="1">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c>
                  <a:txBody>
                    <a:bodyPr/>
                    <a:p>
                      <a:pPr algn="ctr">
                        <a:buNone/>
                      </a:pPr>
                      <a:r>
                        <a:rPr lang="en-IN" altLang="en-US">
                          <a:solidFill>
                            <a:srgbClr val="002060"/>
                          </a:solidFill>
                        </a:rPr>
                        <a:t>15</a:t>
                      </a:r>
                      <a:endParaRPr lang="en-IN" altLang="en-US">
                        <a:solidFill>
                          <a:srgbClr val="002060"/>
                        </a:solidFill>
                      </a:endParaRPr>
                    </a:p>
                  </a:txBody>
                  <a:tcPr>
                    <a:noFill/>
                  </a:tcPr>
                </a:tc>
              </a:tr>
              <a:tr h="565150">
                <a:tc>
                  <a:txBody>
                    <a:bodyPr/>
                    <a:p>
                      <a:pPr algn="ctr">
                        <a:buNone/>
                      </a:pPr>
                      <a:r>
                        <a:rPr lang="en-IN" altLang="en-US" b="1">
                          <a:solidFill>
                            <a:srgbClr val="002060"/>
                          </a:solidFill>
                        </a:rPr>
                        <a:t>4</a:t>
                      </a:r>
                      <a:endParaRPr lang="en-IN" altLang="en-US" b="1">
                        <a:solidFill>
                          <a:srgbClr val="002060"/>
                        </a:solidFill>
                      </a:endParaRPr>
                    </a:p>
                  </a:txBody>
                  <a:tcPr>
                    <a:noFill/>
                  </a:tcPr>
                </a:tc>
                <a:tc>
                  <a:txBody>
                    <a:bodyPr/>
                    <a:p>
                      <a:pPr algn="ctr">
                        <a:buNone/>
                      </a:pPr>
                      <a:r>
                        <a:rPr lang="en-IN" altLang="en-US">
                          <a:solidFill>
                            <a:srgbClr val="002060"/>
                          </a:solidFill>
                        </a:rPr>
                        <a:t>15</a:t>
                      </a:r>
                      <a:endParaRPr lang="en-IN" altLang="en-US">
                        <a:solidFill>
                          <a:srgbClr val="002060"/>
                        </a:solidFill>
                      </a:endParaRPr>
                    </a:p>
                  </a:txBody>
                  <a:tcPr>
                    <a:noFill/>
                  </a:tcPr>
                </a:tc>
                <a:tc>
                  <a:txBody>
                    <a:bodyPr/>
                    <a:p>
                      <a:pPr algn="ctr">
                        <a:buNone/>
                      </a:pPr>
                      <a:r>
                        <a:rPr lang="en-IN" altLang="en-US" b="1">
                          <a:solidFill>
                            <a:srgbClr val="002060"/>
                          </a:solidFill>
                        </a:rPr>
                        <a:t>20</a:t>
                      </a:r>
                      <a:endParaRPr lang="en-IN" altLang="en-US" b="1">
                        <a:solidFill>
                          <a:srgbClr val="002060"/>
                        </a:solidFill>
                      </a:endParaRPr>
                    </a:p>
                  </a:txBody>
                  <a:tcPr>
                    <a:noFill/>
                  </a:tcPr>
                </a:tc>
                <a:tc>
                  <a:txBody>
                    <a:bodyPr/>
                    <a:p>
                      <a:pPr algn="ctr">
                        <a:buNone/>
                      </a:pPr>
                      <a:r>
                        <a:rPr lang="en-IN" altLang="en-US">
                          <a:solidFill>
                            <a:srgbClr val="002060"/>
                          </a:solidFill>
                        </a:rPr>
                        <a:t>5</a:t>
                      </a:r>
                      <a:endParaRPr lang="en-IN" altLang="en-US">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nvSpPr>
        <p:spPr>
          <a:xfrm>
            <a:off x="838200" y="365125"/>
            <a:ext cx="10515600" cy="763905"/>
          </a:xfrm>
          <a:prstGeom prst="rect">
            <a:avLst/>
          </a:prstGeom>
        </p:spPr>
        <p:txBody>
          <a:bodyPr vert="horz" lIns="91440" tIns="45720" rIns="91440" bIns="45720" rtlCol="0" anchor="ctr">
            <a:no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FLOYD  WARSHALL  ALGORITHM</a:t>
            </a:r>
            <a:endPar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nvSpPr>
        <p:spPr>
          <a:xfrm>
            <a:off x="838200" y="1411605"/>
            <a:ext cx="10515600" cy="476567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b="1">
                <a:solidFill>
                  <a:schemeClr val="tx1"/>
                </a:solidFill>
              </a:rPr>
              <a:t>Step 3 : </a:t>
            </a:r>
            <a:endParaRPr lang="en-IN" altLang="en-US" sz="2665">
              <a:solidFill>
                <a:schemeClr val="tx1"/>
              </a:solidFill>
            </a:endParaRPr>
          </a:p>
          <a:p>
            <a:pPr marL="0" indent="0">
              <a:buNone/>
            </a:pPr>
            <a:r>
              <a:rPr lang="en-IN" altLang="en-US" sz="2400">
                <a:solidFill>
                  <a:schemeClr val="tx1"/>
                </a:solidFill>
              </a:rPr>
              <a:t>In this step, we use A</a:t>
            </a:r>
            <a:r>
              <a:rPr lang="en-IN" altLang="en-US" sz="2400" baseline="-25000">
                <a:solidFill>
                  <a:schemeClr val="tx1"/>
                </a:solidFill>
              </a:rPr>
              <a:t>1</a:t>
            </a:r>
            <a:r>
              <a:rPr lang="en-IN" altLang="en-US" sz="2400">
                <a:solidFill>
                  <a:schemeClr val="tx1"/>
                </a:solidFill>
              </a:rPr>
              <a:t> matrix and find the shortest path via 2 as an intermediate node.</a:t>
            </a:r>
            <a:endParaRPr lang="en-IN" altLang="en-US" sz="2400">
              <a:solidFill>
                <a:schemeClr val="tx1"/>
              </a:solidFill>
            </a:endParaRPr>
          </a:p>
          <a:p>
            <a:pPr marL="0" indent="0">
              <a:buNone/>
            </a:pPr>
            <a:r>
              <a:rPr lang="en-IN" altLang="en-US" sz="2400">
                <a:solidFill>
                  <a:schemeClr val="tx1"/>
                </a:solidFill>
              </a:rPr>
              <a:t>A</a:t>
            </a:r>
            <a:r>
              <a:rPr lang="en-IN" altLang="en-US" sz="2400" baseline="-25000">
                <a:solidFill>
                  <a:schemeClr val="tx1"/>
                </a:solidFill>
              </a:rPr>
              <a:t>2</a:t>
            </a:r>
            <a:r>
              <a:rPr lang="en-IN" altLang="en-US" sz="2400">
                <a:solidFill>
                  <a:schemeClr val="tx1"/>
                </a:solidFill>
              </a:rPr>
              <a:t>[1,1]=0, </a:t>
            </a: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rPr>
              <a:t>[2,2]=0, </a:t>
            </a: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rPr>
              <a:t>[3,3]=0, </a:t>
            </a: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rPr>
              <a:t>[4,4]=0.</a:t>
            </a:r>
            <a:endParaRPr lang="en-IN" altLang="en-US" sz="2400">
              <a:solidFill>
                <a:schemeClr val="tx1"/>
              </a:solidFill>
            </a:endParaRPr>
          </a:p>
          <a:p>
            <a:pPr marL="0" indent="0">
              <a:buNone/>
            </a:pP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rPr>
              <a:t>[1,2], </a:t>
            </a: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rPr>
              <a:t>[3,2], </a:t>
            </a: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rPr>
              <a:t>[4,2], </a:t>
            </a: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rPr>
              <a:t>[2,1], </a:t>
            </a: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rPr>
              <a:t>[2,3], </a:t>
            </a: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rPr>
              <a:t>[2,4] </a:t>
            </a:r>
            <a:endParaRPr lang="en-IN" altLang="en-US" sz="2400">
              <a:solidFill>
                <a:schemeClr val="tx1"/>
              </a:solidFill>
            </a:endParaRPr>
          </a:p>
          <a:p>
            <a:pPr marL="0" indent="0">
              <a:buNone/>
            </a:pPr>
            <a:r>
              <a:rPr lang="en-IN" altLang="en-US" sz="2400">
                <a:solidFill>
                  <a:schemeClr val="tx1"/>
                </a:solidFill>
              </a:rPr>
              <a:t>are remain same as in matrix A</a:t>
            </a:r>
            <a:r>
              <a:rPr lang="en-IN" altLang="en-US" sz="2400" baseline="-25000">
                <a:solidFill>
                  <a:schemeClr val="tx1"/>
                </a:solidFill>
              </a:rPr>
              <a:t>1</a:t>
            </a:r>
            <a:r>
              <a:rPr lang="en-IN" altLang="en-US" sz="2400">
                <a:solidFill>
                  <a:schemeClr val="tx1"/>
                </a:solidFill>
              </a:rPr>
              <a:t>.</a:t>
            </a:r>
            <a:endParaRPr lang="en-IN" altLang="en-US" sz="2400">
              <a:solidFill>
                <a:schemeClr val="tx1"/>
              </a:solidFill>
            </a:endParaRPr>
          </a:p>
          <a:p>
            <a:pPr marL="0" indent="0">
              <a:buNone/>
            </a:pP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rPr>
              <a:t>[1,3]= min(</a:t>
            </a: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rPr>
              <a:t>[1,3], </a:t>
            </a: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rPr>
              <a:t>[1,2]+</a:t>
            </a: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rPr>
              <a:t>[2,3]) = 20</a:t>
            </a:r>
            <a:endParaRPr lang="en-IN" altLang="en-US" sz="2400">
              <a:solidFill>
                <a:schemeClr val="tx1"/>
              </a:solidFill>
            </a:endParaRPr>
          </a:p>
          <a:p>
            <a:pPr marL="0" indent="0">
              <a:buNone/>
            </a:pP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rPr>
              <a:t>[1,4]= min(</a:t>
            </a: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rPr>
              <a:t>[1,4], </a:t>
            </a: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rPr>
              <a:t>[1,2]+</a:t>
            </a:r>
            <a:r>
              <a:rPr lang="en-IN" altLang="en-US" sz="2400">
                <a:solidFill>
                  <a:schemeClr val="tx1"/>
                </a:solidFill>
                <a:sym typeface="+mn-ea"/>
              </a:rPr>
              <a:t>A</a:t>
            </a:r>
            <a:r>
              <a:rPr lang="en-IN" altLang="en-US" sz="2400" baseline="-25000">
                <a:solidFill>
                  <a:schemeClr val="tx1"/>
                </a:solidFill>
                <a:sym typeface="+mn-ea"/>
              </a:rPr>
              <a:t>1</a:t>
            </a:r>
            <a:r>
              <a:rPr lang="en-IN" altLang="en-US" sz="2400">
                <a:solidFill>
                  <a:schemeClr val="tx1"/>
                </a:solidFill>
              </a:rPr>
              <a:t>[2,4]) = 10</a:t>
            </a:r>
            <a:endParaRPr lang="en-IN" altLang="en-US" sz="2400">
              <a:solidFill>
                <a:schemeClr val="tx1"/>
              </a:solidFill>
            </a:endParaRPr>
          </a:p>
          <a:p>
            <a:pPr marL="0" indent="0">
              <a:buFont typeface="Wingdings" panose="05000000000000000000" charset="0"/>
              <a:buNone/>
            </a:pP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sym typeface="+mn-ea"/>
              </a:rPr>
              <a:t>[3,1]= min(A</a:t>
            </a:r>
            <a:r>
              <a:rPr lang="en-IN" altLang="en-US" sz="2400" baseline="-25000">
                <a:solidFill>
                  <a:schemeClr val="tx1"/>
                </a:solidFill>
                <a:sym typeface="+mn-ea"/>
              </a:rPr>
              <a:t>1</a:t>
            </a:r>
            <a:r>
              <a:rPr lang="en-IN" altLang="en-US" sz="2400">
                <a:solidFill>
                  <a:schemeClr val="tx1"/>
                </a:solidFill>
                <a:sym typeface="+mn-ea"/>
              </a:rPr>
              <a:t>[3,1], A</a:t>
            </a:r>
            <a:r>
              <a:rPr lang="en-IN" altLang="en-US" sz="2400" baseline="-25000">
                <a:solidFill>
                  <a:schemeClr val="tx1"/>
                </a:solidFill>
                <a:sym typeface="+mn-ea"/>
              </a:rPr>
              <a:t>1</a:t>
            </a:r>
            <a:r>
              <a:rPr lang="en-IN" altLang="en-US" sz="2400">
                <a:solidFill>
                  <a:schemeClr val="tx1"/>
                </a:solidFill>
                <a:sym typeface="+mn-ea"/>
              </a:rPr>
              <a:t>[3,2]+A</a:t>
            </a:r>
            <a:r>
              <a:rPr lang="en-IN" altLang="en-US" sz="2400" baseline="-25000">
                <a:solidFill>
                  <a:schemeClr val="tx1"/>
                </a:solidFill>
                <a:sym typeface="+mn-ea"/>
              </a:rPr>
              <a:t>1</a:t>
            </a:r>
            <a:r>
              <a:rPr lang="en-IN" altLang="en-US" sz="2400">
                <a:solidFill>
                  <a:schemeClr val="tx1"/>
                </a:solidFill>
                <a:sym typeface="+mn-ea"/>
              </a:rPr>
              <a:t>[2,1]) = 30</a:t>
            </a:r>
            <a:endParaRPr lang="en-IN" altLang="en-US" sz="2400">
              <a:solidFill>
                <a:schemeClr val="tx1"/>
              </a:solidFill>
              <a:sym typeface="+mn-ea"/>
            </a:endParaRPr>
          </a:p>
          <a:p>
            <a:pPr marL="0" indent="0">
              <a:buFont typeface="Wingdings" panose="05000000000000000000" charset="0"/>
              <a:buNone/>
            </a:pP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sym typeface="+mn-ea"/>
              </a:rPr>
              <a:t>[3,4]= min(A</a:t>
            </a:r>
            <a:r>
              <a:rPr lang="en-IN" altLang="en-US" sz="2400" baseline="-25000">
                <a:solidFill>
                  <a:schemeClr val="tx1"/>
                </a:solidFill>
                <a:sym typeface="+mn-ea"/>
              </a:rPr>
              <a:t>1</a:t>
            </a:r>
            <a:r>
              <a:rPr lang="en-IN" altLang="en-US" sz="2400">
                <a:solidFill>
                  <a:schemeClr val="tx1"/>
                </a:solidFill>
                <a:sym typeface="+mn-ea"/>
              </a:rPr>
              <a:t>[3,4], A</a:t>
            </a:r>
            <a:r>
              <a:rPr lang="en-IN" altLang="en-US" sz="2400" baseline="-25000">
                <a:solidFill>
                  <a:schemeClr val="tx1"/>
                </a:solidFill>
                <a:sym typeface="+mn-ea"/>
              </a:rPr>
              <a:t>1</a:t>
            </a:r>
            <a:r>
              <a:rPr lang="en-IN" altLang="en-US" sz="2400">
                <a:solidFill>
                  <a:schemeClr val="tx1"/>
                </a:solidFill>
                <a:sym typeface="+mn-ea"/>
              </a:rPr>
              <a:t>[3,2]+A</a:t>
            </a:r>
            <a:r>
              <a:rPr lang="en-IN" altLang="en-US" sz="2400" baseline="-25000">
                <a:solidFill>
                  <a:schemeClr val="tx1"/>
                </a:solidFill>
                <a:sym typeface="+mn-ea"/>
              </a:rPr>
              <a:t>1</a:t>
            </a:r>
            <a:r>
              <a:rPr lang="en-IN" altLang="en-US" sz="2400">
                <a:solidFill>
                  <a:schemeClr val="tx1"/>
                </a:solidFill>
                <a:sym typeface="+mn-ea"/>
              </a:rPr>
              <a:t>[2,4]) = 15</a:t>
            </a:r>
            <a:endParaRPr lang="en-IN" altLang="en-US" sz="2400">
              <a:solidFill>
                <a:schemeClr val="tx1"/>
              </a:solidFill>
              <a:sym typeface="+mn-ea"/>
            </a:endParaRPr>
          </a:p>
          <a:p>
            <a:pPr marL="0" indent="0">
              <a:buFont typeface="Wingdings" panose="05000000000000000000" charset="0"/>
              <a:buNone/>
            </a:pP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sym typeface="+mn-ea"/>
              </a:rPr>
              <a:t>[4,1]= min(A</a:t>
            </a:r>
            <a:r>
              <a:rPr lang="en-IN" altLang="en-US" sz="2400" baseline="-25000">
                <a:solidFill>
                  <a:schemeClr val="tx1"/>
                </a:solidFill>
                <a:sym typeface="+mn-ea"/>
              </a:rPr>
              <a:t>1</a:t>
            </a:r>
            <a:r>
              <a:rPr lang="en-IN" altLang="en-US" sz="2400">
                <a:solidFill>
                  <a:schemeClr val="tx1"/>
                </a:solidFill>
                <a:sym typeface="+mn-ea"/>
              </a:rPr>
              <a:t>[4,1], A</a:t>
            </a:r>
            <a:r>
              <a:rPr lang="en-IN" altLang="en-US" sz="2400" baseline="-25000">
                <a:solidFill>
                  <a:schemeClr val="tx1"/>
                </a:solidFill>
                <a:sym typeface="+mn-ea"/>
              </a:rPr>
              <a:t>1</a:t>
            </a:r>
            <a:r>
              <a:rPr lang="en-IN" altLang="en-US" sz="2400">
                <a:solidFill>
                  <a:schemeClr val="tx1"/>
                </a:solidFill>
                <a:sym typeface="+mn-ea"/>
              </a:rPr>
              <a:t>[4,2]+A</a:t>
            </a:r>
            <a:r>
              <a:rPr lang="en-IN" altLang="en-US" sz="2400" baseline="-25000">
                <a:solidFill>
                  <a:schemeClr val="tx1"/>
                </a:solidFill>
                <a:sym typeface="+mn-ea"/>
              </a:rPr>
              <a:t>1</a:t>
            </a:r>
            <a:r>
              <a:rPr lang="en-IN" altLang="en-US" sz="2400">
                <a:solidFill>
                  <a:schemeClr val="tx1"/>
                </a:solidFill>
                <a:sym typeface="+mn-ea"/>
              </a:rPr>
              <a:t>[2,1]) = 15</a:t>
            </a:r>
            <a:endParaRPr lang="en-IN" altLang="en-US" sz="2400">
              <a:solidFill>
                <a:schemeClr val="tx1"/>
              </a:solidFill>
              <a:sym typeface="+mn-ea"/>
            </a:endParaRPr>
          </a:p>
          <a:p>
            <a:pPr marL="0" indent="0">
              <a:buFont typeface="Wingdings" panose="05000000000000000000" charset="0"/>
              <a:buNone/>
            </a:pP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sym typeface="+mn-ea"/>
              </a:rPr>
              <a:t>[4,3]= min(A</a:t>
            </a:r>
            <a:r>
              <a:rPr lang="en-IN" altLang="en-US" sz="2400" baseline="-25000">
                <a:solidFill>
                  <a:schemeClr val="tx1"/>
                </a:solidFill>
                <a:sym typeface="+mn-ea"/>
              </a:rPr>
              <a:t>1</a:t>
            </a:r>
            <a:r>
              <a:rPr lang="en-IN" altLang="en-US" sz="2400">
                <a:solidFill>
                  <a:schemeClr val="tx1"/>
                </a:solidFill>
                <a:sym typeface="+mn-ea"/>
              </a:rPr>
              <a:t>[4,3], A</a:t>
            </a:r>
            <a:r>
              <a:rPr lang="en-IN" altLang="en-US" sz="2400" baseline="-25000">
                <a:solidFill>
                  <a:schemeClr val="tx1"/>
                </a:solidFill>
                <a:sym typeface="+mn-ea"/>
              </a:rPr>
              <a:t>1</a:t>
            </a:r>
            <a:r>
              <a:rPr lang="en-IN" altLang="en-US" sz="2400">
                <a:solidFill>
                  <a:schemeClr val="tx1"/>
                </a:solidFill>
                <a:sym typeface="+mn-ea"/>
              </a:rPr>
              <a:t>[4,2]+A</a:t>
            </a:r>
            <a:r>
              <a:rPr lang="en-IN" altLang="en-US" sz="2400" baseline="-25000">
                <a:solidFill>
                  <a:schemeClr val="tx1"/>
                </a:solidFill>
                <a:sym typeface="+mn-ea"/>
              </a:rPr>
              <a:t>1</a:t>
            </a:r>
            <a:r>
              <a:rPr lang="en-IN" altLang="en-US" sz="2400">
                <a:solidFill>
                  <a:schemeClr val="tx1"/>
                </a:solidFill>
                <a:sym typeface="+mn-ea"/>
              </a:rPr>
              <a:t>[2,3]) = 5</a:t>
            </a: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p:txBody>
      </p:sp>
      <p:sp>
        <p:nvSpPr>
          <p:cNvPr id="48" name="Text Box 47"/>
          <p:cNvSpPr txBox="1"/>
          <p:nvPr/>
        </p:nvSpPr>
        <p:spPr>
          <a:xfrm>
            <a:off x="7429500" y="4391660"/>
            <a:ext cx="762000" cy="460375"/>
          </a:xfrm>
          <a:prstGeom prst="rect">
            <a:avLst/>
          </a:prstGeom>
          <a:noFill/>
        </p:spPr>
        <p:txBody>
          <a:bodyPr wrap="square" rtlCol="0">
            <a:spAutoFit/>
          </a:bodyPr>
          <a:p>
            <a:r>
              <a:rPr lang="en-IN" altLang="en-US" sz="2400" b="1"/>
              <a:t>A</a:t>
            </a:r>
            <a:r>
              <a:rPr lang="en-IN" altLang="en-US" sz="2400" b="1" baseline="-25000"/>
              <a:t>2</a:t>
            </a:r>
            <a:r>
              <a:rPr lang="en-IN" altLang="en-US" sz="2400" b="1"/>
              <a:t>  = </a:t>
            </a:r>
            <a:r>
              <a:rPr lang="en-IN" altLang="en-US" b="1"/>
              <a:t> </a:t>
            </a:r>
            <a:endParaRPr lang="en-IN" altLang="en-US" b="1"/>
          </a:p>
        </p:txBody>
      </p:sp>
      <p:graphicFrame>
        <p:nvGraphicFramePr>
          <p:cNvPr id="49" name="Table 48"/>
          <p:cNvGraphicFramePr/>
          <p:nvPr/>
        </p:nvGraphicFramePr>
        <p:xfrm>
          <a:off x="8191500" y="3209290"/>
          <a:ext cx="3162300" cy="2825750"/>
        </p:xfrm>
        <a:graphic>
          <a:graphicData uri="http://schemas.openxmlformats.org/drawingml/2006/table">
            <a:tbl>
              <a:tblPr firstRow="1" bandRow="1">
                <a:tableStyleId>{5C22544A-7EE6-4342-B048-85BDC9FD1C3A}</a:tableStyleId>
              </a:tblPr>
              <a:tblGrid>
                <a:gridCol w="632460"/>
                <a:gridCol w="632460"/>
                <a:gridCol w="632460"/>
                <a:gridCol w="632460"/>
                <a:gridCol w="632460"/>
              </a:tblGrid>
              <a:tr h="565150">
                <a:tc>
                  <a:txBody>
                    <a:bodyPr/>
                    <a:p>
                      <a:pPr algn="ctr">
                        <a:buNone/>
                      </a:pPr>
                      <a:endParaRPr lang="en-US">
                        <a:solidFill>
                          <a:srgbClr val="002060"/>
                        </a:solidFill>
                      </a:endParaRPr>
                    </a:p>
                  </a:txBody>
                  <a:tcPr>
                    <a:noFill/>
                  </a:tcPr>
                </a:tc>
                <a:tc>
                  <a:txBody>
                    <a:bodyPr/>
                    <a:p>
                      <a:pPr algn="ctr">
                        <a:buNone/>
                      </a:pPr>
                      <a:r>
                        <a:rPr lang="en-IN" altLang="en-US">
                          <a:solidFill>
                            <a:srgbClr val="002060"/>
                          </a:solidFill>
                        </a:rPr>
                        <a:t>1</a:t>
                      </a:r>
                      <a:endParaRPr lang="en-IN" altLang="en-US">
                        <a:solidFill>
                          <a:srgbClr val="002060"/>
                        </a:solidFill>
                      </a:endParaRPr>
                    </a:p>
                  </a:txBody>
                  <a:tcPr>
                    <a:noFill/>
                  </a:tcPr>
                </a:tc>
                <a:tc>
                  <a:txBody>
                    <a:bodyPr/>
                    <a:p>
                      <a:pPr algn="ctr">
                        <a:buNone/>
                      </a:pPr>
                      <a:r>
                        <a:rPr lang="en-IN" altLang="en-US">
                          <a:solidFill>
                            <a:srgbClr val="002060"/>
                          </a:solidFill>
                        </a:rPr>
                        <a:t>2</a:t>
                      </a:r>
                      <a:endParaRPr lang="en-IN" altLang="en-US">
                        <a:solidFill>
                          <a:srgbClr val="002060"/>
                        </a:solidFill>
                      </a:endParaRPr>
                    </a:p>
                  </a:txBody>
                  <a:tcPr>
                    <a:noFill/>
                  </a:tcPr>
                </a:tc>
                <a:tc>
                  <a:txBody>
                    <a:bodyPr/>
                    <a:p>
                      <a:pPr algn="ctr">
                        <a:buNone/>
                      </a:pPr>
                      <a:r>
                        <a:rPr lang="en-IN" altLang="en-US">
                          <a:solidFill>
                            <a:srgbClr val="002060"/>
                          </a:solidFill>
                        </a:rPr>
                        <a:t>3</a:t>
                      </a:r>
                      <a:endParaRPr lang="en-IN" altLang="en-US">
                        <a:solidFill>
                          <a:srgbClr val="002060"/>
                        </a:solidFill>
                      </a:endParaRPr>
                    </a:p>
                  </a:txBody>
                  <a:tcPr>
                    <a:noFill/>
                  </a:tcPr>
                </a:tc>
                <a:tc>
                  <a:txBody>
                    <a:bodyPr/>
                    <a:p>
                      <a:pPr algn="ctr">
                        <a:buNone/>
                      </a:pPr>
                      <a:r>
                        <a:rPr lang="en-IN" altLang="en-US">
                          <a:solidFill>
                            <a:srgbClr val="002060"/>
                          </a:solidFill>
                        </a:rPr>
                        <a:t>4</a:t>
                      </a:r>
                      <a:endParaRPr lang="en-IN" altLang="en-US">
                        <a:solidFill>
                          <a:srgbClr val="002060"/>
                        </a:solidFill>
                      </a:endParaRPr>
                    </a:p>
                  </a:txBody>
                  <a:tcPr>
                    <a:noFill/>
                  </a:tcPr>
                </a:tc>
              </a:tr>
              <a:tr h="565150">
                <a:tc>
                  <a:txBody>
                    <a:bodyPr/>
                    <a:p>
                      <a:pPr algn="ctr">
                        <a:buNone/>
                      </a:pPr>
                      <a:r>
                        <a:rPr lang="en-IN" altLang="en-US" b="1">
                          <a:solidFill>
                            <a:srgbClr val="002060"/>
                          </a:solidFill>
                        </a:rPr>
                        <a:t>1</a:t>
                      </a:r>
                      <a:endParaRPr lang="en-IN" altLang="en-US" b="1">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c>
                  <a:txBody>
                    <a:bodyPr/>
                    <a:p>
                      <a:pPr algn="ctr">
                        <a:buNone/>
                      </a:pPr>
                      <a:r>
                        <a:rPr lang="en-IN" altLang="en-US">
                          <a:solidFill>
                            <a:srgbClr val="002060"/>
                          </a:solidFill>
                        </a:rPr>
                        <a:t>5</a:t>
                      </a:r>
                      <a:endParaRPr lang="en-IN" altLang="en-US">
                        <a:solidFill>
                          <a:srgbClr val="002060"/>
                        </a:solidFill>
                      </a:endParaRPr>
                    </a:p>
                  </a:txBody>
                  <a:tcPr>
                    <a:noFill/>
                  </a:tcPr>
                </a:tc>
                <a:tc>
                  <a:txBody>
                    <a:bodyPr/>
                    <a:p>
                      <a:pPr algn="ctr">
                        <a:buNone/>
                      </a:pPr>
                      <a:r>
                        <a:rPr lang="en-IN" altLang="en-US" b="1">
                          <a:solidFill>
                            <a:srgbClr val="002060"/>
                          </a:solidFill>
                        </a:rPr>
                        <a:t>20</a:t>
                      </a:r>
                      <a:endParaRPr lang="en-IN" altLang="en-US" b="1">
                        <a:solidFill>
                          <a:srgbClr val="002060"/>
                        </a:solidFill>
                      </a:endParaRPr>
                    </a:p>
                  </a:txBody>
                  <a:tcPr>
                    <a:noFill/>
                  </a:tcPr>
                </a:tc>
                <a:tc>
                  <a:txBody>
                    <a:bodyPr/>
                    <a:p>
                      <a:pPr algn="ctr">
                        <a:buNone/>
                      </a:pPr>
                      <a:r>
                        <a:rPr lang="en-IN" altLang="en-US" b="1">
                          <a:solidFill>
                            <a:srgbClr val="002060"/>
                          </a:solidFill>
                        </a:rPr>
                        <a:t>10</a:t>
                      </a:r>
                      <a:endParaRPr lang="en-IN" altLang="en-US" b="1">
                        <a:solidFill>
                          <a:srgbClr val="002060"/>
                        </a:solidFill>
                      </a:endParaRPr>
                    </a:p>
                  </a:txBody>
                  <a:tcPr>
                    <a:noFill/>
                  </a:tcPr>
                </a:tc>
              </a:tr>
              <a:tr h="565150">
                <a:tc>
                  <a:txBody>
                    <a:bodyPr/>
                    <a:p>
                      <a:pPr algn="ctr">
                        <a:buNone/>
                      </a:pPr>
                      <a:r>
                        <a:rPr lang="en-IN" altLang="en-US" b="1">
                          <a:solidFill>
                            <a:srgbClr val="002060"/>
                          </a:solidFill>
                        </a:rPr>
                        <a:t>2</a:t>
                      </a:r>
                      <a:endParaRPr lang="en-IN" altLang="en-US" b="1">
                        <a:solidFill>
                          <a:srgbClr val="002060"/>
                        </a:solidFill>
                      </a:endParaRPr>
                    </a:p>
                  </a:txBody>
                  <a:tcPr>
                    <a:noFill/>
                  </a:tcPr>
                </a:tc>
                <a:tc>
                  <a:txBody>
                    <a:bodyPr/>
                    <a:p>
                      <a:pPr algn="ctr">
                        <a:buNone/>
                      </a:pPr>
                      <a:r>
                        <a:rPr lang="en-IN" altLang="en-US">
                          <a:solidFill>
                            <a:srgbClr val="002060"/>
                          </a:solidFill>
                        </a:rPr>
                        <a:t>50</a:t>
                      </a:r>
                      <a:endParaRPr lang="en-IN" altLang="en-US">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c>
                  <a:txBody>
                    <a:bodyPr/>
                    <a:p>
                      <a:pPr algn="ctr">
                        <a:buNone/>
                      </a:pPr>
                      <a:r>
                        <a:rPr lang="en-IN" altLang="en-US">
                          <a:solidFill>
                            <a:srgbClr val="002060"/>
                          </a:solidFill>
                        </a:rPr>
                        <a:t>15</a:t>
                      </a:r>
                      <a:endParaRPr lang="en-IN" altLang="en-US">
                        <a:solidFill>
                          <a:srgbClr val="002060"/>
                        </a:solidFill>
                      </a:endParaRPr>
                    </a:p>
                  </a:txBody>
                  <a:tcPr>
                    <a:noFill/>
                  </a:tcPr>
                </a:tc>
                <a:tc>
                  <a:txBody>
                    <a:bodyPr/>
                    <a:p>
                      <a:pPr algn="ctr">
                        <a:buNone/>
                      </a:pPr>
                      <a:r>
                        <a:rPr lang="en-IN" altLang="en-US">
                          <a:solidFill>
                            <a:srgbClr val="002060"/>
                          </a:solidFill>
                        </a:rPr>
                        <a:t>5</a:t>
                      </a:r>
                      <a:endParaRPr lang="en-IN" altLang="en-US">
                        <a:solidFill>
                          <a:srgbClr val="002060"/>
                        </a:solidFill>
                      </a:endParaRPr>
                    </a:p>
                  </a:txBody>
                  <a:tcPr>
                    <a:noFill/>
                  </a:tcPr>
                </a:tc>
              </a:tr>
              <a:tr h="565150">
                <a:tc>
                  <a:txBody>
                    <a:bodyPr/>
                    <a:p>
                      <a:pPr algn="ctr">
                        <a:buNone/>
                      </a:pPr>
                      <a:r>
                        <a:rPr lang="en-IN" altLang="en-US" b="1">
                          <a:solidFill>
                            <a:srgbClr val="002060"/>
                          </a:solidFill>
                        </a:rPr>
                        <a:t>3</a:t>
                      </a:r>
                      <a:endParaRPr lang="en-IN" altLang="en-US" b="1">
                        <a:solidFill>
                          <a:srgbClr val="002060"/>
                        </a:solidFill>
                      </a:endParaRPr>
                    </a:p>
                  </a:txBody>
                  <a:tcPr>
                    <a:noFill/>
                  </a:tcPr>
                </a:tc>
                <a:tc>
                  <a:txBody>
                    <a:bodyPr/>
                    <a:p>
                      <a:pPr algn="ctr">
                        <a:buNone/>
                      </a:pPr>
                      <a:r>
                        <a:rPr lang="en-IN" altLang="en-US">
                          <a:solidFill>
                            <a:srgbClr val="002060"/>
                          </a:solidFill>
                        </a:rPr>
                        <a:t>30</a:t>
                      </a:r>
                      <a:endParaRPr lang="en-IN" altLang="en-US">
                        <a:solidFill>
                          <a:srgbClr val="002060"/>
                        </a:solidFill>
                      </a:endParaRPr>
                    </a:p>
                  </a:txBody>
                  <a:tcPr>
                    <a:noFill/>
                  </a:tcPr>
                </a:tc>
                <a:tc>
                  <a:txBody>
                    <a:bodyPr/>
                    <a:p>
                      <a:pPr algn="ctr">
                        <a:buNone/>
                      </a:pPr>
                      <a:r>
                        <a:rPr lang="en-IN" altLang="en-US" b="0">
                          <a:solidFill>
                            <a:srgbClr val="002060"/>
                          </a:solidFill>
                        </a:rPr>
                        <a:t>35</a:t>
                      </a:r>
                      <a:endParaRPr lang="en-IN" altLang="en-US" b="0">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c>
                  <a:txBody>
                    <a:bodyPr/>
                    <a:p>
                      <a:pPr algn="ctr">
                        <a:buNone/>
                      </a:pPr>
                      <a:r>
                        <a:rPr lang="en-IN" altLang="en-US">
                          <a:solidFill>
                            <a:srgbClr val="002060"/>
                          </a:solidFill>
                        </a:rPr>
                        <a:t>15</a:t>
                      </a:r>
                      <a:endParaRPr lang="en-IN" altLang="en-US">
                        <a:solidFill>
                          <a:srgbClr val="002060"/>
                        </a:solidFill>
                      </a:endParaRPr>
                    </a:p>
                  </a:txBody>
                  <a:tcPr>
                    <a:noFill/>
                  </a:tcPr>
                </a:tc>
              </a:tr>
              <a:tr h="565150">
                <a:tc>
                  <a:txBody>
                    <a:bodyPr/>
                    <a:p>
                      <a:pPr algn="ctr">
                        <a:buNone/>
                      </a:pPr>
                      <a:r>
                        <a:rPr lang="en-IN" altLang="en-US" b="1">
                          <a:solidFill>
                            <a:srgbClr val="002060"/>
                          </a:solidFill>
                        </a:rPr>
                        <a:t>4</a:t>
                      </a:r>
                      <a:endParaRPr lang="en-IN" altLang="en-US" b="1">
                        <a:solidFill>
                          <a:srgbClr val="002060"/>
                        </a:solidFill>
                      </a:endParaRPr>
                    </a:p>
                  </a:txBody>
                  <a:tcPr>
                    <a:noFill/>
                  </a:tcPr>
                </a:tc>
                <a:tc>
                  <a:txBody>
                    <a:bodyPr/>
                    <a:p>
                      <a:pPr algn="ctr">
                        <a:buNone/>
                      </a:pPr>
                      <a:r>
                        <a:rPr lang="en-IN" altLang="en-US">
                          <a:solidFill>
                            <a:srgbClr val="002060"/>
                          </a:solidFill>
                        </a:rPr>
                        <a:t>15</a:t>
                      </a:r>
                      <a:endParaRPr lang="en-IN" altLang="en-US">
                        <a:solidFill>
                          <a:srgbClr val="002060"/>
                        </a:solidFill>
                      </a:endParaRPr>
                    </a:p>
                  </a:txBody>
                  <a:tcPr>
                    <a:noFill/>
                  </a:tcPr>
                </a:tc>
                <a:tc>
                  <a:txBody>
                    <a:bodyPr/>
                    <a:p>
                      <a:pPr algn="ctr">
                        <a:buNone/>
                      </a:pPr>
                      <a:r>
                        <a:rPr lang="en-IN" altLang="en-US" b="0">
                          <a:solidFill>
                            <a:srgbClr val="002060"/>
                          </a:solidFill>
                        </a:rPr>
                        <a:t>20</a:t>
                      </a:r>
                      <a:endParaRPr lang="en-IN" altLang="en-US" b="0">
                        <a:solidFill>
                          <a:srgbClr val="002060"/>
                        </a:solidFill>
                      </a:endParaRPr>
                    </a:p>
                  </a:txBody>
                  <a:tcPr>
                    <a:noFill/>
                  </a:tcPr>
                </a:tc>
                <a:tc>
                  <a:txBody>
                    <a:bodyPr/>
                    <a:p>
                      <a:pPr algn="ctr">
                        <a:buNone/>
                      </a:pPr>
                      <a:r>
                        <a:rPr lang="en-IN" altLang="en-US">
                          <a:solidFill>
                            <a:srgbClr val="002060"/>
                          </a:solidFill>
                        </a:rPr>
                        <a:t>5</a:t>
                      </a:r>
                      <a:endParaRPr lang="en-IN" altLang="en-US">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nvSpPr>
        <p:spPr>
          <a:xfrm>
            <a:off x="838200" y="365125"/>
            <a:ext cx="10515600" cy="763905"/>
          </a:xfrm>
          <a:prstGeom prst="rect">
            <a:avLst/>
          </a:prstGeom>
        </p:spPr>
        <p:txBody>
          <a:bodyPr vert="horz" lIns="91440" tIns="45720" rIns="91440" bIns="45720" rtlCol="0" anchor="ctr">
            <a:no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FLOYD  WARSHALL  ALGORITHM</a:t>
            </a:r>
            <a:endPar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nvSpPr>
        <p:spPr>
          <a:xfrm>
            <a:off x="838200" y="1411605"/>
            <a:ext cx="10515600" cy="476567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b="1">
                <a:solidFill>
                  <a:schemeClr val="tx1"/>
                </a:solidFill>
              </a:rPr>
              <a:t>Step 4 : </a:t>
            </a:r>
            <a:endParaRPr lang="en-IN" altLang="en-US" sz="2665">
              <a:solidFill>
                <a:schemeClr val="tx1"/>
              </a:solidFill>
            </a:endParaRPr>
          </a:p>
          <a:p>
            <a:pPr marL="0" indent="0">
              <a:buNone/>
            </a:pPr>
            <a:r>
              <a:rPr lang="en-IN" altLang="en-US" sz="2400">
                <a:solidFill>
                  <a:schemeClr val="tx1"/>
                </a:solidFill>
              </a:rPr>
              <a:t>In this step, we use </a:t>
            </a: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rPr>
              <a:t> matrix and find the shortest path via 3 as an intermediate node.</a:t>
            </a:r>
            <a:endParaRPr lang="en-IN" altLang="en-US" sz="2400">
              <a:solidFill>
                <a:schemeClr val="tx1"/>
              </a:solidFill>
            </a:endParaRPr>
          </a:p>
          <a:p>
            <a:pPr marL="0" indent="0">
              <a:buNone/>
            </a:pPr>
            <a:r>
              <a:rPr lang="en-IN" altLang="en-US" sz="2400">
                <a:solidFill>
                  <a:schemeClr val="tx1"/>
                </a:solidFill>
              </a:rPr>
              <a:t>A</a:t>
            </a:r>
            <a:r>
              <a:rPr lang="en-IN" altLang="en-US" sz="2400" baseline="-25000">
                <a:solidFill>
                  <a:schemeClr val="tx1"/>
                </a:solidFill>
              </a:rPr>
              <a:t>3</a:t>
            </a:r>
            <a:r>
              <a:rPr lang="en-IN" altLang="en-US" sz="2400">
                <a:solidFill>
                  <a:schemeClr val="tx1"/>
                </a:solidFill>
              </a:rPr>
              <a:t>[1,1]=0, </a:t>
            </a:r>
            <a:r>
              <a:rPr lang="en-IN" altLang="en-US" sz="2400">
                <a:solidFill>
                  <a:schemeClr val="tx1"/>
                </a:solidFill>
                <a:sym typeface="+mn-ea"/>
              </a:rPr>
              <a:t>A</a:t>
            </a:r>
            <a:r>
              <a:rPr lang="en-IN" altLang="en-US" sz="2400" baseline="-25000">
                <a:solidFill>
                  <a:schemeClr val="tx1"/>
                </a:solidFill>
                <a:sym typeface="+mn-ea"/>
              </a:rPr>
              <a:t>3</a:t>
            </a:r>
            <a:r>
              <a:rPr lang="en-IN" altLang="en-US" sz="2400">
                <a:solidFill>
                  <a:schemeClr val="tx1"/>
                </a:solidFill>
              </a:rPr>
              <a:t>[2,2]=0, </a:t>
            </a:r>
            <a:r>
              <a:rPr lang="en-IN" altLang="en-US" sz="2400">
                <a:solidFill>
                  <a:schemeClr val="tx1"/>
                </a:solidFill>
                <a:sym typeface="+mn-ea"/>
              </a:rPr>
              <a:t>A</a:t>
            </a:r>
            <a:r>
              <a:rPr lang="en-IN" altLang="en-US" sz="2400" baseline="-25000">
                <a:solidFill>
                  <a:schemeClr val="tx1"/>
                </a:solidFill>
                <a:sym typeface="+mn-ea"/>
              </a:rPr>
              <a:t>3</a:t>
            </a:r>
            <a:r>
              <a:rPr lang="en-IN" altLang="en-US" sz="2400">
                <a:solidFill>
                  <a:schemeClr val="tx1"/>
                </a:solidFill>
              </a:rPr>
              <a:t>[3,3]=0, </a:t>
            </a:r>
            <a:r>
              <a:rPr lang="en-IN" altLang="en-US" sz="2400">
                <a:solidFill>
                  <a:schemeClr val="tx1"/>
                </a:solidFill>
                <a:sym typeface="+mn-ea"/>
              </a:rPr>
              <a:t>A</a:t>
            </a:r>
            <a:r>
              <a:rPr lang="en-IN" altLang="en-US" sz="2400" baseline="-25000">
                <a:solidFill>
                  <a:schemeClr val="tx1"/>
                </a:solidFill>
                <a:sym typeface="+mn-ea"/>
              </a:rPr>
              <a:t>3</a:t>
            </a:r>
            <a:r>
              <a:rPr lang="en-IN" altLang="en-US" sz="2400">
                <a:solidFill>
                  <a:schemeClr val="tx1"/>
                </a:solidFill>
              </a:rPr>
              <a:t>[4,4]=0.</a:t>
            </a:r>
            <a:endParaRPr lang="en-IN" altLang="en-US" sz="2400">
              <a:solidFill>
                <a:schemeClr val="tx1"/>
              </a:solidFill>
            </a:endParaRPr>
          </a:p>
          <a:p>
            <a:pPr marL="0" indent="0">
              <a:buNone/>
            </a:pPr>
            <a:r>
              <a:rPr lang="en-IN" altLang="en-US" sz="2400">
                <a:solidFill>
                  <a:schemeClr val="tx1"/>
                </a:solidFill>
                <a:sym typeface="+mn-ea"/>
              </a:rPr>
              <a:t>A</a:t>
            </a:r>
            <a:r>
              <a:rPr lang="en-IN" altLang="en-US" sz="2400" baseline="-25000">
                <a:solidFill>
                  <a:schemeClr val="tx1"/>
                </a:solidFill>
                <a:sym typeface="+mn-ea"/>
              </a:rPr>
              <a:t>3</a:t>
            </a:r>
            <a:r>
              <a:rPr lang="en-IN" altLang="en-US" sz="2400">
                <a:solidFill>
                  <a:schemeClr val="tx1"/>
                </a:solidFill>
              </a:rPr>
              <a:t>[1,3], </a:t>
            </a:r>
            <a:r>
              <a:rPr lang="en-IN" altLang="en-US" sz="2400">
                <a:solidFill>
                  <a:schemeClr val="tx1"/>
                </a:solidFill>
                <a:sym typeface="+mn-ea"/>
              </a:rPr>
              <a:t>A</a:t>
            </a:r>
            <a:r>
              <a:rPr lang="en-IN" altLang="en-US" sz="2400" baseline="-25000">
                <a:solidFill>
                  <a:schemeClr val="tx1"/>
                </a:solidFill>
                <a:sym typeface="+mn-ea"/>
              </a:rPr>
              <a:t>3</a:t>
            </a:r>
            <a:r>
              <a:rPr lang="en-IN" altLang="en-US" sz="2400">
                <a:solidFill>
                  <a:schemeClr val="tx1"/>
                </a:solidFill>
              </a:rPr>
              <a:t>[2,3], </a:t>
            </a:r>
            <a:r>
              <a:rPr lang="en-IN" altLang="en-US" sz="2400">
                <a:solidFill>
                  <a:schemeClr val="tx1"/>
                </a:solidFill>
                <a:sym typeface="+mn-ea"/>
              </a:rPr>
              <a:t>A</a:t>
            </a:r>
            <a:r>
              <a:rPr lang="en-IN" altLang="en-US" sz="2400" baseline="-25000">
                <a:solidFill>
                  <a:schemeClr val="tx1"/>
                </a:solidFill>
                <a:sym typeface="+mn-ea"/>
              </a:rPr>
              <a:t>3</a:t>
            </a:r>
            <a:r>
              <a:rPr lang="en-IN" altLang="en-US" sz="2400">
                <a:solidFill>
                  <a:schemeClr val="tx1"/>
                </a:solidFill>
              </a:rPr>
              <a:t>[4,3], </a:t>
            </a:r>
            <a:r>
              <a:rPr lang="en-IN" altLang="en-US" sz="2400">
                <a:solidFill>
                  <a:schemeClr val="tx1"/>
                </a:solidFill>
                <a:sym typeface="+mn-ea"/>
              </a:rPr>
              <a:t>A</a:t>
            </a:r>
            <a:r>
              <a:rPr lang="en-IN" altLang="en-US" sz="2400" baseline="-25000">
                <a:solidFill>
                  <a:schemeClr val="tx1"/>
                </a:solidFill>
                <a:sym typeface="+mn-ea"/>
              </a:rPr>
              <a:t>3</a:t>
            </a:r>
            <a:r>
              <a:rPr lang="en-IN" altLang="en-US" sz="2400">
                <a:solidFill>
                  <a:schemeClr val="tx1"/>
                </a:solidFill>
              </a:rPr>
              <a:t>[3,1], </a:t>
            </a:r>
            <a:r>
              <a:rPr lang="en-IN" altLang="en-US" sz="2400">
                <a:solidFill>
                  <a:schemeClr val="tx1"/>
                </a:solidFill>
                <a:sym typeface="+mn-ea"/>
              </a:rPr>
              <a:t>A</a:t>
            </a:r>
            <a:r>
              <a:rPr lang="en-IN" altLang="en-US" sz="2400" baseline="-25000">
                <a:solidFill>
                  <a:schemeClr val="tx1"/>
                </a:solidFill>
                <a:sym typeface="+mn-ea"/>
              </a:rPr>
              <a:t>3</a:t>
            </a:r>
            <a:r>
              <a:rPr lang="en-IN" altLang="en-US" sz="2400">
                <a:solidFill>
                  <a:schemeClr val="tx1"/>
                </a:solidFill>
              </a:rPr>
              <a:t>[3,2], </a:t>
            </a:r>
            <a:r>
              <a:rPr lang="en-IN" altLang="en-US" sz="2400">
                <a:solidFill>
                  <a:schemeClr val="tx1"/>
                </a:solidFill>
                <a:sym typeface="+mn-ea"/>
              </a:rPr>
              <a:t>A</a:t>
            </a:r>
            <a:r>
              <a:rPr lang="en-IN" altLang="en-US" sz="2400" baseline="-25000">
                <a:solidFill>
                  <a:schemeClr val="tx1"/>
                </a:solidFill>
                <a:sym typeface="+mn-ea"/>
              </a:rPr>
              <a:t>3</a:t>
            </a:r>
            <a:r>
              <a:rPr lang="en-IN" altLang="en-US" sz="2400">
                <a:solidFill>
                  <a:schemeClr val="tx1"/>
                </a:solidFill>
              </a:rPr>
              <a:t>[3,4] </a:t>
            </a:r>
            <a:endParaRPr lang="en-IN" altLang="en-US" sz="2400">
              <a:solidFill>
                <a:schemeClr val="tx1"/>
              </a:solidFill>
            </a:endParaRPr>
          </a:p>
          <a:p>
            <a:pPr marL="0" indent="0">
              <a:buNone/>
            </a:pPr>
            <a:r>
              <a:rPr lang="en-IN" altLang="en-US" sz="2400">
                <a:solidFill>
                  <a:schemeClr val="tx1"/>
                </a:solidFill>
              </a:rPr>
              <a:t>are remain same as in matrix A</a:t>
            </a:r>
            <a:r>
              <a:rPr lang="en-IN" altLang="en-US" sz="2400" baseline="-25000">
                <a:solidFill>
                  <a:schemeClr val="tx1"/>
                </a:solidFill>
              </a:rPr>
              <a:t>2</a:t>
            </a:r>
            <a:r>
              <a:rPr lang="en-IN" altLang="en-US" sz="2400">
                <a:solidFill>
                  <a:schemeClr val="tx1"/>
                </a:solidFill>
              </a:rPr>
              <a:t>.</a:t>
            </a:r>
            <a:endParaRPr lang="en-IN" altLang="en-US" sz="2400">
              <a:solidFill>
                <a:schemeClr val="tx1"/>
              </a:solidFill>
            </a:endParaRPr>
          </a:p>
          <a:p>
            <a:pPr marL="0" indent="0">
              <a:buNone/>
            </a:pPr>
            <a:r>
              <a:rPr lang="en-IN" altLang="en-US" sz="2400">
                <a:solidFill>
                  <a:schemeClr val="tx1"/>
                </a:solidFill>
                <a:sym typeface="+mn-ea"/>
              </a:rPr>
              <a:t>A</a:t>
            </a:r>
            <a:r>
              <a:rPr lang="en-IN" altLang="en-US" sz="2400" baseline="-25000">
                <a:solidFill>
                  <a:schemeClr val="tx1"/>
                </a:solidFill>
                <a:sym typeface="+mn-ea"/>
              </a:rPr>
              <a:t>3</a:t>
            </a:r>
            <a:r>
              <a:rPr lang="en-IN" altLang="en-US" sz="2400">
                <a:solidFill>
                  <a:schemeClr val="tx1"/>
                </a:solidFill>
              </a:rPr>
              <a:t>[1,2]= min(</a:t>
            </a: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rPr>
              <a:t>[1,2], </a:t>
            </a: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rPr>
              <a:t>[1,3]+</a:t>
            </a: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rPr>
              <a:t>[3,2]) = 5</a:t>
            </a:r>
            <a:endParaRPr lang="en-IN" altLang="en-US" sz="2400">
              <a:solidFill>
                <a:schemeClr val="tx1"/>
              </a:solidFill>
            </a:endParaRPr>
          </a:p>
          <a:p>
            <a:pPr marL="0" indent="0">
              <a:buNone/>
            </a:pPr>
            <a:r>
              <a:rPr lang="en-IN" altLang="en-US" sz="2400">
                <a:solidFill>
                  <a:schemeClr val="tx1"/>
                </a:solidFill>
                <a:sym typeface="+mn-ea"/>
              </a:rPr>
              <a:t>A</a:t>
            </a:r>
            <a:r>
              <a:rPr lang="en-IN" altLang="en-US" sz="2400" baseline="-25000">
                <a:solidFill>
                  <a:schemeClr val="tx1"/>
                </a:solidFill>
                <a:sym typeface="+mn-ea"/>
              </a:rPr>
              <a:t>3</a:t>
            </a:r>
            <a:r>
              <a:rPr lang="en-IN" altLang="en-US" sz="2400">
                <a:solidFill>
                  <a:schemeClr val="tx1"/>
                </a:solidFill>
              </a:rPr>
              <a:t>[1,4]= min(</a:t>
            </a: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rPr>
              <a:t>[1,4], </a:t>
            </a: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rPr>
              <a:t>[1,3]+</a:t>
            </a:r>
            <a:r>
              <a:rPr lang="en-IN" altLang="en-US" sz="2400">
                <a:solidFill>
                  <a:schemeClr val="tx1"/>
                </a:solidFill>
                <a:sym typeface="+mn-ea"/>
              </a:rPr>
              <a:t>A</a:t>
            </a:r>
            <a:r>
              <a:rPr lang="en-IN" altLang="en-US" sz="2400" baseline="-25000">
                <a:solidFill>
                  <a:schemeClr val="tx1"/>
                </a:solidFill>
                <a:sym typeface="+mn-ea"/>
              </a:rPr>
              <a:t>2</a:t>
            </a:r>
            <a:r>
              <a:rPr lang="en-IN" altLang="en-US" sz="2400">
                <a:solidFill>
                  <a:schemeClr val="tx1"/>
                </a:solidFill>
              </a:rPr>
              <a:t>[3,4]) = 10</a:t>
            </a:r>
            <a:endParaRPr lang="en-IN" altLang="en-US" sz="2400">
              <a:solidFill>
                <a:schemeClr val="tx1"/>
              </a:solidFill>
            </a:endParaRPr>
          </a:p>
          <a:p>
            <a:pPr marL="0" indent="0">
              <a:buFont typeface="Wingdings" panose="05000000000000000000" charset="0"/>
              <a:buNone/>
            </a:pPr>
            <a:r>
              <a:rPr lang="en-IN" altLang="en-US" sz="2400">
                <a:solidFill>
                  <a:schemeClr val="tx1"/>
                </a:solidFill>
                <a:sym typeface="+mn-ea"/>
              </a:rPr>
              <a:t>A</a:t>
            </a:r>
            <a:r>
              <a:rPr lang="en-IN" altLang="en-US" sz="2400" baseline="-25000">
                <a:solidFill>
                  <a:schemeClr val="tx1"/>
                </a:solidFill>
                <a:sym typeface="+mn-ea"/>
              </a:rPr>
              <a:t>3</a:t>
            </a:r>
            <a:r>
              <a:rPr lang="en-IN" altLang="en-US" sz="2400">
                <a:solidFill>
                  <a:schemeClr val="tx1"/>
                </a:solidFill>
                <a:sym typeface="+mn-ea"/>
              </a:rPr>
              <a:t>[2,1]= min(A</a:t>
            </a:r>
            <a:r>
              <a:rPr lang="en-IN" altLang="en-US" sz="2400" baseline="-25000">
                <a:solidFill>
                  <a:schemeClr val="tx1"/>
                </a:solidFill>
                <a:sym typeface="+mn-ea"/>
              </a:rPr>
              <a:t>2</a:t>
            </a:r>
            <a:r>
              <a:rPr lang="en-IN" altLang="en-US" sz="2400">
                <a:solidFill>
                  <a:schemeClr val="tx1"/>
                </a:solidFill>
                <a:sym typeface="+mn-ea"/>
              </a:rPr>
              <a:t>[2,1], A</a:t>
            </a:r>
            <a:r>
              <a:rPr lang="en-IN" altLang="en-US" sz="2400" baseline="-25000">
                <a:solidFill>
                  <a:schemeClr val="tx1"/>
                </a:solidFill>
                <a:sym typeface="+mn-ea"/>
              </a:rPr>
              <a:t>2</a:t>
            </a:r>
            <a:r>
              <a:rPr lang="en-IN" altLang="en-US" sz="2400">
                <a:solidFill>
                  <a:schemeClr val="tx1"/>
                </a:solidFill>
                <a:sym typeface="+mn-ea"/>
              </a:rPr>
              <a:t>[2,3]+A</a:t>
            </a:r>
            <a:r>
              <a:rPr lang="en-IN" altLang="en-US" sz="2400" baseline="-25000">
                <a:solidFill>
                  <a:schemeClr val="tx1"/>
                </a:solidFill>
                <a:sym typeface="+mn-ea"/>
              </a:rPr>
              <a:t>2</a:t>
            </a:r>
            <a:r>
              <a:rPr lang="en-IN" altLang="en-US" sz="2400">
                <a:solidFill>
                  <a:schemeClr val="tx1"/>
                </a:solidFill>
                <a:sym typeface="+mn-ea"/>
              </a:rPr>
              <a:t>[3,1]) = 45</a:t>
            </a:r>
            <a:endParaRPr lang="en-IN" altLang="en-US" sz="2400">
              <a:solidFill>
                <a:schemeClr val="tx1"/>
              </a:solidFill>
              <a:sym typeface="+mn-ea"/>
            </a:endParaRPr>
          </a:p>
          <a:p>
            <a:pPr marL="0" indent="0">
              <a:buFont typeface="Wingdings" panose="05000000000000000000" charset="0"/>
              <a:buNone/>
            </a:pPr>
            <a:r>
              <a:rPr lang="en-IN" altLang="en-US" sz="2400">
                <a:solidFill>
                  <a:schemeClr val="tx1"/>
                </a:solidFill>
                <a:sym typeface="+mn-ea"/>
              </a:rPr>
              <a:t>A</a:t>
            </a:r>
            <a:r>
              <a:rPr lang="en-IN" altLang="en-US" sz="2400" baseline="-25000">
                <a:solidFill>
                  <a:schemeClr val="tx1"/>
                </a:solidFill>
                <a:sym typeface="+mn-ea"/>
              </a:rPr>
              <a:t>3</a:t>
            </a:r>
            <a:r>
              <a:rPr lang="en-IN" altLang="en-US" sz="2400">
                <a:solidFill>
                  <a:schemeClr val="tx1"/>
                </a:solidFill>
                <a:sym typeface="+mn-ea"/>
              </a:rPr>
              <a:t>[2,4]= min(A</a:t>
            </a:r>
            <a:r>
              <a:rPr lang="en-IN" altLang="en-US" sz="2400" baseline="-25000">
                <a:solidFill>
                  <a:schemeClr val="tx1"/>
                </a:solidFill>
                <a:sym typeface="+mn-ea"/>
              </a:rPr>
              <a:t>2</a:t>
            </a:r>
            <a:r>
              <a:rPr lang="en-IN" altLang="en-US" sz="2400">
                <a:solidFill>
                  <a:schemeClr val="tx1"/>
                </a:solidFill>
                <a:sym typeface="+mn-ea"/>
              </a:rPr>
              <a:t>[2,4], A</a:t>
            </a:r>
            <a:r>
              <a:rPr lang="en-IN" altLang="en-US" sz="2400" baseline="-25000">
                <a:solidFill>
                  <a:schemeClr val="tx1"/>
                </a:solidFill>
                <a:sym typeface="+mn-ea"/>
              </a:rPr>
              <a:t>2</a:t>
            </a:r>
            <a:r>
              <a:rPr lang="en-IN" altLang="en-US" sz="2400">
                <a:solidFill>
                  <a:schemeClr val="tx1"/>
                </a:solidFill>
                <a:sym typeface="+mn-ea"/>
              </a:rPr>
              <a:t>[2,3]+A</a:t>
            </a:r>
            <a:r>
              <a:rPr lang="en-IN" altLang="en-US" sz="2400" baseline="-25000">
                <a:solidFill>
                  <a:schemeClr val="tx1"/>
                </a:solidFill>
                <a:sym typeface="+mn-ea"/>
              </a:rPr>
              <a:t>2</a:t>
            </a:r>
            <a:r>
              <a:rPr lang="en-IN" altLang="en-US" sz="2400">
                <a:solidFill>
                  <a:schemeClr val="tx1"/>
                </a:solidFill>
                <a:sym typeface="+mn-ea"/>
              </a:rPr>
              <a:t>[3,4]) = 5</a:t>
            </a:r>
            <a:endParaRPr lang="en-IN" altLang="en-US" sz="2400">
              <a:solidFill>
                <a:schemeClr val="tx1"/>
              </a:solidFill>
              <a:sym typeface="+mn-ea"/>
            </a:endParaRPr>
          </a:p>
          <a:p>
            <a:pPr marL="0" indent="0">
              <a:buFont typeface="Wingdings" panose="05000000000000000000" charset="0"/>
              <a:buNone/>
            </a:pPr>
            <a:r>
              <a:rPr lang="en-IN" altLang="en-US" sz="2400">
                <a:solidFill>
                  <a:schemeClr val="tx1"/>
                </a:solidFill>
                <a:sym typeface="+mn-ea"/>
              </a:rPr>
              <a:t>A</a:t>
            </a:r>
            <a:r>
              <a:rPr lang="en-IN" altLang="en-US" sz="2400" baseline="-25000">
                <a:solidFill>
                  <a:schemeClr val="tx1"/>
                </a:solidFill>
                <a:sym typeface="+mn-ea"/>
              </a:rPr>
              <a:t>3</a:t>
            </a:r>
            <a:r>
              <a:rPr lang="en-IN" altLang="en-US" sz="2400">
                <a:solidFill>
                  <a:schemeClr val="tx1"/>
                </a:solidFill>
                <a:sym typeface="+mn-ea"/>
              </a:rPr>
              <a:t>[4,1]= min(A</a:t>
            </a:r>
            <a:r>
              <a:rPr lang="en-IN" altLang="en-US" sz="2400" baseline="-25000">
                <a:solidFill>
                  <a:schemeClr val="tx1"/>
                </a:solidFill>
                <a:sym typeface="+mn-ea"/>
              </a:rPr>
              <a:t>2</a:t>
            </a:r>
            <a:r>
              <a:rPr lang="en-IN" altLang="en-US" sz="2400">
                <a:solidFill>
                  <a:schemeClr val="tx1"/>
                </a:solidFill>
                <a:sym typeface="+mn-ea"/>
              </a:rPr>
              <a:t>[4,1], A</a:t>
            </a:r>
            <a:r>
              <a:rPr lang="en-IN" altLang="en-US" sz="2400" baseline="-25000">
                <a:solidFill>
                  <a:schemeClr val="tx1"/>
                </a:solidFill>
                <a:sym typeface="+mn-ea"/>
              </a:rPr>
              <a:t>2</a:t>
            </a:r>
            <a:r>
              <a:rPr lang="en-IN" altLang="en-US" sz="2400">
                <a:solidFill>
                  <a:schemeClr val="tx1"/>
                </a:solidFill>
                <a:sym typeface="+mn-ea"/>
              </a:rPr>
              <a:t>[4,3]+A</a:t>
            </a:r>
            <a:r>
              <a:rPr lang="en-IN" altLang="en-US" sz="2400" baseline="-25000">
                <a:solidFill>
                  <a:schemeClr val="tx1"/>
                </a:solidFill>
                <a:sym typeface="+mn-ea"/>
              </a:rPr>
              <a:t>2</a:t>
            </a:r>
            <a:r>
              <a:rPr lang="en-IN" altLang="en-US" sz="2400">
                <a:solidFill>
                  <a:schemeClr val="tx1"/>
                </a:solidFill>
                <a:sym typeface="+mn-ea"/>
              </a:rPr>
              <a:t>[3,1]) = 15</a:t>
            </a:r>
            <a:endParaRPr lang="en-IN" altLang="en-US" sz="2400">
              <a:solidFill>
                <a:schemeClr val="tx1"/>
              </a:solidFill>
              <a:sym typeface="+mn-ea"/>
            </a:endParaRPr>
          </a:p>
          <a:p>
            <a:pPr marL="0" indent="0">
              <a:buFont typeface="Wingdings" panose="05000000000000000000" charset="0"/>
              <a:buNone/>
            </a:pPr>
            <a:r>
              <a:rPr lang="en-IN" altLang="en-US" sz="2400">
                <a:solidFill>
                  <a:schemeClr val="tx1"/>
                </a:solidFill>
                <a:sym typeface="+mn-ea"/>
              </a:rPr>
              <a:t>A</a:t>
            </a:r>
            <a:r>
              <a:rPr lang="en-IN" altLang="en-US" sz="2400" baseline="-25000">
                <a:solidFill>
                  <a:schemeClr val="tx1"/>
                </a:solidFill>
                <a:sym typeface="+mn-ea"/>
              </a:rPr>
              <a:t>3</a:t>
            </a:r>
            <a:r>
              <a:rPr lang="en-IN" altLang="en-US" sz="2400">
                <a:solidFill>
                  <a:schemeClr val="tx1"/>
                </a:solidFill>
                <a:sym typeface="+mn-ea"/>
              </a:rPr>
              <a:t>[4,2]= min(A</a:t>
            </a:r>
            <a:r>
              <a:rPr lang="en-IN" altLang="en-US" sz="2400" baseline="-25000">
                <a:solidFill>
                  <a:schemeClr val="tx1"/>
                </a:solidFill>
                <a:sym typeface="+mn-ea"/>
              </a:rPr>
              <a:t>2</a:t>
            </a:r>
            <a:r>
              <a:rPr lang="en-IN" altLang="en-US" sz="2400">
                <a:solidFill>
                  <a:schemeClr val="tx1"/>
                </a:solidFill>
                <a:sym typeface="+mn-ea"/>
              </a:rPr>
              <a:t>[4,2], A</a:t>
            </a:r>
            <a:r>
              <a:rPr lang="en-IN" altLang="en-US" sz="2400" baseline="-25000">
                <a:solidFill>
                  <a:schemeClr val="tx1"/>
                </a:solidFill>
                <a:sym typeface="+mn-ea"/>
              </a:rPr>
              <a:t>2</a:t>
            </a:r>
            <a:r>
              <a:rPr lang="en-IN" altLang="en-US" sz="2400">
                <a:solidFill>
                  <a:schemeClr val="tx1"/>
                </a:solidFill>
                <a:sym typeface="+mn-ea"/>
              </a:rPr>
              <a:t>[4,3]+A</a:t>
            </a:r>
            <a:r>
              <a:rPr lang="en-IN" altLang="en-US" sz="2400" baseline="-25000">
                <a:solidFill>
                  <a:schemeClr val="tx1"/>
                </a:solidFill>
                <a:sym typeface="+mn-ea"/>
              </a:rPr>
              <a:t>2</a:t>
            </a:r>
            <a:r>
              <a:rPr lang="en-IN" altLang="en-US" sz="2400">
                <a:solidFill>
                  <a:schemeClr val="tx1"/>
                </a:solidFill>
                <a:sym typeface="+mn-ea"/>
              </a:rPr>
              <a:t>[3,2]) = 20</a:t>
            </a:r>
            <a:endParaRPr lang="en-IN" altLang="en-US" sz="2665">
              <a:solidFill>
                <a:schemeClr val="tx1"/>
              </a:solidFill>
            </a:endParaRPr>
          </a:p>
          <a:p>
            <a:pPr marL="0" indent="0">
              <a:buFont typeface="Wingdings" panose="05000000000000000000" charset="0"/>
              <a:buNone/>
            </a:pPr>
            <a:endParaRPr lang="en-IN" altLang="en-US" sz="2665">
              <a:solidFill>
                <a:srgbClr val="002060"/>
              </a:solidFill>
            </a:endParaRPr>
          </a:p>
          <a:p>
            <a:pPr marL="0" indent="0">
              <a:buFont typeface="Wingdings" panose="05000000000000000000" charset="0"/>
              <a:buNone/>
            </a:pPr>
            <a:endParaRPr lang="en-IN" altLang="en-US" sz="2665">
              <a:solidFill>
                <a:srgbClr val="002060"/>
              </a:solidFill>
            </a:endParaRPr>
          </a:p>
          <a:p>
            <a:pPr marL="0" indent="0">
              <a:buFont typeface="Wingdings" panose="05000000000000000000" charset="0"/>
              <a:buNone/>
            </a:pPr>
            <a:endParaRPr lang="en-IN" altLang="en-US" sz="2665">
              <a:solidFill>
                <a:srgbClr val="002060"/>
              </a:solidFill>
            </a:endParaRPr>
          </a:p>
          <a:p>
            <a:pPr marL="0" indent="0">
              <a:buFont typeface="Wingdings" panose="05000000000000000000" charset="0"/>
              <a:buNone/>
            </a:pPr>
            <a:endParaRPr lang="en-IN" altLang="en-US" sz="2665">
              <a:solidFill>
                <a:srgbClr val="002060"/>
              </a:solidFill>
            </a:endParaRPr>
          </a:p>
          <a:p>
            <a:pPr marL="0" indent="0">
              <a:buFont typeface="Wingdings" panose="05000000000000000000" charset="0"/>
              <a:buNone/>
            </a:pPr>
            <a:endParaRPr lang="en-IN" altLang="en-US" sz="2665">
              <a:solidFill>
                <a:srgbClr val="002060"/>
              </a:solidFill>
            </a:endParaRPr>
          </a:p>
          <a:p>
            <a:pPr marL="0" indent="0">
              <a:buFont typeface="Wingdings" panose="05000000000000000000" charset="0"/>
              <a:buNone/>
            </a:pPr>
            <a:endParaRPr lang="en-IN" altLang="en-US" sz="2665">
              <a:solidFill>
                <a:srgbClr val="002060"/>
              </a:solidFill>
            </a:endParaRPr>
          </a:p>
          <a:p>
            <a:pPr marL="0" indent="0">
              <a:buFont typeface="Wingdings" panose="05000000000000000000" charset="0"/>
              <a:buNone/>
            </a:pPr>
            <a:endParaRPr lang="en-IN" altLang="en-US" sz="2665">
              <a:solidFill>
                <a:srgbClr val="002060"/>
              </a:solidFill>
            </a:endParaRPr>
          </a:p>
        </p:txBody>
      </p:sp>
      <p:sp>
        <p:nvSpPr>
          <p:cNvPr id="48" name="Text Box 47"/>
          <p:cNvSpPr txBox="1"/>
          <p:nvPr/>
        </p:nvSpPr>
        <p:spPr>
          <a:xfrm>
            <a:off x="7429500" y="4391660"/>
            <a:ext cx="762000" cy="460375"/>
          </a:xfrm>
          <a:prstGeom prst="rect">
            <a:avLst/>
          </a:prstGeom>
          <a:noFill/>
        </p:spPr>
        <p:txBody>
          <a:bodyPr wrap="square" rtlCol="0">
            <a:spAutoFit/>
          </a:bodyPr>
          <a:p>
            <a:r>
              <a:rPr lang="en-IN" altLang="en-US" sz="2400" b="1">
                <a:solidFill>
                  <a:srgbClr val="002060"/>
                </a:solidFill>
                <a:sym typeface="+mn-ea"/>
              </a:rPr>
              <a:t>A</a:t>
            </a:r>
            <a:r>
              <a:rPr lang="en-IN" altLang="en-US" sz="2400" b="1" baseline="-25000">
                <a:solidFill>
                  <a:srgbClr val="002060"/>
                </a:solidFill>
                <a:sym typeface="+mn-ea"/>
              </a:rPr>
              <a:t>3</a:t>
            </a:r>
            <a:r>
              <a:rPr lang="en-IN" altLang="en-US" sz="2400" b="1"/>
              <a:t>  = </a:t>
            </a:r>
            <a:r>
              <a:rPr lang="en-IN" altLang="en-US" b="1"/>
              <a:t> </a:t>
            </a:r>
            <a:endParaRPr lang="en-IN" altLang="en-US" b="1"/>
          </a:p>
        </p:txBody>
      </p:sp>
      <p:graphicFrame>
        <p:nvGraphicFramePr>
          <p:cNvPr id="49" name="Table 48"/>
          <p:cNvGraphicFramePr/>
          <p:nvPr/>
        </p:nvGraphicFramePr>
        <p:xfrm>
          <a:off x="8191500" y="3209290"/>
          <a:ext cx="3162300" cy="2825750"/>
        </p:xfrm>
        <a:graphic>
          <a:graphicData uri="http://schemas.openxmlformats.org/drawingml/2006/table">
            <a:tbl>
              <a:tblPr firstRow="1" bandRow="1">
                <a:tableStyleId>{5C22544A-7EE6-4342-B048-85BDC9FD1C3A}</a:tableStyleId>
              </a:tblPr>
              <a:tblGrid>
                <a:gridCol w="632460"/>
                <a:gridCol w="632460"/>
                <a:gridCol w="632460"/>
                <a:gridCol w="632460"/>
                <a:gridCol w="632460"/>
              </a:tblGrid>
              <a:tr h="565150">
                <a:tc>
                  <a:txBody>
                    <a:bodyPr/>
                    <a:p>
                      <a:pPr algn="ctr">
                        <a:buNone/>
                      </a:pPr>
                      <a:endParaRPr lang="en-US">
                        <a:solidFill>
                          <a:srgbClr val="002060"/>
                        </a:solidFill>
                      </a:endParaRPr>
                    </a:p>
                  </a:txBody>
                  <a:tcPr>
                    <a:noFill/>
                  </a:tcPr>
                </a:tc>
                <a:tc>
                  <a:txBody>
                    <a:bodyPr/>
                    <a:p>
                      <a:pPr algn="ctr">
                        <a:buNone/>
                      </a:pPr>
                      <a:r>
                        <a:rPr lang="en-IN" altLang="en-US">
                          <a:solidFill>
                            <a:srgbClr val="002060"/>
                          </a:solidFill>
                        </a:rPr>
                        <a:t>1</a:t>
                      </a:r>
                      <a:endParaRPr lang="en-IN" altLang="en-US">
                        <a:solidFill>
                          <a:srgbClr val="002060"/>
                        </a:solidFill>
                      </a:endParaRPr>
                    </a:p>
                  </a:txBody>
                  <a:tcPr>
                    <a:noFill/>
                  </a:tcPr>
                </a:tc>
                <a:tc>
                  <a:txBody>
                    <a:bodyPr/>
                    <a:p>
                      <a:pPr algn="ctr">
                        <a:buNone/>
                      </a:pPr>
                      <a:r>
                        <a:rPr lang="en-IN" altLang="en-US">
                          <a:solidFill>
                            <a:srgbClr val="002060"/>
                          </a:solidFill>
                        </a:rPr>
                        <a:t>2</a:t>
                      </a:r>
                      <a:endParaRPr lang="en-IN" altLang="en-US">
                        <a:solidFill>
                          <a:srgbClr val="002060"/>
                        </a:solidFill>
                      </a:endParaRPr>
                    </a:p>
                  </a:txBody>
                  <a:tcPr>
                    <a:noFill/>
                  </a:tcPr>
                </a:tc>
                <a:tc>
                  <a:txBody>
                    <a:bodyPr/>
                    <a:p>
                      <a:pPr algn="ctr">
                        <a:buNone/>
                      </a:pPr>
                      <a:r>
                        <a:rPr lang="en-IN" altLang="en-US">
                          <a:solidFill>
                            <a:srgbClr val="002060"/>
                          </a:solidFill>
                        </a:rPr>
                        <a:t>3</a:t>
                      </a:r>
                      <a:endParaRPr lang="en-IN" altLang="en-US">
                        <a:solidFill>
                          <a:srgbClr val="002060"/>
                        </a:solidFill>
                      </a:endParaRPr>
                    </a:p>
                  </a:txBody>
                  <a:tcPr>
                    <a:noFill/>
                  </a:tcPr>
                </a:tc>
                <a:tc>
                  <a:txBody>
                    <a:bodyPr/>
                    <a:p>
                      <a:pPr algn="ctr">
                        <a:buNone/>
                      </a:pPr>
                      <a:r>
                        <a:rPr lang="en-IN" altLang="en-US">
                          <a:solidFill>
                            <a:srgbClr val="002060"/>
                          </a:solidFill>
                        </a:rPr>
                        <a:t>4</a:t>
                      </a:r>
                      <a:endParaRPr lang="en-IN" altLang="en-US">
                        <a:solidFill>
                          <a:srgbClr val="002060"/>
                        </a:solidFill>
                      </a:endParaRPr>
                    </a:p>
                  </a:txBody>
                  <a:tcPr>
                    <a:noFill/>
                  </a:tcPr>
                </a:tc>
              </a:tr>
              <a:tr h="565150">
                <a:tc>
                  <a:txBody>
                    <a:bodyPr/>
                    <a:p>
                      <a:pPr algn="ctr">
                        <a:buNone/>
                      </a:pPr>
                      <a:r>
                        <a:rPr lang="en-IN" altLang="en-US" b="1">
                          <a:solidFill>
                            <a:srgbClr val="002060"/>
                          </a:solidFill>
                        </a:rPr>
                        <a:t>1</a:t>
                      </a:r>
                      <a:endParaRPr lang="en-IN" altLang="en-US" b="1">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c>
                  <a:txBody>
                    <a:bodyPr/>
                    <a:p>
                      <a:pPr algn="ctr">
                        <a:buNone/>
                      </a:pPr>
                      <a:r>
                        <a:rPr lang="en-IN" altLang="en-US">
                          <a:solidFill>
                            <a:srgbClr val="002060"/>
                          </a:solidFill>
                        </a:rPr>
                        <a:t>5</a:t>
                      </a:r>
                      <a:endParaRPr lang="en-IN" altLang="en-US">
                        <a:solidFill>
                          <a:srgbClr val="002060"/>
                        </a:solidFill>
                      </a:endParaRPr>
                    </a:p>
                  </a:txBody>
                  <a:tcPr>
                    <a:noFill/>
                  </a:tcPr>
                </a:tc>
                <a:tc>
                  <a:txBody>
                    <a:bodyPr/>
                    <a:p>
                      <a:pPr algn="ctr">
                        <a:buNone/>
                      </a:pPr>
                      <a:r>
                        <a:rPr lang="en-IN" altLang="en-US" b="0">
                          <a:solidFill>
                            <a:srgbClr val="002060"/>
                          </a:solidFill>
                        </a:rPr>
                        <a:t>20</a:t>
                      </a:r>
                      <a:endParaRPr lang="en-IN" altLang="en-US" b="0">
                        <a:solidFill>
                          <a:srgbClr val="002060"/>
                        </a:solidFill>
                      </a:endParaRPr>
                    </a:p>
                  </a:txBody>
                  <a:tcPr>
                    <a:noFill/>
                  </a:tcPr>
                </a:tc>
                <a:tc>
                  <a:txBody>
                    <a:bodyPr/>
                    <a:p>
                      <a:pPr algn="ctr">
                        <a:buNone/>
                      </a:pPr>
                      <a:r>
                        <a:rPr lang="en-IN" altLang="en-US" b="0">
                          <a:solidFill>
                            <a:srgbClr val="002060"/>
                          </a:solidFill>
                        </a:rPr>
                        <a:t>10</a:t>
                      </a:r>
                      <a:endParaRPr lang="en-IN" altLang="en-US" b="0">
                        <a:solidFill>
                          <a:srgbClr val="002060"/>
                        </a:solidFill>
                      </a:endParaRPr>
                    </a:p>
                  </a:txBody>
                  <a:tcPr>
                    <a:noFill/>
                  </a:tcPr>
                </a:tc>
              </a:tr>
              <a:tr h="565150">
                <a:tc>
                  <a:txBody>
                    <a:bodyPr/>
                    <a:p>
                      <a:pPr algn="ctr">
                        <a:buNone/>
                      </a:pPr>
                      <a:r>
                        <a:rPr lang="en-IN" altLang="en-US" b="1">
                          <a:solidFill>
                            <a:srgbClr val="002060"/>
                          </a:solidFill>
                        </a:rPr>
                        <a:t>2</a:t>
                      </a:r>
                      <a:endParaRPr lang="en-IN" altLang="en-US" b="1">
                        <a:solidFill>
                          <a:srgbClr val="002060"/>
                        </a:solidFill>
                      </a:endParaRPr>
                    </a:p>
                  </a:txBody>
                  <a:tcPr>
                    <a:noFill/>
                  </a:tcPr>
                </a:tc>
                <a:tc>
                  <a:txBody>
                    <a:bodyPr/>
                    <a:p>
                      <a:pPr algn="ctr">
                        <a:buNone/>
                      </a:pPr>
                      <a:r>
                        <a:rPr lang="en-IN" altLang="en-US" b="1">
                          <a:solidFill>
                            <a:srgbClr val="002060"/>
                          </a:solidFill>
                        </a:rPr>
                        <a:t>45</a:t>
                      </a:r>
                      <a:endParaRPr lang="en-IN" altLang="en-US" b="1">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c>
                  <a:txBody>
                    <a:bodyPr/>
                    <a:p>
                      <a:pPr algn="ctr">
                        <a:buNone/>
                      </a:pPr>
                      <a:r>
                        <a:rPr lang="en-IN" altLang="en-US">
                          <a:solidFill>
                            <a:srgbClr val="002060"/>
                          </a:solidFill>
                        </a:rPr>
                        <a:t>15</a:t>
                      </a:r>
                      <a:endParaRPr lang="en-IN" altLang="en-US">
                        <a:solidFill>
                          <a:srgbClr val="002060"/>
                        </a:solidFill>
                      </a:endParaRPr>
                    </a:p>
                  </a:txBody>
                  <a:tcPr>
                    <a:noFill/>
                  </a:tcPr>
                </a:tc>
                <a:tc>
                  <a:txBody>
                    <a:bodyPr/>
                    <a:p>
                      <a:pPr algn="ctr">
                        <a:buNone/>
                      </a:pPr>
                      <a:r>
                        <a:rPr lang="en-IN" altLang="en-US">
                          <a:solidFill>
                            <a:srgbClr val="002060"/>
                          </a:solidFill>
                        </a:rPr>
                        <a:t>5</a:t>
                      </a:r>
                      <a:endParaRPr lang="en-IN" altLang="en-US">
                        <a:solidFill>
                          <a:srgbClr val="002060"/>
                        </a:solidFill>
                      </a:endParaRPr>
                    </a:p>
                  </a:txBody>
                  <a:tcPr>
                    <a:noFill/>
                  </a:tcPr>
                </a:tc>
              </a:tr>
              <a:tr h="565150">
                <a:tc>
                  <a:txBody>
                    <a:bodyPr/>
                    <a:p>
                      <a:pPr algn="ctr">
                        <a:buNone/>
                      </a:pPr>
                      <a:r>
                        <a:rPr lang="en-IN" altLang="en-US" b="1">
                          <a:solidFill>
                            <a:srgbClr val="002060"/>
                          </a:solidFill>
                        </a:rPr>
                        <a:t>3</a:t>
                      </a:r>
                      <a:endParaRPr lang="en-IN" altLang="en-US" b="1">
                        <a:solidFill>
                          <a:srgbClr val="002060"/>
                        </a:solidFill>
                      </a:endParaRPr>
                    </a:p>
                  </a:txBody>
                  <a:tcPr>
                    <a:noFill/>
                  </a:tcPr>
                </a:tc>
                <a:tc>
                  <a:txBody>
                    <a:bodyPr/>
                    <a:p>
                      <a:pPr algn="ctr">
                        <a:buNone/>
                      </a:pPr>
                      <a:r>
                        <a:rPr lang="en-IN" altLang="en-US">
                          <a:solidFill>
                            <a:srgbClr val="002060"/>
                          </a:solidFill>
                        </a:rPr>
                        <a:t>30</a:t>
                      </a:r>
                      <a:endParaRPr lang="en-IN" altLang="en-US">
                        <a:solidFill>
                          <a:srgbClr val="002060"/>
                        </a:solidFill>
                      </a:endParaRPr>
                    </a:p>
                  </a:txBody>
                  <a:tcPr>
                    <a:noFill/>
                  </a:tcPr>
                </a:tc>
                <a:tc>
                  <a:txBody>
                    <a:bodyPr/>
                    <a:p>
                      <a:pPr algn="ctr">
                        <a:buNone/>
                      </a:pPr>
                      <a:r>
                        <a:rPr lang="en-IN" altLang="en-US" b="0">
                          <a:solidFill>
                            <a:srgbClr val="002060"/>
                          </a:solidFill>
                        </a:rPr>
                        <a:t>35</a:t>
                      </a:r>
                      <a:endParaRPr lang="en-IN" altLang="en-US" b="0">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c>
                  <a:txBody>
                    <a:bodyPr/>
                    <a:p>
                      <a:pPr algn="ctr">
                        <a:buNone/>
                      </a:pPr>
                      <a:r>
                        <a:rPr lang="en-IN" altLang="en-US">
                          <a:solidFill>
                            <a:srgbClr val="002060"/>
                          </a:solidFill>
                        </a:rPr>
                        <a:t>15</a:t>
                      </a:r>
                      <a:endParaRPr lang="en-IN" altLang="en-US">
                        <a:solidFill>
                          <a:srgbClr val="002060"/>
                        </a:solidFill>
                      </a:endParaRPr>
                    </a:p>
                  </a:txBody>
                  <a:tcPr>
                    <a:noFill/>
                  </a:tcPr>
                </a:tc>
              </a:tr>
              <a:tr h="565150">
                <a:tc>
                  <a:txBody>
                    <a:bodyPr/>
                    <a:p>
                      <a:pPr algn="ctr">
                        <a:buNone/>
                      </a:pPr>
                      <a:r>
                        <a:rPr lang="en-IN" altLang="en-US" b="1">
                          <a:solidFill>
                            <a:srgbClr val="002060"/>
                          </a:solidFill>
                        </a:rPr>
                        <a:t>4</a:t>
                      </a:r>
                      <a:endParaRPr lang="en-IN" altLang="en-US" b="1">
                        <a:solidFill>
                          <a:srgbClr val="002060"/>
                        </a:solidFill>
                      </a:endParaRPr>
                    </a:p>
                  </a:txBody>
                  <a:tcPr>
                    <a:noFill/>
                  </a:tcPr>
                </a:tc>
                <a:tc>
                  <a:txBody>
                    <a:bodyPr/>
                    <a:p>
                      <a:pPr algn="ctr">
                        <a:buNone/>
                      </a:pPr>
                      <a:r>
                        <a:rPr lang="en-IN" altLang="en-US">
                          <a:solidFill>
                            <a:srgbClr val="002060"/>
                          </a:solidFill>
                        </a:rPr>
                        <a:t>15</a:t>
                      </a:r>
                      <a:endParaRPr lang="en-IN" altLang="en-US">
                        <a:solidFill>
                          <a:srgbClr val="002060"/>
                        </a:solidFill>
                      </a:endParaRPr>
                    </a:p>
                  </a:txBody>
                  <a:tcPr>
                    <a:noFill/>
                  </a:tcPr>
                </a:tc>
                <a:tc>
                  <a:txBody>
                    <a:bodyPr/>
                    <a:p>
                      <a:pPr algn="ctr">
                        <a:buNone/>
                      </a:pPr>
                      <a:r>
                        <a:rPr lang="en-IN" altLang="en-US" b="0">
                          <a:solidFill>
                            <a:srgbClr val="002060"/>
                          </a:solidFill>
                        </a:rPr>
                        <a:t>20</a:t>
                      </a:r>
                      <a:endParaRPr lang="en-IN" altLang="en-US" b="0">
                        <a:solidFill>
                          <a:srgbClr val="002060"/>
                        </a:solidFill>
                      </a:endParaRPr>
                    </a:p>
                  </a:txBody>
                  <a:tcPr>
                    <a:noFill/>
                  </a:tcPr>
                </a:tc>
                <a:tc>
                  <a:txBody>
                    <a:bodyPr/>
                    <a:p>
                      <a:pPr algn="ctr">
                        <a:buNone/>
                      </a:pPr>
                      <a:r>
                        <a:rPr lang="en-IN" altLang="en-US">
                          <a:solidFill>
                            <a:srgbClr val="002060"/>
                          </a:solidFill>
                        </a:rPr>
                        <a:t>5</a:t>
                      </a:r>
                      <a:endParaRPr lang="en-IN" altLang="en-US">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3"/>
          <p:cNvSpPr>
            <a:spLocks noGrp="1"/>
          </p:cNvSpPr>
          <p:nvPr/>
        </p:nvSpPr>
        <p:spPr>
          <a:xfrm>
            <a:off x="838200" y="365125"/>
            <a:ext cx="10515600" cy="763905"/>
          </a:xfrm>
          <a:prstGeom prst="rect">
            <a:avLst/>
          </a:prstGeom>
        </p:spPr>
        <p:txBody>
          <a:bodyPr vert="horz" wrap="square" lIns="91425" tIns="91425" rIns="91425" bIns="91425" rtlCol="0" anchor="t" anchorCtr="0">
            <a:noAutofit/>
            <a:scene3d>
              <a:camera prst="orthographicFront"/>
              <a:lightRig rig="threePt" dir="t"/>
            </a:scene3d>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pPr algn="ctr"/>
            <a:r>
              <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P-PROBLEM</a:t>
            </a:r>
            <a:endPar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Content Placeholder 4"/>
          <p:cNvSpPr>
            <a:spLocks noGrp="1"/>
          </p:cNvSpPr>
          <p:nvPr/>
        </p:nvSpPr>
        <p:spPr>
          <a:xfrm>
            <a:off x="838200" y="1411605"/>
            <a:ext cx="10515600" cy="4765675"/>
          </a:xfrm>
          <a:prstGeom prst="rect">
            <a:avLst/>
          </a:prstGeom>
        </p:spPr>
        <p:txBody>
          <a:bodyPr vert="horz" wrap="square" lIns="91425" tIns="91425" rIns="91425" bIns="91425" rtlCol="0" anchor="t" anchorCtr="0">
            <a:noAutofit/>
          </a:bodyPr>
          <a:lstStyle>
            <a:lvl1pPr marL="609600" lvl="0" indent="-457200"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200" lvl="1" indent="-423545"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800" lvl="2" indent="-423545"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400" lvl="3"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8000" lvl="4"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600" lvl="5"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200" lvl="6"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800" lvl="7"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400" lvl="8"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342900" lvl="0" indent="-342900" algn="l" rtl="0">
              <a:lnSpc>
                <a:spcPct val="105000"/>
              </a:lnSpc>
              <a:spcBef>
                <a:spcPts val="0"/>
              </a:spcBef>
              <a:spcAft>
                <a:spcPts val="0"/>
              </a:spcAft>
              <a:buFont typeface="Wingdings" panose="05000000000000000000" charset="0"/>
              <a:buChar char="Ø"/>
            </a:pPr>
            <a:r>
              <a:rPr lang="en-US" altLang="en-IN" sz="2200">
                <a:solidFill>
                  <a:srgbClr val="C00000"/>
                </a:solidFill>
                <a:sym typeface="+mn-ea"/>
              </a:rPr>
              <a:t> </a:t>
            </a:r>
            <a:r>
              <a:rPr lang="en-GB" sz="2200">
                <a:solidFill>
                  <a:srgbClr val="C00000"/>
                </a:solidFill>
                <a:sym typeface="+mn-ea"/>
              </a:rPr>
              <a:t>What is a Decision Problem ?</a:t>
            </a:r>
            <a:endParaRPr sz="2200">
              <a:solidFill>
                <a:srgbClr val="434343"/>
              </a:solidFill>
            </a:endParaRPr>
          </a:p>
          <a:p>
            <a:pPr marL="914400" lvl="1" indent="-330200" algn="l" rtl="0">
              <a:lnSpc>
                <a:spcPct val="105000"/>
              </a:lnSpc>
              <a:spcBef>
                <a:spcPts val="1200"/>
              </a:spcBef>
              <a:spcAft>
                <a:spcPts val="0"/>
              </a:spcAft>
              <a:buClr>
                <a:srgbClr val="434343"/>
              </a:buClr>
              <a:buSzPts val="1600"/>
              <a:buChar char="●"/>
            </a:pPr>
            <a:r>
              <a:rPr lang="en-GB" sz="2200">
                <a:solidFill>
                  <a:srgbClr val="434343"/>
                </a:solidFill>
                <a:sym typeface="+mn-ea"/>
              </a:rPr>
              <a:t>The problems in the P, NP, NP - Complete complexity classes (sets) are all defined as decision problems.</a:t>
            </a:r>
            <a:endParaRPr sz="2200">
              <a:solidFill>
                <a:srgbClr val="434343"/>
              </a:solidFill>
            </a:endParaRPr>
          </a:p>
          <a:p>
            <a:pPr marL="914400" lvl="1" indent="-330200" algn="l" rtl="0">
              <a:lnSpc>
                <a:spcPct val="105000"/>
              </a:lnSpc>
              <a:spcBef>
                <a:spcPts val="0"/>
              </a:spcBef>
              <a:spcAft>
                <a:spcPts val="0"/>
              </a:spcAft>
              <a:buClr>
                <a:srgbClr val="434343"/>
              </a:buClr>
              <a:buSzPts val="1600"/>
              <a:buChar char="●"/>
            </a:pPr>
            <a:r>
              <a:rPr lang="en-GB" sz="2200">
                <a:solidFill>
                  <a:srgbClr val="434343"/>
                </a:solidFill>
                <a:sym typeface="+mn-ea"/>
              </a:rPr>
              <a:t>A decision problem is one where the solution is written as a yes or no answer.</a:t>
            </a:r>
            <a:endParaRPr sz="2200">
              <a:solidFill>
                <a:srgbClr val="434343"/>
              </a:solidFill>
            </a:endParaRPr>
          </a:p>
          <a:p>
            <a:pPr marL="1371600" lvl="2" indent="-330200" algn="l" rtl="0">
              <a:lnSpc>
                <a:spcPct val="105000"/>
              </a:lnSpc>
              <a:spcBef>
                <a:spcPts val="0"/>
              </a:spcBef>
              <a:spcAft>
                <a:spcPts val="0"/>
              </a:spcAft>
              <a:buClr>
                <a:srgbClr val="434343"/>
              </a:buClr>
              <a:buSzPts val="1600"/>
              <a:buChar char="○"/>
            </a:pPr>
            <a:r>
              <a:rPr lang="en-GB" sz="2200">
                <a:solidFill>
                  <a:srgbClr val="434343"/>
                </a:solidFill>
                <a:sym typeface="+mn-ea"/>
              </a:rPr>
              <a:t>For example : </a:t>
            </a:r>
            <a:endParaRPr sz="2200">
              <a:solidFill>
                <a:srgbClr val="434343"/>
              </a:solidFill>
            </a:endParaRPr>
          </a:p>
          <a:p>
            <a:pPr lvl="3" indent="-330200" algn="l" rtl="0">
              <a:lnSpc>
                <a:spcPct val="105000"/>
              </a:lnSpc>
              <a:spcBef>
                <a:spcPts val="0"/>
              </a:spcBef>
              <a:spcAft>
                <a:spcPts val="0"/>
              </a:spcAft>
              <a:buClr>
                <a:srgbClr val="434343"/>
              </a:buClr>
              <a:buSzPts val="1600"/>
              <a:buChar char="■"/>
            </a:pPr>
            <a:r>
              <a:rPr lang="en-GB" sz="2200">
                <a:solidFill>
                  <a:srgbClr val="434343"/>
                </a:solidFill>
                <a:sym typeface="+mn-ea"/>
              </a:rPr>
              <a:t>Is 13 a prime number ? </a:t>
            </a:r>
            <a:endParaRPr sz="2200">
              <a:solidFill>
                <a:srgbClr val="434343"/>
              </a:solidFill>
            </a:endParaRPr>
          </a:p>
          <a:p>
            <a:pPr lvl="3" indent="-330200" algn="l" rtl="0">
              <a:lnSpc>
                <a:spcPct val="105000"/>
              </a:lnSpc>
              <a:spcBef>
                <a:spcPts val="0"/>
              </a:spcBef>
              <a:spcAft>
                <a:spcPts val="0"/>
              </a:spcAft>
              <a:buClr>
                <a:srgbClr val="434343"/>
              </a:buClr>
              <a:buSzPts val="1600"/>
              <a:buChar char="■"/>
            </a:pPr>
            <a:r>
              <a:rPr lang="en-GB" sz="2200">
                <a:solidFill>
                  <a:srgbClr val="434343"/>
                </a:solidFill>
                <a:sym typeface="+mn-ea"/>
              </a:rPr>
              <a:t>Is 2 and odd number ? </a:t>
            </a:r>
            <a:endParaRPr sz="2200">
              <a:solidFill>
                <a:srgbClr val="434343"/>
              </a:solidFill>
            </a:endParaRPr>
          </a:p>
          <a:p>
            <a:pPr marL="0" lvl="0" indent="0" algn="l" rtl="0">
              <a:lnSpc>
                <a:spcPct val="105000"/>
              </a:lnSpc>
              <a:spcBef>
                <a:spcPts val="1200"/>
              </a:spcBef>
              <a:spcAft>
                <a:spcPts val="0"/>
              </a:spcAft>
              <a:buNone/>
            </a:pPr>
            <a:endParaRPr sz="2200">
              <a:solidFill>
                <a:srgbClr val="434343"/>
              </a:solidFill>
            </a:endParaRPr>
          </a:p>
          <a:p>
            <a:pPr marL="342900" lvl="0" indent="-342900" algn="l" rtl="0">
              <a:lnSpc>
                <a:spcPct val="105000"/>
              </a:lnSpc>
              <a:spcBef>
                <a:spcPts val="1200"/>
              </a:spcBef>
              <a:spcAft>
                <a:spcPts val="0"/>
              </a:spcAft>
              <a:buFont typeface="Wingdings" panose="05000000000000000000" charset="0"/>
              <a:buChar char="Ø"/>
            </a:pPr>
            <a:r>
              <a:rPr lang="en-US" altLang="en-GB" sz="2200">
                <a:solidFill>
                  <a:srgbClr val="C00000"/>
                </a:solidFill>
                <a:sym typeface="+mn-ea"/>
              </a:rPr>
              <a:t> </a:t>
            </a:r>
            <a:r>
              <a:rPr lang="en-GB" sz="2200">
                <a:solidFill>
                  <a:srgbClr val="C00000"/>
                </a:solidFill>
                <a:sym typeface="+mn-ea"/>
              </a:rPr>
              <a:t>What is a P class problem ?</a:t>
            </a:r>
            <a:r>
              <a:rPr lang="en-GB" sz="2200">
                <a:solidFill>
                  <a:srgbClr val="434343"/>
                </a:solidFill>
                <a:sym typeface="+mn-ea"/>
              </a:rPr>
              <a:t> </a:t>
            </a:r>
            <a:endParaRPr sz="2200">
              <a:solidFill>
                <a:srgbClr val="434343"/>
              </a:solidFill>
            </a:endParaRPr>
          </a:p>
          <a:p>
            <a:pPr marL="914400" lvl="1" indent="-330200" algn="l" rtl="0">
              <a:lnSpc>
                <a:spcPct val="105000"/>
              </a:lnSpc>
              <a:spcBef>
                <a:spcPts val="1200"/>
              </a:spcBef>
              <a:spcAft>
                <a:spcPts val="0"/>
              </a:spcAft>
              <a:buClr>
                <a:srgbClr val="434343"/>
              </a:buClr>
              <a:buSzPts val="1600"/>
              <a:buChar char="●"/>
            </a:pPr>
            <a:r>
              <a:rPr lang="en-GB" sz="2200">
                <a:solidFill>
                  <a:srgbClr val="434343"/>
                </a:solidFill>
                <a:sym typeface="+mn-ea"/>
              </a:rPr>
              <a:t>The class P consists of those problems that are solvable in polynomial time, i.e. these problems can be solved in time O(n^k) in worst-case, where k is constant.</a:t>
            </a:r>
            <a:endParaRPr lang="en-GB" altLang="en-US" sz="2200">
              <a:solidFill>
                <a:srgbClr val="434343"/>
              </a:solidFill>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nvSpPr>
        <p:spPr>
          <a:xfrm>
            <a:off x="838200" y="365125"/>
            <a:ext cx="10515600" cy="763905"/>
          </a:xfrm>
          <a:prstGeom prst="rect">
            <a:avLst/>
          </a:prstGeom>
        </p:spPr>
        <p:txBody>
          <a:bodyPr vert="horz" lIns="91440" tIns="45720" rIns="91440" bIns="45720" rtlCol="0" anchor="ctr">
            <a:no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FLOYD  WARSHALL  ALGORITHM</a:t>
            </a:r>
            <a:endParaRPr lang="en-IN" altLang="en-US"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nvSpPr>
        <p:spPr>
          <a:xfrm>
            <a:off x="838200" y="1400175"/>
            <a:ext cx="10515600" cy="5293360"/>
          </a:xfrm>
          <a:prstGeom prst="rect">
            <a:avLst/>
          </a:prstGeom>
        </p:spPr>
        <p:txBody>
          <a:bodyPr vert="horz" lIns="91440" tIns="45720" rIns="91440" bIns="45720" rtlCol="0">
            <a:normAutofit fontScale="2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11200" b="1">
                <a:solidFill>
                  <a:schemeClr val="tx1"/>
                </a:solidFill>
              </a:rPr>
              <a:t>Step 5 :</a:t>
            </a:r>
            <a:r>
              <a:rPr lang="en-IN" altLang="en-US" sz="9335" b="1">
                <a:solidFill>
                  <a:schemeClr val="tx1"/>
                </a:solidFill>
              </a:rPr>
              <a:t> </a:t>
            </a:r>
            <a:endParaRPr lang="en-IN" altLang="en-US" sz="2665">
              <a:solidFill>
                <a:schemeClr val="tx1"/>
              </a:solidFill>
            </a:endParaRPr>
          </a:p>
          <a:p>
            <a:pPr marL="0" indent="0">
              <a:buNone/>
            </a:pPr>
            <a:r>
              <a:rPr lang="en-IN" altLang="en-US" sz="8000">
                <a:solidFill>
                  <a:schemeClr val="tx1"/>
                </a:solidFill>
              </a:rPr>
              <a:t>In this step, we use </a:t>
            </a:r>
            <a:r>
              <a:rPr lang="en-IN" altLang="en-US" sz="8000">
                <a:solidFill>
                  <a:schemeClr val="tx1"/>
                </a:solidFill>
                <a:sym typeface="+mn-ea"/>
              </a:rPr>
              <a:t>A</a:t>
            </a:r>
            <a:r>
              <a:rPr lang="en-IN" altLang="en-US" sz="8000" baseline="-25000">
                <a:solidFill>
                  <a:schemeClr val="tx1"/>
                </a:solidFill>
                <a:sym typeface="+mn-ea"/>
              </a:rPr>
              <a:t>3</a:t>
            </a:r>
            <a:r>
              <a:rPr lang="en-IN" altLang="en-US" sz="8000">
                <a:solidFill>
                  <a:schemeClr val="tx1"/>
                </a:solidFill>
              </a:rPr>
              <a:t> matrix and find the shortest path via 4 as an intermediate node.</a:t>
            </a:r>
            <a:endParaRPr lang="en-IN" altLang="en-US" sz="8000">
              <a:solidFill>
                <a:schemeClr val="tx1"/>
              </a:solidFill>
            </a:endParaRPr>
          </a:p>
          <a:p>
            <a:pPr marL="0" indent="0">
              <a:buNone/>
            </a:pPr>
            <a:r>
              <a:rPr lang="en-IN" altLang="en-US" sz="8000">
                <a:solidFill>
                  <a:schemeClr val="tx1"/>
                </a:solidFill>
              </a:rPr>
              <a:t>A</a:t>
            </a:r>
            <a:r>
              <a:rPr lang="en-IN" altLang="en-US" sz="8000" baseline="-25000">
                <a:solidFill>
                  <a:schemeClr val="tx1"/>
                </a:solidFill>
              </a:rPr>
              <a:t>4</a:t>
            </a:r>
            <a:r>
              <a:rPr lang="en-IN" altLang="en-US" sz="8000">
                <a:solidFill>
                  <a:schemeClr val="tx1"/>
                </a:solidFill>
              </a:rPr>
              <a:t>[1,1]=0, </a:t>
            </a:r>
            <a:r>
              <a:rPr lang="en-IN" altLang="en-US" sz="8000">
                <a:solidFill>
                  <a:schemeClr val="tx1"/>
                </a:solidFill>
                <a:sym typeface="+mn-ea"/>
              </a:rPr>
              <a:t>A</a:t>
            </a:r>
            <a:r>
              <a:rPr lang="en-IN" altLang="en-US" sz="8000" baseline="-25000">
                <a:solidFill>
                  <a:schemeClr val="tx1"/>
                </a:solidFill>
                <a:sym typeface="+mn-ea"/>
              </a:rPr>
              <a:t>4</a:t>
            </a:r>
            <a:r>
              <a:rPr lang="en-IN" altLang="en-US" sz="8000">
                <a:solidFill>
                  <a:schemeClr val="tx1"/>
                </a:solidFill>
              </a:rPr>
              <a:t>[2,2]=0, </a:t>
            </a:r>
            <a:r>
              <a:rPr lang="en-IN" altLang="en-US" sz="8000">
                <a:solidFill>
                  <a:schemeClr val="tx1"/>
                </a:solidFill>
                <a:sym typeface="+mn-ea"/>
              </a:rPr>
              <a:t>A</a:t>
            </a:r>
            <a:r>
              <a:rPr lang="en-IN" altLang="en-US" sz="8000" baseline="-25000">
                <a:solidFill>
                  <a:schemeClr val="tx1"/>
                </a:solidFill>
                <a:sym typeface="+mn-ea"/>
              </a:rPr>
              <a:t>4</a:t>
            </a:r>
            <a:r>
              <a:rPr lang="en-IN" altLang="en-US" sz="8000">
                <a:solidFill>
                  <a:schemeClr val="tx1"/>
                </a:solidFill>
              </a:rPr>
              <a:t>[3,3]=0, </a:t>
            </a:r>
            <a:r>
              <a:rPr lang="en-IN" altLang="en-US" sz="8000">
                <a:solidFill>
                  <a:schemeClr val="tx1"/>
                </a:solidFill>
                <a:sym typeface="+mn-ea"/>
              </a:rPr>
              <a:t>A</a:t>
            </a:r>
            <a:r>
              <a:rPr lang="en-IN" altLang="en-US" sz="8000" baseline="-25000">
                <a:solidFill>
                  <a:schemeClr val="tx1"/>
                </a:solidFill>
                <a:sym typeface="+mn-ea"/>
              </a:rPr>
              <a:t>4</a:t>
            </a:r>
            <a:r>
              <a:rPr lang="en-IN" altLang="en-US" sz="8000">
                <a:solidFill>
                  <a:schemeClr val="tx1"/>
                </a:solidFill>
              </a:rPr>
              <a:t>[4,4]=0.</a:t>
            </a:r>
            <a:endParaRPr lang="en-IN" altLang="en-US" sz="8000">
              <a:solidFill>
                <a:schemeClr val="tx1"/>
              </a:solidFill>
            </a:endParaRPr>
          </a:p>
          <a:p>
            <a:pPr marL="0" indent="0">
              <a:buNone/>
            </a:pPr>
            <a:r>
              <a:rPr lang="en-IN" altLang="en-US" sz="8000">
                <a:solidFill>
                  <a:schemeClr val="tx1"/>
                </a:solidFill>
                <a:sym typeface="+mn-ea"/>
              </a:rPr>
              <a:t>A</a:t>
            </a:r>
            <a:r>
              <a:rPr lang="en-IN" altLang="en-US" sz="8000" baseline="-25000">
                <a:solidFill>
                  <a:schemeClr val="tx1"/>
                </a:solidFill>
                <a:sym typeface="+mn-ea"/>
              </a:rPr>
              <a:t>4</a:t>
            </a:r>
            <a:r>
              <a:rPr lang="en-IN" altLang="en-US" sz="8000">
                <a:solidFill>
                  <a:schemeClr val="tx1"/>
                </a:solidFill>
              </a:rPr>
              <a:t>[1,4], </a:t>
            </a:r>
            <a:r>
              <a:rPr lang="en-IN" altLang="en-US" sz="8000">
                <a:solidFill>
                  <a:schemeClr val="tx1"/>
                </a:solidFill>
                <a:sym typeface="+mn-ea"/>
              </a:rPr>
              <a:t>A</a:t>
            </a:r>
            <a:r>
              <a:rPr lang="en-IN" altLang="en-US" sz="8000" baseline="-25000">
                <a:solidFill>
                  <a:schemeClr val="tx1"/>
                </a:solidFill>
                <a:sym typeface="+mn-ea"/>
              </a:rPr>
              <a:t>4</a:t>
            </a:r>
            <a:r>
              <a:rPr lang="en-IN" altLang="en-US" sz="8000">
                <a:solidFill>
                  <a:schemeClr val="tx1"/>
                </a:solidFill>
              </a:rPr>
              <a:t>[2,4], </a:t>
            </a:r>
            <a:r>
              <a:rPr lang="en-IN" altLang="en-US" sz="8000">
                <a:solidFill>
                  <a:schemeClr val="tx1"/>
                </a:solidFill>
                <a:sym typeface="+mn-ea"/>
              </a:rPr>
              <a:t>A</a:t>
            </a:r>
            <a:r>
              <a:rPr lang="en-IN" altLang="en-US" sz="8000" baseline="-25000">
                <a:solidFill>
                  <a:schemeClr val="tx1"/>
                </a:solidFill>
                <a:sym typeface="+mn-ea"/>
              </a:rPr>
              <a:t>4</a:t>
            </a:r>
            <a:r>
              <a:rPr lang="en-IN" altLang="en-US" sz="8000">
                <a:solidFill>
                  <a:schemeClr val="tx1"/>
                </a:solidFill>
              </a:rPr>
              <a:t>[3,4], </a:t>
            </a:r>
            <a:r>
              <a:rPr lang="en-IN" altLang="en-US" sz="8000">
                <a:solidFill>
                  <a:schemeClr val="tx1"/>
                </a:solidFill>
                <a:sym typeface="+mn-ea"/>
              </a:rPr>
              <a:t>A</a:t>
            </a:r>
            <a:r>
              <a:rPr lang="en-IN" altLang="en-US" sz="8000" baseline="-25000">
                <a:solidFill>
                  <a:schemeClr val="tx1"/>
                </a:solidFill>
                <a:sym typeface="+mn-ea"/>
              </a:rPr>
              <a:t>4</a:t>
            </a:r>
            <a:r>
              <a:rPr lang="en-IN" altLang="en-US" sz="8000">
                <a:solidFill>
                  <a:schemeClr val="tx1"/>
                </a:solidFill>
              </a:rPr>
              <a:t>[4,1], </a:t>
            </a:r>
            <a:r>
              <a:rPr lang="en-IN" altLang="en-US" sz="8000">
                <a:solidFill>
                  <a:schemeClr val="tx1"/>
                </a:solidFill>
                <a:sym typeface="+mn-ea"/>
              </a:rPr>
              <a:t>A</a:t>
            </a:r>
            <a:r>
              <a:rPr lang="en-IN" altLang="en-US" sz="8000" baseline="-25000">
                <a:solidFill>
                  <a:schemeClr val="tx1"/>
                </a:solidFill>
                <a:sym typeface="+mn-ea"/>
              </a:rPr>
              <a:t>4</a:t>
            </a:r>
            <a:r>
              <a:rPr lang="en-IN" altLang="en-US" sz="8000">
                <a:solidFill>
                  <a:schemeClr val="tx1"/>
                </a:solidFill>
              </a:rPr>
              <a:t>[4,2], </a:t>
            </a:r>
            <a:r>
              <a:rPr lang="en-IN" altLang="en-US" sz="8000">
                <a:solidFill>
                  <a:schemeClr val="tx1"/>
                </a:solidFill>
                <a:sym typeface="+mn-ea"/>
              </a:rPr>
              <a:t>A</a:t>
            </a:r>
            <a:r>
              <a:rPr lang="en-IN" altLang="en-US" sz="8000" baseline="-25000">
                <a:solidFill>
                  <a:schemeClr val="tx1"/>
                </a:solidFill>
                <a:sym typeface="+mn-ea"/>
              </a:rPr>
              <a:t>4</a:t>
            </a:r>
            <a:r>
              <a:rPr lang="en-IN" altLang="en-US" sz="8000">
                <a:solidFill>
                  <a:schemeClr val="tx1"/>
                </a:solidFill>
              </a:rPr>
              <a:t>[4,3] are remain same as in matrix A</a:t>
            </a:r>
            <a:r>
              <a:rPr lang="en-IN" altLang="en-US" sz="8000" baseline="-25000">
                <a:solidFill>
                  <a:schemeClr val="tx1"/>
                </a:solidFill>
              </a:rPr>
              <a:t>3</a:t>
            </a:r>
            <a:r>
              <a:rPr lang="en-IN" altLang="en-US" sz="8000">
                <a:solidFill>
                  <a:schemeClr val="tx1"/>
                </a:solidFill>
              </a:rPr>
              <a:t>.</a:t>
            </a:r>
            <a:endParaRPr lang="en-IN" altLang="en-US" sz="8000">
              <a:solidFill>
                <a:schemeClr val="tx1"/>
              </a:solidFill>
            </a:endParaRPr>
          </a:p>
          <a:p>
            <a:pPr marL="0" indent="0">
              <a:buNone/>
            </a:pPr>
            <a:r>
              <a:rPr lang="en-IN" altLang="en-US" sz="8000">
                <a:solidFill>
                  <a:schemeClr val="tx1"/>
                </a:solidFill>
                <a:sym typeface="+mn-ea"/>
              </a:rPr>
              <a:t>A</a:t>
            </a:r>
            <a:r>
              <a:rPr lang="en-IN" altLang="en-US" sz="8000" baseline="-25000">
                <a:solidFill>
                  <a:schemeClr val="tx1"/>
                </a:solidFill>
                <a:sym typeface="+mn-ea"/>
              </a:rPr>
              <a:t>4</a:t>
            </a:r>
            <a:r>
              <a:rPr lang="en-IN" altLang="en-US" sz="8000">
                <a:solidFill>
                  <a:schemeClr val="tx1"/>
                </a:solidFill>
              </a:rPr>
              <a:t>[1,2]= min(</a:t>
            </a:r>
            <a:r>
              <a:rPr lang="en-IN" altLang="en-US" sz="8000">
                <a:solidFill>
                  <a:schemeClr val="tx1"/>
                </a:solidFill>
                <a:sym typeface="+mn-ea"/>
              </a:rPr>
              <a:t>A</a:t>
            </a:r>
            <a:r>
              <a:rPr lang="en-IN" altLang="en-US" sz="8000" baseline="-25000">
                <a:solidFill>
                  <a:schemeClr val="tx1"/>
                </a:solidFill>
                <a:sym typeface="+mn-ea"/>
              </a:rPr>
              <a:t>3</a:t>
            </a:r>
            <a:r>
              <a:rPr lang="en-IN" altLang="en-US" sz="8000">
                <a:solidFill>
                  <a:schemeClr val="tx1"/>
                </a:solidFill>
              </a:rPr>
              <a:t>[1,2], </a:t>
            </a:r>
            <a:r>
              <a:rPr lang="en-IN" altLang="en-US" sz="8000">
                <a:solidFill>
                  <a:schemeClr val="tx1"/>
                </a:solidFill>
                <a:sym typeface="+mn-ea"/>
              </a:rPr>
              <a:t>A</a:t>
            </a:r>
            <a:r>
              <a:rPr lang="en-IN" altLang="en-US" sz="8000" baseline="-25000">
                <a:solidFill>
                  <a:schemeClr val="tx1"/>
                </a:solidFill>
                <a:sym typeface="+mn-ea"/>
              </a:rPr>
              <a:t>3</a:t>
            </a:r>
            <a:r>
              <a:rPr lang="en-IN" altLang="en-US" sz="8000">
                <a:solidFill>
                  <a:schemeClr val="tx1"/>
                </a:solidFill>
              </a:rPr>
              <a:t>[1,4]+</a:t>
            </a:r>
            <a:r>
              <a:rPr lang="en-IN" altLang="en-US" sz="8000">
                <a:solidFill>
                  <a:schemeClr val="tx1"/>
                </a:solidFill>
                <a:sym typeface="+mn-ea"/>
              </a:rPr>
              <a:t>A</a:t>
            </a:r>
            <a:r>
              <a:rPr lang="en-IN" altLang="en-US" sz="8000" baseline="-25000">
                <a:solidFill>
                  <a:schemeClr val="tx1"/>
                </a:solidFill>
                <a:sym typeface="+mn-ea"/>
              </a:rPr>
              <a:t>3</a:t>
            </a:r>
            <a:r>
              <a:rPr lang="en-IN" altLang="en-US" sz="8000">
                <a:solidFill>
                  <a:schemeClr val="tx1"/>
                </a:solidFill>
              </a:rPr>
              <a:t>[4,2]) = 5</a:t>
            </a:r>
            <a:endParaRPr lang="en-IN" altLang="en-US" sz="8000">
              <a:solidFill>
                <a:schemeClr val="tx1"/>
              </a:solidFill>
            </a:endParaRPr>
          </a:p>
          <a:p>
            <a:pPr marL="0" indent="0">
              <a:buNone/>
            </a:pPr>
            <a:r>
              <a:rPr lang="en-IN" altLang="en-US" sz="8000">
                <a:solidFill>
                  <a:schemeClr val="tx1"/>
                </a:solidFill>
                <a:sym typeface="+mn-ea"/>
              </a:rPr>
              <a:t>A</a:t>
            </a:r>
            <a:r>
              <a:rPr lang="en-IN" altLang="en-US" sz="8000" baseline="-25000">
                <a:solidFill>
                  <a:schemeClr val="tx1"/>
                </a:solidFill>
                <a:sym typeface="+mn-ea"/>
              </a:rPr>
              <a:t>4</a:t>
            </a:r>
            <a:r>
              <a:rPr lang="en-IN" altLang="en-US" sz="8000">
                <a:solidFill>
                  <a:schemeClr val="tx1"/>
                </a:solidFill>
              </a:rPr>
              <a:t>[1,3]= min(</a:t>
            </a:r>
            <a:r>
              <a:rPr lang="en-IN" altLang="en-US" sz="8000">
                <a:solidFill>
                  <a:schemeClr val="tx1"/>
                </a:solidFill>
                <a:sym typeface="+mn-ea"/>
              </a:rPr>
              <a:t>A</a:t>
            </a:r>
            <a:r>
              <a:rPr lang="en-IN" altLang="en-US" sz="8000" baseline="-25000">
                <a:solidFill>
                  <a:schemeClr val="tx1"/>
                </a:solidFill>
                <a:sym typeface="+mn-ea"/>
              </a:rPr>
              <a:t>3</a:t>
            </a:r>
            <a:r>
              <a:rPr lang="en-IN" altLang="en-US" sz="8000">
                <a:solidFill>
                  <a:schemeClr val="tx1"/>
                </a:solidFill>
              </a:rPr>
              <a:t>[1,3], </a:t>
            </a:r>
            <a:r>
              <a:rPr lang="en-IN" altLang="en-US" sz="8000">
                <a:solidFill>
                  <a:schemeClr val="tx1"/>
                </a:solidFill>
                <a:sym typeface="+mn-ea"/>
              </a:rPr>
              <a:t>A</a:t>
            </a:r>
            <a:r>
              <a:rPr lang="en-IN" altLang="en-US" sz="8000" baseline="-25000">
                <a:solidFill>
                  <a:schemeClr val="tx1"/>
                </a:solidFill>
                <a:sym typeface="+mn-ea"/>
              </a:rPr>
              <a:t>3</a:t>
            </a:r>
            <a:r>
              <a:rPr lang="en-IN" altLang="en-US" sz="8000">
                <a:solidFill>
                  <a:schemeClr val="tx1"/>
                </a:solidFill>
              </a:rPr>
              <a:t>[1,4]+</a:t>
            </a:r>
            <a:r>
              <a:rPr lang="en-IN" altLang="en-US" sz="8000">
                <a:solidFill>
                  <a:schemeClr val="tx1"/>
                </a:solidFill>
                <a:sym typeface="+mn-ea"/>
              </a:rPr>
              <a:t>A</a:t>
            </a:r>
            <a:r>
              <a:rPr lang="en-IN" altLang="en-US" sz="8000" baseline="-25000">
                <a:solidFill>
                  <a:schemeClr val="tx1"/>
                </a:solidFill>
                <a:sym typeface="+mn-ea"/>
              </a:rPr>
              <a:t>3</a:t>
            </a:r>
            <a:r>
              <a:rPr lang="en-IN" altLang="en-US" sz="8000">
                <a:solidFill>
                  <a:schemeClr val="tx1"/>
                </a:solidFill>
              </a:rPr>
              <a:t>[4,3]) = 15</a:t>
            </a:r>
            <a:endParaRPr lang="en-IN" altLang="en-US" sz="8000">
              <a:solidFill>
                <a:schemeClr val="tx1"/>
              </a:solidFill>
            </a:endParaRPr>
          </a:p>
          <a:p>
            <a:pPr marL="0" indent="0">
              <a:buFont typeface="Wingdings" panose="05000000000000000000" charset="0"/>
              <a:buNone/>
            </a:pPr>
            <a:r>
              <a:rPr lang="en-IN" altLang="en-US" sz="8000">
                <a:solidFill>
                  <a:schemeClr val="tx1"/>
                </a:solidFill>
                <a:sym typeface="+mn-ea"/>
              </a:rPr>
              <a:t>A</a:t>
            </a:r>
            <a:r>
              <a:rPr lang="en-IN" altLang="en-US" sz="8000" baseline="-25000">
                <a:solidFill>
                  <a:schemeClr val="tx1"/>
                </a:solidFill>
                <a:sym typeface="+mn-ea"/>
              </a:rPr>
              <a:t>4</a:t>
            </a:r>
            <a:r>
              <a:rPr lang="en-IN" altLang="en-US" sz="8000">
                <a:solidFill>
                  <a:schemeClr val="tx1"/>
                </a:solidFill>
                <a:sym typeface="+mn-ea"/>
              </a:rPr>
              <a:t>[2,1]= min(A</a:t>
            </a:r>
            <a:r>
              <a:rPr lang="en-IN" altLang="en-US" sz="8000" baseline="-25000">
                <a:solidFill>
                  <a:schemeClr val="tx1"/>
                </a:solidFill>
                <a:sym typeface="+mn-ea"/>
              </a:rPr>
              <a:t>3</a:t>
            </a:r>
            <a:r>
              <a:rPr lang="en-IN" altLang="en-US" sz="8000">
                <a:solidFill>
                  <a:schemeClr val="tx1"/>
                </a:solidFill>
                <a:sym typeface="+mn-ea"/>
              </a:rPr>
              <a:t>[2,1], A</a:t>
            </a:r>
            <a:r>
              <a:rPr lang="en-IN" altLang="en-US" sz="8000" baseline="-25000">
                <a:solidFill>
                  <a:schemeClr val="tx1"/>
                </a:solidFill>
                <a:sym typeface="+mn-ea"/>
              </a:rPr>
              <a:t>3</a:t>
            </a:r>
            <a:r>
              <a:rPr lang="en-IN" altLang="en-US" sz="8000">
                <a:solidFill>
                  <a:schemeClr val="tx1"/>
                </a:solidFill>
                <a:sym typeface="+mn-ea"/>
              </a:rPr>
              <a:t>[2,4]+A</a:t>
            </a:r>
            <a:r>
              <a:rPr lang="en-IN" altLang="en-US" sz="8000" baseline="-25000">
                <a:solidFill>
                  <a:schemeClr val="tx1"/>
                </a:solidFill>
                <a:sym typeface="+mn-ea"/>
              </a:rPr>
              <a:t>3</a:t>
            </a:r>
            <a:r>
              <a:rPr lang="en-IN" altLang="en-US" sz="8000">
                <a:solidFill>
                  <a:schemeClr val="tx1"/>
                </a:solidFill>
                <a:sym typeface="+mn-ea"/>
              </a:rPr>
              <a:t>[4,1]) = 20</a:t>
            </a:r>
            <a:endParaRPr lang="en-IN" altLang="en-US" sz="8000">
              <a:solidFill>
                <a:schemeClr val="tx1"/>
              </a:solidFill>
              <a:sym typeface="+mn-ea"/>
            </a:endParaRPr>
          </a:p>
          <a:p>
            <a:pPr marL="0" indent="0">
              <a:buFont typeface="Wingdings" panose="05000000000000000000" charset="0"/>
              <a:buNone/>
            </a:pPr>
            <a:r>
              <a:rPr lang="en-IN" altLang="en-US" sz="8000">
                <a:solidFill>
                  <a:schemeClr val="tx1"/>
                </a:solidFill>
                <a:sym typeface="+mn-ea"/>
              </a:rPr>
              <a:t>A</a:t>
            </a:r>
            <a:r>
              <a:rPr lang="en-IN" altLang="en-US" sz="8000" baseline="-25000">
                <a:solidFill>
                  <a:schemeClr val="tx1"/>
                </a:solidFill>
                <a:sym typeface="+mn-ea"/>
              </a:rPr>
              <a:t>4</a:t>
            </a:r>
            <a:r>
              <a:rPr lang="en-IN" altLang="en-US" sz="8000">
                <a:solidFill>
                  <a:schemeClr val="tx1"/>
                </a:solidFill>
                <a:sym typeface="+mn-ea"/>
              </a:rPr>
              <a:t>[2,3]= min(A</a:t>
            </a:r>
            <a:r>
              <a:rPr lang="en-IN" altLang="en-US" sz="8000" baseline="-25000">
                <a:solidFill>
                  <a:schemeClr val="tx1"/>
                </a:solidFill>
                <a:sym typeface="+mn-ea"/>
              </a:rPr>
              <a:t>3</a:t>
            </a:r>
            <a:r>
              <a:rPr lang="en-IN" altLang="en-US" sz="8000">
                <a:solidFill>
                  <a:schemeClr val="tx1"/>
                </a:solidFill>
                <a:sym typeface="+mn-ea"/>
              </a:rPr>
              <a:t>[2,3], A</a:t>
            </a:r>
            <a:r>
              <a:rPr lang="en-IN" altLang="en-US" sz="8000" baseline="-25000">
                <a:solidFill>
                  <a:schemeClr val="tx1"/>
                </a:solidFill>
                <a:sym typeface="+mn-ea"/>
              </a:rPr>
              <a:t>3</a:t>
            </a:r>
            <a:r>
              <a:rPr lang="en-IN" altLang="en-US" sz="8000">
                <a:solidFill>
                  <a:schemeClr val="tx1"/>
                </a:solidFill>
                <a:sym typeface="+mn-ea"/>
              </a:rPr>
              <a:t>[2,4]+A</a:t>
            </a:r>
            <a:r>
              <a:rPr lang="en-IN" altLang="en-US" sz="8000" baseline="-25000">
                <a:solidFill>
                  <a:schemeClr val="tx1"/>
                </a:solidFill>
                <a:sym typeface="+mn-ea"/>
              </a:rPr>
              <a:t>3</a:t>
            </a:r>
            <a:r>
              <a:rPr lang="en-IN" altLang="en-US" sz="8000">
                <a:solidFill>
                  <a:schemeClr val="tx1"/>
                </a:solidFill>
                <a:sym typeface="+mn-ea"/>
              </a:rPr>
              <a:t>[4,3]) = 10</a:t>
            </a:r>
            <a:endParaRPr lang="en-IN" altLang="en-US" sz="8000">
              <a:solidFill>
                <a:schemeClr val="tx1"/>
              </a:solidFill>
              <a:sym typeface="+mn-ea"/>
            </a:endParaRPr>
          </a:p>
          <a:p>
            <a:pPr marL="0" indent="0">
              <a:buFont typeface="Wingdings" panose="05000000000000000000" charset="0"/>
              <a:buNone/>
            </a:pPr>
            <a:r>
              <a:rPr lang="en-IN" altLang="en-US" sz="8000">
                <a:solidFill>
                  <a:schemeClr val="tx1"/>
                </a:solidFill>
                <a:sym typeface="+mn-ea"/>
              </a:rPr>
              <a:t>A</a:t>
            </a:r>
            <a:r>
              <a:rPr lang="en-IN" altLang="en-US" sz="8000" baseline="-25000">
                <a:solidFill>
                  <a:schemeClr val="tx1"/>
                </a:solidFill>
                <a:sym typeface="+mn-ea"/>
              </a:rPr>
              <a:t>4</a:t>
            </a:r>
            <a:r>
              <a:rPr lang="en-IN" altLang="en-US" sz="8000">
                <a:solidFill>
                  <a:schemeClr val="tx1"/>
                </a:solidFill>
                <a:sym typeface="+mn-ea"/>
              </a:rPr>
              <a:t>[3,1]= min(A</a:t>
            </a:r>
            <a:r>
              <a:rPr lang="en-IN" altLang="en-US" sz="8000" baseline="-25000">
                <a:solidFill>
                  <a:schemeClr val="tx1"/>
                </a:solidFill>
                <a:sym typeface="+mn-ea"/>
              </a:rPr>
              <a:t>3</a:t>
            </a:r>
            <a:r>
              <a:rPr lang="en-IN" altLang="en-US" sz="8000">
                <a:solidFill>
                  <a:schemeClr val="tx1"/>
                </a:solidFill>
                <a:sym typeface="+mn-ea"/>
              </a:rPr>
              <a:t>[3,1], A</a:t>
            </a:r>
            <a:r>
              <a:rPr lang="en-IN" altLang="en-US" sz="8000" baseline="-25000">
                <a:solidFill>
                  <a:schemeClr val="tx1"/>
                </a:solidFill>
                <a:sym typeface="+mn-ea"/>
              </a:rPr>
              <a:t>3</a:t>
            </a:r>
            <a:r>
              <a:rPr lang="en-IN" altLang="en-US" sz="8000">
                <a:solidFill>
                  <a:schemeClr val="tx1"/>
                </a:solidFill>
                <a:sym typeface="+mn-ea"/>
              </a:rPr>
              <a:t>[3,4]+A</a:t>
            </a:r>
            <a:r>
              <a:rPr lang="en-IN" altLang="en-US" sz="8000" baseline="-25000">
                <a:solidFill>
                  <a:schemeClr val="tx1"/>
                </a:solidFill>
                <a:sym typeface="+mn-ea"/>
              </a:rPr>
              <a:t>3</a:t>
            </a:r>
            <a:r>
              <a:rPr lang="en-IN" altLang="en-US" sz="8000">
                <a:solidFill>
                  <a:schemeClr val="tx1"/>
                </a:solidFill>
                <a:sym typeface="+mn-ea"/>
              </a:rPr>
              <a:t>[4,1]) = 30</a:t>
            </a:r>
            <a:endParaRPr lang="en-IN" altLang="en-US" sz="8000">
              <a:solidFill>
                <a:schemeClr val="tx1"/>
              </a:solidFill>
              <a:sym typeface="+mn-ea"/>
            </a:endParaRPr>
          </a:p>
          <a:p>
            <a:pPr marL="0" indent="0">
              <a:buFont typeface="Wingdings" panose="05000000000000000000" charset="0"/>
              <a:buNone/>
            </a:pPr>
            <a:r>
              <a:rPr lang="en-IN" altLang="en-US" sz="8000">
                <a:solidFill>
                  <a:schemeClr val="tx1"/>
                </a:solidFill>
                <a:sym typeface="+mn-ea"/>
              </a:rPr>
              <a:t>A</a:t>
            </a:r>
            <a:r>
              <a:rPr lang="en-IN" altLang="en-US" sz="8000" baseline="-25000">
                <a:solidFill>
                  <a:schemeClr val="tx1"/>
                </a:solidFill>
                <a:sym typeface="+mn-ea"/>
              </a:rPr>
              <a:t>4</a:t>
            </a:r>
            <a:r>
              <a:rPr lang="en-IN" altLang="en-US" sz="8000">
                <a:solidFill>
                  <a:schemeClr val="tx1"/>
                </a:solidFill>
                <a:sym typeface="+mn-ea"/>
              </a:rPr>
              <a:t>[3,2]= min(A</a:t>
            </a:r>
            <a:r>
              <a:rPr lang="en-IN" altLang="en-US" sz="8000" baseline="-25000">
                <a:solidFill>
                  <a:schemeClr val="tx1"/>
                </a:solidFill>
                <a:sym typeface="+mn-ea"/>
              </a:rPr>
              <a:t>3</a:t>
            </a:r>
            <a:r>
              <a:rPr lang="en-IN" altLang="en-US" sz="8000">
                <a:solidFill>
                  <a:schemeClr val="tx1"/>
                </a:solidFill>
                <a:sym typeface="+mn-ea"/>
              </a:rPr>
              <a:t>[3,2], A</a:t>
            </a:r>
            <a:r>
              <a:rPr lang="en-IN" altLang="en-US" sz="8000" baseline="-25000">
                <a:solidFill>
                  <a:schemeClr val="tx1"/>
                </a:solidFill>
                <a:sym typeface="+mn-ea"/>
              </a:rPr>
              <a:t>3</a:t>
            </a:r>
            <a:r>
              <a:rPr lang="en-IN" altLang="en-US" sz="8000">
                <a:solidFill>
                  <a:schemeClr val="tx1"/>
                </a:solidFill>
                <a:sym typeface="+mn-ea"/>
              </a:rPr>
              <a:t>[3,4]+A</a:t>
            </a:r>
            <a:r>
              <a:rPr lang="en-IN" altLang="en-US" sz="8000" baseline="-25000">
                <a:solidFill>
                  <a:schemeClr val="tx1"/>
                </a:solidFill>
                <a:sym typeface="+mn-ea"/>
              </a:rPr>
              <a:t>3</a:t>
            </a:r>
            <a:r>
              <a:rPr lang="en-IN" altLang="en-US" sz="8000">
                <a:solidFill>
                  <a:schemeClr val="tx1"/>
                </a:solidFill>
                <a:sym typeface="+mn-ea"/>
              </a:rPr>
              <a:t>[4,2]) = 35</a:t>
            </a:r>
            <a:endParaRPr lang="en-IN" altLang="en-US" sz="8000">
              <a:solidFill>
                <a:schemeClr val="tx1"/>
              </a:solidFill>
            </a:endParaRPr>
          </a:p>
          <a:p>
            <a:pPr marL="0" indent="0">
              <a:buFont typeface="Wingdings" panose="05000000000000000000" charset="0"/>
              <a:buNone/>
            </a:pPr>
            <a:r>
              <a:rPr lang="en-IN" altLang="en-US" sz="8000">
                <a:solidFill>
                  <a:schemeClr val="tx1"/>
                </a:solidFill>
              </a:rPr>
              <a:t>A4 matrix is our final matrix which tells us the minimum distance </a:t>
            </a:r>
            <a:endParaRPr lang="en-IN" altLang="en-US" sz="8000">
              <a:solidFill>
                <a:schemeClr val="tx1"/>
              </a:solidFill>
            </a:endParaRPr>
          </a:p>
          <a:p>
            <a:pPr marL="0" indent="0">
              <a:buFont typeface="Wingdings" panose="05000000000000000000" charset="0"/>
              <a:buNone/>
            </a:pPr>
            <a:r>
              <a:rPr lang="en-IN" altLang="en-US" sz="8000">
                <a:solidFill>
                  <a:schemeClr val="tx1"/>
                </a:solidFill>
              </a:rPr>
              <a:t>between two vertices for all the pairs of vertices.</a:t>
            </a:r>
            <a:endParaRPr lang="en-IN" altLang="en-US" sz="6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a:p>
            <a:pPr marL="0" indent="0">
              <a:buFont typeface="Wingdings" panose="05000000000000000000" charset="0"/>
              <a:buNone/>
            </a:pPr>
            <a:endParaRPr lang="en-IN" altLang="en-US" sz="2665">
              <a:solidFill>
                <a:schemeClr val="tx1"/>
              </a:solidFill>
            </a:endParaRPr>
          </a:p>
        </p:txBody>
      </p:sp>
      <p:sp>
        <p:nvSpPr>
          <p:cNvPr id="48" name="Text Box 47"/>
          <p:cNvSpPr txBox="1"/>
          <p:nvPr/>
        </p:nvSpPr>
        <p:spPr>
          <a:xfrm>
            <a:off x="7429500" y="4391660"/>
            <a:ext cx="762000" cy="460375"/>
          </a:xfrm>
          <a:prstGeom prst="rect">
            <a:avLst/>
          </a:prstGeom>
          <a:noFill/>
        </p:spPr>
        <p:txBody>
          <a:bodyPr wrap="square" rtlCol="0">
            <a:spAutoFit/>
          </a:bodyPr>
          <a:p>
            <a:r>
              <a:rPr lang="en-IN" altLang="en-US" sz="2400" b="1">
                <a:solidFill>
                  <a:srgbClr val="002060"/>
                </a:solidFill>
                <a:sym typeface="+mn-ea"/>
              </a:rPr>
              <a:t>A</a:t>
            </a:r>
            <a:r>
              <a:rPr lang="en-IN" altLang="en-US" sz="2400" b="1" baseline="-25000">
                <a:solidFill>
                  <a:srgbClr val="002060"/>
                </a:solidFill>
                <a:sym typeface="+mn-ea"/>
              </a:rPr>
              <a:t>4</a:t>
            </a:r>
            <a:r>
              <a:rPr lang="en-IN" altLang="en-US" sz="2400" b="1"/>
              <a:t>  = </a:t>
            </a:r>
            <a:r>
              <a:rPr lang="en-IN" altLang="en-US" b="1"/>
              <a:t> </a:t>
            </a:r>
            <a:endParaRPr lang="en-IN" altLang="en-US" b="1"/>
          </a:p>
        </p:txBody>
      </p:sp>
      <p:graphicFrame>
        <p:nvGraphicFramePr>
          <p:cNvPr id="49" name="Table 48"/>
          <p:cNvGraphicFramePr/>
          <p:nvPr/>
        </p:nvGraphicFramePr>
        <p:xfrm>
          <a:off x="8191500" y="3209290"/>
          <a:ext cx="3162300" cy="2825750"/>
        </p:xfrm>
        <a:graphic>
          <a:graphicData uri="http://schemas.openxmlformats.org/drawingml/2006/table">
            <a:tbl>
              <a:tblPr firstRow="1" bandRow="1">
                <a:tableStyleId>{5C22544A-7EE6-4342-B048-85BDC9FD1C3A}</a:tableStyleId>
              </a:tblPr>
              <a:tblGrid>
                <a:gridCol w="632460"/>
                <a:gridCol w="632460"/>
                <a:gridCol w="632460"/>
                <a:gridCol w="632460"/>
                <a:gridCol w="632460"/>
              </a:tblGrid>
              <a:tr h="565150">
                <a:tc>
                  <a:txBody>
                    <a:bodyPr/>
                    <a:p>
                      <a:pPr algn="ctr">
                        <a:buNone/>
                      </a:pPr>
                      <a:endParaRPr lang="en-US">
                        <a:solidFill>
                          <a:srgbClr val="002060"/>
                        </a:solidFill>
                      </a:endParaRPr>
                    </a:p>
                  </a:txBody>
                  <a:tcPr>
                    <a:noFill/>
                  </a:tcPr>
                </a:tc>
                <a:tc>
                  <a:txBody>
                    <a:bodyPr/>
                    <a:p>
                      <a:pPr algn="ctr">
                        <a:buNone/>
                      </a:pPr>
                      <a:r>
                        <a:rPr lang="en-IN" altLang="en-US">
                          <a:solidFill>
                            <a:srgbClr val="002060"/>
                          </a:solidFill>
                        </a:rPr>
                        <a:t>1</a:t>
                      </a:r>
                      <a:endParaRPr lang="en-IN" altLang="en-US">
                        <a:solidFill>
                          <a:srgbClr val="002060"/>
                        </a:solidFill>
                      </a:endParaRPr>
                    </a:p>
                  </a:txBody>
                  <a:tcPr>
                    <a:noFill/>
                  </a:tcPr>
                </a:tc>
                <a:tc>
                  <a:txBody>
                    <a:bodyPr/>
                    <a:p>
                      <a:pPr algn="ctr">
                        <a:buNone/>
                      </a:pPr>
                      <a:r>
                        <a:rPr lang="en-IN" altLang="en-US">
                          <a:solidFill>
                            <a:srgbClr val="002060"/>
                          </a:solidFill>
                        </a:rPr>
                        <a:t>2</a:t>
                      </a:r>
                      <a:endParaRPr lang="en-IN" altLang="en-US">
                        <a:solidFill>
                          <a:srgbClr val="002060"/>
                        </a:solidFill>
                      </a:endParaRPr>
                    </a:p>
                  </a:txBody>
                  <a:tcPr>
                    <a:noFill/>
                  </a:tcPr>
                </a:tc>
                <a:tc>
                  <a:txBody>
                    <a:bodyPr/>
                    <a:p>
                      <a:pPr algn="ctr">
                        <a:buNone/>
                      </a:pPr>
                      <a:r>
                        <a:rPr lang="en-IN" altLang="en-US">
                          <a:solidFill>
                            <a:srgbClr val="002060"/>
                          </a:solidFill>
                        </a:rPr>
                        <a:t>3</a:t>
                      </a:r>
                      <a:endParaRPr lang="en-IN" altLang="en-US">
                        <a:solidFill>
                          <a:srgbClr val="002060"/>
                        </a:solidFill>
                      </a:endParaRPr>
                    </a:p>
                  </a:txBody>
                  <a:tcPr>
                    <a:noFill/>
                  </a:tcPr>
                </a:tc>
                <a:tc>
                  <a:txBody>
                    <a:bodyPr/>
                    <a:p>
                      <a:pPr algn="ctr">
                        <a:buNone/>
                      </a:pPr>
                      <a:r>
                        <a:rPr lang="en-IN" altLang="en-US">
                          <a:solidFill>
                            <a:srgbClr val="002060"/>
                          </a:solidFill>
                        </a:rPr>
                        <a:t>4</a:t>
                      </a:r>
                      <a:endParaRPr lang="en-IN" altLang="en-US">
                        <a:solidFill>
                          <a:srgbClr val="002060"/>
                        </a:solidFill>
                      </a:endParaRPr>
                    </a:p>
                  </a:txBody>
                  <a:tcPr>
                    <a:noFill/>
                  </a:tcPr>
                </a:tc>
              </a:tr>
              <a:tr h="565150">
                <a:tc>
                  <a:txBody>
                    <a:bodyPr/>
                    <a:p>
                      <a:pPr algn="ctr">
                        <a:buNone/>
                      </a:pPr>
                      <a:r>
                        <a:rPr lang="en-IN" altLang="en-US" b="1">
                          <a:solidFill>
                            <a:srgbClr val="002060"/>
                          </a:solidFill>
                        </a:rPr>
                        <a:t>1</a:t>
                      </a:r>
                      <a:endParaRPr lang="en-IN" altLang="en-US" b="1">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c>
                  <a:txBody>
                    <a:bodyPr/>
                    <a:p>
                      <a:pPr algn="ctr">
                        <a:buNone/>
                      </a:pPr>
                      <a:r>
                        <a:rPr lang="en-IN" altLang="en-US">
                          <a:solidFill>
                            <a:srgbClr val="002060"/>
                          </a:solidFill>
                        </a:rPr>
                        <a:t>5</a:t>
                      </a:r>
                      <a:endParaRPr lang="en-IN" altLang="en-US">
                        <a:solidFill>
                          <a:srgbClr val="002060"/>
                        </a:solidFill>
                      </a:endParaRPr>
                    </a:p>
                  </a:txBody>
                  <a:tcPr>
                    <a:noFill/>
                  </a:tcPr>
                </a:tc>
                <a:tc>
                  <a:txBody>
                    <a:bodyPr/>
                    <a:p>
                      <a:pPr algn="ctr">
                        <a:buNone/>
                      </a:pPr>
                      <a:r>
                        <a:rPr lang="en-IN" altLang="en-US" b="1">
                          <a:solidFill>
                            <a:srgbClr val="002060"/>
                          </a:solidFill>
                        </a:rPr>
                        <a:t>15</a:t>
                      </a:r>
                      <a:endParaRPr lang="en-IN" altLang="en-US" b="1">
                        <a:solidFill>
                          <a:srgbClr val="002060"/>
                        </a:solidFill>
                      </a:endParaRPr>
                    </a:p>
                  </a:txBody>
                  <a:tcPr>
                    <a:noFill/>
                  </a:tcPr>
                </a:tc>
                <a:tc>
                  <a:txBody>
                    <a:bodyPr/>
                    <a:p>
                      <a:pPr algn="ctr">
                        <a:buNone/>
                      </a:pPr>
                      <a:r>
                        <a:rPr lang="en-IN" altLang="en-US" b="0">
                          <a:solidFill>
                            <a:srgbClr val="002060"/>
                          </a:solidFill>
                        </a:rPr>
                        <a:t>10</a:t>
                      </a:r>
                      <a:endParaRPr lang="en-IN" altLang="en-US" b="0">
                        <a:solidFill>
                          <a:srgbClr val="002060"/>
                        </a:solidFill>
                      </a:endParaRPr>
                    </a:p>
                  </a:txBody>
                  <a:tcPr>
                    <a:noFill/>
                  </a:tcPr>
                </a:tc>
              </a:tr>
              <a:tr h="565150">
                <a:tc>
                  <a:txBody>
                    <a:bodyPr/>
                    <a:p>
                      <a:pPr algn="ctr">
                        <a:buNone/>
                      </a:pPr>
                      <a:r>
                        <a:rPr lang="en-IN" altLang="en-US" b="1">
                          <a:solidFill>
                            <a:srgbClr val="002060"/>
                          </a:solidFill>
                        </a:rPr>
                        <a:t>2</a:t>
                      </a:r>
                      <a:endParaRPr lang="en-IN" altLang="en-US" b="1">
                        <a:solidFill>
                          <a:srgbClr val="002060"/>
                        </a:solidFill>
                      </a:endParaRPr>
                    </a:p>
                  </a:txBody>
                  <a:tcPr>
                    <a:noFill/>
                  </a:tcPr>
                </a:tc>
                <a:tc>
                  <a:txBody>
                    <a:bodyPr/>
                    <a:p>
                      <a:pPr algn="ctr">
                        <a:buNone/>
                      </a:pPr>
                      <a:r>
                        <a:rPr lang="en-IN" altLang="en-US" b="1">
                          <a:solidFill>
                            <a:srgbClr val="002060"/>
                          </a:solidFill>
                        </a:rPr>
                        <a:t>20</a:t>
                      </a:r>
                      <a:endParaRPr lang="en-IN" altLang="en-US" b="1">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c>
                  <a:txBody>
                    <a:bodyPr/>
                    <a:p>
                      <a:pPr algn="ctr">
                        <a:buNone/>
                      </a:pPr>
                      <a:r>
                        <a:rPr lang="en-IN" altLang="en-US" b="1">
                          <a:solidFill>
                            <a:srgbClr val="002060"/>
                          </a:solidFill>
                        </a:rPr>
                        <a:t>10</a:t>
                      </a:r>
                      <a:endParaRPr lang="en-IN" altLang="en-US" b="1">
                        <a:solidFill>
                          <a:srgbClr val="002060"/>
                        </a:solidFill>
                      </a:endParaRPr>
                    </a:p>
                  </a:txBody>
                  <a:tcPr>
                    <a:noFill/>
                  </a:tcPr>
                </a:tc>
                <a:tc>
                  <a:txBody>
                    <a:bodyPr/>
                    <a:p>
                      <a:pPr algn="ctr">
                        <a:buNone/>
                      </a:pPr>
                      <a:r>
                        <a:rPr lang="en-IN" altLang="en-US">
                          <a:solidFill>
                            <a:srgbClr val="002060"/>
                          </a:solidFill>
                        </a:rPr>
                        <a:t>5</a:t>
                      </a:r>
                      <a:endParaRPr lang="en-IN" altLang="en-US">
                        <a:solidFill>
                          <a:srgbClr val="002060"/>
                        </a:solidFill>
                      </a:endParaRPr>
                    </a:p>
                  </a:txBody>
                  <a:tcPr>
                    <a:noFill/>
                  </a:tcPr>
                </a:tc>
              </a:tr>
              <a:tr h="565150">
                <a:tc>
                  <a:txBody>
                    <a:bodyPr/>
                    <a:p>
                      <a:pPr algn="ctr">
                        <a:buNone/>
                      </a:pPr>
                      <a:r>
                        <a:rPr lang="en-IN" altLang="en-US" b="1">
                          <a:solidFill>
                            <a:srgbClr val="002060"/>
                          </a:solidFill>
                        </a:rPr>
                        <a:t>3</a:t>
                      </a:r>
                      <a:endParaRPr lang="en-IN" altLang="en-US" b="1">
                        <a:solidFill>
                          <a:srgbClr val="002060"/>
                        </a:solidFill>
                      </a:endParaRPr>
                    </a:p>
                  </a:txBody>
                  <a:tcPr>
                    <a:noFill/>
                  </a:tcPr>
                </a:tc>
                <a:tc>
                  <a:txBody>
                    <a:bodyPr/>
                    <a:p>
                      <a:pPr algn="ctr">
                        <a:buNone/>
                      </a:pPr>
                      <a:r>
                        <a:rPr lang="en-IN" altLang="en-US">
                          <a:solidFill>
                            <a:srgbClr val="002060"/>
                          </a:solidFill>
                        </a:rPr>
                        <a:t>30</a:t>
                      </a:r>
                      <a:endParaRPr lang="en-IN" altLang="en-US">
                        <a:solidFill>
                          <a:srgbClr val="002060"/>
                        </a:solidFill>
                      </a:endParaRPr>
                    </a:p>
                  </a:txBody>
                  <a:tcPr>
                    <a:noFill/>
                  </a:tcPr>
                </a:tc>
                <a:tc>
                  <a:txBody>
                    <a:bodyPr/>
                    <a:p>
                      <a:pPr algn="ctr">
                        <a:buNone/>
                      </a:pPr>
                      <a:r>
                        <a:rPr lang="en-IN" altLang="en-US" b="0">
                          <a:solidFill>
                            <a:srgbClr val="002060"/>
                          </a:solidFill>
                        </a:rPr>
                        <a:t>35</a:t>
                      </a:r>
                      <a:endParaRPr lang="en-IN" altLang="en-US" b="0">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c>
                  <a:txBody>
                    <a:bodyPr/>
                    <a:p>
                      <a:pPr algn="ctr">
                        <a:buNone/>
                      </a:pPr>
                      <a:r>
                        <a:rPr lang="en-IN" altLang="en-US">
                          <a:solidFill>
                            <a:srgbClr val="002060"/>
                          </a:solidFill>
                        </a:rPr>
                        <a:t>15</a:t>
                      </a:r>
                      <a:endParaRPr lang="en-IN" altLang="en-US">
                        <a:solidFill>
                          <a:srgbClr val="002060"/>
                        </a:solidFill>
                      </a:endParaRPr>
                    </a:p>
                  </a:txBody>
                  <a:tcPr>
                    <a:noFill/>
                  </a:tcPr>
                </a:tc>
              </a:tr>
              <a:tr h="565150">
                <a:tc>
                  <a:txBody>
                    <a:bodyPr/>
                    <a:p>
                      <a:pPr algn="ctr">
                        <a:buNone/>
                      </a:pPr>
                      <a:r>
                        <a:rPr lang="en-IN" altLang="en-US" b="1">
                          <a:solidFill>
                            <a:srgbClr val="002060"/>
                          </a:solidFill>
                        </a:rPr>
                        <a:t>4</a:t>
                      </a:r>
                      <a:endParaRPr lang="en-IN" altLang="en-US" b="1">
                        <a:solidFill>
                          <a:srgbClr val="002060"/>
                        </a:solidFill>
                      </a:endParaRPr>
                    </a:p>
                  </a:txBody>
                  <a:tcPr>
                    <a:noFill/>
                  </a:tcPr>
                </a:tc>
                <a:tc>
                  <a:txBody>
                    <a:bodyPr/>
                    <a:p>
                      <a:pPr algn="ctr">
                        <a:buNone/>
                      </a:pPr>
                      <a:r>
                        <a:rPr lang="en-IN" altLang="en-US">
                          <a:solidFill>
                            <a:srgbClr val="002060"/>
                          </a:solidFill>
                        </a:rPr>
                        <a:t>15</a:t>
                      </a:r>
                      <a:endParaRPr lang="en-IN" altLang="en-US">
                        <a:solidFill>
                          <a:srgbClr val="002060"/>
                        </a:solidFill>
                      </a:endParaRPr>
                    </a:p>
                  </a:txBody>
                  <a:tcPr>
                    <a:noFill/>
                  </a:tcPr>
                </a:tc>
                <a:tc>
                  <a:txBody>
                    <a:bodyPr/>
                    <a:p>
                      <a:pPr algn="ctr">
                        <a:buNone/>
                      </a:pPr>
                      <a:r>
                        <a:rPr lang="en-IN" altLang="en-US" b="0">
                          <a:solidFill>
                            <a:srgbClr val="002060"/>
                          </a:solidFill>
                        </a:rPr>
                        <a:t>20</a:t>
                      </a:r>
                      <a:endParaRPr lang="en-IN" altLang="en-US" b="0">
                        <a:solidFill>
                          <a:srgbClr val="002060"/>
                        </a:solidFill>
                      </a:endParaRPr>
                    </a:p>
                  </a:txBody>
                  <a:tcPr>
                    <a:noFill/>
                  </a:tcPr>
                </a:tc>
                <a:tc>
                  <a:txBody>
                    <a:bodyPr/>
                    <a:p>
                      <a:pPr algn="ctr">
                        <a:buNone/>
                      </a:pPr>
                      <a:r>
                        <a:rPr lang="en-IN" altLang="en-US">
                          <a:solidFill>
                            <a:srgbClr val="002060"/>
                          </a:solidFill>
                        </a:rPr>
                        <a:t>5</a:t>
                      </a:r>
                      <a:endParaRPr lang="en-IN" altLang="en-US">
                        <a:solidFill>
                          <a:srgbClr val="002060"/>
                        </a:solidFill>
                      </a:endParaRPr>
                    </a:p>
                  </a:txBody>
                  <a:tcPr>
                    <a:noFill/>
                  </a:tcPr>
                </a:tc>
                <a:tc>
                  <a:txBody>
                    <a:bodyPr/>
                    <a:p>
                      <a:pPr algn="ctr">
                        <a:buNone/>
                      </a:pPr>
                      <a:r>
                        <a:rPr lang="en-IN" altLang="en-US">
                          <a:solidFill>
                            <a:srgbClr val="002060"/>
                          </a:solidFill>
                        </a:rPr>
                        <a:t>0</a:t>
                      </a:r>
                      <a:endParaRPr lang="en-IN" altLang="en-US">
                        <a:solidFill>
                          <a:srgbClr val="002060"/>
                        </a:solidFill>
                      </a:endParaRPr>
                    </a:p>
                  </a:txBody>
                  <a:tcPr>
                    <a:no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365125"/>
            <a:ext cx="10515600" cy="763905"/>
          </a:xfrm>
        </p:spPr>
        <p:txBody>
          <a:bodyPr>
            <a:noAutofit/>
            <a:scene3d>
              <a:camera prst="orthographicFront"/>
              <a:lightRig rig="threePt" dir="t"/>
            </a:scene3d>
          </a:bodyPr>
          <a:p>
            <a:pPr algn="ctr"/>
            <a:r>
              <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DISJOINT SETS</a:t>
            </a:r>
            <a:endPar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Content Placeholder 5"/>
          <p:cNvSpPr>
            <a:spLocks noGrp="1"/>
          </p:cNvSpPr>
          <p:nvPr>
            <p:ph idx="1"/>
          </p:nvPr>
        </p:nvSpPr>
        <p:spPr>
          <a:xfrm>
            <a:off x="838200" y="1411605"/>
            <a:ext cx="10515600" cy="4765675"/>
          </a:xfrm>
        </p:spPr>
        <p:txBody>
          <a:bodyPr>
            <a:normAutofit lnSpcReduction="20000"/>
          </a:bodyPr>
          <a:p>
            <a:pPr>
              <a:lnSpc>
                <a:spcPct val="100000"/>
              </a:lnSpc>
              <a:buFont typeface="Wingdings" panose="05000000000000000000" charset="0"/>
              <a:buChar char="Ø"/>
            </a:pPr>
            <a:r>
              <a:rPr lang="en-IN" altLang="en-US" sz="2400">
                <a:solidFill>
                  <a:srgbClr val="C00000"/>
                </a:solidFill>
                <a:latin typeface="+mn-ea"/>
                <a:cs typeface="+mn-ea"/>
              </a:rPr>
              <a:t> </a:t>
            </a:r>
            <a:r>
              <a:rPr lang="en-US" sz="2660">
                <a:solidFill>
                  <a:schemeClr val="tx1">
                    <a:lumMod val="85000"/>
                    <a:lumOff val="15000"/>
                  </a:schemeClr>
                </a:solidFill>
                <a:latin typeface="+mn-ea"/>
                <a:cs typeface="+mn-ea"/>
                <a:sym typeface="+mn-ea"/>
              </a:rPr>
              <a:t>Two sets are said to be disjoint if there are no common elements</a:t>
            </a:r>
            <a:r>
              <a:rPr lang="en-IN" altLang="en-US" sz="2660">
                <a:solidFill>
                  <a:schemeClr val="tx1">
                    <a:lumMod val="85000"/>
                    <a:lumOff val="15000"/>
                  </a:schemeClr>
                </a:solidFill>
                <a:latin typeface="+mn-ea"/>
                <a:cs typeface="+mn-ea"/>
                <a:sym typeface="+mn-ea"/>
              </a:rPr>
              <a:t> in them.</a:t>
            </a:r>
            <a:endParaRPr lang="en-IN" altLang="en-US" sz="2660">
              <a:solidFill>
                <a:schemeClr val="tx1">
                  <a:lumMod val="85000"/>
                  <a:lumOff val="15000"/>
                </a:schemeClr>
              </a:solidFill>
              <a:latin typeface="+mn-ea"/>
              <a:cs typeface="+mn-ea"/>
            </a:endParaRPr>
          </a:p>
          <a:p>
            <a:pPr marL="114300" indent="0">
              <a:lnSpc>
                <a:spcPct val="100000"/>
              </a:lnSpc>
              <a:buNone/>
            </a:pPr>
            <a:endParaRPr lang="en-IN" altLang="en-US" sz="2660">
              <a:solidFill>
                <a:schemeClr val="tx1">
                  <a:lumMod val="85000"/>
                  <a:lumOff val="15000"/>
                </a:schemeClr>
              </a:solidFill>
              <a:latin typeface="+mn-ea"/>
              <a:cs typeface="+mn-ea"/>
            </a:endParaRPr>
          </a:p>
          <a:p>
            <a:pPr marL="114300" indent="0">
              <a:lnSpc>
                <a:spcPct val="100000"/>
              </a:lnSpc>
              <a:buNone/>
            </a:pPr>
            <a:r>
              <a:rPr lang="en-IN" altLang="en-US" sz="2660">
                <a:solidFill>
                  <a:schemeClr val="tx1">
                    <a:lumMod val="85000"/>
                    <a:lumOff val="15000"/>
                  </a:schemeClr>
                </a:solidFill>
                <a:latin typeface="+mn-ea"/>
                <a:cs typeface="+mn-ea"/>
                <a:sym typeface="+mn-ea"/>
              </a:rPr>
              <a:t>	Set Id : 0, elements : [0,1,2,3]</a:t>
            </a:r>
            <a:endParaRPr lang="en-IN" altLang="en-US" sz="2660">
              <a:solidFill>
                <a:schemeClr val="tx1">
                  <a:lumMod val="85000"/>
                  <a:lumOff val="15000"/>
                </a:schemeClr>
              </a:solidFill>
              <a:latin typeface="+mn-ea"/>
              <a:cs typeface="+mn-ea"/>
            </a:endParaRPr>
          </a:p>
          <a:p>
            <a:pPr marL="114300" indent="0">
              <a:lnSpc>
                <a:spcPct val="100000"/>
              </a:lnSpc>
              <a:buNone/>
            </a:pPr>
            <a:r>
              <a:rPr lang="en-IN" altLang="en-US" sz="2660">
                <a:solidFill>
                  <a:schemeClr val="tx1">
                    <a:lumMod val="85000"/>
                    <a:lumOff val="15000"/>
                  </a:schemeClr>
                </a:solidFill>
                <a:latin typeface="+mn-ea"/>
                <a:cs typeface="+mn-ea"/>
                <a:sym typeface="+mn-ea"/>
              </a:rPr>
              <a:t>	Set Id : 4, elements : [4,5]</a:t>
            </a:r>
            <a:endParaRPr lang="en-IN" altLang="en-US" sz="2660">
              <a:solidFill>
                <a:schemeClr val="tx1">
                  <a:lumMod val="85000"/>
                  <a:lumOff val="15000"/>
                </a:schemeClr>
              </a:solidFill>
              <a:latin typeface="+mn-ea"/>
              <a:cs typeface="+mn-ea"/>
              <a:sym typeface="+mn-ea"/>
            </a:endParaRPr>
          </a:p>
          <a:p>
            <a:pPr marL="114300" indent="0">
              <a:lnSpc>
                <a:spcPct val="100000"/>
              </a:lnSpc>
              <a:buNone/>
            </a:pPr>
            <a:endParaRPr lang="en-IN" altLang="en-US" sz="2660">
              <a:latin typeface="+mn-ea"/>
              <a:cs typeface="+mn-ea"/>
            </a:endParaRPr>
          </a:p>
          <a:p>
            <a:pPr marL="114300" indent="0">
              <a:lnSpc>
                <a:spcPct val="100000"/>
              </a:lnSpc>
              <a:buNone/>
            </a:pPr>
            <a:endParaRPr lang="en-IN" altLang="en-US" sz="2660">
              <a:latin typeface="+mn-ea"/>
              <a:cs typeface="+mn-ea"/>
            </a:endParaRPr>
          </a:p>
          <a:p>
            <a:pPr marL="0" lvl="0" indent="0" algn="l" rtl="0">
              <a:lnSpc>
                <a:spcPct val="100000"/>
              </a:lnSpc>
              <a:spcBef>
                <a:spcPts val="1200"/>
              </a:spcBef>
              <a:spcAft>
                <a:spcPts val="0"/>
              </a:spcAft>
              <a:buNone/>
            </a:pPr>
            <a:r>
              <a:rPr lang="en-GB" sz="3600" b="1" i="1">
                <a:gradFill>
                  <a:gsLst>
                    <a:gs pos="0">
                      <a:srgbClr val="FE4444"/>
                    </a:gs>
                    <a:gs pos="100000">
                      <a:srgbClr val="832B2B"/>
                    </a:gs>
                  </a:gsLst>
                  <a:lin scaled="0"/>
                </a:gradFill>
                <a:effectLst>
                  <a:reflection blurRad="6350" stA="53000" endA="300" endPos="35500" dir="5400000" sy="-90000" algn="bl" rotWithShape="0"/>
                </a:effectLst>
                <a:latin typeface="+mn-ea"/>
                <a:cs typeface="+mn-ea"/>
                <a:sym typeface="+mn-ea"/>
              </a:rPr>
              <a:t>Uses of Disjoint Sets</a:t>
            </a:r>
            <a:r>
              <a:rPr lang="en-GB" sz="2660" b="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n-ea"/>
                <a:cs typeface="+mn-ea"/>
                <a:sym typeface="+mn-ea"/>
              </a:rPr>
              <a:t> </a:t>
            </a:r>
            <a:endParaRPr sz="2660">
              <a:solidFill>
                <a:srgbClr val="434343"/>
              </a:solidFill>
              <a:latin typeface="+mn-ea"/>
              <a:cs typeface="+mn-ea"/>
            </a:endParaRPr>
          </a:p>
          <a:p>
            <a:pPr marL="641350" lvl="0" indent="-514350" algn="l" rtl="0">
              <a:lnSpc>
                <a:spcPct val="100000"/>
              </a:lnSpc>
              <a:spcBef>
                <a:spcPts val="1200"/>
              </a:spcBef>
              <a:spcAft>
                <a:spcPts val="0"/>
              </a:spcAft>
              <a:buClr>
                <a:srgbClr val="434343"/>
              </a:buClr>
              <a:buSzPts val="1600"/>
              <a:buAutoNum type="arabicPeriod"/>
            </a:pPr>
            <a:r>
              <a:rPr lang="en-GB" sz="2700">
                <a:solidFill>
                  <a:srgbClr val="434343"/>
                </a:solidFill>
                <a:latin typeface="+mn-ea"/>
                <a:cs typeface="+mn-ea"/>
                <a:sym typeface="+mn-ea"/>
              </a:rPr>
              <a:t>Keep track of the set that an element belongs to. </a:t>
            </a:r>
            <a:endParaRPr sz="2700">
              <a:solidFill>
                <a:srgbClr val="434343"/>
              </a:solidFill>
              <a:latin typeface="+mn-ea"/>
              <a:cs typeface="+mn-ea"/>
            </a:endParaRPr>
          </a:p>
          <a:p>
            <a:pPr marL="641350" lvl="0" indent="-514350" algn="l" rtl="0">
              <a:lnSpc>
                <a:spcPct val="100000"/>
              </a:lnSpc>
              <a:spcBef>
                <a:spcPts val="0"/>
              </a:spcBef>
              <a:spcAft>
                <a:spcPts val="0"/>
              </a:spcAft>
              <a:buClr>
                <a:srgbClr val="434343"/>
              </a:buClr>
              <a:buSzPts val="1600"/>
              <a:buAutoNum type="arabicPeriod"/>
            </a:pPr>
            <a:r>
              <a:rPr lang="en-IN" altLang="en-GB" sz="2700">
                <a:solidFill>
                  <a:srgbClr val="434343"/>
                </a:solidFill>
                <a:latin typeface="+mn-ea"/>
                <a:cs typeface="+mn-ea"/>
                <a:sym typeface="+mn-ea"/>
              </a:rPr>
              <a:t>Finding a cycle in a graph.</a:t>
            </a:r>
            <a:endParaRPr sz="2660">
              <a:solidFill>
                <a:srgbClr val="434343"/>
              </a:solidFill>
              <a:latin typeface="+mn-ea"/>
              <a:cs typeface="+mn-ea"/>
            </a:endParaRPr>
          </a:p>
          <a:p>
            <a:pPr marL="114300" indent="0">
              <a:lnSpc>
                <a:spcPct val="100000"/>
              </a:lnSpc>
              <a:buNone/>
            </a:pPr>
            <a:endParaRPr lang="en-IN" altLang="en-US" sz="2665">
              <a:solidFill>
                <a:srgbClr val="002060"/>
              </a:solidFill>
              <a:latin typeface="+mn-ea"/>
              <a:cs typeface="+mn-ea"/>
            </a:endParaRPr>
          </a:p>
          <a:p>
            <a:pPr>
              <a:lnSpc>
                <a:spcPct val="100000"/>
              </a:lnSpc>
              <a:buFont typeface="Wingdings" panose="05000000000000000000" charset="0"/>
              <a:buChar char="Ø"/>
            </a:pPr>
            <a:endParaRPr lang="en-IN" altLang="en-US" sz="2665">
              <a:solidFill>
                <a:srgbClr val="002060"/>
              </a:solidFill>
              <a:latin typeface="+mn-ea"/>
              <a:cs typeface="+mn-ea"/>
            </a:endParaRPr>
          </a:p>
        </p:txBody>
      </p:sp>
      <p:sp>
        <p:nvSpPr>
          <p:cNvPr id="8" name="Oval 7"/>
          <p:cNvSpPr/>
          <p:nvPr/>
        </p:nvSpPr>
        <p:spPr>
          <a:xfrm>
            <a:off x="7381240" y="3124200"/>
            <a:ext cx="524510" cy="478155"/>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US" altLang="en-IN" b="1"/>
              <a:t>0</a:t>
            </a:r>
            <a:endParaRPr lang="en-US" altLang="en-IN" b="1"/>
          </a:p>
        </p:txBody>
      </p:sp>
      <p:sp>
        <p:nvSpPr>
          <p:cNvPr id="9" name="Oval 8"/>
          <p:cNvSpPr/>
          <p:nvPr/>
        </p:nvSpPr>
        <p:spPr>
          <a:xfrm>
            <a:off x="10829290" y="3190240"/>
            <a:ext cx="524510" cy="478155"/>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US" altLang="en-IN" b="1"/>
              <a:t>5</a:t>
            </a:r>
            <a:endParaRPr lang="en-US" altLang="en-IN" b="1"/>
          </a:p>
        </p:txBody>
      </p:sp>
      <p:sp>
        <p:nvSpPr>
          <p:cNvPr id="10" name="Oval 9"/>
          <p:cNvSpPr/>
          <p:nvPr/>
        </p:nvSpPr>
        <p:spPr>
          <a:xfrm>
            <a:off x="9773920" y="2433955"/>
            <a:ext cx="524510" cy="478155"/>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US" altLang="en-IN" b="1"/>
              <a:t>3</a:t>
            </a:r>
            <a:endParaRPr lang="en-US" altLang="en-IN" b="1"/>
          </a:p>
        </p:txBody>
      </p:sp>
      <p:sp>
        <p:nvSpPr>
          <p:cNvPr id="11" name="Oval 10"/>
          <p:cNvSpPr/>
          <p:nvPr/>
        </p:nvSpPr>
        <p:spPr>
          <a:xfrm>
            <a:off x="8281035" y="2433955"/>
            <a:ext cx="524510" cy="478155"/>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IN" altLang="en-US" b="1"/>
              <a:t>1</a:t>
            </a:r>
            <a:endParaRPr lang="en-IN" altLang="en-US" b="1"/>
          </a:p>
        </p:txBody>
      </p:sp>
      <p:sp>
        <p:nvSpPr>
          <p:cNvPr id="12" name="Oval 11"/>
          <p:cNvSpPr/>
          <p:nvPr/>
        </p:nvSpPr>
        <p:spPr>
          <a:xfrm>
            <a:off x="8281035" y="3928110"/>
            <a:ext cx="524510" cy="478155"/>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US" altLang="en-IN" b="1"/>
              <a:t>2</a:t>
            </a:r>
            <a:endParaRPr lang="en-US" altLang="en-IN" b="1"/>
          </a:p>
        </p:txBody>
      </p:sp>
      <p:sp>
        <p:nvSpPr>
          <p:cNvPr id="13" name="Oval 12"/>
          <p:cNvSpPr/>
          <p:nvPr/>
        </p:nvSpPr>
        <p:spPr>
          <a:xfrm>
            <a:off x="9773920" y="3928110"/>
            <a:ext cx="524510" cy="478155"/>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p>
            <a:pPr algn="ctr"/>
            <a:r>
              <a:rPr lang="en-US" altLang="en-IN" b="1"/>
              <a:t>4</a:t>
            </a:r>
            <a:endParaRPr lang="en-US" altLang="en-IN" b="1"/>
          </a:p>
        </p:txBody>
      </p:sp>
      <p:cxnSp>
        <p:nvCxnSpPr>
          <p:cNvPr id="14" name="Straight Connector 13"/>
          <p:cNvCxnSpPr>
            <a:stCxn id="8" idx="0"/>
            <a:endCxn id="11" idx="2"/>
          </p:cNvCxnSpPr>
          <p:nvPr/>
        </p:nvCxnSpPr>
        <p:spPr>
          <a:xfrm flipV="1">
            <a:off x="7643495" y="2673350"/>
            <a:ext cx="637540" cy="45085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a:stCxn id="8" idx="4"/>
            <a:endCxn id="12" idx="2"/>
          </p:cNvCxnSpPr>
          <p:nvPr/>
        </p:nvCxnSpPr>
        <p:spPr>
          <a:xfrm>
            <a:off x="7643495" y="3602355"/>
            <a:ext cx="637540" cy="56515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11" idx="6"/>
            <a:endCxn id="10" idx="2"/>
          </p:cNvCxnSpPr>
          <p:nvPr/>
        </p:nvCxnSpPr>
        <p:spPr>
          <a:xfrm>
            <a:off x="8805545" y="2673350"/>
            <a:ext cx="968375"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a:stCxn id="13" idx="0"/>
            <a:endCxn id="9" idx="2"/>
          </p:cNvCxnSpPr>
          <p:nvPr/>
        </p:nvCxnSpPr>
        <p:spPr>
          <a:xfrm flipV="1">
            <a:off x="10036175" y="3429635"/>
            <a:ext cx="793115" cy="498475"/>
          </a:xfrm>
          <a:prstGeom prst="line">
            <a:avLst/>
          </a:prstGeom>
        </p:spPr>
        <p:style>
          <a:lnRef idx="3">
            <a:schemeClr val="dk1"/>
          </a:lnRef>
          <a:fillRef idx="0">
            <a:schemeClr val="dk1"/>
          </a:fillRef>
          <a:effectRef idx="2">
            <a:schemeClr val="dk1"/>
          </a:effectRef>
          <a:fontRef idx="minor">
            <a:schemeClr val="tx1"/>
          </a:fontRef>
        </p:style>
      </p:cxnSp>
      <p:sp>
        <p:nvSpPr>
          <p:cNvPr id="18" name="Text Box 17"/>
          <p:cNvSpPr txBox="1"/>
          <p:nvPr/>
        </p:nvSpPr>
        <p:spPr>
          <a:xfrm>
            <a:off x="8628380" y="3300095"/>
            <a:ext cx="1322705" cy="368300"/>
          </a:xfrm>
          <a:prstGeom prst="rect">
            <a:avLst/>
          </a:prstGeom>
          <a:noFill/>
        </p:spPr>
        <p:txBody>
          <a:bodyPr wrap="none" rtlCol="0">
            <a:spAutoFit/>
          </a:bodyPr>
          <a:p>
            <a:r>
              <a:rPr lang="en-US">
                <a:solidFill>
                  <a:srgbClr val="C00000"/>
                </a:solidFill>
              </a:rPr>
              <a:t>Disjoint Sets</a:t>
            </a:r>
            <a:endParaRPr lang="en-US">
              <a:solidFill>
                <a:srgbClr val="C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BFB11">
                <a:lumMod val="30000"/>
                <a:lumOff val="70000"/>
                <a:alpha val="0"/>
              </a:srgbClr>
            </a:gs>
            <a:gs pos="100000">
              <a:srgbClr val="838309"/>
            </a:gs>
          </a:gsLst>
          <a:path path="circle">
            <a:fillToRect l="50000" t="50000" r="50000" b="50000"/>
          </a:path>
          <a:tileRect/>
        </a:gradFill>
        <a:effectLst/>
      </p:bgPr>
    </p:bg>
    <p:spTree>
      <p:nvGrpSpPr>
        <p:cNvPr id="1" name=""/>
        <p:cNvGrpSpPr/>
        <p:nvPr/>
      </p:nvGrpSpPr>
      <p:grpSpPr/>
      <p:pic>
        <p:nvPicPr>
          <p:cNvPr id="19" name="Picture 18"/>
          <p:cNvPicPr/>
          <p:nvPr/>
        </p:nvPicPr>
        <p:blipFill>
          <a:blip r:embed="rId1">
            <a:clrChange>
              <a:clrFrom>
                <a:srgbClr val="FFFFFF">
                  <a:alpha val="100000"/>
                </a:srgbClr>
              </a:clrFrom>
              <a:clrTo>
                <a:srgbClr val="FFFFFF">
                  <a:alpha val="100000"/>
                  <a:alpha val="0"/>
                </a:srgbClr>
              </a:clrTo>
            </a:clrChange>
          </a:blip>
          <a:srcRect r="4498"/>
          <a:stretch>
            <a:fillRect/>
          </a:stretch>
        </p:blipFill>
        <p:spPr>
          <a:xfrm>
            <a:off x="6172200" y="3245485"/>
            <a:ext cx="5181600" cy="2614930"/>
          </a:xfrm>
          <a:prstGeom prst="rect">
            <a:avLst/>
          </a:prstGeom>
          <a:noFill/>
          <a:ln w="9525">
            <a:noFill/>
          </a:ln>
        </p:spPr>
      </p:pic>
      <p:sp>
        <p:nvSpPr>
          <p:cNvPr id="6" name="Content Placeholder 5"/>
          <p:cNvSpPr>
            <a:spLocks noGrp="1"/>
          </p:cNvSpPr>
          <p:nvPr>
            <p:ph sz="half" idx="1"/>
          </p:nvPr>
        </p:nvSpPr>
        <p:spPr>
          <a:xfrm>
            <a:off x="838200" y="1439545"/>
            <a:ext cx="5181600" cy="4737735"/>
          </a:xfrm>
        </p:spPr>
        <p:txBody>
          <a:bodyPr>
            <a:normAutofit fontScale="60000"/>
          </a:bodyPr>
          <a:p>
            <a:pPr marL="114300" indent="0">
              <a:lnSpc>
                <a:spcPct val="100000"/>
              </a:lnSpc>
              <a:buNone/>
            </a:pPr>
            <a:r>
              <a:rPr lang="en-US" altLang="en-GB" sz="6000" b="1" i="1">
                <a:gradFill>
                  <a:gsLst>
                    <a:gs pos="0">
                      <a:srgbClr val="FE4444"/>
                    </a:gs>
                    <a:gs pos="100000">
                      <a:srgbClr val="832B2B"/>
                    </a:gs>
                  </a:gsLst>
                  <a:lin scaled="0"/>
                </a:gradFill>
                <a:effectLst>
                  <a:reflection blurRad="6350" stA="53000" endA="300" endPos="35500" dir="5400000" sy="-90000" algn="bl" rotWithShape="0"/>
                </a:effectLst>
                <a:latin typeface="+mn-ea"/>
                <a:cs typeface="+mn-ea"/>
                <a:sym typeface="+mn-ea"/>
              </a:rPr>
              <a:t>Representation</a:t>
            </a:r>
            <a:endParaRPr lang="en-IN" altLang="en-US" sz="2400">
              <a:latin typeface="+mn-ea"/>
              <a:cs typeface="+mn-ea"/>
            </a:endParaRPr>
          </a:p>
          <a:p>
            <a:pPr marL="114300" indent="0">
              <a:lnSpc>
                <a:spcPct val="100000"/>
              </a:lnSpc>
              <a:buNone/>
            </a:pPr>
            <a:r>
              <a:rPr lang="en-IN" altLang="en-GB" sz="2500">
                <a:solidFill>
                  <a:srgbClr val="434343"/>
                </a:solidFill>
                <a:latin typeface="+mn-ea"/>
                <a:cs typeface="+mn-ea"/>
                <a:sym typeface="+mn-ea"/>
              </a:rPr>
              <a:t>   </a:t>
            </a:r>
            <a:r>
              <a:rPr lang="en-GB" sz="3335">
                <a:solidFill>
                  <a:srgbClr val="434343"/>
                </a:solidFill>
                <a:latin typeface="+mn-ea"/>
                <a:cs typeface="+mn-ea"/>
                <a:sym typeface="+mn-ea"/>
              </a:rPr>
              <a:t>Disjoint Sets use chaining to define a set.</a:t>
            </a:r>
            <a:endParaRPr lang="en-IN" altLang="en-US" sz="3335">
              <a:latin typeface="+mn-ea"/>
              <a:cs typeface="+mn-ea"/>
            </a:endParaRPr>
          </a:p>
          <a:p>
            <a:pPr marL="114300" indent="0">
              <a:lnSpc>
                <a:spcPct val="100000"/>
              </a:lnSpc>
              <a:buNone/>
            </a:pPr>
            <a:r>
              <a:rPr lang="en-US" sz="3335">
                <a:latin typeface="+mn-ea"/>
                <a:cs typeface="+mn-ea"/>
                <a:sym typeface="+mn-ea"/>
              </a:rPr>
              <a:t>An array of integers, called parent[ ]. If we are dealing with n items, i’th element of the</a:t>
            </a:r>
            <a:r>
              <a:rPr lang="en-IN" altLang="en-US" sz="3335">
                <a:latin typeface="+mn-ea"/>
                <a:cs typeface="+mn-ea"/>
                <a:sym typeface="+mn-ea"/>
              </a:rPr>
              <a:t> </a:t>
            </a:r>
            <a:r>
              <a:rPr lang="en-US" sz="3335">
                <a:latin typeface="+mn-ea"/>
                <a:cs typeface="+mn-ea"/>
                <a:sym typeface="+mn-ea"/>
              </a:rPr>
              <a:t>array represents the i’th item. More precisely, the i’th element of the array is the parent of the i’th item.</a:t>
            </a:r>
            <a:endParaRPr lang="en-US" sz="3335">
              <a:latin typeface="+mn-ea"/>
              <a:cs typeface="+mn-ea"/>
              <a:sym typeface="+mn-ea"/>
            </a:endParaRPr>
          </a:p>
          <a:p>
            <a:pPr marL="114300" indent="0">
              <a:lnSpc>
                <a:spcPct val="100000"/>
              </a:lnSpc>
              <a:buNone/>
            </a:pPr>
            <a:endParaRPr lang="en-IN" altLang="en-US" sz="3335">
              <a:latin typeface="+mn-ea"/>
              <a:cs typeface="+mn-ea"/>
            </a:endParaRPr>
          </a:p>
          <a:p>
            <a:pPr marL="114300" indent="0">
              <a:lnSpc>
                <a:spcPct val="100000"/>
              </a:lnSpc>
              <a:buNone/>
            </a:pPr>
            <a:r>
              <a:rPr lang="en-US" sz="3335">
                <a:latin typeface="+mn-ea"/>
                <a:cs typeface="+mn-ea"/>
                <a:sym typeface="+mn-ea"/>
              </a:rPr>
              <a:t>It is a disjoint set. If two elements are in the same tree, then they are in the same disjoint set. The root node  of each tree is called the representative of the set.</a:t>
            </a:r>
            <a:endParaRPr lang="en-US" sz="3335">
              <a:latin typeface="+mn-ea"/>
              <a:cs typeface="+mn-ea"/>
            </a:endParaRPr>
          </a:p>
          <a:p>
            <a:pPr marL="114300" indent="0">
              <a:lnSpc>
                <a:spcPct val="100000"/>
              </a:lnSpc>
              <a:buNone/>
            </a:pPr>
            <a:endParaRPr lang="en-IN" altLang="en-US" sz="3335">
              <a:solidFill>
                <a:srgbClr val="002060"/>
              </a:solidFill>
              <a:latin typeface="+mn-ea"/>
              <a:cs typeface="+mn-ea"/>
            </a:endParaRPr>
          </a:p>
        </p:txBody>
      </p:sp>
      <p:pic>
        <p:nvPicPr>
          <p:cNvPr id="4" name="Content Placeholder 3"/>
          <p:cNvPicPr>
            <a:picLocks noChangeAspect="1"/>
          </p:cNvPicPr>
          <p:nvPr>
            <p:ph sz="half" idx="2"/>
          </p:nvPr>
        </p:nvPicPr>
        <p:blipFill>
          <a:blip r:embed="rId1">
            <a:clrChange>
              <a:clrFrom>
                <a:srgbClr val="FFFFFF">
                  <a:alpha val="100000"/>
                </a:srgbClr>
              </a:clrFrom>
              <a:clrTo>
                <a:srgbClr val="FFFFFF">
                  <a:alpha val="100000"/>
                  <a:alpha val="0"/>
                </a:srgbClr>
              </a:clrTo>
            </a:clrChange>
          </a:blip>
          <a:srcRect l="-674" t="58612"/>
          <a:stretch>
            <a:fillRect/>
          </a:stretch>
        </p:blipFill>
        <p:spPr>
          <a:xfrm>
            <a:off x="6172200" y="1846580"/>
            <a:ext cx="5181600" cy="1117600"/>
          </a:xfrm>
          <a:prstGeom prst="rect">
            <a:avLst/>
          </a:prstGeom>
          <a:noFill/>
          <a:ln w="9525">
            <a:noFill/>
          </a:ln>
        </p:spPr>
      </p:pic>
      <p:pic>
        <p:nvPicPr>
          <p:cNvPr id="20" name="Picture 19"/>
          <p:cNvPicPr/>
          <p:nvPr/>
        </p:nvPicPr>
        <p:blipFill>
          <a:blip r:embed="rId1"/>
          <a:srcRect l="17646" t="67995" r="75802" b="15424"/>
          <a:stretch>
            <a:fillRect/>
          </a:stretch>
        </p:blipFill>
        <p:spPr>
          <a:xfrm>
            <a:off x="6758305" y="2108200"/>
            <a:ext cx="266700" cy="429260"/>
          </a:xfrm>
          <a:prstGeom prst="rect">
            <a:avLst/>
          </a:prstGeom>
          <a:noFill/>
          <a:ln w="9525">
            <a:noFill/>
          </a:ln>
        </p:spPr>
      </p:pic>
      <p:pic>
        <p:nvPicPr>
          <p:cNvPr id="21" name="Picture 20"/>
          <p:cNvPicPr/>
          <p:nvPr/>
        </p:nvPicPr>
        <p:blipFill>
          <a:blip r:embed="rId1"/>
          <a:srcRect l="17646" t="67995" r="75802" b="15424"/>
          <a:stretch>
            <a:fillRect/>
          </a:stretch>
        </p:blipFill>
        <p:spPr>
          <a:xfrm>
            <a:off x="7150100" y="2108200"/>
            <a:ext cx="266700" cy="429260"/>
          </a:xfrm>
          <a:prstGeom prst="rect">
            <a:avLst/>
          </a:prstGeom>
          <a:noFill/>
          <a:ln w="9525">
            <a:noFill/>
          </a:ln>
        </p:spPr>
      </p:pic>
      <p:pic>
        <p:nvPicPr>
          <p:cNvPr id="22" name="Picture 21"/>
          <p:cNvPicPr/>
          <p:nvPr/>
        </p:nvPicPr>
        <p:blipFill>
          <a:blip r:embed="rId1"/>
          <a:srcRect l="17646" t="67995" r="75802" b="15424"/>
          <a:stretch>
            <a:fillRect/>
          </a:stretch>
        </p:blipFill>
        <p:spPr>
          <a:xfrm>
            <a:off x="7542530" y="2108200"/>
            <a:ext cx="266700" cy="429260"/>
          </a:xfrm>
          <a:prstGeom prst="rect">
            <a:avLst/>
          </a:prstGeom>
          <a:noFill/>
          <a:ln w="9525">
            <a:noFill/>
          </a:ln>
        </p:spPr>
      </p:pic>
      <p:pic>
        <p:nvPicPr>
          <p:cNvPr id="23" name="Picture 22"/>
          <p:cNvPicPr/>
          <p:nvPr/>
        </p:nvPicPr>
        <p:blipFill>
          <a:blip r:embed="rId1"/>
          <a:srcRect l="17646" t="67995" r="75802" b="15424"/>
          <a:stretch>
            <a:fillRect/>
          </a:stretch>
        </p:blipFill>
        <p:spPr>
          <a:xfrm>
            <a:off x="7925435" y="2108200"/>
            <a:ext cx="266700" cy="429260"/>
          </a:xfrm>
          <a:prstGeom prst="rect">
            <a:avLst/>
          </a:prstGeom>
          <a:noFill/>
          <a:ln w="9525">
            <a:noFill/>
          </a:ln>
        </p:spPr>
      </p:pic>
      <p:pic>
        <p:nvPicPr>
          <p:cNvPr id="24" name="Picture 23"/>
          <p:cNvPicPr/>
          <p:nvPr/>
        </p:nvPicPr>
        <p:blipFill>
          <a:blip r:embed="rId1"/>
          <a:srcRect l="17646" t="67995" r="75802" b="15424"/>
          <a:stretch>
            <a:fillRect/>
          </a:stretch>
        </p:blipFill>
        <p:spPr>
          <a:xfrm>
            <a:off x="8326755" y="2108200"/>
            <a:ext cx="266700" cy="429260"/>
          </a:xfrm>
          <a:prstGeom prst="rect">
            <a:avLst/>
          </a:prstGeom>
          <a:noFill/>
          <a:ln w="9525">
            <a:noFill/>
          </a:ln>
        </p:spPr>
      </p:pic>
      <p:pic>
        <p:nvPicPr>
          <p:cNvPr id="25" name="Picture 24"/>
          <p:cNvPicPr/>
          <p:nvPr/>
        </p:nvPicPr>
        <p:blipFill>
          <a:blip r:embed="rId1"/>
          <a:srcRect l="17646" t="67995" r="75802" b="15424"/>
          <a:stretch>
            <a:fillRect/>
          </a:stretch>
        </p:blipFill>
        <p:spPr>
          <a:xfrm>
            <a:off x="8728075" y="2108200"/>
            <a:ext cx="266700" cy="429260"/>
          </a:xfrm>
          <a:prstGeom prst="rect">
            <a:avLst/>
          </a:prstGeom>
          <a:noFill/>
          <a:ln w="9525">
            <a:noFill/>
          </a:ln>
        </p:spPr>
      </p:pic>
      <p:pic>
        <p:nvPicPr>
          <p:cNvPr id="26" name="Picture 25"/>
          <p:cNvPicPr/>
          <p:nvPr/>
        </p:nvPicPr>
        <p:blipFill>
          <a:blip r:embed="rId1"/>
          <a:srcRect l="17646" t="67995" r="75802" b="15424"/>
          <a:stretch>
            <a:fillRect/>
          </a:stretch>
        </p:blipFill>
        <p:spPr>
          <a:xfrm>
            <a:off x="9092565" y="2108200"/>
            <a:ext cx="266700" cy="429260"/>
          </a:xfrm>
          <a:prstGeom prst="rect">
            <a:avLst/>
          </a:prstGeom>
          <a:noFill/>
          <a:ln w="9525">
            <a:noFill/>
          </a:ln>
        </p:spPr>
      </p:pic>
      <p:pic>
        <p:nvPicPr>
          <p:cNvPr id="27" name="Picture 26"/>
          <p:cNvPicPr/>
          <p:nvPr/>
        </p:nvPicPr>
        <p:blipFill>
          <a:blip r:embed="rId1"/>
          <a:srcRect l="17646" t="67995" r="75802" b="15424"/>
          <a:stretch>
            <a:fillRect/>
          </a:stretch>
        </p:blipFill>
        <p:spPr>
          <a:xfrm>
            <a:off x="9503410" y="2108200"/>
            <a:ext cx="266700" cy="429260"/>
          </a:xfrm>
          <a:prstGeom prst="rect">
            <a:avLst/>
          </a:prstGeom>
          <a:noFill/>
          <a:ln w="9525">
            <a:noFill/>
          </a:ln>
        </p:spPr>
      </p:pic>
      <p:pic>
        <p:nvPicPr>
          <p:cNvPr id="28" name="Picture 27"/>
          <p:cNvPicPr/>
          <p:nvPr/>
        </p:nvPicPr>
        <p:blipFill>
          <a:blip r:embed="rId1"/>
          <a:srcRect l="17646" t="67995" r="75802" b="15424"/>
          <a:stretch>
            <a:fillRect/>
          </a:stretch>
        </p:blipFill>
        <p:spPr>
          <a:xfrm>
            <a:off x="9914255" y="2108200"/>
            <a:ext cx="266700" cy="429260"/>
          </a:xfrm>
          <a:prstGeom prst="rect">
            <a:avLst/>
          </a:prstGeom>
          <a:noFill/>
          <a:ln w="9525">
            <a:noFill/>
          </a:ln>
        </p:spPr>
      </p:pic>
      <p:pic>
        <p:nvPicPr>
          <p:cNvPr id="29" name="Picture 28"/>
          <p:cNvPicPr/>
          <p:nvPr/>
        </p:nvPicPr>
        <p:blipFill>
          <a:blip r:embed="rId1"/>
          <a:srcRect l="17646" t="67995" r="75802" b="15424"/>
          <a:stretch>
            <a:fillRect/>
          </a:stretch>
        </p:blipFill>
        <p:spPr>
          <a:xfrm>
            <a:off x="10306050" y="2108200"/>
            <a:ext cx="266700" cy="429260"/>
          </a:xfrm>
          <a:prstGeom prst="rect">
            <a:avLst/>
          </a:prstGeom>
          <a:noFill/>
          <a:ln w="9525">
            <a:noFill/>
          </a:ln>
        </p:spPr>
      </p:pic>
      <p:sp>
        <p:nvSpPr>
          <p:cNvPr id="32" name="Title 31"/>
          <p:cNvSpPr>
            <a:spLocks noGrp="1"/>
          </p:cNvSpPr>
          <p:nvPr>
            <p:ph type="title"/>
          </p:nvPr>
        </p:nvSpPr>
        <p:spPr>
          <a:xfrm>
            <a:off x="838200" y="379095"/>
            <a:ext cx="10515600" cy="749935"/>
          </a:xfrm>
        </p:spPr>
        <p:txBody>
          <a:bodyPr>
            <a:noAutofit/>
            <a:scene3d>
              <a:camera prst="orthographicFront"/>
              <a:lightRig rig="threePt" dir="t"/>
            </a:scene3d>
          </a:bodyPr>
          <a:p>
            <a:pPr algn="ctr"/>
            <a:r>
              <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DISJOINT SETS</a:t>
            </a:r>
            <a:endPar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idx="1"/>
          </p:nvPr>
        </p:nvSpPr>
        <p:spPr>
          <a:xfrm>
            <a:off x="838200" y="0"/>
            <a:ext cx="10515600" cy="6857365"/>
          </a:xfrm>
        </p:spPr>
        <p:txBody>
          <a:bodyPr/>
          <a:p>
            <a:pPr marL="0" indent="0" algn="ctr">
              <a:buNone/>
            </a:pPr>
            <a:endParaRPr lang="en-US"/>
          </a:p>
          <a:p>
            <a:pPr marL="0" indent="0" algn="ctr">
              <a:buNone/>
            </a:pPr>
            <a:r>
              <a:rPr lang="en-US" altLang="en-IN" sz="70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THANK YOU</a:t>
            </a:r>
            <a:endParaRPr lang="en-US"/>
          </a:p>
          <a:p>
            <a:pPr marL="0" indent="0" algn="r">
              <a:buNone/>
            </a:pPr>
            <a:r>
              <a:rPr lang="en-US" sz="3600" b="1" i="1" u="sng">
                <a:gradFill>
                  <a:gsLst>
                    <a:gs pos="0">
                      <a:srgbClr val="E30000"/>
                    </a:gs>
                    <a:gs pos="100000">
                      <a:srgbClr val="760303"/>
                    </a:gs>
                  </a:gsLst>
                  <a:lin scaled="0"/>
                </a:gradFill>
              </a:rPr>
              <a:t>Presented By</a:t>
            </a:r>
            <a:endParaRPr lang="en-US" b="1" i="1" u="sng">
              <a:gradFill>
                <a:gsLst>
                  <a:gs pos="0">
                    <a:srgbClr val="E30000"/>
                  </a:gs>
                  <a:gs pos="100000">
                    <a:srgbClr val="760303"/>
                  </a:gs>
                </a:gsLst>
                <a:lin scaled="0"/>
              </a:gradFill>
            </a:endParaRPr>
          </a:p>
          <a:p>
            <a:pPr marL="0" indent="0" algn="r">
              <a:buNone/>
            </a:pPr>
            <a:r>
              <a:rPr lang="en-US" b="1" i="1">
                <a:solidFill>
                  <a:schemeClr val="tx1"/>
                </a:solidFill>
              </a:rPr>
              <a:t>Shivam Yadav (1906505)</a:t>
            </a:r>
            <a:endParaRPr lang="en-US" b="1" i="1">
              <a:solidFill>
                <a:schemeClr val="tx1"/>
              </a:solidFill>
            </a:endParaRPr>
          </a:p>
          <a:p>
            <a:pPr marL="0" indent="0" algn="r">
              <a:buNone/>
            </a:pPr>
            <a:r>
              <a:rPr lang="en-US" b="1" i="1">
                <a:solidFill>
                  <a:schemeClr val="tx1"/>
                </a:solidFill>
              </a:rPr>
              <a:t>Souhardya Pal (1906511)</a:t>
            </a:r>
            <a:endParaRPr lang="en-US" b="1" i="1">
              <a:solidFill>
                <a:schemeClr val="tx1"/>
              </a:solidFill>
            </a:endParaRPr>
          </a:p>
          <a:p>
            <a:pPr marL="0" indent="0" algn="r">
              <a:buNone/>
            </a:pPr>
            <a:r>
              <a:rPr lang="en-US" b="1" i="1">
                <a:solidFill>
                  <a:schemeClr val="tx1"/>
                </a:solidFill>
              </a:rPr>
              <a:t>Souraja Dasray (1906513)</a:t>
            </a:r>
            <a:endParaRPr lang="en-US" b="1" i="1">
              <a:solidFill>
                <a:schemeClr val="tx1"/>
              </a:solidFill>
            </a:endParaRPr>
          </a:p>
          <a:p>
            <a:pPr marL="0" indent="0" algn="r">
              <a:buNone/>
            </a:pPr>
            <a:r>
              <a:rPr lang="en-US" b="1" i="1">
                <a:solidFill>
                  <a:schemeClr val="tx1"/>
                </a:solidFill>
              </a:rPr>
              <a:t>Swapnil Acharya (1906519)</a:t>
            </a:r>
            <a:endParaRPr lang="en-US" b="1" i="1">
              <a:solidFill>
                <a:schemeClr val="tx1"/>
              </a:solidFill>
            </a:endParaRPr>
          </a:p>
          <a:p>
            <a:pPr marL="0" indent="0" algn="r">
              <a:buNone/>
            </a:pPr>
            <a:r>
              <a:rPr lang="en-US" b="1" i="1">
                <a:solidFill>
                  <a:schemeClr val="tx1"/>
                </a:solidFill>
              </a:rPr>
              <a:t>Alankrita Shandilya (1906528)</a:t>
            </a:r>
            <a:endParaRPr lang="en-US" b="1" i="1">
              <a:solidFill>
                <a:schemeClr val="tx1"/>
              </a:solidFill>
            </a:endParaRPr>
          </a:p>
          <a:p>
            <a:pPr marL="0" indent="0" algn="r">
              <a:buNone/>
            </a:pPr>
            <a:r>
              <a:rPr lang="en-US" b="1" i="1">
                <a:solidFill>
                  <a:schemeClr val="tx1"/>
                </a:solidFill>
              </a:rPr>
              <a:t>Ankit Raj (1906534)</a:t>
            </a:r>
            <a:endParaRPr lang="en-US" b="1" i="1">
              <a:solidFill>
                <a:schemeClr val="tx1"/>
              </a:solidFill>
            </a:endParaRPr>
          </a:p>
          <a:p>
            <a:pPr marL="0" indent="0" algn="r">
              <a:buNone/>
            </a:pPr>
            <a:r>
              <a:rPr lang="en-US" b="1" i="1">
                <a:solidFill>
                  <a:schemeClr val="tx1"/>
                </a:solidFill>
              </a:rPr>
              <a:t>Anupam Maity(1906537)</a:t>
            </a:r>
            <a:endParaRPr lang="en-US" b="1" i="1">
              <a:solidFill>
                <a:schemeClr val="tx1"/>
              </a:solidFill>
            </a:endParaRPr>
          </a:p>
          <a:p>
            <a:pPr marL="0" indent="0" algn="r">
              <a:buNone/>
            </a:pPr>
            <a:r>
              <a:rPr lang="en-US" b="1" i="1">
                <a:solidFill>
                  <a:schemeClr val="tx1"/>
                </a:solidFill>
              </a:rPr>
              <a:t>Anusha Gupta(1906539)</a:t>
            </a:r>
            <a:endParaRPr lang="en-US" b="1" i="1">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nvSpPr>
        <p:spPr>
          <a:xfrm>
            <a:off x="838200" y="365125"/>
            <a:ext cx="10515600" cy="763905"/>
          </a:xfrm>
          <a:prstGeom prst="rect">
            <a:avLst/>
          </a:prstGeom>
        </p:spPr>
        <p:txBody>
          <a:bodyPr vert="horz" wrap="square" lIns="91425" tIns="91425" rIns="91425" bIns="91425" rtlCol="0" anchor="t" anchorCtr="0">
            <a:noAutofit/>
            <a:scene3d>
              <a:camera prst="orthographicFront"/>
              <a:lightRig rig="threePt" dir="t"/>
            </a:scene3d>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pPr algn="ctr"/>
            <a:r>
              <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P-PROBLEM</a:t>
            </a:r>
            <a:endPar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nvSpPr>
        <p:spPr>
          <a:xfrm>
            <a:off x="838200" y="1411605"/>
            <a:ext cx="10515600" cy="4765675"/>
          </a:xfrm>
          <a:prstGeom prst="rect">
            <a:avLst/>
          </a:prstGeom>
        </p:spPr>
        <p:txBody>
          <a:bodyPr vert="horz" wrap="square" lIns="91425" tIns="91425" rIns="91425" bIns="91425" rtlCol="0" anchor="t" anchorCtr="0">
            <a:noAutofit/>
          </a:bodyPr>
          <a:lstStyle>
            <a:lvl1pPr marL="609600" lvl="0" indent="-457200"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200" lvl="1" indent="-423545"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800" lvl="2" indent="-423545"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400" lvl="3"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8000" lvl="4"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600" lvl="5"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200" lvl="6"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800" lvl="7"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400" lvl="8"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GB" sz="3600" b="1" i="1">
                <a:gradFill>
                  <a:gsLst>
                    <a:gs pos="0">
                      <a:srgbClr val="FE4444"/>
                    </a:gs>
                    <a:gs pos="100000">
                      <a:srgbClr val="832B2B"/>
                    </a:gs>
                  </a:gsLst>
                  <a:lin scaled="0"/>
                </a:gradFill>
                <a:effectLst>
                  <a:reflection blurRad="6350" stA="53000" endA="300" endPos="35500" dir="5400000" sy="-90000" algn="bl" rotWithShape="0"/>
                </a:effectLst>
                <a:latin typeface="+mn-ea"/>
                <a:cs typeface="+mn-ea"/>
                <a:sym typeface="+mn-ea"/>
              </a:rPr>
              <a:t> Advantages</a:t>
            </a:r>
            <a:endParaRPr lang="en-US" altLang="en-GB" sz="3600" b="1" i="1">
              <a:gradFill>
                <a:gsLst>
                  <a:gs pos="0">
                    <a:srgbClr val="FE4444"/>
                  </a:gs>
                  <a:gs pos="100000">
                    <a:srgbClr val="832B2B"/>
                  </a:gs>
                </a:gsLst>
                <a:lin scaled="0"/>
              </a:gradFill>
              <a:effectLst>
                <a:reflection blurRad="6350" stA="53000" endA="300" endPos="35500" dir="5400000" sy="-90000" algn="bl" rotWithShape="0"/>
              </a:effectLst>
              <a:latin typeface="+mn-ea"/>
              <a:cs typeface="+mn-ea"/>
              <a:sym typeface="+mn-ea"/>
            </a:endParaRPr>
          </a:p>
          <a:p>
            <a:pPr marL="0" indent="0">
              <a:buNone/>
            </a:pPr>
            <a:endParaRPr lang="en-IN" altLang="en-US" sz="3600">
              <a:solidFill>
                <a:srgbClr val="C00000"/>
              </a:solidFill>
            </a:endParaRPr>
          </a:p>
          <a:p>
            <a:pPr>
              <a:buFont typeface="Wingdings" panose="05000000000000000000" charset="0"/>
              <a:buChar char="Ø"/>
            </a:pPr>
            <a:r>
              <a:rPr lang="en-IN" altLang="en-US" sz="2400">
                <a:solidFill>
                  <a:srgbClr val="C00000"/>
                </a:solidFill>
                <a:sym typeface="+mn-ea"/>
              </a:rPr>
              <a:t> </a:t>
            </a:r>
            <a:r>
              <a:rPr lang="en-US" sz="2400">
                <a:sym typeface="+mn-ea"/>
              </a:rPr>
              <a:t>P problem : Tractable</a:t>
            </a:r>
            <a:endParaRPr lang="en-IN" altLang="en-US" sz="2400">
              <a:solidFill>
                <a:srgbClr val="002060"/>
              </a:solidFill>
            </a:endParaRPr>
          </a:p>
          <a:p>
            <a:pPr>
              <a:buFont typeface="Wingdings" panose="05000000000000000000" charset="0"/>
              <a:buChar char="Ø"/>
            </a:pPr>
            <a:r>
              <a:rPr lang="en-IN" altLang="en-US" sz="2400">
                <a:solidFill>
                  <a:srgbClr val="C00000"/>
                </a:solidFill>
                <a:sym typeface="+mn-ea"/>
              </a:rPr>
              <a:t> </a:t>
            </a:r>
            <a:r>
              <a:rPr lang="en-US" sz="2400">
                <a:sym typeface="+mn-ea"/>
              </a:rPr>
              <a:t>Others : Intractable or super-polynomial</a:t>
            </a:r>
            <a:endParaRPr lang="en-US" sz="2200">
              <a:sym typeface="+mn-ea"/>
            </a:endParaRPr>
          </a:p>
          <a:p>
            <a:pPr marL="0" lvl="0" indent="0" algn="l" rtl="0">
              <a:spcBef>
                <a:spcPts val="400"/>
              </a:spcBef>
              <a:spcAft>
                <a:spcPts val="0"/>
              </a:spcAft>
              <a:buClr>
                <a:schemeClr val="dk1"/>
              </a:buClr>
              <a:buSzPts val="2000"/>
              <a:buFont typeface="Arial" panose="020B0604020202020204"/>
              <a:buNone/>
            </a:pPr>
            <a:endParaRPr sz="2200" b="1"/>
          </a:p>
          <a:p>
            <a:pPr marL="0" indent="0">
              <a:buNone/>
            </a:pPr>
            <a:r>
              <a:rPr lang="en-US" altLang="en-GB" sz="2200" b="1" i="1">
                <a:gradFill>
                  <a:gsLst>
                    <a:gs pos="0">
                      <a:srgbClr val="FE4444"/>
                    </a:gs>
                    <a:gs pos="100000">
                      <a:srgbClr val="832B2B"/>
                    </a:gs>
                  </a:gsLst>
                  <a:lin scaled="0"/>
                </a:gradFill>
                <a:effectLst>
                  <a:reflection blurRad="6350" stA="53000" endA="300" endPos="35500" dir="5400000" sy="-90000" algn="bl" rotWithShape="0"/>
                </a:effectLst>
                <a:latin typeface="+mn-ea"/>
                <a:cs typeface="+mn-ea"/>
                <a:sym typeface="+mn-ea"/>
              </a:rPr>
              <a:t> </a:t>
            </a:r>
            <a:r>
              <a:rPr lang="en-US" altLang="en-GB" sz="3600" b="1" i="1">
                <a:gradFill>
                  <a:gsLst>
                    <a:gs pos="0">
                      <a:srgbClr val="FE4444"/>
                    </a:gs>
                    <a:gs pos="100000">
                      <a:srgbClr val="832B2B"/>
                    </a:gs>
                  </a:gsLst>
                  <a:lin scaled="0"/>
                </a:gradFill>
                <a:effectLst>
                  <a:reflection blurRad="6350" stA="53000" endA="300" endPos="35500" dir="5400000" sy="-90000" algn="bl" rotWithShape="0"/>
                </a:effectLst>
                <a:latin typeface="+mn-ea"/>
                <a:cs typeface="+mn-ea"/>
                <a:sym typeface="+mn-ea"/>
              </a:rPr>
              <a:t>Applications</a:t>
            </a:r>
            <a:endParaRPr lang="en-US" altLang="en-GB" sz="3600" b="1" i="1">
              <a:gradFill>
                <a:gsLst>
                  <a:gs pos="0">
                    <a:srgbClr val="FE4444"/>
                  </a:gs>
                  <a:gs pos="100000">
                    <a:srgbClr val="832B2B"/>
                  </a:gs>
                </a:gsLst>
                <a:lin scaled="0"/>
              </a:gradFill>
              <a:effectLst>
                <a:reflection blurRad="6350" stA="53000" endA="300" endPos="35500" dir="5400000" sy="-90000" algn="bl" rotWithShape="0"/>
              </a:effectLst>
              <a:latin typeface="+mn-ea"/>
              <a:cs typeface="+mn-ea"/>
              <a:sym typeface="+mn-ea"/>
            </a:endParaRPr>
          </a:p>
          <a:p>
            <a:pPr marL="0" indent="0">
              <a:buNone/>
            </a:pPr>
            <a:endParaRPr lang="en-IN" altLang="en-US" sz="3600">
              <a:solidFill>
                <a:srgbClr val="C00000"/>
              </a:solidFill>
            </a:endParaRPr>
          </a:p>
          <a:p>
            <a:pPr>
              <a:buFont typeface="Wingdings" panose="05000000000000000000" charset="0"/>
              <a:buChar char="Ø"/>
            </a:pPr>
            <a:r>
              <a:rPr lang="en-IN" altLang="en-US" sz="2400">
                <a:solidFill>
                  <a:srgbClr val="C00000"/>
                </a:solidFill>
                <a:sym typeface="+mn-ea"/>
              </a:rPr>
              <a:t> </a:t>
            </a:r>
            <a:r>
              <a:rPr lang="en-US" sz="2400">
                <a:sym typeface="+mn-ea"/>
              </a:rPr>
              <a:t>Fractional Knapsack</a:t>
            </a:r>
            <a:endParaRPr lang="en-IN" altLang="en-US" sz="2400">
              <a:solidFill>
                <a:srgbClr val="002060"/>
              </a:solidFill>
            </a:endParaRPr>
          </a:p>
          <a:p>
            <a:pPr>
              <a:buFont typeface="Wingdings" panose="05000000000000000000" charset="0"/>
              <a:buChar char="Ø"/>
            </a:pPr>
            <a:r>
              <a:rPr lang="en-IN" altLang="en-US" sz="2400">
                <a:solidFill>
                  <a:srgbClr val="C00000"/>
                </a:solidFill>
                <a:sym typeface="+mn-ea"/>
              </a:rPr>
              <a:t> </a:t>
            </a:r>
            <a:r>
              <a:rPr lang="en-US" sz="2400">
                <a:sym typeface="+mn-ea"/>
              </a:rPr>
              <a:t>Minimum Spanning Tree</a:t>
            </a:r>
            <a:endParaRPr lang="en-US" sz="2400">
              <a:sym typeface="+mn-ea"/>
            </a:endParaRPr>
          </a:p>
          <a:p>
            <a:pPr>
              <a:buFont typeface="Wingdings" panose="05000000000000000000" charset="0"/>
              <a:buChar char="Ø"/>
            </a:pPr>
            <a:r>
              <a:rPr lang="en-US" sz="2400">
                <a:solidFill>
                  <a:srgbClr val="C00000"/>
                </a:solidFill>
                <a:sym typeface="+mn-ea"/>
              </a:rPr>
              <a:t> </a:t>
            </a:r>
            <a:r>
              <a:rPr lang="en-US" sz="2400">
                <a:sym typeface="+mn-ea"/>
              </a:rPr>
              <a:t>Linear and Binary Search Algorithms for a given set of numbers</a:t>
            </a:r>
            <a:endParaRPr lang="en-US" sz="2400">
              <a:sym typeface="+mn-ea"/>
            </a:endParaRPr>
          </a:p>
          <a:p>
            <a:pPr>
              <a:buFont typeface="Wingdings" panose="05000000000000000000" charset="0"/>
              <a:buChar char="Ø"/>
            </a:pPr>
            <a:r>
              <a:rPr lang="en-US" altLang="en-GB" sz="2400">
                <a:solidFill>
                  <a:srgbClr val="C00000"/>
                </a:solidFill>
                <a:sym typeface="+mn-ea"/>
              </a:rPr>
              <a:t> </a:t>
            </a:r>
            <a:r>
              <a:rPr lang="en-US" sz="2400">
                <a:sym typeface="+mn-ea"/>
              </a:rPr>
              <a:t>Shortest Path Algorithms; Djikstra, Bellman-Ford, Floyd-Warshall</a:t>
            </a:r>
            <a:endParaRPr lang="en-US" altLang="en-GB" sz="2400">
              <a:solidFill>
                <a:srgbClr val="C00000"/>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3"/>
          <p:cNvSpPr>
            <a:spLocks noGrp="1"/>
          </p:cNvSpPr>
          <p:nvPr/>
        </p:nvSpPr>
        <p:spPr>
          <a:xfrm>
            <a:off x="838200" y="365125"/>
            <a:ext cx="10515600" cy="763905"/>
          </a:xfrm>
          <a:prstGeom prst="rect">
            <a:avLst/>
          </a:prstGeom>
        </p:spPr>
        <p:txBody>
          <a:bodyPr vert="horz" wrap="square" lIns="91425" tIns="91425" rIns="91425" bIns="91425" rtlCol="0" anchor="t" anchorCtr="0">
            <a:noAutofit/>
            <a:scene3d>
              <a:camera prst="orthographicFront"/>
              <a:lightRig rig="threePt" dir="t"/>
            </a:scene3d>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pPr algn="ctr"/>
            <a:r>
              <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APPLICATION  OF  P-PROBLEM</a:t>
            </a:r>
            <a:endPar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Content Placeholder 4"/>
          <p:cNvSpPr>
            <a:spLocks noGrp="1"/>
          </p:cNvSpPr>
          <p:nvPr/>
        </p:nvSpPr>
        <p:spPr>
          <a:xfrm>
            <a:off x="838200" y="1411605"/>
            <a:ext cx="10515600" cy="4765675"/>
          </a:xfrm>
          <a:prstGeom prst="rect">
            <a:avLst/>
          </a:prstGeom>
        </p:spPr>
        <p:txBody>
          <a:bodyPr vert="horz" wrap="square" lIns="91425" tIns="91425" rIns="91425" bIns="91425" rtlCol="0" anchor="t" anchorCtr="0">
            <a:noAutofit/>
          </a:bodyPr>
          <a:lstStyle>
            <a:lvl1pPr marL="609600" lvl="0" indent="-457200"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200" lvl="1" indent="-423545"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800" lvl="2" indent="-423545"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400" lvl="3"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8000" lvl="4"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600" lvl="5"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200" lvl="6"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800" lvl="7"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400" lvl="8"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charset="0"/>
              <a:buChar char="Ø"/>
            </a:pPr>
            <a:r>
              <a:rPr lang="en-US" sz="1800" b="1">
                <a:solidFill>
                  <a:srgbClr val="C00000"/>
                </a:solidFill>
                <a:sym typeface="+mn-ea"/>
              </a:rPr>
              <a:t>Dijkstra Algorithm</a:t>
            </a:r>
            <a:endParaRPr lang="en-US" sz="1800" b="1" u="sng">
              <a:sym typeface="+mn-ea"/>
            </a:endParaRPr>
          </a:p>
          <a:p>
            <a:pPr marL="0" lvl="0" indent="0" algn="l" rtl="0">
              <a:spcBef>
                <a:spcPts val="0"/>
              </a:spcBef>
              <a:spcAft>
                <a:spcPts val="0"/>
              </a:spcAft>
              <a:buClr>
                <a:schemeClr val="dk1"/>
              </a:buClr>
              <a:buSzPts val="2000"/>
              <a:buFont typeface="Arial" panose="020B0604020202020204"/>
              <a:buNone/>
            </a:pPr>
            <a:endParaRPr sz="1800" b="1" u="sng"/>
          </a:p>
          <a:p>
            <a:pPr marL="0" lvl="0" indent="0" algn="l" rtl="0">
              <a:spcBef>
                <a:spcPts val="400"/>
              </a:spcBef>
              <a:spcAft>
                <a:spcPts val="0"/>
              </a:spcAft>
              <a:buClr>
                <a:schemeClr val="dk1"/>
              </a:buClr>
              <a:buSzPts val="2000"/>
              <a:buFont typeface="Arial" panose="020B0604020202020204"/>
              <a:buNone/>
            </a:pPr>
            <a:r>
              <a:rPr lang="en-US" sz="1800" b="1">
                <a:sym typeface="+mn-ea"/>
              </a:rPr>
              <a:t>function</a:t>
            </a:r>
            <a:r>
              <a:rPr lang="en-US" sz="1800">
                <a:sym typeface="+mn-ea"/>
              </a:rPr>
              <a:t> </a:t>
            </a:r>
            <a:r>
              <a:rPr lang="en-US" sz="1800" i="1">
                <a:sym typeface="+mn-ea"/>
              </a:rPr>
              <a:t>Dijkstra</a:t>
            </a:r>
            <a:r>
              <a:rPr lang="en-US" sz="1800">
                <a:sym typeface="+mn-ea"/>
              </a:rPr>
              <a:t>(Graph, source):</a:t>
            </a:r>
            <a:endParaRPr sz="1800"/>
          </a:p>
          <a:p>
            <a:pPr marL="0" lvl="0" indent="0" algn="l" rtl="0">
              <a:spcBef>
                <a:spcPts val="400"/>
              </a:spcBef>
              <a:spcAft>
                <a:spcPts val="0"/>
              </a:spcAft>
              <a:buClr>
                <a:schemeClr val="dk1"/>
              </a:buClr>
              <a:buSzPts val="2000"/>
              <a:buFont typeface="Arial" panose="020B0604020202020204"/>
              <a:buNone/>
            </a:pPr>
            <a:r>
              <a:rPr lang="en-US" sz="1800" b="1">
                <a:sym typeface="+mn-ea"/>
              </a:rPr>
              <a:t>   for each </a:t>
            </a:r>
            <a:r>
              <a:rPr lang="en-US" sz="1800">
                <a:sym typeface="+mn-ea"/>
              </a:rPr>
              <a:t>vertex v in Graph:	</a:t>
            </a:r>
            <a:endParaRPr sz="1800"/>
          </a:p>
          <a:p>
            <a:pPr marL="0" lvl="0" indent="0" algn="l" rtl="0">
              <a:spcBef>
                <a:spcPts val="400"/>
              </a:spcBef>
              <a:spcAft>
                <a:spcPts val="0"/>
              </a:spcAft>
              <a:buClr>
                <a:schemeClr val="dk1"/>
              </a:buClr>
              <a:buSzPts val="2000"/>
              <a:buFont typeface="Arial" panose="020B0604020202020204"/>
              <a:buNone/>
            </a:pPr>
            <a:r>
              <a:rPr lang="en-US" sz="1800">
                <a:sym typeface="+mn-ea"/>
              </a:rPr>
              <a:t>          dist[v] := infinity	</a:t>
            </a:r>
            <a:endParaRPr sz="1800"/>
          </a:p>
          <a:p>
            <a:pPr marL="0" lvl="0" indent="0" algn="l" rtl="0">
              <a:spcBef>
                <a:spcPts val="400"/>
              </a:spcBef>
              <a:spcAft>
                <a:spcPts val="0"/>
              </a:spcAft>
              <a:buClr>
                <a:schemeClr val="dk1"/>
              </a:buClr>
              <a:buSzPts val="2000"/>
              <a:buFont typeface="Arial" panose="020B0604020202020204"/>
              <a:buNone/>
            </a:pPr>
            <a:r>
              <a:rPr lang="en-US" sz="1800">
                <a:sym typeface="+mn-ea"/>
              </a:rPr>
              <a:t>          previous[v] := undefined</a:t>
            </a:r>
            <a:endParaRPr sz="1800"/>
          </a:p>
          <a:p>
            <a:pPr marL="0" lvl="0" indent="0" algn="l" rtl="0">
              <a:spcBef>
                <a:spcPts val="400"/>
              </a:spcBef>
              <a:spcAft>
                <a:spcPts val="0"/>
              </a:spcAft>
              <a:buClr>
                <a:schemeClr val="dk1"/>
              </a:buClr>
              <a:buSzPts val="2000"/>
              <a:buFont typeface="Arial" panose="020B0604020202020204"/>
              <a:buNone/>
            </a:pPr>
            <a:r>
              <a:rPr lang="en-US" sz="1800">
                <a:sym typeface="+mn-ea"/>
              </a:rPr>
              <a:t>   dist[source] := 0	</a:t>
            </a:r>
            <a:endParaRPr sz="1800"/>
          </a:p>
          <a:p>
            <a:pPr marL="0" lvl="0" indent="0" algn="l" rtl="0">
              <a:spcBef>
                <a:spcPts val="400"/>
              </a:spcBef>
              <a:spcAft>
                <a:spcPts val="0"/>
              </a:spcAft>
              <a:buClr>
                <a:schemeClr val="dk1"/>
              </a:buClr>
              <a:buSzPts val="2000"/>
              <a:buFont typeface="Arial" panose="020B0604020202020204"/>
              <a:buNone/>
            </a:pPr>
            <a:r>
              <a:rPr lang="en-US" sz="1800">
                <a:sym typeface="+mn-ea"/>
              </a:rPr>
              <a:t>   Q := the set of all nodes in Graph	</a:t>
            </a:r>
            <a:endParaRPr sz="1800"/>
          </a:p>
          <a:p>
            <a:pPr marL="0" lvl="0" indent="0" algn="l" rtl="0">
              <a:spcBef>
                <a:spcPts val="400"/>
              </a:spcBef>
              <a:spcAft>
                <a:spcPts val="0"/>
              </a:spcAft>
              <a:buClr>
                <a:schemeClr val="dk1"/>
              </a:buClr>
              <a:buSzPts val="2000"/>
              <a:buFont typeface="Arial" panose="020B0604020202020204"/>
              <a:buNone/>
            </a:pPr>
            <a:r>
              <a:rPr lang="en-US" sz="1800" b="1">
                <a:sym typeface="+mn-ea"/>
              </a:rPr>
              <a:t>   while</a:t>
            </a:r>
            <a:r>
              <a:rPr lang="en-US" sz="1800">
                <a:sym typeface="+mn-ea"/>
              </a:rPr>
              <a:t> Q </a:t>
            </a:r>
            <a:r>
              <a:rPr lang="en-US" sz="1800" b="1">
                <a:sym typeface="+mn-ea"/>
              </a:rPr>
              <a:t>is not </a:t>
            </a:r>
            <a:r>
              <a:rPr lang="en-US" sz="1800">
                <a:sym typeface="+mn-ea"/>
              </a:rPr>
              <a:t>empty:	</a:t>
            </a:r>
            <a:endParaRPr sz="1800"/>
          </a:p>
          <a:p>
            <a:pPr marL="0" lvl="0" indent="0" algn="l" rtl="0">
              <a:spcBef>
                <a:spcPts val="400"/>
              </a:spcBef>
              <a:spcAft>
                <a:spcPts val="0"/>
              </a:spcAft>
              <a:buClr>
                <a:schemeClr val="dk1"/>
              </a:buClr>
              <a:buSzPts val="2000"/>
              <a:buFont typeface="Arial" panose="020B0604020202020204"/>
              <a:buNone/>
            </a:pPr>
            <a:r>
              <a:rPr lang="en-US" sz="1800">
                <a:sym typeface="+mn-ea"/>
              </a:rPr>
              <a:t>          u := node in Q with smallest dist[ ]</a:t>
            </a:r>
            <a:endParaRPr sz="1800"/>
          </a:p>
          <a:p>
            <a:pPr marL="0" lvl="0" indent="0" algn="l" rtl="0">
              <a:spcBef>
                <a:spcPts val="400"/>
              </a:spcBef>
              <a:spcAft>
                <a:spcPts val="0"/>
              </a:spcAft>
              <a:buClr>
                <a:schemeClr val="dk1"/>
              </a:buClr>
              <a:buSzPts val="2000"/>
              <a:buFont typeface="Arial" panose="020B0604020202020204"/>
              <a:buNone/>
            </a:pPr>
            <a:r>
              <a:rPr lang="en-US" sz="1800">
                <a:sym typeface="+mn-ea"/>
              </a:rPr>
              <a:t>          remove u from Q</a:t>
            </a:r>
            <a:endParaRPr sz="1800"/>
          </a:p>
          <a:p>
            <a:pPr marL="0" lvl="0" indent="0" algn="l" rtl="0">
              <a:spcBef>
                <a:spcPts val="400"/>
              </a:spcBef>
              <a:spcAft>
                <a:spcPts val="0"/>
              </a:spcAft>
              <a:buClr>
                <a:schemeClr val="dk1"/>
              </a:buClr>
              <a:buSzPts val="2000"/>
              <a:buFont typeface="Arial" panose="020B0604020202020204"/>
              <a:buNone/>
            </a:pPr>
            <a:r>
              <a:rPr lang="en-US" sz="1800" b="1">
                <a:sym typeface="+mn-ea"/>
              </a:rPr>
              <a:t>          for each </a:t>
            </a:r>
            <a:r>
              <a:rPr lang="en-US" sz="1800">
                <a:sym typeface="+mn-ea"/>
              </a:rPr>
              <a:t>neighbor v of u:	</a:t>
            </a:r>
            <a:endParaRPr sz="1800"/>
          </a:p>
          <a:p>
            <a:pPr marL="0" lvl="0" indent="0" algn="l" rtl="0">
              <a:spcBef>
                <a:spcPts val="400"/>
              </a:spcBef>
              <a:spcAft>
                <a:spcPts val="0"/>
              </a:spcAft>
              <a:buClr>
                <a:schemeClr val="dk1"/>
              </a:buClr>
              <a:buSzPts val="2000"/>
              <a:buFont typeface="Arial" panose="020B0604020202020204"/>
              <a:buNone/>
            </a:pPr>
            <a:r>
              <a:rPr lang="en-US" sz="1800">
                <a:sym typeface="+mn-ea"/>
              </a:rPr>
              <a:t>                  alt := dist[u] + dist_between(u, v)</a:t>
            </a:r>
            <a:endParaRPr sz="1800"/>
          </a:p>
          <a:p>
            <a:pPr marL="0" lvl="0" indent="0" algn="l" rtl="0">
              <a:spcBef>
                <a:spcPts val="400"/>
              </a:spcBef>
              <a:spcAft>
                <a:spcPts val="0"/>
              </a:spcAft>
              <a:buClr>
                <a:schemeClr val="dk1"/>
              </a:buClr>
              <a:buSzPts val="2000"/>
              <a:buFont typeface="Arial" panose="020B0604020202020204"/>
              <a:buNone/>
            </a:pPr>
            <a:r>
              <a:rPr lang="en-US" sz="1800" b="1">
                <a:sym typeface="+mn-ea"/>
              </a:rPr>
              <a:t>                  if</a:t>
            </a:r>
            <a:r>
              <a:rPr lang="en-US" sz="1800">
                <a:sym typeface="+mn-ea"/>
              </a:rPr>
              <a:t> alt &lt; dist[v]	</a:t>
            </a:r>
            <a:endParaRPr sz="1800"/>
          </a:p>
          <a:p>
            <a:pPr marL="0" lvl="0" indent="0" algn="l" rtl="0">
              <a:spcBef>
                <a:spcPts val="400"/>
              </a:spcBef>
              <a:spcAft>
                <a:spcPts val="0"/>
              </a:spcAft>
              <a:buClr>
                <a:schemeClr val="dk1"/>
              </a:buClr>
              <a:buSzPts val="2000"/>
              <a:buFont typeface="Arial" panose="020B0604020202020204"/>
              <a:buNone/>
            </a:pPr>
            <a:r>
              <a:rPr lang="en-US" sz="1800">
                <a:sym typeface="+mn-ea"/>
              </a:rPr>
              <a:t>                            dist[v] := alt</a:t>
            </a:r>
            <a:endParaRPr sz="1800"/>
          </a:p>
          <a:p>
            <a:pPr marL="0" lvl="0" indent="0" algn="l" rtl="0">
              <a:spcBef>
                <a:spcPts val="400"/>
              </a:spcBef>
              <a:spcAft>
                <a:spcPts val="0"/>
              </a:spcAft>
              <a:buClr>
                <a:schemeClr val="dk1"/>
              </a:buClr>
              <a:buSzPts val="2000"/>
              <a:buFont typeface="Arial" panose="020B0604020202020204"/>
              <a:buNone/>
            </a:pPr>
            <a:r>
              <a:rPr lang="en-US" sz="1800">
                <a:sym typeface="+mn-ea"/>
              </a:rPr>
              <a:t>                            previous[v] := u</a:t>
            </a:r>
            <a:endParaRPr sz="1800"/>
          </a:p>
          <a:p>
            <a:pPr marL="0" lvl="0" indent="0" algn="l" rtl="0">
              <a:spcBef>
                <a:spcPts val="400"/>
              </a:spcBef>
              <a:spcAft>
                <a:spcPts val="0"/>
              </a:spcAft>
              <a:buClr>
                <a:schemeClr val="dk1"/>
              </a:buClr>
              <a:buSzPts val="2000"/>
              <a:buFont typeface="Arial" panose="020B0604020202020204"/>
              <a:buNone/>
            </a:pPr>
            <a:r>
              <a:rPr lang="en-US" sz="1800">
                <a:sym typeface="+mn-ea"/>
              </a:rPr>
              <a:t>    return previous[ ]</a:t>
            </a:r>
            <a:endParaRPr sz="2400"/>
          </a:p>
          <a:p>
            <a:pPr>
              <a:buFont typeface="Wingdings" panose="05000000000000000000" charset="0"/>
              <a:buChar char="Ø"/>
            </a:pPr>
            <a:endParaRPr lang="en-US" sz="2400"/>
          </a:p>
          <a:p>
            <a:pPr>
              <a:buFont typeface="Wingdings" panose="05000000000000000000" charset="0"/>
              <a:buChar char="Ø"/>
            </a:pPr>
            <a:endParaRPr lang="en-US" sz="2400"/>
          </a:p>
          <a:p>
            <a:pPr>
              <a:buFont typeface="Wingdings" panose="05000000000000000000" charset="0"/>
              <a:buChar char="Ø"/>
            </a:pPr>
            <a:endParaRPr lang="en-US" altLang="en-GB" sz="2400">
              <a:solidFill>
                <a:srgbClr val="C00000"/>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4" name="Title 3"/>
          <p:cNvSpPr>
            <a:spLocks noGrp="1"/>
          </p:cNvSpPr>
          <p:nvPr/>
        </p:nvSpPr>
        <p:spPr>
          <a:xfrm>
            <a:off x="838200" y="365125"/>
            <a:ext cx="10515600" cy="763905"/>
          </a:xfrm>
          <a:prstGeom prst="rect">
            <a:avLst/>
          </a:prstGeom>
        </p:spPr>
        <p:txBody>
          <a:bodyPr vert="horz" wrap="square" lIns="91425" tIns="91425" rIns="91425" bIns="91425" rtlCol="0" anchor="t" anchorCtr="0">
            <a:noAutofit/>
            <a:scene3d>
              <a:camera prst="orthographicFront"/>
              <a:lightRig rig="threePt" dir="t"/>
            </a:scene3d>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pPr algn="ctr"/>
            <a:r>
              <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NP-PROBLEM</a:t>
            </a:r>
            <a:endPar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nvSpPr>
        <p:spPr>
          <a:xfrm>
            <a:off x="838200" y="1411605"/>
            <a:ext cx="10515600" cy="4765675"/>
          </a:xfrm>
          <a:prstGeom prst="rect">
            <a:avLst/>
          </a:prstGeom>
        </p:spPr>
        <p:txBody>
          <a:bodyPr vert="horz" wrap="square" lIns="91425" tIns="91425" rIns="91425" bIns="91425" rtlCol="0" anchor="t" anchorCtr="0">
            <a:noAutofit/>
          </a:bodyPr>
          <a:lstStyle>
            <a:lvl1pPr marL="609600" lvl="0" indent="-457200"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200" lvl="1" indent="-423545"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800" lvl="2" indent="-423545"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400" lvl="3"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8000" lvl="4"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600" lvl="5"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200" lvl="6"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800" lvl="7"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400" lvl="8"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342900" lvl="0" indent="-342900" algn="l" rtl="0">
              <a:lnSpc>
                <a:spcPct val="105000"/>
              </a:lnSpc>
              <a:spcBef>
                <a:spcPts val="0"/>
              </a:spcBef>
              <a:spcAft>
                <a:spcPts val="0"/>
              </a:spcAft>
              <a:buFont typeface="Wingdings" panose="05000000000000000000" charset="0"/>
              <a:buChar char="Ø"/>
            </a:pPr>
            <a:r>
              <a:rPr lang="en-US" altLang="en-IN" sz="2400">
                <a:solidFill>
                  <a:srgbClr val="C00000"/>
                </a:solidFill>
                <a:latin typeface="+mn-ea"/>
                <a:cs typeface="+mn-ea"/>
                <a:sym typeface="+mn-ea"/>
              </a:rPr>
              <a:t> </a:t>
            </a:r>
            <a:r>
              <a:rPr lang="en-GB" sz="2400">
                <a:solidFill>
                  <a:srgbClr val="C00000"/>
                </a:solidFill>
                <a:latin typeface="+mn-ea"/>
                <a:cs typeface="+mn-ea"/>
                <a:sym typeface="+mn-ea"/>
              </a:rPr>
              <a:t>What </a:t>
            </a:r>
            <a:r>
              <a:rPr lang="en-US" altLang="en-GB" sz="2400">
                <a:solidFill>
                  <a:srgbClr val="C00000"/>
                </a:solidFill>
                <a:latin typeface="+mn-ea"/>
                <a:cs typeface="+mn-ea"/>
                <a:sym typeface="+mn-ea"/>
              </a:rPr>
              <a:t>does NP mean</a:t>
            </a:r>
            <a:r>
              <a:rPr lang="en-GB" sz="2400">
                <a:solidFill>
                  <a:srgbClr val="C00000"/>
                </a:solidFill>
                <a:latin typeface="+mn-ea"/>
                <a:cs typeface="+mn-ea"/>
                <a:sym typeface="+mn-ea"/>
              </a:rPr>
              <a:t> ?</a:t>
            </a:r>
            <a:endParaRPr lang="en-GB" sz="2400">
              <a:solidFill>
                <a:srgbClr val="C00000"/>
              </a:solidFill>
              <a:latin typeface="+mn-ea"/>
              <a:cs typeface="+mn-ea"/>
              <a:sym typeface="+mn-ea"/>
            </a:endParaRPr>
          </a:p>
          <a:p>
            <a:pPr marL="0" lvl="0" indent="0" algn="l" rtl="0">
              <a:spcBef>
                <a:spcPts val="0"/>
              </a:spcBef>
              <a:spcAft>
                <a:spcPts val="0"/>
              </a:spcAft>
              <a:buNone/>
            </a:pPr>
            <a:endParaRPr sz="2200" b="1">
              <a:solidFill>
                <a:srgbClr val="434343"/>
              </a:solidFill>
              <a:latin typeface="+mn-ea"/>
              <a:cs typeface="+mn-ea"/>
            </a:endParaRPr>
          </a:p>
          <a:p>
            <a:pPr marL="457200" lvl="0" indent="-342900" algn="l" rtl="0">
              <a:spcBef>
                <a:spcPts val="1200"/>
              </a:spcBef>
              <a:spcAft>
                <a:spcPts val="0"/>
              </a:spcAft>
              <a:buClr>
                <a:srgbClr val="3C78D8"/>
              </a:buClr>
              <a:buSzPts val="1800"/>
              <a:buFont typeface="Georgia" panose="02040502050405020303"/>
              <a:buChar char="❏"/>
            </a:pPr>
            <a:r>
              <a:rPr lang="en-GB" sz="2200">
                <a:solidFill>
                  <a:schemeClr val="tx1"/>
                </a:solidFill>
                <a:latin typeface="+mn-ea"/>
                <a:ea typeface="Georgia" panose="02040502050405020303"/>
                <a:cs typeface="+mn-ea"/>
                <a:sym typeface="Georgia" panose="02040502050405020303"/>
              </a:rPr>
              <a:t>NP is the class of decision problems that are solvable in polynomial time on a nondeterministic machine or with a nondeterministic algorithm.</a:t>
            </a:r>
            <a:endParaRPr lang="en-GB" sz="2200">
              <a:solidFill>
                <a:srgbClr val="3C78D8"/>
              </a:solidFill>
              <a:latin typeface="+mn-ea"/>
              <a:ea typeface="Georgia" panose="02040502050405020303"/>
              <a:cs typeface="+mn-ea"/>
              <a:sym typeface="Georgia" panose="02040502050405020303"/>
            </a:endParaRPr>
          </a:p>
          <a:p>
            <a:pPr marL="457200" lvl="0" indent="-342900" algn="l" rtl="0">
              <a:spcBef>
                <a:spcPts val="1200"/>
              </a:spcBef>
              <a:spcAft>
                <a:spcPts val="0"/>
              </a:spcAft>
              <a:buClr>
                <a:srgbClr val="3C78D8"/>
              </a:buClr>
              <a:buSzPts val="1800"/>
              <a:buFont typeface="Georgia" panose="02040502050405020303"/>
              <a:buChar char="❏"/>
            </a:pPr>
            <a:r>
              <a:rPr sz="2200">
                <a:solidFill>
                  <a:srgbClr val="434343"/>
                </a:solidFill>
                <a:latin typeface="+mn-ea"/>
                <a:cs typeface="+mn-ea"/>
                <a:sym typeface="+mn-ea"/>
              </a:rPr>
              <a:t>In computational complexity theory, NP (nondeterministic polynomial time) is a complexity class used to classify decision problems. </a:t>
            </a:r>
            <a:endParaRPr sz="2200">
              <a:solidFill>
                <a:srgbClr val="434343"/>
              </a:solidFill>
              <a:latin typeface="+mn-ea"/>
              <a:cs typeface="+mn-ea"/>
              <a:sym typeface="+mn-ea"/>
            </a:endParaRPr>
          </a:p>
          <a:p>
            <a:pPr marL="457200" lvl="0" indent="-342900" algn="l" rtl="0">
              <a:spcBef>
                <a:spcPts val="1200"/>
              </a:spcBef>
              <a:spcAft>
                <a:spcPts val="0"/>
              </a:spcAft>
              <a:buClr>
                <a:srgbClr val="3C78D8"/>
              </a:buClr>
              <a:buSzPts val="1800"/>
              <a:buFont typeface="Georgia" panose="02040502050405020303"/>
              <a:buChar char="❏"/>
            </a:pPr>
            <a:r>
              <a:rPr sz="2200">
                <a:solidFill>
                  <a:srgbClr val="434343"/>
                </a:solidFill>
                <a:latin typeface="+mn-ea"/>
                <a:cs typeface="+mn-ea"/>
                <a:sym typeface="+mn-ea"/>
              </a:rPr>
              <a:t>NP is the set of decision problems for which the problem instances, where the answer is "yes", have proofs verifiable in polynomial time by a deterministic Turing machine, or alternatively the set of problems that can be solved in polynomial time by a nondeterministic Turing machine.</a:t>
            </a:r>
            <a:endParaRPr sz="2200">
              <a:solidFill>
                <a:srgbClr val="434343"/>
              </a:solidFill>
              <a:latin typeface="+mn-ea"/>
              <a:cs typeface="+mn-ea"/>
              <a:sym typeface="+mn-ea"/>
            </a:endParaRPr>
          </a:p>
          <a:p>
            <a:pPr marL="457200" lvl="0" indent="-342900" algn="l" rtl="0">
              <a:spcBef>
                <a:spcPts val="1200"/>
              </a:spcBef>
              <a:spcAft>
                <a:spcPts val="0"/>
              </a:spcAft>
              <a:buClr>
                <a:srgbClr val="3C78D8"/>
              </a:buClr>
              <a:buSzPts val="1800"/>
              <a:buFont typeface="Georgia" panose="02040502050405020303"/>
              <a:buChar char="❏"/>
            </a:pPr>
            <a:endParaRPr sz="2200">
              <a:solidFill>
                <a:srgbClr val="3C78D8"/>
              </a:solidFill>
              <a:latin typeface="+mn-ea"/>
              <a:ea typeface="Georgia" panose="02040502050405020303"/>
              <a:cs typeface="+mn-ea"/>
              <a:sym typeface="Georgia" panose="02040502050405020303"/>
            </a:endParaRPr>
          </a:p>
          <a:p>
            <a:pPr marL="457200" lvl="0" indent="-342900" algn="l" rtl="0">
              <a:spcBef>
                <a:spcPts val="0"/>
              </a:spcBef>
              <a:spcAft>
                <a:spcPts val="0"/>
              </a:spcAft>
              <a:buClr>
                <a:srgbClr val="202122"/>
              </a:buClr>
              <a:buSzPts val="1800"/>
              <a:buFont typeface="Georgia" panose="02040502050405020303"/>
              <a:buChar char="❏"/>
            </a:pPr>
            <a:r>
              <a:rPr lang="en-GB" sz="2200">
                <a:solidFill>
                  <a:srgbClr val="202122"/>
                </a:solidFill>
                <a:latin typeface="+mn-ea"/>
                <a:ea typeface="Georgia" panose="02040502050405020303"/>
                <a:cs typeface="+mn-ea"/>
                <a:sym typeface="Georgia" panose="02040502050405020303"/>
              </a:rPr>
              <a:t>Note that NP stands for “Nondeterministic Polynomial-time”, where nondeterministic means that no particular rule is followed to make the guess.</a:t>
            </a:r>
            <a:endParaRPr lang="en-US" altLang="en-GB" sz="2200">
              <a:solidFill>
                <a:srgbClr val="C00000"/>
              </a:solidFill>
              <a:latin typeface="+mn-ea"/>
              <a:cs typeface="+mn-ea"/>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pic>
        <p:nvPicPr>
          <p:cNvPr id="143" name="Google Shape;143;p23"/>
          <p:cNvPicPr preferRelativeResize="0"/>
          <p:nvPr/>
        </p:nvPicPr>
        <p:blipFill>
          <a:blip r:embed="rId1"/>
          <a:stretch>
            <a:fillRect/>
          </a:stretch>
        </p:blipFill>
        <p:spPr>
          <a:xfrm>
            <a:off x="1016000" y="1318260"/>
            <a:ext cx="9766300" cy="5285740"/>
          </a:xfrm>
          <a:prstGeom prst="rect">
            <a:avLst/>
          </a:prstGeom>
          <a:noFill/>
          <a:ln>
            <a:noFill/>
          </a:ln>
        </p:spPr>
      </p:pic>
      <p:sp>
        <p:nvSpPr>
          <p:cNvPr id="4" name="Title 3"/>
          <p:cNvSpPr>
            <a:spLocks noGrp="1"/>
          </p:cNvSpPr>
          <p:nvPr/>
        </p:nvSpPr>
        <p:spPr>
          <a:xfrm>
            <a:off x="838200" y="365125"/>
            <a:ext cx="10515600" cy="763905"/>
          </a:xfrm>
          <a:prstGeom prst="rect">
            <a:avLst/>
          </a:prstGeom>
        </p:spPr>
        <p:txBody>
          <a:bodyPr vert="horz" wrap="square" lIns="91425" tIns="91425" rIns="91425" bIns="91425" rtlCol="0" anchor="t" anchorCtr="0">
            <a:noAutofit/>
            <a:scene3d>
              <a:camera prst="orthographicFront"/>
              <a:lightRig rig="threePt" dir="t"/>
            </a:scene3d>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pPr algn="ctr"/>
            <a:r>
              <a:rPr lang="en-US" altLang="en-IN" sz="33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Euler Diagram for P, NP, NP-Complete and NP-Hard Problems</a:t>
            </a:r>
            <a:endParaRPr lang="en-US" altLang="en-IN" sz="33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4" name="Title 3"/>
          <p:cNvSpPr>
            <a:spLocks noGrp="1"/>
          </p:cNvSpPr>
          <p:nvPr/>
        </p:nvSpPr>
        <p:spPr>
          <a:xfrm>
            <a:off x="838200" y="365125"/>
            <a:ext cx="10515600" cy="763905"/>
          </a:xfrm>
          <a:prstGeom prst="rect">
            <a:avLst/>
          </a:prstGeom>
        </p:spPr>
        <p:txBody>
          <a:bodyPr vert="horz" wrap="square" lIns="91425" tIns="91425" rIns="91425" bIns="91425" rtlCol="0" anchor="t" anchorCtr="0">
            <a:noAutofit/>
            <a:scene3d>
              <a:camera prst="orthographicFront"/>
              <a:lightRig rig="threePt" dir="t"/>
            </a:scene3d>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pPr algn="ctr"/>
            <a:r>
              <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NP  INTERMEDIATE  PROBLEM</a:t>
            </a:r>
            <a:endPar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nvSpPr>
        <p:spPr>
          <a:xfrm>
            <a:off x="838200" y="1411605"/>
            <a:ext cx="10515600" cy="4765675"/>
          </a:xfrm>
          <a:prstGeom prst="rect">
            <a:avLst/>
          </a:prstGeom>
        </p:spPr>
        <p:txBody>
          <a:bodyPr vert="horz" wrap="square" lIns="91425" tIns="91425" rIns="91425" bIns="91425" rtlCol="0" anchor="t" anchorCtr="0">
            <a:noAutofit/>
          </a:bodyPr>
          <a:lstStyle>
            <a:lvl1pPr marL="609600" lvl="0" indent="-457200"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200" lvl="1" indent="-423545"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800" lvl="2" indent="-423545"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400" lvl="3"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8000" lvl="4"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600" lvl="5"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200" lvl="6"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800" lvl="7"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400" lvl="8"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457200" lvl="0" indent="-342900" algn="l" rtl="0">
              <a:spcBef>
                <a:spcPts val="1200"/>
              </a:spcBef>
              <a:spcAft>
                <a:spcPts val="0"/>
              </a:spcAft>
              <a:buClr>
                <a:srgbClr val="3C78D8"/>
              </a:buClr>
              <a:buSzPts val="1800"/>
              <a:buFont typeface="Georgia" panose="02040502050405020303"/>
              <a:buChar char="❏"/>
            </a:pPr>
            <a:r>
              <a:rPr sz="2200">
                <a:solidFill>
                  <a:srgbClr val="202122"/>
                </a:solidFill>
                <a:latin typeface="Georgia" panose="02040502050405020303"/>
                <a:ea typeface="Georgia" panose="02040502050405020303"/>
                <a:cs typeface="Georgia" panose="02040502050405020303"/>
                <a:sym typeface="Georgia" panose="02040502050405020303"/>
              </a:rPr>
              <a:t>In computational complexity, problems that are in the complexity class NP but are neither in the class P nor NP-complete are called NP-intermediate, and the class of such problems is called NPI.</a:t>
            </a:r>
            <a:endParaRPr sz="2200">
              <a:solidFill>
                <a:srgbClr val="202122"/>
              </a:solidFill>
              <a:latin typeface="Georgia" panose="02040502050405020303"/>
              <a:ea typeface="Georgia" panose="02040502050405020303"/>
              <a:cs typeface="Georgia" panose="02040502050405020303"/>
              <a:sym typeface="Georgia" panose="02040502050405020303"/>
            </a:endParaRPr>
          </a:p>
          <a:p>
            <a:pPr marL="457200" lvl="0" indent="-342900" algn="l" rtl="0">
              <a:spcBef>
                <a:spcPts val="1200"/>
              </a:spcBef>
              <a:spcAft>
                <a:spcPts val="0"/>
              </a:spcAft>
              <a:buClr>
                <a:srgbClr val="3C78D8"/>
              </a:buClr>
              <a:buSzPts val="1800"/>
              <a:buFont typeface="Georgia" panose="02040502050405020303"/>
              <a:buChar char="❏"/>
            </a:pPr>
            <a:r>
              <a:rPr sz="2200">
                <a:solidFill>
                  <a:srgbClr val="202122"/>
                </a:solidFill>
                <a:latin typeface="Georgia" panose="02040502050405020303"/>
                <a:ea typeface="Georgia" panose="02040502050405020303"/>
                <a:cs typeface="Georgia" panose="02040502050405020303"/>
                <a:sym typeface="Georgia" panose="02040502050405020303"/>
              </a:rPr>
              <a:t>We expect these algorithms to have an exponential complexity, which </a:t>
            </a:r>
            <a:r>
              <a:rPr lang="en-IN" sz="2200">
                <a:solidFill>
                  <a:srgbClr val="202122"/>
                </a:solidFill>
                <a:latin typeface="Georgia" panose="02040502050405020303"/>
                <a:ea typeface="Georgia" panose="02040502050405020303"/>
                <a:cs typeface="Georgia" panose="02040502050405020303"/>
                <a:sym typeface="Georgia" panose="02040502050405020303"/>
              </a:rPr>
              <a:t>is</a:t>
            </a:r>
            <a:r>
              <a:rPr sz="2200">
                <a:solidFill>
                  <a:srgbClr val="202122"/>
                </a:solidFill>
                <a:latin typeface="Georgia" panose="02040502050405020303"/>
                <a:ea typeface="Georgia" panose="02040502050405020303"/>
                <a:cs typeface="Georgia" panose="02040502050405020303"/>
                <a:sym typeface="Georgia" panose="02040502050405020303"/>
              </a:rPr>
              <a:t> define</a:t>
            </a:r>
            <a:r>
              <a:rPr lang="en-IN" sz="2200">
                <a:solidFill>
                  <a:srgbClr val="202122"/>
                </a:solidFill>
                <a:latin typeface="Georgia" panose="02040502050405020303"/>
                <a:ea typeface="Georgia" panose="02040502050405020303"/>
                <a:cs typeface="Georgia" panose="02040502050405020303"/>
                <a:sym typeface="Georgia" panose="02040502050405020303"/>
              </a:rPr>
              <a:t>d</a:t>
            </a:r>
            <a:r>
              <a:rPr sz="2200">
                <a:solidFill>
                  <a:srgbClr val="202122"/>
                </a:solidFill>
                <a:latin typeface="Georgia" panose="02040502050405020303"/>
                <a:ea typeface="Georgia" panose="02040502050405020303"/>
                <a:cs typeface="Georgia" panose="02040502050405020303"/>
                <a:sym typeface="Georgia" panose="02040502050405020303"/>
              </a:rPr>
              <a:t> as: </a:t>
            </a:r>
            <a:endParaRPr sz="2200">
              <a:solidFill>
                <a:srgbClr val="202122"/>
              </a:solidFill>
              <a:latin typeface="Georgia" panose="02040502050405020303"/>
              <a:ea typeface="Georgia" panose="02040502050405020303"/>
              <a:cs typeface="Georgia" panose="02040502050405020303"/>
              <a:sym typeface="Georgia" panose="02040502050405020303"/>
            </a:endParaRPr>
          </a:p>
          <a:p>
            <a:pPr marL="457200" lvl="0" indent="-342900" algn="l" rtl="0">
              <a:spcBef>
                <a:spcPts val="1200"/>
              </a:spcBef>
              <a:spcAft>
                <a:spcPts val="0"/>
              </a:spcAft>
              <a:buClr>
                <a:srgbClr val="3C78D8"/>
              </a:buClr>
              <a:buSzPts val="1800"/>
              <a:buFont typeface="Georgia" panose="02040502050405020303"/>
              <a:buChar char="❏"/>
            </a:pPr>
            <a:r>
              <a:rPr sz="2200">
                <a:solidFill>
                  <a:srgbClr val="202122"/>
                </a:solidFill>
                <a:latin typeface="Georgia" panose="02040502050405020303"/>
                <a:ea typeface="Georgia" panose="02040502050405020303"/>
                <a:cs typeface="Georgia" panose="02040502050405020303"/>
                <a:sym typeface="Georgia" panose="02040502050405020303"/>
              </a:rPr>
              <a:t>T(n) = O(C_1 * k^{C_2 * n}) where C_1 &gt; 0, C_2 &gt; 0 and k &gt; 0 </a:t>
            </a:r>
            <a:endParaRPr sz="2200">
              <a:solidFill>
                <a:srgbClr val="202122"/>
              </a:solidFill>
              <a:latin typeface="Georgia" panose="02040502050405020303"/>
              <a:ea typeface="Georgia" panose="02040502050405020303"/>
              <a:cs typeface="Georgia" panose="02040502050405020303"/>
              <a:sym typeface="Georgia" panose="02040502050405020303"/>
            </a:endParaRPr>
          </a:p>
          <a:p>
            <a:pPr marL="457200" lvl="0" indent="-342900" algn="l" rtl="0">
              <a:spcBef>
                <a:spcPts val="1200"/>
              </a:spcBef>
              <a:spcAft>
                <a:spcPts val="0"/>
              </a:spcAft>
              <a:buClr>
                <a:srgbClr val="3C78D8"/>
              </a:buClr>
              <a:buSzPts val="1800"/>
              <a:buFont typeface="Georgia" panose="02040502050405020303"/>
              <a:buChar char="❏"/>
            </a:pPr>
            <a:r>
              <a:rPr sz="2200">
                <a:solidFill>
                  <a:srgbClr val="202122"/>
                </a:solidFill>
                <a:latin typeface="Georgia" panose="02040502050405020303"/>
                <a:ea typeface="Georgia" panose="02040502050405020303"/>
                <a:cs typeface="Georgia" panose="02040502050405020303"/>
                <a:sym typeface="Georgia" panose="02040502050405020303"/>
              </a:rPr>
              <a:t>where C_1, C_2 and k are constants and n is the input size. T(n) is a function of exponential-time when at least C_1=1 and C_2=1. As a result, we get O(k^n). For example, we’ll see complexities like O(n^n), O(2^n), O(2^{0.000001*n}) in this set of problems.</a:t>
            </a:r>
            <a:endParaRPr sz="2200">
              <a:solidFill>
                <a:srgbClr val="202122"/>
              </a:solidFill>
              <a:latin typeface="Georgia" panose="02040502050405020303"/>
              <a:ea typeface="Georgia" panose="02040502050405020303"/>
              <a:cs typeface="Georgia" panose="02040502050405020303"/>
              <a:sym typeface="Georgia" panose="02040502050405020303"/>
            </a:endParaRPr>
          </a:p>
          <a:p>
            <a:pPr marL="457200" lvl="0" indent="-342900" algn="l" rtl="0">
              <a:spcBef>
                <a:spcPts val="1200"/>
              </a:spcBef>
              <a:spcAft>
                <a:spcPts val="0"/>
              </a:spcAft>
              <a:buClr>
                <a:srgbClr val="3C78D8"/>
              </a:buClr>
              <a:buSzPts val="1800"/>
              <a:buFont typeface="Georgia" panose="02040502050405020303"/>
              <a:buChar char="❏"/>
            </a:pPr>
            <a:r>
              <a:rPr sz="2200">
                <a:solidFill>
                  <a:srgbClr val="202122"/>
                </a:solidFill>
                <a:latin typeface="Georgia" panose="02040502050405020303"/>
                <a:ea typeface="Georgia" panose="02040502050405020303"/>
                <a:cs typeface="Georgia" panose="02040502050405020303"/>
                <a:sym typeface="Georgia" panose="02040502050405020303"/>
              </a:rPr>
              <a:t> There are several algorithms that fit this description. Among them are:</a:t>
            </a:r>
            <a:endParaRPr sz="2200">
              <a:solidFill>
                <a:srgbClr val="202122"/>
              </a:solidFill>
              <a:latin typeface="Georgia" panose="02040502050405020303"/>
              <a:ea typeface="Georgia" panose="02040502050405020303"/>
              <a:cs typeface="Georgia" panose="02040502050405020303"/>
              <a:sym typeface="Georgia" panose="02040502050405020303"/>
            </a:endParaRPr>
          </a:p>
          <a:p>
            <a:pPr marL="457200" lvl="0" indent="-342900" algn="l" rtl="0">
              <a:spcBef>
                <a:spcPts val="1200"/>
              </a:spcBef>
              <a:spcAft>
                <a:spcPts val="0"/>
              </a:spcAft>
              <a:buClr>
                <a:srgbClr val="3C78D8"/>
              </a:buClr>
              <a:buSzPts val="1800"/>
              <a:buFont typeface="Georgia" panose="02040502050405020303"/>
              <a:buChar char="❏"/>
            </a:pPr>
            <a:r>
              <a:rPr sz="2200">
                <a:solidFill>
                  <a:srgbClr val="202122"/>
                </a:solidFill>
                <a:latin typeface="Georgia" panose="02040502050405020303"/>
                <a:ea typeface="Georgia" panose="02040502050405020303"/>
                <a:cs typeface="Georgia" panose="02040502050405020303"/>
                <a:sym typeface="Georgia" panose="02040502050405020303"/>
              </a:rPr>
              <a:t>    Integer Factorization and</a:t>
            </a:r>
            <a:endParaRPr sz="2200">
              <a:solidFill>
                <a:srgbClr val="202122"/>
              </a:solidFill>
              <a:latin typeface="Georgia" panose="02040502050405020303"/>
              <a:ea typeface="Georgia" panose="02040502050405020303"/>
              <a:cs typeface="Georgia" panose="02040502050405020303"/>
              <a:sym typeface="Georgia" panose="02040502050405020303"/>
            </a:endParaRPr>
          </a:p>
          <a:p>
            <a:pPr marL="457200" lvl="0" indent="-342900" algn="l" rtl="0">
              <a:spcBef>
                <a:spcPts val="1200"/>
              </a:spcBef>
              <a:spcAft>
                <a:spcPts val="0"/>
              </a:spcAft>
              <a:buClr>
                <a:srgbClr val="3C78D8"/>
              </a:buClr>
              <a:buSzPts val="1800"/>
              <a:buFont typeface="Georgia" panose="02040502050405020303"/>
              <a:buChar char="❏"/>
            </a:pPr>
            <a:r>
              <a:rPr sz="2200">
                <a:solidFill>
                  <a:srgbClr val="202122"/>
                </a:solidFill>
                <a:latin typeface="Georgia" panose="02040502050405020303"/>
                <a:ea typeface="Georgia" panose="02040502050405020303"/>
                <a:cs typeface="Georgia" panose="02040502050405020303"/>
                <a:sym typeface="Georgia" panose="02040502050405020303"/>
              </a:rPr>
              <a:t>    Graph Isomorphism</a:t>
            </a:r>
            <a:endParaRPr lang="en-US" altLang="en-GB" sz="2200">
              <a:solidFill>
                <a:srgbClr val="C00000"/>
              </a:solidFill>
              <a:latin typeface="+mn-ea"/>
              <a:cs typeface="+mn-ea"/>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pic>
        <p:nvPicPr>
          <p:cNvPr id="94" name="Google Shape;94;p17"/>
          <p:cNvPicPr preferRelativeResize="0"/>
          <p:nvPr/>
        </p:nvPicPr>
        <p:blipFill>
          <a:blip r:embed="rId1"/>
          <a:stretch>
            <a:fillRect/>
          </a:stretch>
        </p:blipFill>
        <p:spPr>
          <a:xfrm>
            <a:off x="6629967" y="2562367"/>
            <a:ext cx="5341033" cy="3075133"/>
          </a:xfrm>
          <a:prstGeom prst="rect">
            <a:avLst/>
          </a:prstGeom>
          <a:noFill/>
          <a:ln>
            <a:noFill/>
          </a:ln>
        </p:spPr>
      </p:pic>
      <p:sp>
        <p:nvSpPr>
          <p:cNvPr id="4" name="Title 3"/>
          <p:cNvSpPr>
            <a:spLocks noGrp="1"/>
          </p:cNvSpPr>
          <p:nvPr/>
        </p:nvSpPr>
        <p:spPr>
          <a:xfrm>
            <a:off x="838200" y="365125"/>
            <a:ext cx="10515600" cy="763905"/>
          </a:xfrm>
          <a:prstGeom prst="rect">
            <a:avLst/>
          </a:prstGeom>
        </p:spPr>
        <p:txBody>
          <a:bodyPr vert="horz" wrap="square" lIns="91425" tIns="91425" rIns="91425" bIns="91425" rtlCol="0" anchor="t" anchorCtr="0">
            <a:noAutofit/>
            <a:scene3d>
              <a:camera prst="orthographicFront"/>
              <a:lightRig rig="threePt" dir="t"/>
            </a:scene3d>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pPr algn="ctr"/>
            <a:r>
              <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NP-PROBLEM EXAMPLE</a:t>
            </a:r>
            <a:endParaRPr lang="en-US" altLang="en-IN" sz="5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Content Placeholder 4"/>
          <p:cNvSpPr>
            <a:spLocks noGrp="1"/>
          </p:cNvSpPr>
          <p:nvPr/>
        </p:nvSpPr>
        <p:spPr>
          <a:xfrm>
            <a:off x="838200" y="1411605"/>
            <a:ext cx="5961380" cy="4765675"/>
          </a:xfrm>
          <a:prstGeom prst="rect">
            <a:avLst/>
          </a:prstGeom>
        </p:spPr>
        <p:txBody>
          <a:bodyPr vert="horz" wrap="square" lIns="91425" tIns="91425" rIns="91425" bIns="91425" rtlCol="0" anchor="t" anchorCtr="0">
            <a:noAutofit/>
          </a:bodyPr>
          <a:lstStyle>
            <a:lvl1pPr marL="609600" lvl="0" indent="-457200"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200" lvl="1" indent="-423545"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800" lvl="2" indent="-423545"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400" lvl="3"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8000" lvl="4"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600" lvl="5"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200" lvl="6"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800" lvl="7"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400" lvl="8" indent="-423545"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342900" lvl="0" indent="-342900" algn="l" rtl="0">
              <a:lnSpc>
                <a:spcPct val="105000"/>
              </a:lnSpc>
              <a:spcBef>
                <a:spcPts val="0"/>
              </a:spcBef>
              <a:spcAft>
                <a:spcPts val="0"/>
              </a:spcAft>
              <a:buFont typeface="Wingdings" panose="05000000000000000000" charset="0"/>
              <a:buChar char="Ø"/>
            </a:pPr>
            <a:r>
              <a:rPr lang="en-US" altLang="en-IN" sz="2400">
                <a:solidFill>
                  <a:srgbClr val="C00000"/>
                </a:solidFill>
                <a:latin typeface="+mn-ea"/>
                <a:cs typeface="+mn-ea"/>
                <a:sym typeface="+mn-ea"/>
              </a:rPr>
              <a:t> </a:t>
            </a:r>
            <a:r>
              <a:rPr lang="en-IN" sz="2400">
                <a:solidFill>
                  <a:srgbClr val="C00000"/>
                </a:solidFill>
                <a:latin typeface="Calibri" panose="020F0502020204030204" charset="0"/>
                <a:ea typeface="Lobster" panose="00000500000000000000"/>
                <a:cs typeface="Calibri" panose="020F0502020204030204" charset="0"/>
                <a:sym typeface="Lobster" panose="00000500000000000000"/>
              </a:rPr>
              <a:t>Integer Factorization Problem</a:t>
            </a:r>
            <a:endParaRPr lang="en-IN" sz="2400">
              <a:solidFill>
                <a:srgbClr val="C00000"/>
              </a:solidFill>
              <a:latin typeface="Calibri" panose="020F0502020204030204" charset="0"/>
              <a:ea typeface="Lobster" panose="00000500000000000000"/>
              <a:cs typeface="Calibri" panose="020F0502020204030204" charset="0"/>
              <a:sym typeface="Lobster" panose="00000500000000000000"/>
            </a:endParaRPr>
          </a:p>
          <a:p>
            <a:pPr marL="342900" lvl="0" indent="-342900" algn="l" rtl="0">
              <a:lnSpc>
                <a:spcPct val="105000"/>
              </a:lnSpc>
              <a:spcBef>
                <a:spcPts val="0"/>
              </a:spcBef>
              <a:spcAft>
                <a:spcPts val="0"/>
              </a:spcAft>
              <a:buFont typeface="Wingdings" panose="05000000000000000000" charset="0"/>
              <a:buChar char="Ø"/>
            </a:pPr>
            <a:endParaRPr lang="en-GB" sz="2400">
              <a:solidFill>
                <a:srgbClr val="C00000"/>
              </a:solidFill>
              <a:latin typeface="+mn-ea"/>
              <a:cs typeface="+mn-ea"/>
              <a:sym typeface="+mn-ea"/>
            </a:endParaRPr>
          </a:p>
          <a:p>
            <a:pPr marL="0" lvl="0" indent="0" algn="l" rtl="0">
              <a:spcBef>
                <a:spcPts val="0"/>
              </a:spcBef>
              <a:spcAft>
                <a:spcPts val="0"/>
              </a:spcAft>
              <a:buClr>
                <a:schemeClr val="dk2"/>
              </a:buClr>
              <a:buSzPts val="1100"/>
              <a:buFont typeface="Arial" panose="020B0604020202020204"/>
              <a:buNone/>
            </a:pPr>
            <a:r>
              <a:rPr lang="en-GB" sz="2000" b="1">
                <a:ln>
                  <a:noFill/>
                </a:ln>
                <a:solidFill>
                  <a:schemeClr val="tx1"/>
                </a:solidFill>
                <a:latin typeface="+mn-ea"/>
                <a:ea typeface="Arial" panose="020B0604020202020204"/>
                <a:cs typeface="+mn-ea"/>
                <a:sym typeface="Arial" panose="020B0604020202020204"/>
              </a:rPr>
              <a:t>Problem –</a:t>
            </a:r>
            <a:r>
              <a:rPr lang="en-GB" sz="2000">
                <a:ln>
                  <a:noFill/>
                </a:ln>
                <a:solidFill>
                  <a:schemeClr val="tx1"/>
                </a:solidFill>
                <a:latin typeface="+mn-ea"/>
                <a:ea typeface="Arial" panose="020B0604020202020204"/>
                <a:cs typeface="+mn-ea"/>
                <a:sym typeface="Arial" panose="020B0604020202020204"/>
              </a:rPr>
              <a:t> </a:t>
            </a:r>
            <a:r>
              <a:rPr lang="en-GB" sz="2000">
                <a:ln>
                  <a:noFill/>
                </a:ln>
                <a:solidFill>
                  <a:schemeClr val="tx1"/>
                </a:solidFill>
                <a:latin typeface="+mn-ea"/>
                <a:cs typeface="+mn-ea"/>
                <a:sym typeface="+mn-ea"/>
              </a:rPr>
              <a:t> Integer factorization is the decomposition of a composite number into a product of smaller integers.If these factors are further restricted to prime numbers, the process is called prime factorization.</a:t>
            </a:r>
            <a:endParaRPr sz="2000">
              <a:ln>
                <a:noFill/>
              </a:ln>
              <a:solidFill>
                <a:schemeClr val="tx1"/>
              </a:solidFill>
              <a:latin typeface="+mn-ea"/>
              <a:ea typeface="Arial" panose="020B0604020202020204"/>
              <a:cs typeface="+mn-ea"/>
              <a:sym typeface="Arial" panose="020B0604020202020204"/>
            </a:endParaRPr>
          </a:p>
          <a:p>
            <a:pPr marL="0" lvl="0" indent="0" algn="l" rtl="0">
              <a:spcBef>
                <a:spcPts val="1200"/>
              </a:spcBef>
              <a:spcAft>
                <a:spcPts val="0"/>
              </a:spcAft>
              <a:buClr>
                <a:schemeClr val="dk2"/>
              </a:buClr>
              <a:buSzPts val="1100"/>
              <a:buFont typeface="Arial" panose="020B0604020202020204"/>
              <a:buNone/>
            </a:pPr>
            <a:r>
              <a:rPr lang="en-GB" sz="2000" b="1">
                <a:ln>
                  <a:noFill/>
                </a:ln>
                <a:solidFill>
                  <a:schemeClr val="tx1"/>
                </a:solidFill>
                <a:latin typeface="+mn-ea"/>
                <a:ea typeface="Arial" panose="020B0604020202020204"/>
                <a:cs typeface="+mn-ea"/>
                <a:sym typeface="Arial" panose="020B0604020202020204"/>
              </a:rPr>
              <a:t>Explanation –</a:t>
            </a:r>
            <a:endParaRPr lang="en-GB" sz="2000" b="1">
              <a:ln>
                <a:noFill/>
              </a:ln>
              <a:solidFill>
                <a:schemeClr val="tx1"/>
              </a:solidFill>
              <a:latin typeface="+mn-ea"/>
              <a:ea typeface="Arial" panose="020B0604020202020204"/>
              <a:cs typeface="+mn-ea"/>
              <a:sym typeface="Arial" panose="020B0604020202020204"/>
            </a:endParaRPr>
          </a:p>
          <a:p>
            <a:pPr marL="0" lvl="0" indent="0" algn="l" rtl="0">
              <a:spcBef>
                <a:spcPts val="1200"/>
              </a:spcBef>
              <a:spcAft>
                <a:spcPts val="0"/>
              </a:spcAft>
              <a:buClr>
                <a:schemeClr val="dk2"/>
              </a:buClr>
              <a:buSzPts val="1100"/>
              <a:buFont typeface="Arial" panose="020B0604020202020204"/>
              <a:buNone/>
            </a:pPr>
            <a:r>
              <a:rPr lang="en-GB" sz="2000">
                <a:ln>
                  <a:noFill/>
                </a:ln>
                <a:solidFill>
                  <a:schemeClr val="tx1"/>
                </a:solidFill>
                <a:latin typeface="+mn-ea"/>
                <a:cs typeface="+mn-ea"/>
                <a:sym typeface="+mn-ea"/>
              </a:rPr>
              <a:t>Testing whether the integer is prime can be done in polynomial time, for example, by the AKS primality test. If composite, however, the polynomial time tests give no insight into how to obtain the factors. Fermat's factorization method can be used for obtaining the factors.</a:t>
            </a:r>
            <a:endParaRPr sz="2000">
              <a:ln>
                <a:noFill/>
              </a:ln>
              <a:solidFill>
                <a:schemeClr val="tx1"/>
              </a:solidFill>
              <a:latin typeface="+mn-ea"/>
              <a:cs typeface="+mn-ea"/>
            </a:endParaRPr>
          </a:p>
          <a:p>
            <a:pPr marL="0" lvl="0" indent="0" algn="l" rtl="0">
              <a:spcBef>
                <a:spcPts val="0"/>
              </a:spcBef>
              <a:spcAft>
                <a:spcPts val="0"/>
              </a:spcAft>
              <a:buNone/>
            </a:pPr>
            <a:endParaRPr lang="en-US" altLang="en-GB" sz="2000">
              <a:ln>
                <a:noFill/>
              </a:ln>
              <a:solidFill>
                <a:schemeClr val="tx1"/>
              </a:solidFill>
              <a:latin typeface="+mn-ea"/>
              <a:cs typeface="+mn-ea"/>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15489</Words>
  <Application>WPS Presentation</Application>
  <PresentationFormat>Widescreen</PresentationFormat>
  <Paragraphs>729</Paragraphs>
  <Slides>33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33</vt:i4>
      </vt:variant>
    </vt:vector>
  </HeadingPairs>
  <TitlesOfParts>
    <vt:vector size="48" baseType="lpstr">
      <vt:lpstr>Arial</vt:lpstr>
      <vt:lpstr>SimSun</vt:lpstr>
      <vt:lpstr>Wingdings</vt:lpstr>
      <vt:lpstr>Wingdings</vt:lpstr>
      <vt:lpstr>Arial</vt:lpstr>
      <vt:lpstr>Georgia</vt:lpstr>
      <vt:lpstr>Calibri</vt:lpstr>
      <vt:lpstr>Lobster</vt:lpstr>
      <vt:lpstr>Segoe Print</vt:lpstr>
      <vt:lpstr>Microsoft YaHei</vt:lpstr>
      <vt:lpstr>Arial Unicode MS</vt:lpstr>
      <vt:lpstr>Calibri Light</vt:lpstr>
      <vt:lpstr>Source Sans Pro</vt:lpstr>
      <vt:lpstr>Verdana</vt:lpstr>
      <vt:lpstr>Office Theme</vt:lpstr>
      <vt:lpstr>PowerPoint 演示文稿</vt:lpstr>
      <vt:lpstr>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NP-HARD</vt:lpstr>
      <vt:lpstr>NP-HARD</vt:lpstr>
      <vt:lpstr>PROOF THAT TSP IS NP-HARD</vt:lpstr>
      <vt:lpstr>NP-COMPLETE</vt:lpstr>
      <vt:lpstr>NP-COMPLETE</vt:lpstr>
      <vt:lpstr>FLOYD  WARSHALL  ALGORITHM</vt:lpstr>
      <vt:lpstr>PowerPoint 演示文稿</vt:lpstr>
      <vt:lpstr>PowerPoint 演示文稿</vt:lpstr>
      <vt:lpstr>PowerPoint 演示文稿</vt:lpstr>
      <vt:lpstr>FLOYD  WARSHALL  ALGORITHM</vt:lpstr>
      <vt:lpstr>PowerPoint 演示文稿</vt:lpstr>
      <vt:lpstr>PowerPoint 演示文稿</vt:lpstr>
      <vt:lpstr>PowerPoint 演示文稿</vt:lpstr>
      <vt:lpstr>PowerPoint 演示文稿</vt:lpstr>
      <vt:lpstr>PowerPoint 演示文稿</vt:lpstr>
      <vt:lpstr>PowerPoint 演示文稿</vt:lpstr>
      <vt:lpstr>DISJOINT SETS</vt:lpstr>
      <vt:lpstr>DISJOINT SETS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FLOYD  WARSHALL  ALGORITHM</dc:title>
  <dc:creator/>
  <cp:lastModifiedBy>KIIT</cp:lastModifiedBy>
  <cp:revision>6</cp:revision>
  <dcterms:created xsi:type="dcterms:W3CDTF">2021-11-13T21:26:00Z</dcterms:created>
  <dcterms:modified xsi:type="dcterms:W3CDTF">2021-11-15T06:34:04Z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7C462F1103374AA39F3EC439E868CD90</vt:lpwstr>
  </property>
  <property fmtid="{D5CDD505-2E9C-101B-9397-08002B2CF9AE}" pid="3" name="KSOProductBuildVer">
    <vt:lpwstr>1033-11.2.0.10351</vt:lpwstr>
  </property>
</Properties>
</file>