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2_EEA3D965.xml" ContentType="application/vnd.ms-powerpoint.comments+xml"/>
  <Override PartName="/ppt/comments/modernComment_10B_306D62EF.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58" r:id="rId10"/>
    <p:sldId id="267" r:id="rId11"/>
    <p:sldId id="265" r:id="rId12"/>
    <p:sldId id="270" r:id="rId13"/>
    <p:sldId id="266" r:id="rId14"/>
    <p:sldId id="268" r:id="rId15"/>
    <p:sldId id="269" r:id="rId16"/>
    <p:sldId id="271" r:id="rId17"/>
    <p:sldId id="272" r:id="rId18"/>
    <p:sldId id="274" r:id="rId19"/>
    <p:sldId id="273" r:id="rId20"/>
    <p:sldId id="275" r:id="rId21"/>
    <p:sldId id="276" r:id="rId22"/>
    <p:sldId id="277" r:id="rId23"/>
    <p:sldId id="278" r:id="rId24"/>
    <p:sldId id="279" r:id="rId25"/>
    <p:sldId id="280" r:id="rId26"/>
    <p:sldId id="281" r:id="rId27"/>
    <p:sldId id="282" r:id="rId28"/>
    <p:sldId id="284" r:id="rId29"/>
    <p:sldId id="285" r:id="rId30"/>
    <p:sldId id="283" r:id="rId31"/>
    <p:sldId id="288" r:id="rId32"/>
    <p:sldId id="287" r:id="rId33"/>
    <p:sldId id="289" r:id="rId34"/>
    <p:sldId id="290" r:id="rId35"/>
    <p:sldId id="291" r:id="rId36"/>
    <p:sldId id="292" r:id="rId37"/>
  </p:sldIdLst>
  <p:sldSz cx="12192000" cy="6858000"/>
  <p:notesSz cx="6858000" cy="9144000"/>
  <p:defaultTextStyle>
    <a:defPPr>
      <a:defRPr lang="es-C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AA2D8FB-CC7E-9483-B000-C17198F531C1}" name="Javier Bolanos Ramirez" initials="JB" userId="S::603140298@ina.cr::d44c119d-8f09-40ef-95f7-d14df79fe070"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126" y="8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8/10/relationships/authors" Targe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omments/modernComment_102_EEA3D965.xml><?xml version="1.0" encoding="utf-8"?>
<p188:cmLst xmlns:a="http://schemas.openxmlformats.org/drawingml/2006/main" xmlns:r="http://schemas.openxmlformats.org/officeDocument/2006/relationships" xmlns:p188="http://schemas.microsoft.com/office/powerpoint/2018/8/main">
  <p188:cm id="{17581CA1-176E-48CF-8EA4-A0B630766BB1}" authorId="{BAA2D8FB-CC7E-9483-B000-C17198F531C1}" created="2023-10-11T17:59:42.129">
    <ac:deMkLst xmlns:ac="http://schemas.microsoft.com/office/drawing/2013/main/command">
      <pc:docMk xmlns:pc="http://schemas.microsoft.com/office/powerpoint/2013/main/command"/>
      <pc:sldMk xmlns:pc="http://schemas.microsoft.com/office/powerpoint/2013/main/command" cId="4003715429" sldId="258"/>
      <ac:picMk id="9" creationId="{83B87B6F-D5B9-9572-6A37-3D421D696D7D}"/>
    </ac:deMkLst>
    <p188:txBody>
      <a:bodyPr/>
      <a:lstStyle/>
      <a:p>
        <a:r>
          <a:rPr lang="es-CR"/>
          <a:t>// TypeScript example
// Define a variable with type annotation
let message: string = "Hello, TypeScript!";
// Function with type annotations for parameters and return value
function greet(name: string): string {
  return `Hello, ${name}!`;
}
// Using a type-safe method
let x: number = 5;
let y: string = "10";
let z: number = x + parseInt(y);
// Logging the message and the result of the greet function
console.log(message);
console.log(greet("Alice"));
console.log(`The sum of ${x} and ${y} is ${z}`);</a:t>
        </a:r>
      </a:p>
    </p188:txBody>
  </p188:cm>
  <p188:cm id="{7870EDA4-4F4B-4D1E-9BBB-966201743175}" authorId="{BAA2D8FB-CC7E-9483-B000-C17198F531C1}" created="2023-10-11T18:00:49.632">
    <ac:deMkLst xmlns:ac="http://schemas.microsoft.com/office/drawing/2013/main/command">
      <pc:docMk xmlns:pc="http://schemas.microsoft.com/office/powerpoint/2013/main/command"/>
      <pc:sldMk xmlns:pc="http://schemas.microsoft.com/office/powerpoint/2013/main/command" cId="4003715429" sldId="258"/>
      <ac:picMk id="11" creationId="{C2DA8C32-CCD2-E531-B5B7-6C48F4031115}"/>
    </ac:deMkLst>
    <p188:txBody>
      <a:bodyPr/>
      <a:lstStyle/>
      <a:p>
        <a:r>
          <a:rPr lang="es-CR"/>
          <a:t>// JavaScript example
// Define a variable (no type annotation)
let message = "Hello, JavaScript!";
// Function without type annotations
function greet(name) {
  return `Hello, ${name}!`;
}
// Using JavaScript's loose typing
let x = 5;
let y = "10";
let z = x + parseInt(y);
// Logging the message and the result of the greet function
console.log(message);
console.log(greet("Bob"));
console.log(`The sum of ${x} and ${y} is ${z}`);</a:t>
        </a:r>
      </a:p>
    </p188:txBody>
  </p188:cm>
</p188:cmLst>
</file>

<file path=ppt/comments/modernComment_10B_306D62EF.xml><?xml version="1.0" encoding="utf-8"?>
<p188:cmLst xmlns:a="http://schemas.openxmlformats.org/drawingml/2006/main" xmlns:r="http://schemas.openxmlformats.org/officeDocument/2006/relationships" xmlns:p188="http://schemas.microsoft.com/office/powerpoint/2018/8/main">
  <p188:cm id="{8717702A-0CB0-49CD-AD30-6AEB5727C2A3}" authorId="{BAA2D8FB-CC7E-9483-B000-C17198F531C1}" created="2023-10-12T03:03:07.840">
    <ac:deMkLst xmlns:ac="http://schemas.microsoft.com/office/drawing/2013/main/command">
      <pc:docMk xmlns:pc="http://schemas.microsoft.com/office/powerpoint/2013/main/command"/>
      <pc:sldMk xmlns:pc="http://schemas.microsoft.com/office/powerpoint/2013/main/command" cId="812475119" sldId="267"/>
      <ac:picMk id="10" creationId="{CDE2548E-C245-5EA0-11C4-09FCC42F2D55}"/>
    </ac:deMkLst>
    <p188:txBody>
      <a:bodyPr/>
      <a:lstStyle/>
      <a:p>
        <a:r>
          <a:rPr lang="es-CR"/>
          <a:t>"use strict";
class MiClase {
    constructor(variableInicial, cadenaInicial) {
        this.constante = true;
        this.variablePrivada = variableInicial;
        this.variablePublica = cadenaInicial;
    }
    // Método que recibe un parámetro y devuelve un valor
    calcularCuadrado(numero) {
        return numero * numero;
    }
    // Método que recibe dos parámetros y devuelve una cadena
    combinarCadenas(cadena1, cadena2) {
        return `${cadena1} ${cadena2}`;
    }
}
// Crear una instancia de la clase
const miObjeto = new MiClase(5, "Hola");
// Llamar a los métodos y mostrar los resultados en la consola
console.log("Variable pública:", miObjeto.variablePublica);
console.log("Constante:", miObjeto.constante);
const numero = 4;
console.log(`El cuadrado de ${numero} es ${miObjeto.calcularCuadrado(numero)}`);
const cadena1 = "Hola";
const cadena2 = "Mundo";
console.log(miObjeto.combinarCadenas(cadena1, cadena2));</a:t>
        </a:r>
      </a:p>
    </p188:txBody>
  </p188:cm>
  <p188:cm id="{5A8E0485-A9BD-442F-85FD-78B6A98905D2}" authorId="{BAA2D8FB-CC7E-9483-B000-C17198F531C1}" created="2023-10-12T03:03:39.590">
    <ac:deMkLst xmlns:ac="http://schemas.microsoft.com/office/drawing/2013/main/command">
      <pc:docMk xmlns:pc="http://schemas.microsoft.com/office/powerpoint/2013/main/command"/>
      <pc:sldMk xmlns:pc="http://schemas.microsoft.com/office/powerpoint/2013/main/command" cId="812475119" sldId="267"/>
      <ac:picMk id="4" creationId="{981D8DA2-131D-1DC5-A8C2-72B2A3A9B9B3}"/>
    </ac:deMkLst>
    <p188:txBody>
      <a:bodyPr/>
      <a:lstStyle/>
      <a:p>
        <a:r>
          <a:rPr lang="es-CR"/>
          <a:t>class MiClase {
    // Declaración de variables y constantes
    private variablePrivada: number;
    public variablePublica: string;
    readonly constante: boolean = true;
    constructor(variableInicial: number, cadenaInicial: string) {
      this.variablePrivada = variableInicial;
      this.variablePublica = cadenaInicial;
    }
    // Método que recibe un parámetro y devuelve un valor
    calcularCuadrado(numero: number): number {
      return numero * numero;
    }
    // Método que recibe dos parámetros y devuelve una cadena
    combinarCadenas(cadena1: string, cadena2: string): string {
      return `${cadena1} ${cadena2}`;
    }
  }
  // Crear una instancia de la clase
  const miObjeto = new MiClase(5, "Hola");
  // Llamar a los métodos y mostrar los resultados en la consola
  console.log("Variable pública:", miObjeto.variablePublica);
  console.log("Constante:", miObjeto.constante);
  const numero = 4;
  console.log(`El cuadrado de ${numero} es ${miObjeto.calcularCuadrado(numero)}`);
  const cadena1 = "Hola";
  const cadena2 = "Mundo";
  console.log(miObjeto.combinarCadenas(cadena1, cadena2));</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B2870-2FBE-F25B-F7BF-53C312D7D9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CR"/>
          </a:p>
        </p:txBody>
      </p:sp>
      <p:sp>
        <p:nvSpPr>
          <p:cNvPr id="3" name="Subtitle 2">
            <a:extLst>
              <a:ext uri="{FF2B5EF4-FFF2-40B4-BE49-F238E27FC236}">
                <a16:creationId xmlns:a16="http://schemas.microsoft.com/office/drawing/2014/main" id="{1F9B0F47-93EE-E9A5-62F0-B787EDA68F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CR"/>
          </a:p>
        </p:txBody>
      </p:sp>
      <p:sp>
        <p:nvSpPr>
          <p:cNvPr id="4" name="Date Placeholder 3">
            <a:extLst>
              <a:ext uri="{FF2B5EF4-FFF2-40B4-BE49-F238E27FC236}">
                <a16:creationId xmlns:a16="http://schemas.microsoft.com/office/drawing/2014/main" id="{6EA7D8E8-FD5F-6064-1D19-EDF913E94F93}"/>
              </a:ext>
            </a:extLst>
          </p:cNvPr>
          <p:cNvSpPr>
            <a:spLocks noGrp="1"/>
          </p:cNvSpPr>
          <p:nvPr>
            <p:ph type="dt" sz="half" idx="10"/>
          </p:nvPr>
        </p:nvSpPr>
        <p:spPr/>
        <p:txBody>
          <a:bodyPr/>
          <a:lstStyle/>
          <a:p>
            <a:fld id="{5E26559B-7575-400A-8B30-3349BCAFE146}" type="datetimeFigureOut">
              <a:rPr lang="es-CR" smtClean="0"/>
              <a:t>22/10/2023</a:t>
            </a:fld>
            <a:endParaRPr lang="es-CR"/>
          </a:p>
        </p:txBody>
      </p:sp>
      <p:sp>
        <p:nvSpPr>
          <p:cNvPr id="5" name="Footer Placeholder 4">
            <a:extLst>
              <a:ext uri="{FF2B5EF4-FFF2-40B4-BE49-F238E27FC236}">
                <a16:creationId xmlns:a16="http://schemas.microsoft.com/office/drawing/2014/main" id="{7D2E7C08-2247-9DFF-8DF4-CFBBEA47BFB9}"/>
              </a:ext>
            </a:extLst>
          </p:cNvPr>
          <p:cNvSpPr>
            <a:spLocks noGrp="1"/>
          </p:cNvSpPr>
          <p:nvPr>
            <p:ph type="ftr" sz="quarter" idx="11"/>
          </p:nvPr>
        </p:nvSpPr>
        <p:spPr/>
        <p:txBody>
          <a:bodyPr/>
          <a:lstStyle/>
          <a:p>
            <a:endParaRPr lang="es-CR"/>
          </a:p>
        </p:txBody>
      </p:sp>
      <p:sp>
        <p:nvSpPr>
          <p:cNvPr id="6" name="Slide Number Placeholder 5">
            <a:extLst>
              <a:ext uri="{FF2B5EF4-FFF2-40B4-BE49-F238E27FC236}">
                <a16:creationId xmlns:a16="http://schemas.microsoft.com/office/drawing/2014/main" id="{57124177-1555-30D5-7040-8BD9F9A09193}"/>
              </a:ext>
            </a:extLst>
          </p:cNvPr>
          <p:cNvSpPr>
            <a:spLocks noGrp="1"/>
          </p:cNvSpPr>
          <p:nvPr>
            <p:ph type="sldNum" sz="quarter" idx="12"/>
          </p:nvPr>
        </p:nvSpPr>
        <p:spPr/>
        <p:txBody>
          <a:bodyPr/>
          <a:lstStyle/>
          <a:p>
            <a:fld id="{19BA6C17-C4EB-4073-935E-79494838421B}" type="slidenum">
              <a:rPr lang="es-CR" smtClean="0"/>
              <a:t>‹#›</a:t>
            </a:fld>
            <a:endParaRPr lang="es-CR"/>
          </a:p>
        </p:txBody>
      </p:sp>
    </p:spTree>
    <p:extLst>
      <p:ext uri="{BB962C8B-B14F-4D97-AF65-F5344CB8AC3E}">
        <p14:creationId xmlns:p14="http://schemas.microsoft.com/office/powerpoint/2010/main" val="1866965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A83F1-B7F0-E219-6593-6D53FA83BF80}"/>
              </a:ext>
            </a:extLst>
          </p:cNvPr>
          <p:cNvSpPr>
            <a:spLocks noGrp="1"/>
          </p:cNvSpPr>
          <p:nvPr>
            <p:ph type="title"/>
          </p:nvPr>
        </p:nvSpPr>
        <p:spPr/>
        <p:txBody>
          <a:bodyPr/>
          <a:lstStyle/>
          <a:p>
            <a:r>
              <a:rPr lang="en-US"/>
              <a:t>Click to edit Master title style</a:t>
            </a:r>
            <a:endParaRPr lang="es-CR"/>
          </a:p>
        </p:txBody>
      </p:sp>
      <p:sp>
        <p:nvSpPr>
          <p:cNvPr id="3" name="Vertical Text Placeholder 2">
            <a:extLst>
              <a:ext uri="{FF2B5EF4-FFF2-40B4-BE49-F238E27FC236}">
                <a16:creationId xmlns:a16="http://schemas.microsoft.com/office/drawing/2014/main" id="{D7B0EE31-93B3-CDED-4A5C-7403E6F9E6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R"/>
          </a:p>
        </p:txBody>
      </p:sp>
      <p:sp>
        <p:nvSpPr>
          <p:cNvPr id="4" name="Date Placeholder 3">
            <a:extLst>
              <a:ext uri="{FF2B5EF4-FFF2-40B4-BE49-F238E27FC236}">
                <a16:creationId xmlns:a16="http://schemas.microsoft.com/office/drawing/2014/main" id="{A6FC97D1-3EF8-ACA9-E4B3-E83C2F14221C}"/>
              </a:ext>
            </a:extLst>
          </p:cNvPr>
          <p:cNvSpPr>
            <a:spLocks noGrp="1"/>
          </p:cNvSpPr>
          <p:nvPr>
            <p:ph type="dt" sz="half" idx="10"/>
          </p:nvPr>
        </p:nvSpPr>
        <p:spPr/>
        <p:txBody>
          <a:bodyPr/>
          <a:lstStyle/>
          <a:p>
            <a:fld id="{5E26559B-7575-400A-8B30-3349BCAFE146}" type="datetimeFigureOut">
              <a:rPr lang="es-CR" smtClean="0"/>
              <a:t>22/10/2023</a:t>
            </a:fld>
            <a:endParaRPr lang="es-CR"/>
          </a:p>
        </p:txBody>
      </p:sp>
      <p:sp>
        <p:nvSpPr>
          <p:cNvPr id="5" name="Footer Placeholder 4">
            <a:extLst>
              <a:ext uri="{FF2B5EF4-FFF2-40B4-BE49-F238E27FC236}">
                <a16:creationId xmlns:a16="http://schemas.microsoft.com/office/drawing/2014/main" id="{4D1AF96E-5299-6927-B6D0-E629A075415B}"/>
              </a:ext>
            </a:extLst>
          </p:cNvPr>
          <p:cNvSpPr>
            <a:spLocks noGrp="1"/>
          </p:cNvSpPr>
          <p:nvPr>
            <p:ph type="ftr" sz="quarter" idx="11"/>
          </p:nvPr>
        </p:nvSpPr>
        <p:spPr/>
        <p:txBody>
          <a:bodyPr/>
          <a:lstStyle/>
          <a:p>
            <a:endParaRPr lang="es-CR"/>
          </a:p>
        </p:txBody>
      </p:sp>
      <p:sp>
        <p:nvSpPr>
          <p:cNvPr id="6" name="Slide Number Placeholder 5">
            <a:extLst>
              <a:ext uri="{FF2B5EF4-FFF2-40B4-BE49-F238E27FC236}">
                <a16:creationId xmlns:a16="http://schemas.microsoft.com/office/drawing/2014/main" id="{20E52781-D525-DBBB-9039-7846A1473B03}"/>
              </a:ext>
            </a:extLst>
          </p:cNvPr>
          <p:cNvSpPr>
            <a:spLocks noGrp="1"/>
          </p:cNvSpPr>
          <p:nvPr>
            <p:ph type="sldNum" sz="quarter" idx="12"/>
          </p:nvPr>
        </p:nvSpPr>
        <p:spPr/>
        <p:txBody>
          <a:bodyPr/>
          <a:lstStyle/>
          <a:p>
            <a:fld id="{19BA6C17-C4EB-4073-935E-79494838421B}" type="slidenum">
              <a:rPr lang="es-CR" smtClean="0"/>
              <a:t>‹#›</a:t>
            </a:fld>
            <a:endParaRPr lang="es-CR"/>
          </a:p>
        </p:txBody>
      </p:sp>
    </p:spTree>
    <p:extLst>
      <p:ext uri="{BB962C8B-B14F-4D97-AF65-F5344CB8AC3E}">
        <p14:creationId xmlns:p14="http://schemas.microsoft.com/office/powerpoint/2010/main" val="1340389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1D4288-155A-55C1-97FE-799D341E1B4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CR"/>
          </a:p>
        </p:txBody>
      </p:sp>
      <p:sp>
        <p:nvSpPr>
          <p:cNvPr id="3" name="Vertical Text Placeholder 2">
            <a:extLst>
              <a:ext uri="{FF2B5EF4-FFF2-40B4-BE49-F238E27FC236}">
                <a16:creationId xmlns:a16="http://schemas.microsoft.com/office/drawing/2014/main" id="{99D3C1D0-3578-0772-D466-BBF97659F4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R"/>
          </a:p>
        </p:txBody>
      </p:sp>
      <p:sp>
        <p:nvSpPr>
          <p:cNvPr id="4" name="Date Placeholder 3">
            <a:extLst>
              <a:ext uri="{FF2B5EF4-FFF2-40B4-BE49-F238E27FC236}">
                <a16:creationId xmlns:a16="http://schemas.microsoft.com/office/drawing/2014/main" id="{2F6F8E6C-3555-CB82-9DC4-C4478E4D8FF4}"/>
              </a:ext>
            </a:extLst>
          </p:cNvPr>
          <p:cNvSpPr>
            <a:spLocks noGrp="1"/>
          </p:cNvSpPr>
          <p:nvPr>
            <p:ph type="dt" sz="half" idx="10"/>
          </p:nvPr>
        </p:nvSpPr>
        <p:spPr/>
        <p:txBody>
          <a:bodyPr/>
          <a:lstStyle/>
          <a:p>
            <a:fld id="{5E26559B-7575-400A-8B30-3349BCAFE146}" type="datetimeFigureOut">
              <a:rPr lang="es-CR" smtClean="0"/>
              <a:t>22/10/2023</a:t>
            </a:fld>
            <a:endParaRPr lang="es-CR"/>
          </a:p>
        </p:txBody>
      </p:sp>
      <p:sp>
        <p:nvSpPr>
          <p:cNvPr id="5" name="Footer Placeholder 4">
            <a:extLst>
              <a:ext uri="{FF2B5EF4-FFF2-40B4-BE49-F238E27FC236}">
                <a16:creationId xmlns:a16="http://schemas.microsoft.com/office/drawing/2014/main" id="{174F0CBB-49B5-E43B-A0FD-0DD3F20EF7FD}"/>
              </a:ext>
            </a:extLst>
          </p:cNvPr>
          <p:cNvSpPr>
            <a:spLocks noGrp="1"/>
          </p:cNvSpPr>
          <p:nvPr>
            <p:ph type="ftr" sz="quarter" idx="11"/>
          </p:nvPr>
        </p:nvSpPr>
        <p:spPr/>
        <p:txBody>
          <a:bodyPr/>
          <a:lstStyle/>
          <a:p>
            <a:endParaRPr lang="es-CR"/>
          </a:p>
        </p:txBody>
      </p:sp>
      <p:sp>
        <p:nvSpPr>
          <p:cNvPr id="6" name="Slide Number Placeholder 5">
            <a:extLst>
              <a:ext uri="{FF2B5EF4-FFF2-40B4-BE49-F238E27FC236}">
                <a16:creationId xmlns:a16="http://schemas.microsoft.com/office/drawing/2014/main" id="{7026B6EB-378D-DE16-5201-8660A1ED32A6}"/>
              </a:ext>
            </a:extLst>
          </p:cNvPr>
          <p:cNvSpPr>
            <a:spLocks noGrp="1"/>
          </p:cNvSpPr>
          <p:nvPr>
            <p:ph type="sldNum" sz="quarter" idx="12"/>
          </p:nvPr>
        </p:nvSpPr>
        <p:spPr/>
        <p:txBody>
          <a:bodyPr/>
          <a:lstStyle/>
          <a:p>
            <a:fld id="{19BA6C17-C4EB-4073-935E-79494838421B}" type="slidenum">
              <a:rPr lang="es-CR" smtClean="0"/>
              <a:t>‹#›</a:t>
            </a:fld>
            <a:endParaRPr lang="es-CR"/>
          </a:p>
        </p:txBody>
      </p:sp>
    </p:spTree>
    <p:extLst>
      <p:ext uri="{BB962C8B-B14F-4D97-AF65-F5344CB8AC3E}">
        <p14:creationId xmlns:p14="http://schemas.microsoft.com/office/powerpoint/2010/main" val="2890054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D16CF-FB42-A0DC-F5F7-4D184D52A8DF}"/>
              </a:ext>
            </a:extLst>
          </p:cNvPr>
          <p:cNvSpPr>
            <a:spLocks noGrp="1"/>
          </p:cNvSpPr>
          <p:nvPr>
            <p:ph type="title"/>
          </p:nvPr>
        </p:nvSpPr>
        <p:spPr/>
        <p:txBody>
          <a:bodyPr/>
          <a:lstStyle/>
          <a:p>
            <a:r>
              <a:rPr lang="en-US"/>
              <a:t>Click to edit Master title style</a:t>
            </a:r>
            <a:endParaRPr lang="es-CR"/>
          </a:p>
        </p:txBody>
      </p:sp>
      <p:sp>
        <p:nvSpPr>
          <p:cNvPr id="3" name="Content Placeholder 2">
            <a:extLst>
              <a:ext uri="{FF2B5EF4-FFF2-40B4-BE49-F238E27FC236}">
                <a16:creationId xmlns:a16="http://schemas.microsoft.com/office/drawing/2014/main" id="{D66818B9-A64E-D3F9-005A-AC42EFD2B3C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R"/>
          </a:p>
        </p:txBody>
      </p:sp>
      <p:sp>
        <p:nvSpPr>
          <p:cNvPr id="4" name="Date Placeholder 3">
            <a:extLst>
              <a:ext uri="{FF2B5EF4-FFF2-40B4-BE49-F238E27FC236}">
                <a16:creationId xmlns:a16="http://schemas.microsoft.com/office/drawing/2014/main" id="{40F51BE4-030A-D8A9-9839-CC9F2E58CE2A}"/>
              </a:ext>
            </a:extLst>
          </p:cNvPr>
          <p:cNvSpPr>
            <a:spLocks noGrp="1"/>
          </p:cNvSpPr>
          <p:nvPr>
            <p:ph type="dt" sz="half" idx="10"/>
          </p:nvPr>
        </p:nvSpPr>
        <p:spPr/>
        <p:txBody>
          <a:bodyPr/>
          <a:lstStyle/>
          <a:p>
            <a:fld id="{5E26559B-7575-400A-8B30-3349BCAFE146}" type="datetimeFigureOut">
              <a:rPr lang="es-CR" smtClean="0"/>
              <a:t>22/10/2023</a:t>
            </a:fld>
            <a:endParaRPr lang="es-CR"/>
          </a:p>
        </p:txBody>
      </p:sp>
      <p:sp>
        <p:nvSpPr>
          <p:cNvPr id="5" name="Footer Placeholder 4">
            <a:extLst>
              <a:ext uri="{FF2B5EF4-FFF2-40B4-BE49-F238E27FC236}">
                <a16:creationId xmlns:a16="http://schemas.microsoft.com/office/drawing/2014/main" id="{B7886B23-6A59-0F00-ADC9-54D8F1267671}"/>
              </a:ext>
            </a:extLst>
          </p:cNvPr>
          <p:cNvSpPr>
            <a:spLocks noGrp="1"/>
          </p:cNvSpPr>
          <p:nvPr>
            <p:ph type="ftr" sz="quarter" idx="11"/>
          </p:nvPr>
        </p:nvSpPr>
        <p:spPr/>
        <p:txBody>
          <a:bodyPr/>
          <a:lstStyle/>
          <a:p>
            <a:endParaRPr lang="es-CR"/>
          </a:p>
        </p:txBody>
      </p:sp>
      <p:sp>
        <p:nvSpPr>
          <p:cNvPr id="6" name="Slide Number Placeholder 5">
            <a:extLst>
              <a:ext uri="{FF2B5EF4-FFF2-40B4-BE49-F238E27FC236}">
                <a16:creationId xmlns:a16="http://schemas.microsoft.com/office/drawing/2014/main" id="{E286A14B-B370-B106-849A-CCF1183069DE}"/>
              </a:ext>
            </a:extLst>
          </p:cNvPr>
          <p:cNvSpPr>
            <a:spLocks noGrp="1"/>
          </p:cNvSpPr>
          <p:nvPr>
            <p:ph type="sldNum" sz="quarter" idx="12"/>
          </p:nvPr>
        </p:nvSpPr>
        <p:spPr/>
        <p:txBody>
          <a:bodyPr/>
          <a:lstStyle/>
          <a:p>
            <a:fld id="{19BA6C17-C4EB-4073-935E-79494838421B}" type="slidenum">
              <a:rPr lang="es-CR" smtClean="0"/>
              <a:t>‹#›</a:t>
            </a:fld>
            <a:endParaRPr lang="es-CR"/>
          </a:p>
        </p:txBody>
      </p:sp>
    </p:spTree>
    <p:extLst>
      <p:ext uri="{BB962C8B-B14F-4D97-AF65-F5344CB8AC3E}">
        <p14:creationId xmlns:p14="http://schemas.microsoft.com/office/powerpoint/2010/main" val="557311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A2FA5-896D-77B5-7D2D-720B94B035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CR"/>
          </a:p>
        </p:txBody>
      </p:sp>
      <p:sp>
        <p:nvSpPr>
          <p:cNvPr id="3" name="Text Placeholder 2">
            <a:extLst>
              <a:ext uri="{FF2B5EF4-FFF2-40B4-BE49-F238E27FC236}">
                <a16:creationId xmlns:a16="http://schemas.microsoft.com/office/drawing/2014/main" id="{A83C6C14-9F20-FD22-906E-F51582A56A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21BB3F-C639-DA75-AD07-386A9F668A6E}"/>
              </a:ext>
            </a:extLst>
          </p:cNvPr>
          <p:cNvSpPr>
            <a:spLocks noGrp="1"/>
          </p:cNvSpPr>
          <p:nvPr>
            <p:ph type="dt" sz="half" idx="10"/>
          </p:nvPr>
        </p:nvSpPr>
        <p:spPr/>
        <p:txBody>
          <a:bodyPr/>
          <a:lstStyle/>
          <a:p>
            <a:fld id="{5E26559B-7575-400A-8B30-3349BCAFE146}" type="datetimeFigureOut">
              <a:rPr lang="es-CR" smtClean="0"/>
              <a:t>22/10/2023</a:t>
            </a:fld>
            <a:endParaRPr lang="es-CR"/>
          </a:p>
        </p:txBody>
      </p:sp>
      <p:sp>
        <p:nvSpPr>
          <p:cNvPr id="5" name="Footer Placeholder 4">
            <a:extLst>
              <a:ext uri="{FF2B5EF4-FFF2-40B4-BE49-F238E27FC236}">
                <a16:creationId xmlns:a16="http://schemas.microsoft.com/office/drawing/2014/main" id="{C5C4E7D2-1F26-CD64-1401-FAEA0DFEFE5E}"/>
              </a:ext>
            </a:extLst>
          </p:cNvPr>
          <p:cNvSpPr>
            <a:spLocks noGrp="1"/>
          </p:cNvSpPr>
          <p:nvPr>
            <p:ph type="ftr" sz="quarter" idx="11"/>
          </p:nvPr>
        </p:nvSpPr>
        <p:spPr/>
        <p:txBody>
          <a:bodyPr/>
          <a:lstStyle/>
          <a:p>
            <a:endParaRPr lang="es-CR"/>
          </a:p>
        </p:txBody>
      </p:sp>
      <p:sp>
        <p:nvSpPr>
          <p:cNvPr id="6" name="Slide Number Placeholder 5">
            <a:extLst>
              <a:ext uri="{FF2B5EF4-FFF2-40B4-BE49-F238E27FC236}">
                <a16:creationId xmlns:a16="http://schemas.microsoft.com/office/drawing/2014/main" id="{0AE069B2-DDB2-FECA-E1DF-CCA0387AF538}"/>
              </a:ext>
            </a:extLst>
          </p:cNvPr>
          <p:cNvSpPr>
            <a:spLocks noGrp="1"/>
          </p:cNvSpPr>
          <p:nvPr>
            <p:ph type="sldNum" sz="quarter" idx="12"/>
          </p:nvPr>
        </p:nvSpPr>
        <p:spPr/>
        <p:txBody>
          <a:bodyPr/>
          <a:lstStyle/>
          <a:p>
            <a:fld id="{19BA6C17-C4EB-4073-935E-79494838421B}" type="slidenum">
              <a:rPr lang="es-CR" smtClean="0"/>
              <a:t>‹#›</a:t>
            </a:fld>
            <a:endParaRPr lang="es-CR"/>
          </a:p>
        </p:txBody>
      </p:sp>
    </p:spTree>
    <p:extLst>
      <p:ext uri="{BB962C8B-B14F-4D97-AF65-F5344CB8AC3E}">
        <p14:creationId xmlns:p14="http://schemas.microsoft.com/office/powerpoint/2010/main" val="1008933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2C45F-E32B-3C80-EC34-6CC4E48BEF26}"/>
              </a:ext>
            </a:extLst>
          </p:cNvPr>
          <p:cNvSpPr>
            <a:spLocks noGrp="1"/>
          </p:cNvSpPr>
          <p:nvPr>
            <p:ph type="title"/>
          </p:nvPr>
        </p:nvSpPr>
        <p:spPr/>
        <p:txBody>
          <a:bodyPr/>
          <a:lstStyle/>
          <a:p>
            <a:r>
              <a:rPr lang="en-US"/>
              <a:t>Click to edit Master title style</a:t>
            </a:r>
            <a:endParaRPr lang="es-CR"/>
          </a:p>
        </p:txBody>
      </p:sp>
      <p:sp>
        <p:nvSpPr>
          <p:cNvPr id="3" name="Content Placeholder 2">
            <a:extLst>
              <a:ext uri="{FF2B5EF4-FFF2-40B4-BE49-F238E27FC236}">
                <a16:creationId xmlns:a16="http://schemas.microsoft.com/office/drawing/2014/main" id="{090C8BA6-1BFE-BF0F-AB70-755756E6DB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R"/>
          </a:p>
        </p:txBody>
      </p:sp>
      <p:sp>
        <p:nvSpPr>
          <p:cNvPr id="4" name="Content Placeholder 3">
            <a:extLst>
              <a:ext uri="{FF2B5EF4-FFF2-40B4-BE49-F238E27FC236}">
                <a16:creationId xmlns:a16="http://schemas.microsoft.com/office/drawing/2014/main" id="{4226FA5E-2D04-7E91-4BA5-B8FA9222EB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R"/>
          </a:p>
        </p:txBody>
      </p:sp>
      <p:sp>
        <p:nvSpPr>
          <p:cNvPr id="5" name="Date Placeholder 4">
            <a:extLst>
              <a:ext uri="{FF2B5EF4-FFF2-40B4-BE49-F238E27FC236}">
                <a16:creationId xmlns:a16="http://schemas.microsoft.com/office/drawing/2014/main" id="{E833E433-219C-F0F1-CB90-16D85DF65997}"/>
              </a:ext>
            </a:extLst>
          </p:cNvPr>
          <p:cNvSpPr>
            <a:spLocks noGrp="1"/>
          </p:cNvSpPr>
          <p:nvPr>
            <p:ph type="dt" sz="half" idx="10"/>
          </p:nvPr>
        </p:nvSpPr>
        <p:spPr/>
        <p:txBody>
          <a:bodyPr/>
          <a:lstStyle/>
          <a:p>
            <a:fld id="{5E26559B-7575-400A-8B30-3349BCAFE146}" type="datetimeFigureOut">
              <a:rPr lang="es-CR" smtClean="0"/>
              <a:t>22/10/2023</a:t>
            </a:fld>
            <a:endParaRPr lang="es-CR"/>
          </a:p>
        </p:txBody>
      </p:sp>
      <p:sp>
        <p:nvSpPr>
          <p:cNvPr id="6" name="Footer Placeholder 5">
            <a:extLst>
              <a:ext uri="{FF2B5EF4-FFF2-40B4-BE49-F238E27FC236}">
                <a16:creationId xmlns:a16="http://schemas.microsoft.com/office/drawing/2014/main" id="{B69CF099-10AF-8BA9-AD49-514A4009865A}"/>
              </a:ext>
            </a:extLst>
          </p:cNvPr>
          <p:cNvSpPr>
            <a:spLocks noGrp="1"/>
          </p:cNvSpPr>
          <p:nvPr>
            <p:ph type="ftr" sz="quarter" idx="11"/>
          </p:nvPr>
        </p:nvSpPr>
        <p:spPr/>
        <p:txBody>
          <a:bodyPr/>
          <a:lstStyle/>
          <a:p>
            <a:endParaRPr lang="es-CR"/>
          </a:p>
        </p:txBody>
      </p:sp>
      <p:sp>
        <p:nvSpPr>
          <p:cNvPr id="7" name="Slide Number Placeholder 6">
            <a:extLst>
              <a:ext uri="{FF2B5EF4-FFF2-40B4-BE49-F238E27FC236}">
                <a16:creationId xmlns:a16="http://schemas.microsoft.com/office/drawing/2014/main" id="{B34E9E33-3510-DCDE-DE6F-EE054E874270}"/>
              </a:ext>
            </a:extLst>
          </p:cNvPr>
          <p:cNvSpPr>
            <a:spLocks noGrp="1"/>
          </p:cNvSpPr>
          <p:nvPr>
            <p:ph type="sldNum" sz="quarter" idx="12"/>
          </p:nvPr>
        </p:nvSpPr>
        <p:spPr/>
        <p:txBody>
          <a:bodyPr/>
          <a:lstStyle/>
          <a:p>
            <a:fld id="{19BA6C17-C4EB-4073-935E-79494838421B}" type="slidenum">
              <a:rPr lang="es-CR" smtClean="0"/>
              <a:t>‹#›</a:t>
            </a:fld>
            <a:endParaRPr lang="es-CR"/>
          </a:p>
        </p:txBody>
      </p:sp>
    </p:spTree>
    <p:extLst>
      <p:ext uri="{BB962C8B-B14F-4D97-AF65-F5344CB8AC3E}">
        <p14:creationId xmlns:p14="http://schemas.microsoft.com/office/powerpoint/2010/main" val="2778904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32BC2-8EB8-7F5D-6AAE-82FA00CA3ACA}"/>
              </a:ext>
            </a:extLst>
          </p:cNvPr>
          <p:cNvSpPr>
            <a:spLocks noGrp="1"/>
          </p:cNvSpPr>
          <p:nvPr>
            <p:ph type="title"/>
          </p:nvPr>
        </p:nvSpPr>
        <p:spPr>
          <a:xfrm>
            <a:off x="839788" y="365125"/>
            <a:ext cx="10515600" cy="1325563"/>
          </a:xfrm>
        </p:spPr>
        <p:txBody>
          <a:bodyPr/>
          <a:lstStyle/>
          <a:p>
            <a:r>
              <a:rPr lang="en-US"/>
              <a:t>Click to edit Master title style</a:t>
            </a:r>
            <a:endParaRPr lang="es-CR"/>
          </a:p>
        </p:txBody>
      </p:sp>
      <p:sp>
        <p:nvSpPr>
          <p:cNvPr id="3" name="Text Placeholder 2">
            <a:extLst>
              <a:ext uri="{FF2B5EF4-FFF2-40B4-BE49-F238E27FC236}">
                <a16:creationId xmlns:a16="http://schemas.microsoft.com/office/drawing/2014/main" id="{36981204-C578-1F82-97C4-7FAAB96C47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BC0B11-E0F9-8528-6897-17A3F75340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R"/>
          </a:p>
        </p:txBody>
      </p:sp>
      <p:sp>
        <p:nvSpPr>
          <p:cNvPr id="5" name="Text Placeholder 4">
            <a:extLst>
              <a:ext uri="{FF2B5EF4-FFF2-40B4-BE49-F238E27FC236}">
                <a16:creationId xmlns:a16="http://schemas.microsoft.com/office/drawing/2014/main" id="{A2BF5C74-C835-54D7-6C01-EACF212AB0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46B02C-3A34-56B8-5D76-0E9C19E53B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R"/>
          </a:p>
        </p:txBody>
      </p:sp>
      <p:sp>
        <p:nvSpPr>
          <p:cNvPr id="7" name="Date Placeholder 6">
            <a:extLst>
              <a:ext uri="{FF2B5EF4-FFF2-40B4-BE49-F238E27FC236}">
                <a16:creationId xmlns:a16="http://schemas.microsoft.com/office/drawing/2014/main" id="{339D7885-17F2-D6DC-4955-ACDB5D0410A0}"/>
              </a:ext>
            </a:extLst>
          </p:cNvPr>
          <p:cNvSpPr>
            <a:spLocks noGrp="1"/>
          </p:cNvSpPr>
          <p:nvPr>
            <p:ph type="dt" sz="half" idx="10"/>
          </p:nvPr>
        </p:nvSpPr>
        <p:spPr/>
        <p:txBody>
          <a:bodyPr/>
          <a:lstStyle/>
          <a:p>
            <a:fld id="{5E26559B-7575-400A-8B30-3349BCAFE146}" type="datetimeFigureOut">
              <a:rPr lang="es-CR" smtClean="0"/>
              <a:t>22/10/2023</a:t>
            </a:fld>
            <a:endParaRPr lang="es-CR"/>
          </a:p>
        </p:txBody>
      </p:sp>
      <p:sp>
        <p:nvSpPr>
          <p:cNvPr id="8" name="Footer Placeholder 7">
            <a:extLst>
              <a:ext uri="{FF2B5EF4-FFF2-40B4-BE49-F238E27FC236}">
                <a16:creationId xmlns:a16="http://schemas.microsoft.com/office/drawing/2014/main" id="{1B15540A-E146-C59A-17E6-6FB2FC6A6A3E}"/>
              </a:ext>
            </a:extLst>
          </p:cNvPr>
          <p:cNvSpPr>
            <a:spLocks noGrp="1"/>
          </p:cNvSpPr>
          <p:nvPr>
            <p:ph type="ftr" sz="quarter" idx="11"/>
          </p:nvPr>
        </p:nvSpPr>
        <p:spPr/>
        <p:txBody>
          <a:bodyPr/>
          <a:lstStyle/>
          <a:p>
            <a:endParaRPr lang="es-CR"/>
          </a:p>
        </p:txBody>
      </p:sp>
      <p:sp>
        <p:nvSpPr>
          <p:cNvPr id="9" name="Slide Number Placeholder 8">
            <a:extLst>
              <a:ext uri="{FF2B5EF4-FFF2-40B4-BE49-F238E27FC236}">
                <a16:creationId xmlns:a16="http://schemas.microsoft.com/office/drawing/2014/main" id="{638641A3-71BF-A21E-9079-CB686A00459E}"/>
              </a:ext>
            </a:extLst>
          </p:cNvPr>
          <p:cNvSpPr>
            <a:spLocks noGrp="1"/>
          </p:cNvSpPr>
          <p:nvPr>
            <p:ph type="sldNum" sz="quarter" idx="12"/>
          </p:nvPr>
        </p:nvSpPr>
        <p:spPr/>
        <p:txBody>
          <a:bodyPr/>
          <a:lstStyle/>
          <a:p>
            <a:fld id="{19BA6C17-C4EB-4073-935E-79494838421B}" type="slidenum">
              <a:rPr lang="es-CR" smtClean="0"/>
              <a:t>‹#›</a:t>
            </a:fld>
            <a:endParaRPr lang="es-CR"/>
          </a:p>
        </p:txBody>
      </p:sp>
    </p:spTree>
    <p:extLst>
      <p:ext uri="{BB962C8B-B14F-4D97-AF65-F5344CB8AC3E}">
        <p14:creationId xmlns:p14="http://schemas.microsoft.com/office/powerpoint/2010/main" val="3475278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F7833-D6C0-5790-05F9-7A35838951C4}"/>
              </a:ext>
            </a:extLst>
          </p:cNvPr>
          <p:cNvSpPr>
            <a:spLocks noGrp="1"/>
          </p:cNvSpPr>
          <p:nvPr>
            <p:ph type="title"/>
          </p:nvPr>
        </p:nvSpPr>
        <p:spPr/>
        <p:txBody>
          <a:bodyPr/>
          <a:lstStyle/>
          <a:p>
            <a:r>
              <a:rPr lang="en-US"/>
              <a:t>Click to edit Master title style</a:t>
            </a:r>
            <a:endParaRPr lang="es-CR"/>
          </a:p>
        </p:txBody>
      </p:sp>
      <p:sp>
        <p:nvSpPr>
          <p:cNvPr id="3" name="Date Placeholder 2">
            <a:extLst>
              <a:ext uri="{FF2B5EF4-FFF2-40B4-BE49-F238E27FC236}">
                <a16:creationId xmlns:a16="http://schemas.microsoft.com/office/drawing/2014/main" id="{FD6DBA49-56B4-F672-79F2-3001CC43C3CF}"/>
              </a:ext>
            </a:extLst>
          </p:cNvPr>
          <p:cNvSpPr>
            <a:spLocks noGrp="1"/>
          </p:cNvSpPr>
          <p:nvPr>
            <p:ph type="dt" sz="half" idx="10"/>
          </p:nvPr>
        </p:nvSpPr>
        <p:spPr/>
        <p:txBody>
          <a:bodyPr/>
          <a:lstStyle/>
          <a:p>
            <a:fld id="{5E26559B-7575-400A-8B30-3349BCAFE146}" type="datetimeFigureOut">
              <a:rPr lang="es-CR" smtClean="0"/>
              <a:t>22/10/2023</a:t>
            </a:fld>
            <a:endParaRPr lang="es-CR"/>
          </a:p>
        </p:txBody>
      </p:sp>
      <p:sp>
        <p:nvSpPr>
          <p:cNvPr id="4" name="Footer Placeholder 3">
            <a:extLst>
              <a:ext uri="{FF2B5EF4-FFF2-40B4-BE49-F238E27FC236}">
                <a16:creationId xmlns:a16="http://schemas.microsoft.com/office/drawing/2014/main" id="{4237E438-1723-80F6-C5E7-1CB7471A4564}"/>
              </a:ext>
            </a:extLst>
          </p:cNvPr>
          <p:cNvSpPr>
            <a:spLocks noGrp="1"/>
          </p:cNvSpPr>
          <p:nvPr>
            <p:ph type="ftr" sz="quarter" idx="11"/>
          </p:nvPr>
        </p:nvSpPr>
        <p:spPr/>
        <p:txBody>
          <a:bodyPr/>
          <a:lstStyle/>
          <a:p>
            <a:endParaRPr lang="es-CR"/>
          </a:p>
        </p:txBody>
      </p:sp>
      <p:sp>
        <p:nvSpPr>
          <p:cNvPr id="5" name="Slide Number Placeholder 4">
            <a:extLst>
              <a:ext uri="{FF2B5EF4-FFF2-40B4-BE49-F238E27FC236}">
                <a16:creationId xmlns:a16="http://schemas.microsoft.com/office/drawing/2014/main" id="{536CA1C6-7D2F-F23C-090B-D7E53C7063EA}"/>
              </a:ext>
            </a:extLst>
          </p:cNvPr>
          <p:cNvSpPr>
            <a:spLocks noGrp="1"/>
          </p:cNvSpPr>
          <p:nvPr>
            <p:ph type="sldNum" sz="quarter" idx="12"/>
          </p:nvPr>
        </p:nvSpPr>
        <p:spPr/>
        <p:txBody>
          <a:bodyPr/>
          <a:lstStyle/>
          <a:p>
            <a:fld id="{19BA6C17-C4EB-4073-935E-79494838421B}" type="slidenum">
              <a:rPr lang="es-CR" smtClean="0"/>
              <a:t>‹#›</a:t>
            </a:fld>
            <a:endParaRPr lang="es-CR"/>
          </a:p>
        </p:txBody>
      </p:sp>
    </p:spTree>
    <p:extLst>
      <p:ext uri="{BB962C8B-B14F-4D97-AF65-F5344CB8AC3E}">
        <p14:creationId xmlns:p14="http://schemas.microsoft.com/office/powerpoint/2010/main" val="3516808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844DDD-F90E-DC9D-53C7-1F0A2E679304}"/>
              </a:ext>
            </a:extLst>
          </p:cNvPr>
          <p:cNvSpPr>
            <a:spLocks noGrp="1"/>
          </p:cNvSpPr>
          <p:nvPr>
            <p:ph type="dt" sz="half" idx="10"/>
          </p:nvPr>
        </p:nvSpPr>
        <p:spPr/>
        <p:txBody>
          <a:bodyPr/>
          <a:lstStyle/>
          <a:p>
            <a:fld id="{5E26559B-7575-400A-8B30-3349BCAFE146}" type="datetimeFigureOut">
              <a:rPr lang="es-CR" smtClean="0"/>
              <a:t>22/10/2023</a:t>
            </a:fld>
            <a:endParaRPr lang="es-CR"/>
          </a:p>
        </p:txBody>
      </p:sp>
      <p:sp>
        <p:nvSpPr>
          <p:cNvPr id="3" name="Footer Placeholder 2">
            <a:extLst>
              <a:ext uri="{FF2B5EF4-FFF2-40B4-BE49-F238E27FC236}">
                <a16:creationId xmlns:a16="http://schemas.microsoft.com/office/drawing/2014/main" id="{AF87CD64-DEDD-9524-42D4-34DE75DEAD4D}"/>
              </a:ext>
            </a:extLst>
          </p:cNvPr>
          <p:cNvSpPr>
            <a:spLocks noGrp="1"/>
          </p:cNvSpPr>
          <p:nvPr>
            <p:ph type="ftr" sz="quarter" idx="11"/>
          </p:nvPr>
        </p:nvSpPr>
        <p:spPr/>
        <p:txBody>
          <a:bodyPr/>
          <a:lstStyle/>
          <a:p>
            <a:endParaRPr lang="es-CR"/>
          </a:p>
        </p:txBody>
      </p:sp>
      <p:sp>
        <p:nvSpPr>
          <p:cNvPr id="4" name="Slide Number Placeholder 3">
            <a:extLst>
              <a:ext uri="{FF2B5EF4-FFF2-40B4-BE49-F238E27FC236}">
                <a16:creationId xmlns:a16="http://schemas.microsoft.com/office/drawing/2014/main" id="{017DF72E-3A85-9F72-3366-9E144A239EC1}"/>
              </a:ext>
            </a:extLst>
          </p:cNvPr>
          <p:cNvSpPr>
            <a:spLocks noGrp="1"/>
          </p:cNvSpPr>
          <p:nvPr>
            <p:ph type="sldNum" sz="quarter" idx="12"/>
          </p:nvPr>
        </p:nvSpPr>
        <p:spPr/>
        <p:txBody>
          <a:bodyPr/>
          <a:lstStyle/>
          <a:p>
            <a:fld id="{19BA6C17-C4EB-4073-935E-79494838421B}" type="slidenum">
              <a:rPr lang="es-CR" smtClean="0"/>
              <a:t>‹#›</a:t>
            </a:fld>
            <a:endParaRPr lang="es-CR"/>
          </a:p>
        </p:txBody>
      </p:sp>
    </p:spTree>
    <p:extLst>
      <p:ext uri="{BB962C8B-B14F-4D97-AF65-F5344CB8AC3E}">
        <p14:creationId xmlns:p14="http://schemas.microsoft.com/office/powerpoint/2010/main" val="1240302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AFAE3-D4AC-9CB1-C0F9-053A2EB17F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CR"/>
          </a:p>
        </p:txBody>
      </p:sp>
      <p:sp>
        <p:nvSpPr>
          <p:cNvPr id="3" name="Content Placeholder 2">
            <a:extLst>
              <a:ext uri="{FF2B5EF4-FFF2-40B4-BE49-F238E27FC236}">
                <a16:creationId xmlns:a16="http://schemas.microsoft.com/office/drawing/2014/main" id="{6139B92C-6EAD-0BA4-B8F2-F4BC7039BC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R"/>
          </a:p>
        </p:txBody>
      </p:sp>
      <p:sp>
        <p:nvSpPr>
          <p:cNvPr id="4" name="Text Placeholder 3">
            <a:extLst>
              <a:ext uri="{FF2B5EF4-FFF2-40B4-BE49-F238E27FC236}">
                <a16:creationId xmlns:a16="http://schemas.microsoft.com/office/drawing/2014/main" id="{F0A05C3E-F4C4-DF9A-EC34-3DA6754263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26A00E-812A-5CB2-DFA4-0DE1DDFD6F25}"/>
              </a:ext>
            </a:extLst>
          </p:cNvPr>
          <p:cNvSpPr>
            <a:spLocks noGrp="1"/>
          </p:cNvSpPr>
          <p:nvPr>
            <p:ph type="dt" sz="half" idx="10"/>
          </p:nvPr>
        </p:nvSpPr>
        <p:spPr/>
        <p:txBody>
          <a:bodyPr/>
          <a:lstStyle/>
          <a:p>
            <a:fld id="{5E26559B-7575-400A-8B30-3349BCAFE146}" type="datetimeFigureOut">
              <a:rPr lang="es-CR" smtClean="0"/>
              <a:t>22/10/2023</a:t>
            </a:fld>
            <a:endParaRPr lang="es-CR"/>
          </a:p>
        </p:txBody>
      </p:sp>
      <p:sp>
        <p:nvSpPr>
          <p:cNvPr id="6" name="Footer Placeholder 5">
            <a:extLst>
              <a:ext uri="{FF2B5EF4-FFF2-40B4-BE49-F238E27FC236}">
                <a16:creationId xmlns:a16="http://schemas.microsoft.com/office/drawing/2014/main" id="{D6FA76B6-399C-EAF1-ACA5-D15ECF210A91}"/>
              </a:ext>
            </a:extLst>
          </p:cNvPr>
          <p:cNvSpPr>
            <a:spLocks noGrp="1"/>
          </p:cNvSpPr>
          <p:nvPr>
            <p:ph type="ftr" sz="quarter" idx="11"/>
          </p:nvPr>
        </p:nvSpPr>
        <p:spPr/>
        <p:txBody>
          <a:bodyPr/>
          <a:lstStyle/>
          <a:p>
            <a:endParaRPr lang="es-CR"/>
          </a:p>
        </p:txBody>
      </p:sp>
      <p:sp>
        <p:nvSpPr>
          <p:cNvPr id="7" name="Slide Number Placeholder 6">
            <a:extLst>
              <a:ext uri="{FF2B5EF4-FFF2-40B4-BE49-F238E27FC236}">
                <a16:creationId xmlns:a16="http://schemas.microsoft.com/office/drawing/2014/main" id="{49920D95-C614-0A10-BA4F-E67783F5EF39}"/>
              </a:ext>
            </a:extLst>
          </p:cNvPr>
          <p:cNvSpPr>
            <a:spLocks noGrp="1"/>
          </p:cNvSpPr>
          <p:nvPr>
            <p:ph type="sldNum" sz="quarter" idx="12"/>
          </p:nvPr>
        </p:nvSpPr>
        <p:spPr/>
        <p:txBody>
          <a:bodyPr/>
          <a:lstStyle/>
          <a:p>
            <a:fld id="{19BA6C17-C4EB-4073-935E-79494838421B}" type="slidenum">
              <a:rPr lang="es-CR" smtClean="0"/>
              <a:t>‹#›</a:t>
            </a:fld>
            <a:endParaRPr lang="es-CR"/>
          </a:p>
        </p:txBody>
      </p:sp>
    </p:spTree>
    <p:extLst>
      <p:ext uri="{BB962C8B-B14F-4D97-AF65-F5344CB8AC3E}">
        <p14:creationId xmlns:p14="http://schemas.microsoft.com/office/powerpoint/2010/main" val="42793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D6412-6C10-6731-BFEC-0F2752DC1F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CR"/>
          </a:p>
        </p:txBody>
      </p:sp>
      <p:sp>
        <p:nvSpPr>
          <p:cNvPr id="3" name="Picture Placeholder 2">
            <a:extLst>
              <a:ext uri="{FF2B5EF4-FFF2-40B4-BE49-F238E27FC236}">
                <a16:creationId xmlns:a16="http://schemas.microsoft.com/office/drawing/2014/main" id="{B803307F-7AA5-2B38-3599-092D46AA82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R"/>
          </a:p>
        </p:txBody>
      </p:sp>
      <p:sp>
        <p:nvSpPr>
          <p:cNvPr id="4" name="Text Placeholder 3">
            <a:extLst>
              <a:ext uri="{FF2B5EF4-FFF2-40B4-BE49-F238E27FC236}">
                <a16:creationId xmlns:a16="http://schemas.microsoft.com/office/drawing/2014/main" id="{9299A12F-25A8-16C7-DA8D-F9217AFEDF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8D2498-49D7-9641-59FA-91BD2F035991}"/>
              </a:ext>
            </a:extLst>
          </p:cNvPr>
          <p:cNvSpPr>
            <a:spLocks noGrp="1"/>
          </p:cNvSpPr>
          <p:nvPr>
            <p:ph type="dt" sz="half" idx="10"/>
          </p:nvPr>
        </p:nvSpPr>
        <p:spPr/>
        <p:txBody>
          <a:bodyPr/>
          <a:lstStyle/>
          <a:p>
            <a:fld id="{5E26559B-7575-400A-8B30-3349BCAFE146}" type="datetimeFigureOut">
              <a:rPr lang="es-CR" smtClean="0"/>
              <a:t>22/10/2023</a:t>
            </a:fld>
            <a:endParaRPr lang="es-CR"/>
          </a:p>
        </p:txBody>
      </p:sp>
      <p:sp>
        <p:nvSpPr>
          <p:cNvPr id="6" name="Footer Placeholder 5">
            <a:extLst>
              <a:ext uri="{FF2B5EF4-FFF2-40B4-BE49-F238E27FC236}">
                <a16:creationId xmlns:a16="http://schemas.microsoft.com/office/drawing/2014/main" id="{13225BAE-8EF1-18E2-FF2A-328E68805805}"/>
              </a:ext>
            </a:extLst>
          </p:cNvPr>
          <p:cNvSpPr>
            <a:spLocks noGrp="1"/>
          </p:cNvSpPr>
          <p:nvPr>
            <p:ph type="ftr" sz="quarter" idx="11"/>
          </p:nvPr>
        </p:nvSpPr>
        <p:spPr/>
        <p:txBody>
          <a:bodyPr/>
          <a:lstStyle/>
          <a:p>
            <a:endParaRPr lang="es-CR"/>
          </a:p>
        </p:txBody>
      </p:sp>
      <p:sp>
        <p:nvSpPr>
          <p:cNvPr id="7" name="Slide Number Placeholder 6">
            <a:extLst>
              <a:ext uri="{FF2B5EF4-FFF2-40B4-BE49-F238E27FC236}">
                <a16:creationId xmlns:a16="http://schemas.microsoft.com/office/drawing/2014/main" id="{D528A4D0-203C-0461-F154-501FEBB54D27}"/>
              </a:ext>
            </a:extLst>
          </p:cNvPr>
          <p:cNvSpPr>
            <a:spLocks noGrp="1"/>
          </p:cNvSpPr>
          <p:nvPr>
            <p:ph type="sldNum" sz="quarter" idx="12"/>
          </p:nvPr>
        </p:nvSpPr>
        <p:spPr/>
        <p:txBody>
          <a:bodyPr/>
          <a:lstStyle/>
          <a:p>
            <a:fld id="{19BA6C17-C4EB-4073-935E-79494838421B}" type="slidenum">
              <a:rPr lang="es-CR" smtClean="0"/>
              <a:t>‹#›</a:t>
            </a:fld>
            <a:endParaRPr lang="es-CR"/>
          </a:p>
        </p:txBody>
      </p:sp>
    </p:spTree>
    <p:extLst>
      <p:ext uri="{BB962C8B-B14F-4D97-AF65-F5344CB8AC3E}">
        <p14:creationId xmlns:p14="http://schemas.microsoft.com/office/powerpoint/2010/main" val="3884919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157FC4-0E37-1341-2C03-B68B98A09C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CR"/>
          </a:p>
        </p:txBody>
      </p:sp>
      <p:sp>
        <p:nvSpPr>
          <p:cNvPr id="3" name="Text Placeholder 2">
            <a:extLst>
              <a:ext uri="{FF2B5EF4-FFF2-40B4-BE49-F238E27FC236}">
                <a16:creationId xmlns:a16="http://schemas.microsoft.com/office/drawing/2014/main" id="{E08733D4-93E6-D415-D106-5EE921DF4D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R"/>
          </a:p>
        </p:txBody>
      </p:sp>
      <p:sp>
        <p:nvSpPr>
          <p:cNvPr id="4" name="Date Placeholder 3">
            <a:extLst>
              <a:ext uri="{FF2B5EF4-FFF2-40B4-BE49-F238E27FC236}">
                <a16:creationId xmlns:a16="http://schemas.microsoft.com/office/drawing/2014/main" id="{BA4E3CD0-0480-5BC2-88F7-3121E52D29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26559B-7575-400A-8B30-3349BCAFE146}" type="datetimeFigureOut">
              <a:rPr lang="es-CR" smtClean="0"/>
              <a:t>22/10/2023</a:t>
            </a:fld>
            <a:endParaRPr lang="es-CR"/>
          </a:p>
        </p:txBody>
      </p:sp>
      <p:sp>
        <p:nvSpPr>
          <p:cNvPr id="5" name="Footer Placeholder 4">
            <a:extLst>
              <a:ext uri="{FF2B5EF4-FFF2-40B4-BE49-F238E27FC236}">
                <a16:creationId xmlns:a16="http://schemas.microsoft.com/office/drawing/2014/main" id="{59B089CE-E2F0-01C8-F0FC-2A9EA36932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R"/>
          </a:p>
        </p:txBody>
      </p:sp>
      <p:sp>
        <p:nvSpPr>
          <p:cNvPr id="6" name="Slide Number Placeholder 5">
            <a:extLst>
              <a:ext uri="{FF2B5EF4-FFF2-40B4-BE49-F238E27FC236}">
                <a16:creationId xmlns:a16="http://schemas.microsoft.com/office/drawing/2014/main" id="{EACEE55C-A4DC-EB11-87BE-CF178D9E20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BA6C17-C4EB-4073-935E-79494838421B}" type="slidenum">
              <a:rPr lang="es-CR" smtClean="0"/>
              <a:t>‹#›</a:t>
            </a:fld>
            <a:endParaRPr lang="es-CR"/>
          </a:p>
        </p:txBody>
      </p:sp>
    </p:spTree>
    <p:extLst>
      <p:ext uri="{BB962C8B-B14F-4D97-AF65-F5344CB8AC3E}">
        <p14:creationId xmlns:p14="http://schemas.microsoft.com/office/powerpoint/2010/main" val="41097887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microsoft.com/office/2018/10/relationships/comments" Target="../comments/modernComment_10B_306D62EF.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2.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hyperlink" Target="https://www.apachefriends.org/index.html"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hyperlink" Target="https://www.typescriptlang.org/"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hyperlink" Target="http://localhost/phpmyadmin/index.php"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32.png"/><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36.png"/><Relationship Id="rId4" Type="http://schemas.openxmlformats.org/officeDocument/2006/relationships/image" Target="../media/image35.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hyperlink" Target="https://nodejs.org/en" TargetMode="Externa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7.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8.png"/></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40.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hyperlink" Target="https://www.typescriptlang.org/play" TargetMode="External"/><Relationship Id="rId2" Type="http://schemas.microsoft.com/office/2018/10/relationships/comments" Target="../comments/modernComment_102_EEA3D965.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ue and black background&#10;&#10;Description automatically generated">
            <a:extLst>
              <a:ext uri="{FF2B5EF4-FFF2-40B4-BE49-F238E27FC236}">
                <a16:creationId xmlns:a16="http://schemas.microsoft.com/office/drawing/2014/main" id="{BCB5CF79-9288-8C9C-B20B-2A60C5C256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2AC2AE74-1634-BCE8-AD22-689F023F584A}"/>
              </a:ext>
            </a:extLst>
          </p:cNvPr>
          <p:cNvSpPr txBox="1"/>
          <p:nvPr/>
        </p:nvSpPr>
        <p:spPr>
          <a:xfrm>
            <a:off x="3403371" y="2828597"/>
            <a:ext cx="5385257" cy="707886"/>
          </a:xfrm>
          <a:prstGeom prst="rect">
            <a:avLst/>
          </a:prstGeom>
          <a:noFill/>
        </p:spPr>
        <p:txBody>
          <a:bodyPr wrap="none" rtlCol="0">
            <a:spAutoFit/>
          </a:bodyPr>
          <a:lstStyle/>
          <a:p>
            <a:r>
              <a:rPr lang="en-US" sz="4000" b="1" dirty="0">
                <a:solidFill>
                  <a:schemeClr val="bg2"/>
                </a:solidFill>
              </a:rPr>
              <a:t>TYPESCRIPT-PHP-MYSQL</a:t>
            </a:r>
          </a:p>
        </p:txBody>
      </p:sp>
      <p:pic>
        <p:nvPicPr>
          <p:cNvPr id="8" name="Picture 7" descr="A yellow and black logo&#10;&#10;Description automatically generated">
            <a:extLst>
              <a:ext uri="{FF2B5EF4-FFF2-40B4-BE49-F238E27FC236}">
                <a16:creationId xmlns:a16="http://schemas.microsoft.com/office/drawing/2014/main" id="{F0ABC26D-7997-D10D-22F0-3FDE5F69D2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78648"/>
            <a:ext cx="1960731" cy="679352"/>
          </a:xfrm>
          <a:prstGeom prst="rect">
            <a:avLst/>
          </a:prstGeom>
        </p:spPr>
      </p:pic>
      <p:sp>
        <p:nvSpPr>
          <p:cNvPr id="2" name="TextBox 1">
            <a:extLst>
              <a:ext uri="{FF2B5EF4-FFF2-40B4-BE49-F238E27FC236}">
                <a16:creationId xmlns:a16="http://schemas.microsoft.com/office/drawing/2014/main" id="{D5C44B48-8323-7FDE-C75A-A7F9DC7F0C65}"/>
              </a:ext>
            </a:extLst>
          </p:cNvPr>
          <p:cNvSpPr txBox="1"/>
          <p:nvPr/>
        </p:nvSpPr>
        <p:spPr>
          <a:xfrm>
            <a:off x="9457725" y="6163224"/>
            <a:ext cx="2734275" cy="646331"/>
          </a:xfrm>
          <a:prstGeom prst="rect">
            <a:avLst/>
          </a:prstGeom>
          <a:noFill/>
        </p:spPr>
        <p:txBody>
          <a:bodyPr wrap="none" rtlCol="0">
            <a:spAutoFit/>
          </a:bodyPr>
          <a:lstStyle/>
          <a:p>
            <a:r>
              <a:rPr lang="en-US" dirty="0">
                <a:solidFill>
                  <a:schemeClr val="bg1"/>
                </a:solidFill>
              </a:rPr>
              <a:t>Profesor: </a:t>
            </a:r>
            <a:r>
              <a:rPr lang="en-US" dirty="0" err="1">
                <a:solidFill>
                  <a:schemeClr val="bg1"/>
                </a:solidFill>
              </a:rPr>
              <a:t>Alsonso</a:t>
            </a:r>
            <a:r>
              <a:rPr lang="en-US" dirty="0">
                <a:solidFill>
                  <a:schemeClr val="bg1"/>
                </a:solidFill>
              </a:rPr>
              <a:t> </a:t>
            </a:r>
            <a:r>
              <a:rPr lang="en-US" dirty="0" err="1">
                <a:solidFill>
                  <a:schemeClr val="bg1"/>
                </a:solidFill>
              </a:rPr>
              <a:t>Bogantes</a:t>
            </a:r>
            <a:endParaRPr lang="en-US" dirty="0">
              <a:solidFill>
                <a:schemeClr val="bg1"/>
              </a:solidFill>
            </a:endParaRPr>
          </a:p>
          <a:p>
            <a:r>
              <a:rPr lang="en-US" dirty="0" err="1">
                <a:solidFill>
                  <a:schemeClr val="bg1"/>
                </a:solidFill>
              </a:rPr>
              <a:t>Estudiante</a:t>
            </a:r>
            <a:r>
              <a:rPr lang="en-US" dirty="0">
                <a:solidFill>
                  <a:schemeClr val="bg1"/>
                </a:solidFill>
              </a:rPr>
              <a:t>: Javier Bolaños</a:t>
            </a:r>
            <a:endParaRPr lang="es-CR" dirty="0">
              <a:solidFill>
                <a:schemeClr val="bg1"/>
              </a:solidFill>
            </a:endParaRPr>
          </a:p>
        </p:txBody>
      </p:sp>
    </p:spTree>
    <p:extLst>
      <p:ext uri="{BB962C8B-B14F-4D97-AF65-F5344CB8AC3E}">
        <p14:creationId xmlns:p14="http://schemas.microsoft.com/office/powerpoint/2010/main" val="42567793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ue and black background&#10;&#10;Description automatically generated">
            <a:extLst>
              <a:ext uri="{FF2B5EF4-FFF2-40B4-BE49-F238E27FC236}">
                <a16:creationId xmlns:a16="http://schemas.microsoft.com/office/drawing/2014/main" id="{BCB5CF79-9288-8C9C-B20B-2A60C5C256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Picture 3" descr="A screenshot of a computer program&#10;&#10;Description automatically generated">
            <a:extLst>
              <a:ext uri="{FF2B5EF4-FFF2-40B4-BE49-F238E27FC236}">
                <a16:creationId xmlns:a16="http://schemas.microsoft.com/office/drawing/2014/main" id="{981D8DA2-131D-1DC5-A8C2-72B2A3A9B9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7634" y="874754"/>
            <a:ext cx="5828366" cy="5269737"/>
          </a:xfrm>
          <a:prstGeom prst="rect">
            <a:avLst/>
          </a:prstGeom>
        </p:spPr>
      </p:pic>
      <p:sp>
        <p:nvSpPr>
          <p:cNvPr id="6" name="TextBox 5">
            <a:extLst>
              <a:ext uri="{FF2B5EF4-FFF2-40B4-BE49-F238E27FC236}">
                <a16:creationId xmlns:a16="http://schemas.microsoft.com/office/drawing/2014/main" id="{2AC2AE74-1634-BCE8-AD22-689F023F584A}"/>
              </a:ext>
            </a:extLst>
          </p:cNvPr>
          <p:cNvSpPr txBox="1"/>
          <p:nvPr/>
        </p:nvSpPr>
        <p:spPr>
          <a:xfrm>
            <a:off x="9198508" y="184378"/>
            <a:ext cx="2788905" cy="400110"/>
          </a:xfrm>
          <a:prstGeom prst="rect">
            <a:avLst/>
          </a:prstGeom>
          <a:noFill/>
        </p:spPr>
        <p:txBody>
          <a:bodyPr wrap="none" rtlCol="0">
            <a:spAutoFit/>
          </a:bodyPr>
          <a:lstStyle/>
          <a:p>
            <a:r>
              <a:rPr lang="en-US" sz="2000" b="1" dirty="0">
                <a:solidFill>
                  <a:schemeClr val="bg2"/>
                </a:solidFill>
                <a:highlight>
                  <a:srgbClr val="000000"/>
                </a:highlight>
              </a:rPr>
              <a:t>TYPESCRIPT-PHP-MYSQL</a:t>
            </a:r>
            <a:endParaRPr lang="es-CR" sz="2000" b="1" dirty="0">
              <a:solidFill>
                <a:schemeClr val="bg2"/>
              </a:solidFill>
              <a:highlight>
                <a:srgbClr val="000000"/>
              </a:highlight>
            </a:endParaRPr>
          </a:p>
        </p:txBody>
      </p:sp>
      <p:pic>
        <p:nvPicPr>
          <p:cNvPr id="8" name="Picture 7" descr="A yellow and black logo&#10;&#10;Description automatically generated">
            <a:extLst>
              <a:ext uri="{FF2B5EF4-FFF2-40B4-BE49-F238E27FC236}">
                <a16:creationId xmlns:a16="http://schemas.microsoft.com/office/drawing/2014/main" id="{F0ABC26D-7997-D10D-22F0-3FDE5F69D27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6178648"/>
            <a:ext cx="1960731" cy="679352"/>
          </a:xfrm>
          <a:prstGeom prst="rect">
            <a:avLst/>
          </a:prstGeom>
        </p:spPr>
      </p:pic>
      <p:sp>
        <p:nvSpPr>
          <p:cNvPr id="2" name="TextBox 1">
            <a:extLst>
              <a:ext uri="{FF2B5EF4-FFF2-40B4-BE49-F238E27FC236}">
                <a16:creationId xmlns:a16="http://schemas.microsoft.com/office/drawing/2014/main" id="{9197039B-AA3D-A924-5977-571F91CFEF78}"/>
              </a:ext>
            </a:extLst>
          </p:cNvPr>
          <p:cNvSpPr txBox="1"/>
          <p:nvPr/>
        </p:nvSpPr>
        <p:spPr>
          <a:xfrm>
            <a:off x="267634" y="198850"/>
            <a:ext cx="5828366" cy="477054"/>
          </a:xfrm>
          <a:prstGeom prst="rect">
            <a:avLst/>
          </a:prstGeom>
          <a:noFill/>
        </p:spPr>
        <p:txBody>
          <a:bodyPr wrap="square" rtlCol="0">
            <a:spAutoFit/>
          </a:bodyPr>
          <a:lstStyle/>
          <a:p>
            <a:pPr algn="r"/>
            <a:r>
              <a:rPr lang="en-US" sz="2500" b="1" dirty="0">
                <a:solidFill>
                  <a:schemeClr val="bg2"/>
                </a:solidFill>
              </a:rPr>
              <a:t>TYPESCRIPT COMPILADO</a:t>
            </a:r>
            <a:endParaRPr lang="es-CR" sz="2500" b="1" dirty="0">
              <a:solidFill>
                <a:schemeClr val="bg2"/>
              </a:solidFill>
            </a:endParaRPr>
          </a:p>
        </p:txBody>
      </p:sp>
      <p:pic>
        <p:nvPicPr>
          <p:cNvPr id="10" name="Picture 9" descr="A screen shot of a computer program&#10;&#10;Description automatically generated">
            <a:extLst>
              <a:ext uri="{FF2B5EF4-FFF2-40B4-BE49-F238E27FC236}">
                <a16:creationId xmlns:a16="http://schemas.microsoft.com/office/drawing/2014/main" id="{CDE2548E-C245-5EA0-11C4-09FCC42F2D5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36963" y="1421332"/>
            <a:ext cx="5687403" cy="4096698"/>
          </a:xfrm>
          <a:prstGeom prst="rect">
            <a:avLst/>
          </a:prstGeom>
        </p:spPr>
      </p:pic>
      <p:sp>
        <p:nvSpPr>
          <p:cNvPr id="13" name="TextBox 12">
            <a:extLst>
              <a:ext uri="{FF2B5EF4-FFF2-40B4-BE49-F238E27FC236}">
                <a16:creationId xmlns:a16="http://schemas.microsoft.com/office/drawing/2014/main" id="{EB378038-89AA-4EB4-542B-22B6351DF675}"/>
              </a:ext>
            </a:extLst>
          </p:cNvPr>
          <p:cNvSpPr txBox="1"/>
          <p:nvPr/>
        </p:nvSpPr>
        <p:spPr>
          <a:xfrm>
            <a:off x="6236963" y="944278"/>
            <a:ext cx="5687403" cy="477054"/>
          </a:xfrm>
          <a:prstGeom prst="rect">
            <a:avLst/>
          </a:prstGeom>
          <a:noFill/>
        </p:spPr>
        <p:txBody>
          <a:bodyPr wrap="square" rtlCol="0">
            <a:spAutoFit/>
          </a:bodyPr>
          <a:lstStyle/>
          <a:p>
            <a:r>
              <a:rPr lang="en-US" sz="2500" b="1" dirty="0">
                <a:solidFill>
                  <a:schemeClr val="bg2"/>
                </a:solidFill>
              </a:rPr>
              <a:t>A JAVASCRIPT</a:t>
            </a:r>
            <a:endParaRPr lang="es-CR" sz="2500" b="1" dirty="0">
              <a:solidFill>
                <a:schemeClr val="bg2"/>
              </a:solidFill>
            </a:endParaRPr>
          </a:p>
        </p:txBody>
      </p:sp>
      <p:cxnSp>
        <p:nvCxnSpPr>
          <p:cNvPr id="15" name="Straight Connector 14">
            <a:extLst>
              <a:ext uri="{FF2B5EF4-FFF2-40B4-BE49-F238E27FC236}">
                <a16:creationId xmlns:a16="http://schemas.microsoft.com/office/drawing/2014/main" id="{5106097D-883C-1457-2ED0-5B3B25D13B42}"/>
              </a:ext>
            </a:extLst>
          </p:cNvPr>
          <p:cNvCxnSpPr/>
          <p:nvPr/>
        </p:nvCxnSpPr>
        <p:spPr>
          <a:xfrm>
            <a:off x="6365175" y="451262"/>
            <a:ext cx="10450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F1D7541-F7B7-8548-CCD0-651A87F5F1AC}"/>
              </a:ext>
            </a:extLst>
          </p:cNvPr>
          <p:cNvCxnSpPr/>
          <p:nvPr/>
        </p:nvCxnSpPr>
        <p:spPr>
          <a:xfrm>
            <a:off x="7410203" y="451262"/>
            <a:ext cx="0" cy="493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2475119"/>
      </p:ext>
    </p:extLst>
  </p:cSld>
  <p:clrMapOvr>
    <a:masterClrMapping/>
  </p:clrMapOvr>
  <p:extLst>
    <p:ext uri="{6950BFC3-D8DA-4A85-94F7-54DA5524770B}">
      <p188:commentRel xmlns:p188="http://schemas.microsoft.com/office/powerpoint/2018/8/main" r:id="rId2"/>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ue and black background&#10;&#10;Description automatically generated">
            <a:extLst>
              <a:ext uri="{FF2B5EF4-FFF2-40B4-BE49-F238E27FC236}">
                <a16:creationId xmlns:a16="http://schemas.microsoft.com/office/drawing/2014/main" id="{BCB5CF79-9288-8C9C-B20B-2A60C5C256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2AC2AE74-1634-BCE8-AD22-689F023F584A}"/>
              </a:ext>
            </a:extLst>
          </p:cNvPr>
          <p:cNvSpPr txBox="1"/>
          <p:nvPr/>
        </p:nvSpPr>
        <p:spPr>
          <a:xfrm>
            <a:off x="9198508" y="184378"/>
            <a:ext cx="2788905" cy="400110"/>
          </a:xfrm>
          <a:prstGeom prst="rect">
            <a:avLst/>
          </a:prstGeom>
          <a:noFill/>
        </p:spPr>
        <p:txBody>
          <a:bodyPr wrap="none" rtlCol="0">
            <a:spAutoFit/>
          </a:bodyPr>
          <a:lstStyle/>
          <a:p>
            <a:r>
              <a:rPr lang="en-US" sz="2000" b="1" dirty="0">
                <a:solidFill>
                  <a:schemeClr val="bg2"/>
                </a:solidFill>
                <a:highlight>
                  <a:srgbClr val="000000"/>
                </a:highlight>
              </a:rPr>
              <a:t>TYPESCRIPT-PHP-MYSQL</a:t>
            </a:r>
            <a:endParaRPr lang="es-CR" sz="2000" b="1" dirty="0">
              <a:solidFill>
                <a:schemeClr val="bg2"/>
              </a:solidFill>
              <a:highlight>
                <a:srgbClr val="000000"/>
              </a:highlight>
            </a:endParaRPr>
          </a:p>
        </p:txBody>
      </p:sp>
      <p:pic>
        <p:nvPicPr>
          <p:cNvPr id="8" name="Picture 7" descr="A yellow and black logo&#10;&#10;Description automatically generated">
            <a:extLst>
              <a:ext uri="{FF2B5EF4-FFF2-40B4-BE49-F238E27FC236}">
                <a16:creationId xmlns:a16="http://schemas.microsoft.com/office/drawing/2014/main" id="{F0ABC26D-7997-D10D-22F0-3FDE5F69D2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78648"/>
            <a:ext cx="1960731" cy="679352"/>
          </a:xfrm>
          <a:prstGeom prst="rect">
            <a:avLst/>
          </a:prstGeom>
        </p:spPr>
      </p:pic>
      <p:sp>
        <p:nvSpPr>
          <p:cNvPr id="2" name="TextBox 1">
            <a:extLst>
              <a:ext uri="{FF2B5EF4-FFF2-40B4-BE49-F238E27FC236}">
                <a16:creationId xmlns:a16="http://schemas.microsoft.com/office/drawing/2014/main" id="{9197039B-AA3D-A924-5977-571F91CFEF78}"/>
              </a:ext>
            </a:extLst>
          </p:cNvPr>
          <p:cNvSpPr txBox="1"/>
          <p:nvPr/>
        </p:nvSpPr>
        <p:spPr>
          <a:xfrm>
            <a:off x="714909" y="693919"/>
            <a:ext cx="2369559" cy="477054"/>
          </a:xfrm>
          <a:prstGeom prst="rect">
            <a:avLst/>
          </a:prstGeom>
          <a:noFill/>
        </p:spPr>
        <p:txBody>
          <a:bodyPr wrap="none" rtlCol="0">
            <a:spAutoFit/>
          </a:bodyPr>
          <a:lstStyle/>
          <a:p>
            <a:r>
              <a:rPr lang="en-US" sz="2500" b="1" dirty="0">
                <a:solidFill>
                  <a:schemeClr val="bg2"/>
                </a:solidFill>
              </a:rPr>
              <a:t>PHP DEFINICIÓN</a:t>
            </a:r>
            <a:endParaRPr lang="es-CR" sz="2500" b="1" dirty="0">
              <a:solidFill>
                <a:schemeClr val="bg2"/>
              </a:solidFill>
            </a:endParaRPr>
          </a:p>
        </p:txBody>
      </p:sp>
      <p:sp>
        <p:nvSpPr>
          <p:cNvPr id="3" name="TextBox 2">
            <a:extLst>
              <a:ext uri="{FF2B5EF4-FFF2-40B4-BE49-F238E27FC236}">
                <a16:creationId xmlns:a16="http://schemas.microsoft.com/office/drawing/2014/main" id="{47F140C1-99CB-23F4-8E1D-BC5E0C5DCCDB}"/>
              </a:ext>
            </a:extLst>
          </p:cNvPr>
          <p:cNvSpPr txBox="1"/>
          <p:nvPr/>
        </p:nvSpPr>
        <p:spPr>
          <a:xfrm>
            <a:off x="714909" y="1538308"/>
            <a:ext cx="8483599" cy="2862322"/>
          </a:xfrm>
          <a:prstGeom prst="rect">
            <a:avLst/>
          </a:prstGeom>
          <a:noFill/>
        </p:spPr>
        <p:txBody>
          <a:bodyPr wrap="square" rtlCol="0">
            <a:spAutoFit/>
          </a:bodyPr>
          <a:lstStyle/>
          <a:p>
            <a:pPr algn="just"/>
            <a:r>
              <a:rPr lang="es-CR" dirty="0">
                <a:solidFill>
                  <a:schemeClr val="bg2"/>
                </a:solidFill>
              </a:rPr>
              <a:t>PHP es un lenguaje de programación ampliamente utilizado que se diferencia de JavaScript en varios aspectos, incluido su enfoque en la ejecución en el lado del servidor. En PHP, no se cuenta con tipado estático, como en </a:t>
            </a:r>
            <a:r>
              <a:rPr lang="es-CR" dirty="0" err="1">
                <a:solidFill>
                  <a:schemeClr val="bg2"/>
                </a:solidFill>
              </a:rPr>
              <a:t>TypeScript</a:t>
            </a:r>
            <a:r>
              <a:rPr lang="es-CR" dirty="0">
                <a:solidFill>
                  <a:schemeClr val="bg2"/>
                </a:solidFill>
              </a:rPr>
              <a:t>. En su lugar, PHP es un lenguaje de tipado dinámico, lo que significa que los tipos de datos de las variables se determinan en tiempo de ejecución, en lugar de en tiempo de compilación.</a:t>
            </a:r>
          </a:p>
          <a:p>
            <a:pPr algn="just"/>
            <a:endParaRPr lang="es-CR" dirty="0">
              <a:solidFill>
                <a:schemeClr val="bg2"/>
              </a:solidFill>
            </a:endParaRPr>
          </a:p>
          <a:p>
            <a:pPr algn="just"/>
            <a:r>
              <a:rPr lang="es-CR" dirty="0">
                <a:solidFill>
                  <a:schemeClr val="bg2"/>
                </a:solidFill>
              </a:rPr>
              <a:t>En PHP, no necesitas declarar el tipo de datos de una variable al crearla; la variable puede contener cualquier tipo de dato y cambiar su tipo en cualquier momento durante la ejecución del programa. Esto proporciona una gran flexibilidad, pero también puede dar lugar a errores de tiempo de ejecución si no se tiene cuidado al manipular variables.</a:t>
            </a:r>
          </a:p>
        </p:txBody>
      </p:sp>
    </p:spTree>
    <p:extLst>
      <p:ext uri="{BB962C8B-B14F-4D97-AF65-F5344CB8AC3E}">
        <p14:creationId xmlns:p14="http://schemas.microsoft.com/office/powerpoint/2010/main" val="6296864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ue and black background&#10;&#10;Description automatically generated">
            <a:extLst>
              <a:ext uri="{FF2B5EF4-FFF2-40B4-BE49-F238E27FC236}">
                <a16:creationId xmlns:a16="http://schemas.microsoft.com/office/drawing/2014/main" id="{BCB5CF79-9288-8C9C-B20B-2A60C5C256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2AC2AE74-1634-BCE8-AD22-689F023F584A}"/>
              </a:ext>
            </a:extLst>
          </p:cNvPr>
          <p:cNvSpPr txBox="1"/>
          <p:nvPr/>
        </p:nvSpPr>
        <p:spPr>
          <a:xfrm>
            <a:off x="9198508" y="184378"/>
            <a:ext cx="2788905" cy="400110"/>
          </a:xfrm>
          <a:prstGeom prst="rect">
            <a:avLst/>
          </a:prstGeom>
          <a:noFill/>
        </p:spPr>
        <p:txBody>
          <a:bodyPr wrap="none" rtlCol="0">
            <a:spAutoFit/>
          </a:bodyPr>
          <a:lstStyle/>
          <a:p>
            <a:r>
              <a:rPr lang="en-US" sz="2000" b="1" dirty="0">
                <a:solidFill>
                  <a:schemeClr val="bg2"/>
                </a:solidFill>
                <a:highlight>
                  <a:srgbClr val="000000"/>
                </a:highlight>
              </a:rPr>
              <a:t>TYPESCRIPT-PHP-MYSQL</a:t>
            </a:r>
            <a:endParaRPr lang="es-CR" sz="2000" b="1" dirty="0">
              <a:solidFill>
                <a:schemeClr val="bg2"/>
              </a:solidFill>
              <a:highlight>
                <a:srgbClr val="000000"/>
              </a:highlight>
            </a:endParaRPr>
          </a:p>
        </p:txBody>
      </p:sp>
      <p:pic>
        <p:nvPicPr>
          <p:cNvPr id="8" name="Picture 7" descr="A yellow and black logo&#10;&#10;Description automatically generated">
            <a:extLst>
              <a:ext uri="{FF2B5EF4-FFF2-40B4-BE49-F238E27FC236}">
                <a16:creationId xmlns:a16="http://schemas.microsoft.com/office/drawing/2014/main" id="{F0ABC26D-7997-D10D-22F0-3FDE5F69D2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78648"/>
            <a:ext cx="1960731" cy="679352"/>
          </a:xfrm>
          <a:prstGeom prst="rect">
            <a:avLst/>
          </a:prstGeom>
        </p:spPr>
      </p:pic>
      <p:sp>
        <p:nvSpPr>
          <p:cNvPr id="2" name="TextBox 1">
            <a:extLst>
              <a:ext uri="{FF2B5EF4-FFF2-40B4-BE49-F238E27FC236}">
                <a16:creationId xmlns:a16="http://schemas.microsoft.com/office/drawing/2014/main" id="{9197039B-AA3D-A924-5977-571F91CFEF78}"/>
              </a:ext>
            </a:extLst>
          </p:cNvPr>
          <p:cNvSpPr txBox="1"/>
          <p:nvPr/>
        </p:nvSpPr>
        <p:spPr>
          <a:xfrm>
            <a:off x="714909" y="693919"/>
            <a:ext cx="2778453" cy="477054"/>
          </a:xfrm>
          <a:prstGeom prst="rect">
            <a:avLst/>
          </a:prstGeom>
          <a:noFill/>
        </p:spPr>
        <p:txBody>
          <a:bodyPr wrap="none" rtlCol="0">
            <a:spAutoFit/>
          </a:bodyPr>
          <a:lstStyle/>
          <a:p>
            <a:r>
              <a:rPr lang="en-US" sz="2500" b="1" dirty="0">
                <a:solidFill>
                  <a:schemeClr val="bg2"/>
                </a:solidFill>
              </a:rPr>
              <a:t>MYSQL DEFINICIÓN</a:t>
            </a:r>
            <a:endParaRPr lang="es-CR" sz="2500" b="1" dirty="0">
              <a:solidFill>
                <a:schemeClr val="bg2"/>
              </a:solidFill>
            </a:endParaRPr>
          </a:p>
        </p:txBody>
      </p:sp>
      <p:sp>
        <p:nvSpPr>
          <p:cNvPr id="3" name="TextBox 2">
            <a:extLst>
              <a:ext uri="{FF2B5EF4-FFF2-40B4-BE49-F238E27FC236}">
                <a16:creationId xmlns:a16="http://schemas.microsoft.com/office/drawing/2014/main" id="{47F140C1-99CB-23F4-8E1D-BC5E0C5DCCDB}"/>
              </a:ext>
            </a:extLst>
          </p:cNvPr>
          <p:cNvSpPr txBox="1"/>
          <p:nvPr/>
        </p:nvSpPr>
        <p:spPr>
          <a:xfrm>
            <a:off x="714909" y="1538308"/>
            <a:ext cx="8483599" cy="3693319"/>
          </a:xfrm>
          <a:prstGeom prst="rect">
            <a:avLst/>
          </a:prstGeom>
          <a:noFill/>
        </p:spPr>
        <p:txBody>
          <a:bodyPr wrap="square" rtlCol="0">
            <a:spAutoFit/>
          </a:bodyPr>
          <a:lstStyle/>
          <a:p>
            <a:pPr algn="just"/>
            <a:r>
              <a:rPr lang="es-CR" dirty="0">
                <a:solidFill>
                  <a:schemeClr val="bg2"/>
                </a:solidFill>
              </a:rPr>
              <a:t>MySQL es un sistema de gestión de bases de datos relacionales (RDBMS, por sus siglas en inglés) ampliamente utilizado en el desarrollo de aplicaciones web y empresariales. Se trata de un software de código abierto que permite almacenar, organizar y gestionar datos de manera eficiente y segura en una estructura tabular compuesta por tablas, filas y columnas. MySQL se destaca por su capacidad para administrar grandes volúmenes de datos y brindar un alto rendimiento en consultas y transacciones.</a:t>
            </a:r>
          </a:p>
          <a:p>
            <a:pPr algn="just"/>
            <a:endParaRPr lang="es-CR" dirty="0">
              <a:solidFill>
                <a:schemeClr val="bg2"/>
              </a:solidFill>
            </a:endParaRPr>
          </a:p>
          <a:p>
            <a:pPr algn="just"/>
            <a:r>
              <a:rPr lang="es-CR" dirty="0">
                <a:solidFill>
                  <a:schemeClr val="bg2"/>
                </a:solidFill>
              </a:rPr>
              <a:t>Sus principales características incluyen la capacidad de realizar consultas SQL (</a:t>
            </a:r>
            <a:r>
              <a:rPr lang="es-CR" dirty="0" err="1">
                <a:solidFill>
                  <a:schemeClr val="bg2"/>
                </a:solidFill>
              </a:rPr>
              <a:t>Structured</a:t>
            </a:r>
            <a:r>
              <a:rPr lang="es-CR" dirty="0">
                <a:solidFill>
                  <a:schemeClr val="bg2"/>
                </a:solidFill>
              </a:rPr>
              <a:t> </a:t>
            </a:r>
            <a:r>
              <a:rPr lang="es-CR" dirty="0" err="1">
                <a:solidFill>
                  <a:schemeClr val="bg2"/>
                </a:solidFill>
              </a:rPr>
              <a:t>Query</a:t>
            </a:r>
            <a:r>
              <a:rPr lang="es-CR" dirty="0">
                <a:solidFill>
                  <a:schemeClr val="bg2"/>
                </a:solidFill>
              </a:rPr>
              <a:t> </a:t>
            </a:r>
            <a:r>
              <a:rPr lang="es-CR" dirty="0" err="1">
                <a:solidFill>
                  <a:schemeClr val="bg2"/>
                </a:solidFill>
              </a:rPr>
              <a:t>Language</a:t>
            </a:r>
            <a:r>
              <a:rPr lang="es-CR" dirty="0">
                <a:solidFill>
                  <a:schemeClr val="bg2"/>
                </a:solidFill>
              </a:rPr>
              <a:t>) para recuperar, insertar, actualizar y eliminar datos, soporte para la indexación de datos, control de acceso basado en roles, replicación para alta disponibilidad y escalabilidad, así como una comunidad activa de desarrolladores y una amplia variedad de bibliotecas y herramientas de programación que permiten su integración con diferentes lenguajes de programación.</a:t>
            </a:r>
          </a:p>
        </p:txBody>
      </p:sp>
    </p:spTree>
    <p:extLst>
      <p:ext uri="{BB962C8B-B14F-4D97-AF65-F5344CB8AC3E}">
        <p14:creationId xmlns:p14="http://schemas.microsoft.com/office/powerpoint/2010/main" val="2546239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ue and black background&#10;&#10;Description automatically generated">
            <a:extLst>
              <a:ext uri="{FF2B5EF4-FFF2-40B4-BE49-F238E27FC236}">
                <a16:creationId xmlns:a16="http://schemas.microsoft.com/office/drawing/2014/main" id="{BCB5CF79-9288-8C9C-B20B-2A60C5C256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2AC2AE74-1634-BCE8-AD22-689F023F584A}"/>
              </a:ext>
            </a:extLst>
          </p:cNvPr>
          <p:cNvSpPr txBox="1"/>
          <p:nvPr/>
        </p:nvSpPr>
        <p:spPr>
          <a:xfrm>
            <a:off x="9198508" y="184378"/>
            <a:ext cx="2788905" cy="400110"/>
          </a:xfrm>
          <a:prstGeom prst="rect">
            <a:avLst/>
          </a:prstGeom>
          <a:noFill/>
        </p:spPr>
        <p:txBody>
          <a:bodyPr wrap="none" rtlCol="0">
            <a:spAutoFit/>
          </a:bodyPr>
          <a:lstStyle/>
          <a:p>
            <a:r>
              <a:rPr lang="en-US" sz="2000" b="1" dirty="0">
                <a:solidFill>
                  <a:schemeClr val="bg2"/>
                </a:solidFill>
                <a:highlight>
                  <a:srgbClr val="000000"/>
                </a:highlight>
              </a:rPr>
              <a:t>TYPESCRIPT-PHP-MYSQL</a:t>
            </a:r>
            <a:endParaRPr lang="es-CR" sz="2000" b="1" dirty="0">
              <a:solidFill>
                <a:schemeClr val="bg2"/>
              </a:solidFill>
              <a:highlight>
                <a:srgbClr val="000000"/>
              </a:highlight>
            </a:endParaRPr>
          </a:p>
        </p:txBody>
      </p:sp>
      <p:pic>
        <p:nvPicPr>
          <p:cNvPr id="8" name="Picture 7" descr="A yellow and black logo&#10;&#10;Description automatically generated">
            <a:extLst>
              <a:ext uri="{FF2B5EF4-FFF2-40B4-BE49-F238E27FC236}">
                <a16:creationId xmlns:a16="http://schemas.microsoft.com/office/drawing/2014/main" id="{F0ABC26D-7997-D10D-22F0-3FDE5F69D2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78648"/>
            <a:ext cx="1960731" cy="679352"/>
          </a:xfrm>
          <a:prstGeom prst="rect">
            <a:avLst/>
          </a:prstGeom>
        </p:spPr>
      </p:pic>
      <p:sp>
        <p:nvSpPr>
          <p:cNvPr id="2" name="TextBox 1">
            <a:extLst>
              <a:ext uri="{FF2B5EF4-FFF2-40B4-BE49-F238E27FC236}">
                <a16:creationId xmlns:a16="http://schemas.microsoft.com/office/drawing/2014/main" id="{9197039B-AA3D-A924-5977-571F91CFEF78}"/>
              </a:ext>
            </a:extLst>
          </p:cNvPr>
          <p:cNvSpPr txBox="1"/>
          <p:nvPr/>
        </p:nvSpPr>
        <p:spPr>
          <a:xfrm>
            <a:off x="611540" y="693918"/>
            <a:ext cx="4134209" cy="477054"/>
          </a:xfrm>
          <a:prstGeom prst="rect">
            <a:avLst/>
          </a:prstGeom>
          <a:noFill/>
        </p:spPr>
        <p:txBody>
          <a:bodyPr wrap="none" rtlCol="0">
            <a:spAutoFit/>
          </a:bodyPr>
          <a:lstStyle/>
          <a:p>
            <a:r>
              <a:rPr lang="en-US" sz="2500" b="1" dirty="0">
                <a:solidFill>
                  <a:schemeClr val="bg2"/>
                </a:solidFill>
              </a:rPr>
              <a:t>PARA INSTALAR PHP Y MYSQL</a:t>
            </a:r>
            <a:endParaRPr lang="es-CR" sz="2500" b="1" dirty="0">
              <a:solidFill>
                <a:schemeClr val="bg2"/>
              </a:solidFill>
            </a:endParaRPr>
          </a:p>
        </p:txBody>
      </p:sp>
      <p:sp>
        <p:nvSpPr>
          <p:cNvPr id="13" name="TextBox 12">
            <a:extLst>
              <a:ext uri="{FF2B5EF4-FFF2-40B4-BE49-F238E27FC236}">
                <a16:creationId xmlns:a16="http://schemas.microsoft.com/office/drawing/2014/main" id="{EC5F71B4-DA65-0E0F-E9C1-CDF471B8E98D}"/>
              </a:ext>
            </a:extLst>
          </p:cNvPr>
          <p:cNvSpPr txBox="1"/>
          <p:nvPr/>
        </p:nvSpPr>
        <p:spPr>
          <a:xfrm>
            <a:off x="611540" y="1534350"/>
            <a:ext cx="9202712" cy="1477328"/>
          </a:xfrm>
          <a:prstGeom prst="rect">
            <a:avLst/>
          </a:prstGeom>
          <a:noFill/>
        </p:spPr>
        <p:txBody>
          <a:bodyPr wrap="none" rtlCol="0">
            <a:spAutoFit/>
          </a:bodyPr>
          <a:lstStyle/>
          <a:p>
            <a:pPr algn="just"/>
            <a:r>
              <a:rPr lang="en-US" dirty="0">
                <a:solidFill>
                  <a:schemeClr val="bg1"/>
                </a:solidFill>
                <a:highlight>
                  <a:srgbClr val="000000"/>
                </a:highlight>
              </a:rPr>
              <a:t>La </a:t>
            </a:r>
            <a:r>
              <a:rPr lang="en-US" dirty="0" err="1">
                <a:solidFill>
                  <a:schemeClr val="bg1"/>
                </a:solidFill>
                <a:highlight>
                  <a:srgbClr val="000000"/>
                </a:highlight>
              </a:rPr>
              <a:t>mejor</a:t>
            </a:r>
            <a:r>
              <a:rPr lang="en-US" dirty="0">
                <a:solidFill>
                  <a:schemeClr val="bg1"/>
                </a:solidFill>
                <a:highlight>
                  <a:srgbClr val="000000"/>
                </a:highlight>
              </a:rPr>
              <a:t> manera de </a:t>
            </a:r>
            <a:r>
              <a:rPr lang="en-US" dirty="0" err="1">
                <a:solidFill>
                  <a:schemeClr val="bg1"/>
                </a:solidFill>
                <a:highlight>
                  <a:srgbClr val="000000"/>
                </a:highlight>
              </a:rPr>
              <a:t>instalar</a:t>
            </a:r>
            <a:r>
              <a:rPr lang="en-US" dirty="0">
                <a:solidFill>
                  <a:schemeClr val="bg1"/>
                </a:solidFill>
                <a:highlight>
                  <a:srgbClr val="000000"/>
                </a:highlight>
              </a:rPr>
              <a:t> PHP Y MySQL </a:t>
            </a:r>
            <a:r>
              <a:rPr lang="en-US" dirty="0" err="1">
                <a:solidFill>
                  <a:schemeClr val="bg1"/>
                </a:solidFill>
                <a:highlight>
                  <a:srgbClr val="000000"/>
                </a:highlight>
              </a:rPr>
              <a:t>en</a:t>
            </a:r>
            <a:r>
              <a:rPr lang="en-US" dirty="0">
                <a:solidFill>
                  <a:schemeClr val="bg1"/>
                </a:solidFill>
                <a:highlight>
                  <a:srgbClr val="000000"/>
                </a:highlight>
              </a:rPr>
              <a:t> </a:t>
            </a:r>
            <a:r>
              <a:rPr lang="en-US" dirty="0" err="1">
                <a:solidFill>
                  <a:schemeClr val="bg1"/>
                </a:solidFill>
                <a:highlight>
                  <a:srgbClr val="000000"/>
                </a:highlight>
              </a:rPr>
              <a:t>tu</a:t>
            </a:r>
            <a:r>
              <a:rPr lang="en-US" dirty="0">
                <a:solidFill>
                  <a:schemeClr val="bg1"/>
                </a:solidFill>
                <a:highlight>
                  <a:srgbClr val="000000"/>
                </a:highlight>
              </a:rPr>
              <a:t> </a:t>
            </a:r>
            <a:r>
              <a:rPr lang="en-US" dirty="0" err="1">
                <a:solidFill>
                  <a:schemeClr val="bg1"/>
                </a:solidFill>
                <a:highlight>
                  <a:srgbClr val="000000"/>
                </a:highlight>
              </a:rPr>
              <a:t>máquina</a:t>
            </a:r>
            <a:r>
              <a:rPr lang="en-US" dirty="0">
                <a:solidFill>
                  <a:schemeClr val="bg1"/>
                </a:solidFill>
                <a:highlight>
                  <a:srgbClr val="000000"/>
                </a:highlight>
              </a:rPr>
              <a:t> con Windows OP es </a:t>
            </a:r>
            <a:r>
              <a:rPr lang="en-US" dirty="0" err="1">
                <a:solidFill>
                  <a:schemeClr val="bg1"/>
                </a:solidFill>
                <a:highlight>
                  <a:srgbClr val="000000"/>
                </a:highlight>
              </a:rPr>
              <a:t>intalando</a:t>
            </a:r>
            <a:r>
              <a:rPr lang="en-US" dirty="0">
                <a:solidFill>
                  <a:schemeClr val="bg1"/>
                </a:solidFill>
                <a:highlight>
                  <a:srgbClr val="000000"/>
                </a:highlight>
              </a:rPr>
              <a:t> XAMPP, </a:t>
            </a:r>
          </a:p>
          <a:p>
            <a:pPr algn="just"/>
            <a:r>
              <a:rPr lang="es-CR" dirty="0">
                <a:solidFill>
                  <a:schemeClr val="bg1"/>
                </a:solidFill>
                <a:highlight>
                  <a:srgbClr val="000000"/>
                </a:highlight>
              </a:rPr>
              <a:t>El cuál es el entorno de desarrollo PHP más popular. XAMPP es una distribución de </a:t>
            </a:r>
          </a:p>
          <a:p>
            <a:pPr algn="just"/>
            <a:r>
              <a:rPr lang="es-CR" dirty="0">
                <a:solidFill>
                  <a:schemeClr val="bg1"/>
                </a:solidFill>
                <a:highlight>
                  <a:srgbClr val="000000"/>
                </a:highlight>
              </a:rPr>
              <a:t>Apache completamente gratuita y fácil de instalar que incluye </a:t>
            </a:r>
            <a:r>
              <a:rPr lang="es-CR" dirty="0" err="1">
                <a:solidFill>
                  <a:schemeClr val="bg1"/>
                </a:solidFill>
                <a:highlight>
                  <a:srgbClr val="000000"/>
                </a:highlight>
              </a:rPr>
              <a:t>MariaDB</a:t>
            </a:r>
            <a:r>
              <a:rPr lang="es-CR" dirty="0">
                <a:solidFill>
                  <a:schemeClr val="bg1"/>
                </a:solidFill>
                <a:highlight>
                  <a:srgbClr val="000000"/>
                </a:highlight>
              </a:rPr>
              <a:t>, PHP y Perl. </a:t>
            </a:r>
          </a:p>
          <a:p>
            <a:pPr algn="just"/>
            <a:r>
              <a:rPr lang="es-CR" dirty="0">
                <a:solidFill>
                  <a:schemeClr val="bg1"/>
                </a:solidFill>
                <a:highlight>
                  <a:srgbClr val="000000"/>
                </a:highlight>
              </a:rPr>
              <a:t>El paquete de código abierto de XAMPP ha sido configurado para ser increíblemente </a:t>
            </a:r>
          </a:p>
          <a:p>
            <a:pPr algn="just"/>
            <a:r>
              <a:rPr lang="es-CR" dirty="0">
                <a:solidFill>
                  <a:schemeClr val="bg1"/>
                </a:solidFill>
                <a:highlight>
                  <a:srgbClr val="000000"/>
                </a:highlight>
              </a:rPr>
              <a:t>fácil de instalar y usar.</a:t>
            </a:r>
            <a:r>
              <a:rPr lang="en-US" dirty="0">
                <a:solidFill>
                  <a:schemeClr val="bg1"/>
                </a:solidFill>
                <a:highlight>
                  <a:srgbClr val="000000"/>
                </a:highlight>
              </a:rPr>
              <a:t> </a:t>
            </a:r>
            <a:endParaRPr lang="es-CR" dirty="0">
              <a:solidFill>
                <a:schemeClr val="bg1"/>
              </a:solidFill>
              <a:highlight>
                <a:srgbClr val="000000"/>
              </a:highlight>
            </a:endParaRPr>
          </a:p>
        </p:txBody>
      </p:sp>
      <p:sp>
        <p:nvSpPr>
          <p:cNvPr id="3" name="TextBox 2">
            <a:extLst>
              <a:ext uri="{FF2B5EF4-FFF2-40B4-BE49-F238E27FC236}">
                <a16:creationId xmlns:a16="http://schemas.microsoft.com/office/drawing/2014/main" id="{5376E5B2-03E7-D901-B321-906B0343D7AB}"/>
              </a:ext>
            </a:extLst>
          </p:cNvPr>
          <p:cNvSpPr txBox="1"/>
          <p:nvPr/>
        </p:nvSpPr>
        <p:spPr>
          <a:xfrm>
            <a:off x="7182933" y="6296352"/>
            <a:ext cx="4239046" cy="369332"/>
          </a:xfrm>
          <a:prstGeom prst="rect">
            <a:avLst/>
          </a:prstGeom>
          <a:noFill/>
        </p:spPr>
        <p:txBody>
          <a:bodyPr wrap="none" rtlCol="0">
            <a:spAutoFit/>
          </a:bodyPr>
          <a:lstStyle/>
          <a:p>
            <a:r>
              <a:rPr lang="es-CR" dirty="0">
                <a:hlinkClick r:id="rId4"/>
              </a:rPr>
              <a:t>https://www.apachefriends.org/index.html</a:t>
            </a:r>
            <a:endParaRPr lang="es-CR" dirty="0"/>
          </a:p>
        </p:txBody>
      </p:sp>
      <p:pic>
        <p:nvPicPr>
          <p:cNvPr id="15" name="Picture 14">
            <a:extLst>
              <a:ext uri="{FF2B5EF4-FFF2-40B4-BE49-F238E27FC236}">
                <a16:creationId xmlns:a16="http://schemas.microsoft.com/office/drawing/2014/main" id="{91F1ECC6-5CB1-FE5F-B99D-174D576DC05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4909" y="3375056"/>
            <a:ext cx="10707070" cy="891350"/>
          </a:xfrm>
          <a:prstGeom prst="rect">
            <a:avLst/>
          </a:prstGeom>
        </p:spPr>
      </p:pic>
    </p:spTree>
    <p:extLst>
      <p:ext uri="{BB962C8B-B14F-4D97-AF65-F5344CB8AC3E}">
        <p14:creationId xmlns:p14="http://schemas.microsoft.com/office/powerpoint/2010/main" val="940345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ue and black background&#10;&#10;Description automatically generated">
            <a:extLst>
              <a:ext uri="{FF2B5EF4-FFF2-40B4-BE49-F238E27FC236}">
                <a16:creationId xmlns:a16="http://schemas.microsoft.com/office/drawing/2014/main" id="{BCB5CF79-9288-8C9C-B20B-2A60C5C256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2AC2AE74-1634-BCE8-AD22-689F023F584A}"/>
              </a:ext>
            </a:extLst>
          </p:cNvPr>
          <p:cNvSpPr txBox="1"/>
          <p:nvPr/>
        </p:nvSpPr>
        <p:spPr>
          <a:xfrm>
            <a:off x="9198508" y="184378"/>
            <a:ext cx="2788905" cy="400110"/>
          </a:xfrm>
          <a:prstGeom prst="rect">
            <a:avLst/>
          </a:prstGeom>
          <a:noFill/>
        </p:spPr>
        <p:txBody>
          <a:bodyPr wrap="none" rtlCol="0">
            <a:spAutoFit/>
          </a:bodyPr>
          <a:lstStyle/>
          <a:p>
            <a:r>
              <a:rPr lang="en-US" sz="2000" b="1" dirty="0">
                <a:solidFill>
                  <a:schemeClr val="bg2"/>
                </a:solidFill>
                <a:highlight>
                  <a:srgbClr val="000000"/>
                </a:highlight>
              </a:rPr>
              <a:t>TYPESCRIPT-PHP-MYSQL</a:t>
            </a:r>
            <a:endParaRPr lang="es-CR" sz="2000" b="1" dirty="0">
              <a:solidFill>
                <a:schemeClr val="bg2"/>
              </a:solidFill>
              <a:highlight>
                <a:srgbClr val="000000"/>
              </a:highlight>
            </a:endParaRPr>
          </a:p>
        </p:txBody>
      </p:sp>
      <p:pic>
        <p:nvPicPr>
          <p:cNvPr id="8" name="Picture 7" descr="A yellow and black logo&#10;&#10;Description automatically generated">
            <a:extLst>
              <a:ext uri="{FF2B5EF4-FFF2-40B4-BE49-F238E27FC236}">
                <a16:creationId xmlns:a16="http://schemas.microsoft.com/office/drawing/2014/main" id="{F0ABC26D-7997-D10D-22F0-3FDE5F69D2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78648"/>
            <a:ext cx="1960731" cy="679352"/>
          </a:xfrm>
          <a:prstGeom prst="rect">
            <a:avLst/>
          </a:prstGeom>
        </p:spPr>
      </p:pic>
      <p:sp>
        <p:nvSpPr>
          <p:cNvPr id="2" name="TextBox 1">
            <a:extLst>
              <a:ext uri="{FF2B5EF4-FFF2-40B4-BE49-F238E27FC236}">
                <a16:creationId xmlns:a16="http://schemas.microsoft.com/office/drawing/2014/main" id="{9197039B-AA3D-A924-5977-571F91CFEF78}"/>
              </a:ext>
            </a:extLst>
          </p:cNvPr>
          <p:cNvSpPr txBox="1"/>
          <p:nvPr/>
        </p:nvSpPr>
        <p:spPr>
          <a:xfrm>
            <a:off x="315004" y="462681"/>
            <a:ext cx="4648132" cy="477054"/>
          </a:xfrm>
          <a:prstGeom prst="rect">
            <a:avLst/>
          </a:prstGeom>
          <a:noFill/>
        </p:spPr>
        <p:txBody>
          <a:bodyPr wrap="none" rtlCol="0">
            <a:spAutoFit/>
          </a:bodyPr>
          <a:lstStyle/>
          <a:p>
            <a:r>
              <a:rPr lang="en-US" sz="2500" b="1" dirty="0">
                <a:solidFill>
                  <a:schemeClr val="bg2"/>
                </a:solidFill>
              </a:rPr>
              <a:t>INSTALAR XAMPP ADVERTENCIAS</a:t>
            </a:r>
            <a:endParaRPr lang="es-CR" sz="2500" b="1" dirty="0">
              <a:solidFill>
                <a:schemeClr val="bg2"/>
              </a:solidFill>
            </a:endParaRPr>
          </a:p>
        </p:txBody>
      </p:sp>
      <p:pic>
        <p:nvPicPr>
          <p:cNvPr id="7" name="Picture 6" descr="A screenshot of a computer error&#10;&#10;Description automatically generated">
            <a:extLst>
              <a:ext uri="{FF2B5EF4-FFF2-40B4-BE49-F238E27FC236}">
                <a16:creationId xmlns:a16="http://schemas.microsoft.com/office/drawing/2014/main" id="{739DC767-6724-D140-3DF0-92F4CF2055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0365" y="1297147"/>
            <a:ext cx="4284250" cy="2271794"/>
          </a:xfrm>
          <a:prstGeom prst="rect">
            <a:avLst/>
          </a:prstGeom>
        </p:spPr>
      </p:pic>
      <p:pic>
        <p:nvPicPr>
          <p:cNvPr id="10" name="Picture 9" descr="A screenshot of a computer error&#10;&#10;Description automatically generated">
            <a:extLst>
              <a:ext uri="{FF2B5EF4-FFF2-40B4-BE49-F238E27FC236}">
                <a16:creationId xmlns:a16="http://schemas.microsoft.com/office/drawing/2014/main" id="{3BD0E1BF-1217-0C2E-D9E9-D1FE01EF6C0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0365" y="3926353"/>
            <a:ext cx="4284251" cy="1908824"/>
          </a:xfrm>
          <a:prstGeom prst="rect">
            <a:avLst/>
          </a:prstGeom>
        </p:spPr>
      </p:pic>
      <p:pic>
        <p:nvPicPr>
          <p:cNvPr id="12" name="Picture 11" descr="A screenshot of a computer&#10;&#10;Description automatically generated">
            <a:extLst>
              <a:ext uri="{FF2B5EF4-FFF2-40B4-BE49-F238E27FC236}">
                <a16:creationId xmlns:a16="http://schemas.microsoft.com/office/drawing/2014/main" id="{A2BB0E3C-1255-61E9-2303-72B6E8E87DD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53788" y="1297147"/>
            <a:ext cx="5424026" cy="4538030"/>
          </a:xfrm>
          <a:prstGeom prst="rect">
            <a:avLst/>
          </a:prstGeom>
        </p:spPr>
      </p:pic>
    </p:spTree>
    <p:extLst>
      <p:ext uri="{BB962C8B-B14F-4D97-AF65-F5344CB8AC3E}">
        <p14:creationId xmlns:p14="http://schemas.microsoft.com/office/powerpoint/2010/main" val="40249978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ue and black background&#10;&#10;Description automatically generated">
            <a:extLst>
              <a:ext uri="{FF2B5EF4-FFF2-40B4-BE49-F238E27FC236}">
                <a16:creationId xmlns:a16="http://schemas.microsoft.com/office/drawing/2014/main" id="{BCB5CF79-9288-8C9C-B20B-2A60C5C256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2AC2AE74-1634-BCE8-AD22-689F023F584A}"/>
              </a:ext>
            </a:extLst>
          </p:cNvPr>
          <p:cNvSpPr txBox="1"/>
          <p:nvPr/>
        </p:nvSpPr>
        <p:spPr>
          <a:xfrm>
            <a:off x="9198508" y="184378"/>
            <a:ext cx="2788905" cy="400110"/>
          </a:xfrm>
          <a:prstGeom prst="rect">
            <a:avLst/>
          </a:prstGeom>
          <a:noFill/>
        </p:spPr>
        <p:txBody>
          <a:bodyPr wrap="none" rtlCol="0">
            <a:spAutoFit/>
          </a:bodyPr>
          <a:lstStyle/>
          <a:p>
            <a:r>
              <a:rPr lang="en-US" sz="2000" b="1" dirty="0">
                <a:solidFill>
                  <a:schemeClr val="bg2"/>
                </a:solidFill>
                <a:highlight>
                  <a:srgbClr val="000000"/>
                </a:highlight>
              </a:rPr>
              <a:t>TYPESCRIPT-PHP-MYSQL</a:t>
            </a:r>
            <a:endParaRPr lang="es-CR" sz="2000" b="1" dirty="0">
              <a:solidFill>
                <a:schemeClr val="bg2"/>
              </a:solidFill>
              <a:highlight>
                <a:srgbClr val="000000"/>
              </a:highlight>
            </a:endParaRPr>
          </a:p>
        </p:txBody>
      </p:sp>
      <p:pic>
        <p:nvPicPr>
          <p:cNvPr id="8" name="Picture 7" descr="A yellow and black logo&#10;&#10;Description automatically generated">
            <a:extLst>
              <a:ext uri="{FF2B5EF4-FFF2-40B4-BE49-F238E27FC236}">
                <a16:creationId xmlns:a16="http://schemas.microsoft.com/office/drawing/2014/main" id="{F0ABC26D-7997-D10D-22F0-3FDE5F69D2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78648"/>
            <a:ext cx="1960731" cy="679352"/>
          </a:xfrm>
          <a:prstGeom prst="rect">
            <a:avLst/>
          </a:prstGeom>
        </p:spPr>
      </p:pic>
      <p:sp>
        <p:nvSpPr>
          <p:cNvPr id="2" name="TextBox 1">
            <a:extLst>
              <a:ext uri="{FF2B5EF4-FFF2-40B4-BE49-F238E27FC236}">
                <a16:creationId xmlns:a16="http://schemas.microsoft.com/office/drawing/2014/main" id="{9197039B-AA3D-A924-5977-571F91CFEF78}"/>
              </a:ext>
            </a:extLst>
          </p:cNvPr>
          <p:cNvSpPr txBox="1"/>
          <p:nvPr/>
        </p:nvSpPr>
        <p:spPr>
          <a:xfrm>
            <a:off x="315004" y="501361"/>
            <a:ext cx="3954929" cy="477054"/>
          </a:xfrm>
          <a:prstGeom prst="rect">
            <a:avLst/>
          </a:prstGeom>
          <a:noFill/>
        </p:spPr>
        <p:txBody>
          <a:bodyPr wrap="none" rtlCol="0">
            <a:spAutoFit/>
          </a:bodyPr>
          <a:lstStyle/>
          <a:p>
            <a:r>
              <a:rPr lang="en-US" sz="2500" b="1" dirty="0">
                <a:solidFill>
                  <a:schemeClr val="bg2"/>
                </a:solidFill>
              </a:rPr>
              <a:t>XAMPP PANEL DE CONTROL</a:t>
            </a:r>
            <a:endParaRPr lang="es-CR" sz="2500" b="1" dirty="0">
              <a:solidFill>
                <a:schemeClr val="bg2"/>
              </a:solidFill>
            </a:endParaRPr>
          </a:p>
        </p:txBody>
      </p:sp>
      <p:pic>
        <p:nvPicPr>
          <p:cNvPr id="11" name="Picture 10" descr="A screenshot of a computer&#10;&#10;Description automatically generated">
            <a:extLst>
              <a:ext uri="{FF2B5EF4-FFF2-40B4-BE49-F238E27FC236}">
                <a16:creationId xmlns:a16="http://schemas.microsoft.com/office/drawing/2014/main" id="{1C08BA3C-9D9B-494F-212A-48549EB651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42010" y="1074881"/>
            <a:ext cx="7246779" cy="4708237"/>
          </a:xfrm>
          <a:prstGeom prst="rect">
            <a:avLst/>
          </a:prstGeom>
        </p:spPr>
      </p:pic>
      <p:sp>
        <p:nvSpPr>
          <p:cNvPr id="14" name="TextBox 13">
            <a:extLst>
              <a:ext uri="{FF2B5EF4-FFF2-40B4-BE49-F238E27FC236}">
                <a16:creationId xmlns:a16="http://schemas.microsoft.com/office/drawing/2014/main" id="{9A41345C-84A1-8DFD-078C-34C8BC9657C0}"/>
              </a:ext>
            </a:extLst>
          </p:cNvPr>
          <p:cNvSpPr txBox="1"/>
          <p:nvPr/>
        </p:nvSpPr>
        <p:spPr>
          <a:xfrm>
            <a:off x="431749" y="2902545"/>
            <a:ext cx="3578513" cy="2031325"/>
          </a:xfrm>
          <a:prstGeom prst="rect">
            <a:avLst/>
          </a:prstGeom>
          <a:noFill/>
        </p:spPr>
        <p:txBody>
          <a:bodyPr wrap="square" rtlCol="0">
            <a:spAutoFit/>
          </a:bodyPr>
          <a:lstStyle/>
          <a:p>
            <a:pPr algn="just"/>
            <a:r>
              <a:rPr lang="en-US" dirty="0">
                <a:solidFill>
                  <a:schemeClr val="bg1"/>
                </a:solidFill>
              </a:rPr>
              <a:t>Para </a:t>
            </a:r>
            <a:r>
              <a:rPr lang="en-US" dirty="0" err="1">
                <a:solidFill>
                  <a:schemeClr val="bg1"/>
                </a:solidFill>
              </a:rPr>
              <a:t>inicializar</a:t>
            </a:r>
            <a:r>
              <a:rPr lang="en-US" dirty="0">
                <a:solidFill>
                  <a:schemeClr val="bg1"/>
                </a:solidFill>
              </a:rPr>
              <a:t> </a:t>
            </a:r>
            <a:r>
              <a:rPr lang="en-US" dirty="0" err="1">
                <a:solidFill>
                  <a:schemeClr val="bg1"/>
                </a:solidFill>
              </a:rPr>
              <a:t>el</a:t>
            </a:r>
            <a:r>
              <a:rPr lang="en-US" dirty="0">
                <a:solidFill>
                  <a:schemeClr val="bg1"/>
                </a:solidFill>
              </a:rPr>
              <a:t> </a:t>
            </a:r>
            <a:r>
              <a:rPr lang="en-US" dirty="0" err="1">
                <a:solidFill>
                  <a:schemeClr val="bg1"/>
                </a:solidFill>
              </a:rPr>
              <a:t>servidor</a:t>
            </a:r>
            <a:r>
              <a:rPr lang="en-US" dirty="0">
                <a:solidFill>
                  <a:schemeClr val="bg1"/>
                </a:solidFill>
              </a:rPr>
              <a:t> de PHP solo </a:t>
            </a:r>
            <a:r>
              <a:rPr lang="en-US" dirty="0" err="1">
                <a:solidFill>
                  <a:schemeClr val="bg1"/>
                </a:solidFill>
              </a:rPr>
              <a:t>necesitas</a:t>
            </a:r>
            <a:r>
              <a:rPr lang="en-US" dirty="0">
                <a:solidFill>
                  <a:schemeClr val="bg1"/>
                </a:solidFill>
              </a:rPr>
              <a:t> </a:t>
            </a:r>
            <a:r>
              <a:rPr lang="en-US" dirty="0" err="1">
                <a:solidFill>
                  <a:schemeClr val="bg1"/>
                </a:solidFill>
              </a:rPr>
              <a:t>presionar</a:t>
            </a:r>
            <a:r>
              <a:rPr lang="en-US" dirty="0">
                <a:solidFill>
                  <a:schemeClr val="bg1"/>
                </a:solidFill>
              </a:rPr>
              <a:t> “Start” de igual manera para </a:t>
            </a:r>
            <a:r>
              <a:rPr lang="en-US" dirty="0" err="1">
                <a:solidFill>
                  <a:schemeClr val="bg1"/>
                </a:solidFill>
              </a:rPr>
              <a:t>inicializar</a:t>
            </a:r>
            <a:r>
              <a:rPr lang="en-US" dirty="0">
                <a:solidFill>
                  <a:schemeClr val="bg1"/>
                </a:solidFill>
              </a:rPr>
              <a:t> </a:t>
            </a:r>
            <a:r>
              <a:rPr lang="en-US" dirty="0" err="1">
                <a:solidFill>
                  <a:schemeClr val="bg1"/>
                </a:solidFill>
              </a:rPr>
              <a:t>el</a:t>
            </a:r>
            <a:r>
              <a:rPr lang="en-US" dirty="0">
                <a:solidFill>
                  <a:schemeClr val="bg1"/>
                </a:solidFill>
              </a:rPr>
              <a:t> </a:t>
            </a:r>
            <a:r>
              <a:rPr lang="en-US" dirty="0" err="1">
                <a:solidFill>
                  <a:schemeClr val="bg1"/>
                </a:solidFill>
              </a:rPr>
              <a:t>servidor</a:t>
            </a:r>
            <a:r>
              <a:rPr lang="en-US" dirty="0">
                <a:solidFill>
                  <a:schemeClr val="bg1"/>
                </a:solidFill>
              </a:rPr>
              <a:t> de MySQL </a:t>
            </a:r>
            <a:r>
              <a:rPr lang="en-US" dirty="0" err="1">
                <a:solidFill>
                  <a:schemeClr val="bg1"/>
                </a:solidFill>
              </a:rPr>
              <a:t>necesitas</a:t>
            </a:r>
            <a:r>
              <a:rPr lang="en-US" dirty="0">
                <a:solidFill>
                  <a:schemeClr val="bg1"/>
                </a:solidFill>
              </a:rPr>
              <a:t> </a:t>
            </a:r>
            <a:r>
              <a:rPr lang="en-US" dirty="0" err="1">
                <a:solidFill>
                  <a:schemeClr val="bg1"/>
                </a:solidFill>
              </a:rPr>
              <a:t>presionar</a:t>
            </a:r>
            <a:r>
              <a:rPr lang="en-US" dirty="0">
                <a:solidFill>
                  <a:schemeClr val="bg1"/>
                </a:solidFill>
              </a:rPr>
              <a:t> “Start” y para accesar ambos </a:t>
            </a:r>
            <a:r>
              <a:rPr lang="en-US" dirty="0" err="1">
                <a:solidFill>
                  <a:schemeClr val="bg1"/>
                </a:solidFill>
              </a:rPr>
              <a:t>servidores</a:t>
            </a:r>
            <a:r>
              <a:rPr lang="en-US" dirty="0">
                <a:solidFill>
                  <a:schemeClr val="bg1"/>
                </a:solidFill>
              </a:rPr>
              <a:t> se </a:t>
            </a:r>
            <a:r>
              <a:rPr lang="en-US" dirty="0" err="1">
                <a:solidFill>
                  <a:schemeClr val="bg1"/>
                </a:solidFill>
              </a:rPr>
              <a:t>presiona</a:t>
            </a:r>
            <a:r>
              <a:rPr lang="en-US" dirty="0">
                <a:solidFill>
                  <a:schemeClr val="bg1"/>
                </a:solidFill>
              </a:rPr>
              <a:t> “Admin”.</a:t>
            </a:r>
            <a:endParaRPr lang="es-CR" dirty="0">
              <a:solidFill>
                <a:schemeClr val="bg1"/>
              </a:solidFill>
            </a:endParaRPr>
          </a:p>
        </p:txBody>
      </p:sp>
      <p:cxnSp>
        <p:nvCxnSpPr>
          <p:cNvPr id="17" name="Straight Arrow Connector 16">
            <a:extLst>
              <a:ext uri="{FF2B5EF4-FFF2-40B4-BE49-F238E27FC236}">
                <a16:creationId xmlns:a16="http://schemas.microsoft.com/office/drawing/2014/main" id="{9AB2E69C-5C43-C70C-1210-0AC8153486D9}"/>
              </a:ext>
            </a:extLst>
          </p:cNvPr>
          <p:cNvCxnSpPr>
            <a:cxnSpLocks/>
          </p:cNvCxnSpPr>
          <p:nvPr/>
        </p:nvCxnSpPr>
        <p:spPr>
          <a:xfrm>
            <a:off x="2292468" y="2364069"/>
            <a:ext cx="2636858"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1" name="Rectangle 20">
            <a:extLst>
              <a:ext uri="{FF2B5EF4-FFF2-40B4-BE49-F238E27FC236}">
                <a16:creationId xmlns:a16="http://schemas.microsoft.com/office/drawing/2014/main" id="{F7DB2405-1BFA-7EB0-E963-39A50ABF4C97}"/>
              </a:ext>
            </a:extLst>
          </p:cNvPr>
          <p:cNvSpPr/>
          <p:nvPr/>
        </p:nvSpPr>
        <p:spPr>
          <a:xfrm>
            <a:off x="4989095" y="1936811"/>
            <a:ext cx="4209413" cy="854516"/>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s-CR"/>
          </a:p>
        </p:txBody>
      </p:sp>
      <p:cxnSp>
        <p:nvCxnSpPr>
          <p:cNvPr id="26" name="Straight Connector 25">
            <a:extLst>
              <a:ext uri="{FF2B5EF4-FFF2-40B4-BE49-F238E27FC236}">
                <a16:creationId xmlns:a16="http://schemas.microsoft.com/office/drawing/2014/main" id="{6D39BE95-922D-A73E-263F-638F59F1B62F}"/>
              </a:ext>
            </a:extLst>
          </p:cNvPr>
          <p:cNvCxnSpPr/>
          <p:nvPr/>
        </p:nvCxnSpPr>
        <p:spPr>
          <a:xfrm>
            <a:off x="2292468" y="2364069"/>
            <a:ext cx="0" cy="538476"/>
          </a:xfrm>
          <a:prstGeom prst="line">
            <a:avLst/>
          </a:prstGeom>
        </p:spPr>
        <p:style>
          <a:lnRef idx="1">
            <a:schemeClr val="accent2"/>
          </a:lnRef>
          <a:fillRef idx="0">
            <a:schemeClr val="accent2"/>
          </a:fillRef>
          <a:effectRef idx="0">
            <a:schemeClr val="accent2"/>
          </a:effectRef>
          <a:fontRef idx="minor">
            <a:schemeClr val="tx1"/>
          </a:fontRef>
        </p:style>
      </p:cxnSp>
      <p:sp>
        <p:nvSpPr>
          <p:cNvPr id="27" name="TextBox 26">
            <a:extLst>
              <a:ext uri="{FF2B5EF4-FFF2-40B4-BE49-F238E27FC236}">
                <a16:creationId xmlns:a16="http://schemas.microsoft.com/office/drawing/2014/main" id="{C5B609DC-28C1-B28C-92F9-7A940B0593C9}"/>
              </a:ext>
            </a:extLst>
          </p:cNvPr>
          <p:cNvSpPr txBox="1"/>
          <p:nvPr/>
        </p:nvSpPr>
        <p:spPr>
          <a:xfrm>
            <a:off x="8169171" y="6088845"/>
            <a:ext cx="3519618" cy="369332"/>
          </a:xfrm>
          <a:prstGeom prst="rect">
            <a:avLst/>
          </a:prstGeom>
          <a:noFill/>
        </p:spPr>
        <p:txBody>
          <a:bodyPr wrap="none" rtlCol="0">
            <a:spAutoFit/>
          </a:bodyPr>
          <a:lstStyle/>
          <a:p>
            <a:r>
              <a:rPr lang="en-US" dirty="0" err="1">
                <a:solidFill>
                  <a:schemeClr val="bg1"/>
                </a:solidFill>
              </a:rPr>
              <a:t>Veamos</a:t>
            </a:r>
            <a:r>
              <a:rPr lang="en-US" dirty="0">
                <a:solidFill>
                  <a:schemeClr val="bg1"/>
                </a:solidFill>
              </a:rPr>
              <a:t> </a:t>
            </a:r>
            <a:r>
              <a:rPr lang="en-US" dirty="0" err="1">
                <a:solidFill>
                  <a:schemeClr val="bg1"/>
                </a:solidFill>
              </a:rPr>
              <a:t>en</a:t>
            </a:r>
            <a:r>
              <a:rPr lang="en-US" dirty="0">
                <a:solidFill>
                  <a:schemeClr val="bg1"/>
                </a:solidFill>
              </a:rPr>
              <a:t> </a:t>
            </a:r>
            <a:r>
              <a:rPr lang="en-US" dirty="0" err="1">
                <a:solidFill>
                  <a:schemeClr val="bg1"/>
                </a:solidFill>
              </a:rPr>
              <a:t>nuestro</a:t>
            </a:r>
            <a:r>
              <a:rPr lang="en-US" dirty="0">
                <a:solidFill>
                  <a:schemeClr val="bg1"/>
                </a:solidFill>
              </a:rPr>
              <a:t> </a:t>
            </a:r>
            <a:r>
              <a:rPr lang="en-US" dirty="0" err="1">
                <a:solidFill>
                  <a:schemeClr val="bg1"/>
                </a:solidFill>
              </a:rPr>
              <a:t>navegador</a:t>
            </a:r>
            <a:r>
              <a:rPr lang="en-US" dirty="0">
                <a:solidFill>
                  <a:schemeClr val="bg1"/>
                </a:solidFill>
              </a:rPr>
              <a:t>………</a:t>
            </a:r>
            <a:endParaRPr lang="es-CR" dirty="0">
              <a:solidFill>
                <a:schemeClr val="bg1"/>
              </a:solidFill>
            </a:endParaRPr>
          </a:p>
        </p:txBody>
      </p:sp>
    </p:spTree>
    <p:extLst>
      <p:ext uri="{BB962C8B-B14F-4D97-AF65-F5344CB8AC3E}">
        <p14:creationId xmlns:p14="http://schemas.microsoft.com/office/powerpoint/2010/main" val="937138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ue and black background&#10;&#10;Description automatically generated">
            <a:extLst>
              <a:ext uri="{FF2B5EF4-FFF2-40B4-BE49-F238E27FC236}">
                <a16:creationId xmlns:a16="http://schemas.microsoft.com/office/drawing/2014/main" id="{BCB5CF79-9288-8C9C-B20B-2A60C5C256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2AC2AE74-1634-BCE8-AD22-689F023F584A}"/>
              </a:ext>
            </a:extLst>
          </p:cNvPr>
          <p:cNvSpPr txBox="1"/>
          <p:nvPr/>
        </p:nvSpPr>
        <p:spPr>
          <a:xfrm>
            <a:off x="9198508" y="184378"/>
            <a:ext cx="2788905" cy="400110"/>
          </a:xfrm>
          <a:prstGeom prst="rect">
            <a:avLst/>
          </a:prstGeom>
          <a:noFill/>
        </p:spPr>
        <p:txBody>
          <a:bodyPr wrap="none" rtlCol="0">
            <a:spAutoFit/>
          </a:bodyPr>
          <a:lstStyle/>
          <a:p>
            <a:r>
              <a:rPr lang="en-US" sz="2000" b="1" dirty="0">
                <a:solidFill>
                  <a:schemeClr val="bg2"/>
                </a:solidFill>
                <a:highlight>
                  <a:srgbClr val="000000"/>
                </a:highlight>
              </a:rPr>
              <a:t>TYPESCRIPT-PHP-MYSQL</a:t>
            </a:r>
            <a:endParaRPr lang="es-CR" sz="2000" b="1" dirty="0">
              <a:solidFill>
                <a:schemeClr val="bg2"/>
              </a:solidFill>
              <a:highlight>
                <a:srgbClr val="000000"/>
              </a:highlight>
            </a:endParaRPr>
          </a:p>
        </p:txBody>
      </p:sp>
      <p:sp>
        <p:nvSpPr>
          <p:cNvPr id="2" name="TextBox 1">
            <a:extLst>
              <a:ext uri="{FF2B5EF4-FFF2-40B4-BE49-F238E27FC236}">
                <a16:creationId xmlns:a16="http://schemas.microsoft.com/office/drawing/2014/main" id="{9197039B-AA3D-A924-5977-571F91CFEF78}"/>
              </a:ext>
            </a:extLst>
          </p:cNvPr>
          <p:cNvSpPr txBox="1"/>
          <p:nvPr/>
        </p:nvSpPr>
        <p:spPr>
          <a:xfrm>
            <a:off x="0" y="0"/>
            <a:ext cx="3577326" cy="477054"/>
          </a:xfrm>
          <a:prstGeom prst="rect">
            <a:avLst/>
          </a:prstGeom>
          <a:noFill/>
        </p:spPr>
        <p:txBody>
          <a:bodyPr wrap="none" rtlCol="0">
            <a:spAutoFit/>
          </a:bodyPr>
          <a:lstStyle/>
          <a:p>
            <a:r>
              <a:rPr lang="en-US" sz="2500" b="1" dirty="0">
                <a:solidFill>
                  <a:schemeClr val="bg2"/>
                </a:solidFill>
              </a:rPr>
              <a:t>XAMPP - PHP WEB PANEL</a:t>
            </a:r>
            <a:endParaRPr lang="es-CR" sz="2500" b="1" dirty="0">
              <a:solidFill>
                <a:schemeClr val="bg2"/>
              </a:solidFill>
            </a:endParaRPr>
          </a:p>
        </p:txBody>
      </p:sp>
      <p:pic>
        <p:nvPicPr>
          <p:cNvPr id="4" name="Picture 3" descr="A screenshot of a computer&#10;&#10;Description automatically generated">
            <a:extLst>
              <a:ext uri="{FF2B5EF4-FFF2-40B4-BE49-F238E27FC236}">
                <a16:creationId xmlns:a16="http://schemas.microsoft.com/office/drawing/2014/main" id="{F07727D4-8DB6-27D6-C427-BA1A10A2D6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8092" y="801256"/>
            <a:ext cx="7292791" cy="5377392"/>
          </a:xfrm>
          <a:prstGeom prst="rect">
            <a:avLst/>
          </a:prstGeom>
        </p:spPr>
      </p:pic>
      <p:pic>
        <p:nvPicPr>
          <p:cNvPr id="8" name="Picture 7" descr="A yellow and black logo&#10;&#10;Description automatically generated">
            <a:extLst>
              <a:ext uri="{FF2B5EF4-FFF2-40B4-BE49-F238E27FC236}">
                <a16:creationId xmlns:a16="http://schemas.microsoft.com/office/drawing/2014/main" id="{F0ABC26D-7997-D10D-22F0-3FDE5F69D2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178648"/>
            <a:ext cx="1960731" cy="679352"/>
          </a:xfrm>
          <a:prstGeom prst="rect">
            <a:avLst/>
          </a:prstGeom>
        </p:spPr>
      </p:pic>
      <p:sp>
        <p:nvSpPr>
          <p:cNvPr id="7" name="TextBox 6">
            <a:extLst>
              <a:ext uri="{FF2B5EF4-FFF2-40B4-BE49-F238E27FC236}">
                <a16:creationId xmlns:a16="http://schemas.microsoft.com/office/drawing/2014/main" id="{9C645BA2-23DF-FA0F-4B35-FFE0D5228005}"/>
              </a:ext>
            </a:extLst>
          </p:cNvPr>
          <p:cNvSpPr txBox="1"/>
          <p:nvPr/>
        </p:nvSpPr>
        <p:spPr>
          <a:xfrm>
            <a:off x="9627573" y="6156039"/>
            <a:ext cx="2353529" cy="369332"/>
          </a:xfrm>
          <a:prstGeom prst="rect">
            <a:avLst/>
          </a:prstGeom>
          <a:noFill/>
        </p:spPr>
        <p:txBody>
          <a:bodyPr wrap="none" rtlCol="0">
            <a:spAutoFit/>
          </a:bodyPr>
          <a:lstStyle/>
          <a:p>
            <a:r>
              <a:rPr lang="en-US" dirty="0">
                <a:solidFill>
                  <a:schemeClr val="accent4">
                    <a:lumMod val="75000"/>
                  </a:schemeClr>
                </a:solidFill>
                <a:highlight>
                  <a:srgbClr val="000000"/>
                </a:highlight>
              </a:rPr>
              <a:t>MODIFICAR INDEX</a:t>
            </a:r>
            <a:r>
              <a:rPr lang="en-US" dirty="0">
                <a:solidFill>
                  <a:schemeClr val="accent4">
                    <a:lumMod val="75000"/>
                  </a:schemeClr>
                </a:solidFill>
              </a:rPr>
              <a:t>.</a:t>
            </a:r>
            <a:r>
              <a:rPr lang="en-US" dirty="0">
                <a:solidFill>
                  <a:schemeClr val="accent4">
                    <a:lumMod val="75000"/>
                  </a:schemeClr>
                </a:solidFill>
                <a:highlight>
                  <a:srgbClr val="000000"/>
                </a:highlight>
              </a:rPr>
              <a:t>PHP</a:t>
            </a:r>
            <a:endParaRPr lang="es-CR" dirty="0">
              <a:solidFill>
                <a:schemeClr val="accent4">
                  <a:lumMod val="75000"/>
                </a:schemeClr>
              </a:solidFill>
              <a:highlight>
                <a:srgbClr val="000000"/>
              </a:highlight>
            </a:endParaRPr>
          </a:p>
        </p:txBody>
      </p:sp>
    </p:spTree>
    <p:extLst>
      <p:ext uri="{BB962C8B-B14F-4D97-AF65-F5344CB8AC3E}">
        <p14:creationId xmlns:p14="http://schemas.microsoft.com/office/powerpoint/2010/main" val="15000383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ue and black background&#10;&#10;Description automatically generated">
            <a:extLst>
              <a:ext uri="{FF2B5EF4-FFF2-40B4-BE49-F238E27FC236}">
                <a16:creationId xmlns:a16="http://schemas.microsoft.com/office/drawing/2014/main" id="{BCB5CF79-9288-8C9C-B20B-2A60C5C256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2AC2AE74-1634-BCE8-AD22-689F023F584A}"/>
              </a:ext>
            </a:extLst>
          </p:cNvPr>
          <p:cNvSpPr txBox="1"/>
          <p:nvPr/>
        </p:nvSpPr>
        <p:spPr>
          <a:xfrm>
            <a:off x="9198508" y="184378"/>
            <a:ext cx="2788905" cy="400110"/>
          </a:xfrm>
          <a:prstGeom prst="rect">
            <a:avLst/>
          </a:prstGeom>
          <a:noFill/>
        </p:spPr>
        <p:txBody>
          <a:bodyPr wrap="none" rtlCol="0">
            <a:spAutoFit/>
          </a:bodyPr>
          <a:lstStyle/>
          <a:p>
            <a:r>
              <a:rPr lang="en-US" sz="2000" b="1" dirty="0">
                <a:solidFill>
                  <a:schemeClr val="bg2"/>
                </a:solidFill>
                <a:highlight>
                  <a:srgbClr val="000000"/>
                </a:highlight>
              </a:rPr>
              <a:t>TYPESCRIPT-PHP-MYSQL</a:t>
            </a:r>
            <a:endParaRPr lang="es-CR" sz="2000" b="1" dirty="0">
              <a:solidFill>
                <a:schemeClr val="bg2"/>
              </a:solidFill>
              <a:highlight>
                <a:srgbClr val="000000"/>
              </a:highlight>
            </a:endParaRPr>
          </a:p>
        </p:txBody>
      </p:sp>
      <p:sp>
        <p:nvSpPr>
          <p:cNvPr id="2" name="TextBox 1">
            <a:extLst>
              <a:ext uri="{FF2B5EF4-FFF2-40B4-BE49-F238E27FC236}">
                <a16:creationId xmlns:a16="http://schemas.microsoft.com/office/drawing/2014/main" id="{9197039B-AA3D-A924-5977-571F91CFEF78}"/>
              </a:ext>
            </a:extLst>
          </p:cNvPr>
          <p:cNvSpPr txBox="1"/>
          <p:nvPr/>
        </p:nvSpPr>
        <p:spPr>
          <a:xfrm>
            <a:off x="0" y="0"/>
            <a:ext cx="6347315" cy="477054"/>
          </a:xfrm>
          <a:prstGeom prst="rect">
            <a:avLst/>
          </a:prstGeom>
          <a:noFill/>
        </p:spPr>
        <p:txBody>
          <a:bodyPr wrap="none" rtlCol="0">
            <a:spAutoFit/>
          </a:bodyPr>
          <a:lstStyle/>
          <a:p>
            <a:r>
              <a:rPr lang="en-US" sz="2500" b="1" dirty="0">
                <a:solidFill>
                  <a:schemeClr val="bg2"/>
                </a:solidFill>
              </a:rPr>
              <a:t>XAMPP -  phpMyAdmin – MySQL - WEB PANEL</a:t>
            </a:r>
            <a:endParaRPr lang="es-CR" sz="2500" b="1" dirty="0">
              <a:solidFill>
                <a:schemeClr val="bg2"/>
              </a:solidFill>
            </a:endParaRPr>
          </a:p>
        </p:txBody>
      </p:sp>
      <p:pic>
        <p:nvPicPr>
          <p:cNvPr id="8" name="Picture 7" descr="A yellow and black logo&#10;&#10;Description automatically generated">
            <a:extLst>
              <a:ext uri="{FF2B5EF4-FFF2-40B4-BE49-F238E27FC236}">
                <a16:creationId xmlns:a16="http://schemas.microsoft.com/office/drawing/2014/main" id="{F0ABC26D-7997-D10D-22F0-3FDE5F69D2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78648"/>
            <a:ext cx="1960731" cy="679352"/>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5CC44C3D-1D20-5372-CEB9-0882ABDB38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60731" y="768866"/>
            <a:ext cx="7400364" cy="5456712"/>
          </a:xfrm>
          <a:prstGeom prst="rect">
            <a:avLst/>
          </a:prstGeom>
        </p:spPr>
      </p:pic>
    </p:spTree>
    <p:extLst>
      <p:ext uri="{BB962C8B-B14F-4D97-AF65-F5344CB8AC3E}">
        <p14:creationId xmlns:p14="http://schemas.microsoft.com/office/powerpoint/2010/main" val="32932303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ue and black background&#10;&#10;Description automatically generated">
            <a:extLst>
              <a:ext uri="{FF2B5EF4-FFF2-40B4-BE49-F238E27FC236}">
                <a16:creationId xmlns:a16="http://schemas.microsoft.com/office/drawing/2014/main" id="{BCB5CF79-9288-8C9C-B20B-2A60C5C256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2AC2AE74-1634-BCE8-AD22-689F023F584A}"/>
              </a:ext>
            </a:extLst>
          </p:cNvPr>
          <p:cNvSpPr txBox="1"/>
          <p:nvPr/>
        </p:nvSpPr>
        <p:spPr>
          <a:xfrm>
            <a:off x="9198508" y="184378"/>
            <a:ext cx="2788905" cy="400110"/>
          </a:xfrm>
          <a:prstGeom prst="rect">
            <a:avLst/>
          </a:prstGeom>
          <a:noFill/>
        </p:spPr>
        <p:txBody>
          <a:bodyPr wrap="none" rtlCol="0">
            <a:spAutoFit/>
          </a:bodyPr>
          <a:lstStyle/>
          <a:p>
            <a:r>
              <a:rPr lang="en-US" sz="2000" b="1" dirty="0">
                <a:solidFill>
                  <a:schemeClr val="bg2"/>
                </a:solidFill>
                <a:highlight>
                  <a:srgbClr val="000000"/>
                </a:highlight>
              </a:rPr>
              <a:t>TYPESCRIPT-PHP-MYSQL</a:t>
            </a:r>
            <a:endParaRPr lang="es-CR" sz="2000" b="1" dirty="0">
              <a:solidFill>
                <a:schemeClr val="bg2"/>
              </a:solidFill>
              <a:highlight>
                <a:srgbClr val="000000"/>
              </a:highlight>
            </a:endParaRPr>
          </a:p>
        </p:txBody>
      </p:sp>
      <p:pic>
        <p:nvPicPr>
          <p:cNvPr id="8" name="Picture 7" descr="A yellow and black logo&#10;&#10;Description automatically generated">
            <a:extLst>
              <a:ext uri="{FF2B5EF4-FFF2-40B4-BE49-F238E27FC236}">
                <a16:creationId xmlns:a16="http://schemas.microsoft.com/office/drawing/2014/main" id="{F0ABC26D-7997-D10D-22F0-3FDE5F69D2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78648"/>
            <a:ext cx="1960731" cy="679352"/>
          </a:xfrm>
          <a:prstGeom prst="rect">
            <a:avLst/>
          </a:prstGeom>
        </p:spPr>
      </p:pic>
      <p:sp>
        <p:nvSpPr>
          <p:cNvPr id="2" name="TextBox 1">
            <a:extLst>
              <a:ext uri="{FF2B5EF4-FFF2-40B4-BE49-F238E27FC236}">
                <a16:creationId xmlns:a16="http://schemas.microsoft.com/office/drawing/2014/main" id="{9197039B-AA3D-A924-5977-571F91CFEF78}"/>
              </a:ext>
            </a:extLst>
          </p:cNvPr>
          <p:cNvSpPr txBox="1"/>
          <p:nvPr/>
        </p:nvSpPr>
        <p:spPr>
          <a:xfrm>
            <a:off x="714909" y="693919"/>
            <a:ext cx="5679825" cy="477054"/>
          </a:xfrm>
          <a:prstGeom prst="rect">
            <a:avLst/>
          </a:prstGeom>
          <a:noFill/>
        </p:spPr>
        <p:txBody>
          <a:bodyPr wrap="none" rtlCol="0">
            <a:spAutoFit/>
          </a:bodyPr>
          <a:lstStyle/>
          <a:p>
            <a:r>
              <a:rPr lang="en-US" sz="2500" b="1" dirty="0">
                <a:solidFill>
                  <a:schemeClr val="bg2"/>
                </a:solidFill>
              </a:rPr>
              <a:t>¿COMO CORRER UN PHP (check plugins)?</a:t>
            </a:r>
            <a:endParaRPr lang="es-CR" sz="2500" b="1" dirty="0">
              <a:solidFill>
                <a:schemeClr val="bg2"/>
              </a:solidFill>
            </a:endParaRPr>
          </a:p>
        </p:txBody>
      </p:sp>
      <p:sp>
        <p:nvSpPr>
          <p:cNvPr id="3" name="TextBox 2">
            <a:extLst>
              <a:ext uri="{FF2B5EF4-FFF2-40B4-BE49-F238E27FC236}">
                <a16:creationId xmlns:a16="http://schemas.microsoft.com/office/drawing/2014/main" id="{B41CA48F-C224-9F78-D319-FDB9F7C04934}"/>
              </a:ext>
            </a:extLst>
          </p:cNvPr>
          <p:cNvSpPr txBox="1"/>
          <p:nvPr/>
        </p:nvSpPr>
        <p:spPr>
          <a:xfrm>
            <a:off x="296884" y="1359189"/>
            <a:ext cx="5023262" cy="3693319"/>
          </a:xfrm>
          <a:prstGeom prst="rect">
            <a:avLst/>
          </a:prstGeom>
          <a:noFill/>
        </p:spPr>
        <p:txBody>
          <a:bodyPr wrap="square" rtlCol="0">
            <a:spAutoFit/>
          </a:bodyPr>
          <a:lstStyle/>
          <a:p>
            <a:pPr marL="342900" indent="-342900" algn="just">
              <a:buAutoNum type="arabicParenR"/>
            </a:pPr>
            <a:r>
              <a:rPr lang="en-US" dirty="0">
                <a:solidFill>
                  <a:schemeClr val="bg1"/>
                </a:solidFill>
                <a:highlight>
                  <a:srgbClr val="000000"/>
                </a:highlight>
              </a:rPr>
              <a:t>Para </a:t>
            </a:r>
            <a:r>
              <a:rPr lang="en-US" dirty="0" err="1">
                <a:solidFill>
                  <a:schemeClr val="bg1"/>
                </a:solidFill>
                <a:highlight>
                  <a:srgbClr val="000000"/>
                </a:highlight>
              </a:rPr>
              <a:t>este</a:t>
            </a:r>
            <a:r>
              <a:rPr lang="en-US" dirty="0">
                <a:solidFill>
                  <a:schemeClr val="bg1"/>
                </a:solidFill>
                <a:highlight>
                  <a:srgbClr val="000000"/>
                </a:highlight>
              </a:rPr>
              <a:t> </a:t>
            </a:r>
            <a:r>
              <a:rPr lang="en-US" dirty="0" err="1">
                <a:solidFill>
                  <a:schemeClr val="bg1"/>
                </a:solidFill>
                <a:highlight>
                  <a:srgbClr val="000000"/>
                </a:highlight>
              </a:rPr>
              <a:t>ejercicio</a:t>
            </a:r>
            <a:r>
              <a:rPr lang="en-US" dirty="0">
                <a:solidFill>
                  <a:schemeClr val="bg1"/>
                </a:solidFill>
                <a:highlight>
                  <a:srgbClr val="000000"/>
                </a:highlight>
              </a:rPr>
              <a:t> </a:t>
            </a:r>
            <a:r>
              <a:rPr lang="en-US" dirty="0" err="1">
                <a:solidFill>
                  <a:schemeClr val="bg1"/>
                </a:solidFill>
                <a:highlight>
                  <a:srgbClr val="000000"/>
                </a:highlight>
              </a:rPr>
              <a:t>creamos</a:t>
            </a:r>
            <a:r>
              <a:rPr lang="en-US" dirty="0">
                <a:solidFill>
                  <a:schemeClr val="bg1"/>
                </a:solidFill>
                <a:highlight>
                  <a:srgbClr val="000000"/>
                </a:highlight>
              </a:rPr>
              <a:t> </a:t>
            </a:r>
            <a:r>
              <a:rPr lang="en-US" dirty="0" err="1">
                <a:solidFill>
                  <a:schemeClr val="bg1"/>
                </a:solidFill>
                <a:highlight>
                  <a:srgbClr val="000000"/>
                </a:highlight>
              </a:rPr>
              <a:t>una</a:t>
            </a:r>
            <a:r>
              <a:rPr lang="en-US" dirty="0">
                <a:solidFill>
                  <a:schemeClr val="bg1"/>
                </a:solidFill>
                <a:highlight>
                  <a:srgbClr val="000000"/>
                </a:highlight>
              </a:rPr>
              <a:t> </a:t>
            </a:r>
            <a:r>
              <a:rPr lang="en-US" dirty="0" err="1">
                <a:solidFill>
                  <a:schemeClr val="bg1"/>
                </a:solidFill>
                <a:highlight>
                  <a:srgbClr val="000000"/>
                </a:highlight>
              </a:rPr>
              <a:t>carpeta</a:t>
            </a:r>
            <a:r>
              <a:rPr lang="en-US" dirty="0">
                <a:solidFill>
                  <a:schemeClr val="bg1"/>
                </a:solidFill>
                <a:highlight>
                  <a:srgbClr val="000000"/>
                </a:highlight>
              </a:rPr>
              <a:t> </a:t>
            </a:r>
            <a:r>
              <a:rPr lang="en-US" dirty="0" err="1">
                <a:solidFill>
                  <a:schemeClr val="bg1"/>
                </a:solidFill>
                <a:highlight>
                  <a:srgbClr val="000000"/>
                </a:highlight>
              </a:rPr>
              <a:t>dentro</a:t>
            </a:r>
            <a:r>
              <a:rPr lang="en-US" dirty="0">
                <a:solidFill>
                  <a:schemeClr val="bg1"/>
                </a:solidFill>
                <a:highlight>
                  <a:srgbClr val="000000"/>
                </a:highlight>
              </a:rPr>
              <a:t> del Directorio C:\xampp\htdocs </a:t>
            </a:r>
            <a:r>
              <a:rPr lang="en-US" dirty="0" err="1">
                <a:solidFill>
                  <a:schemeClr val="bg1"/>
                </a:solidFill>
                <a:highlight>
                  <a:srgbClr val="000000"/>
                </a:highlight>
              </a:rPr>
              <a:t>llamada</a:t>
            </a:r>
            <a:r>
              <a:rPr lang="en-US" dirty="0">
                <a:solidFill>
                  <a:schemeClr val="bg1"/>
                </a:solidFill>
                <a:highlight>
                  <a:srgbClr val="000000"/>
                </a:highlight>
              </a:rPr>
              <a:t> </a:t>
            </a:r>
            <a:r>
              <a:rPr lang="en-US" dirty="0" err="1">
                <a:solidFill>
                  <a:schemeClr val="bg1"/>
                </a:solidFill>
                <a:highlight>
                  <a:srgbClr val="000000"/>
                </a:highlight>
              </a:rPr>
              <a:t>Ejercicio_PHP</a:t>
            </a:r>
            <a:r>
              <a:rPr lang="en-US" dirty="0">
                <a:solidFill>
                  <a:schemeClr val="bg1"/>
                </a:solidFill>
                <a:highlight>
                  <a:srgbClr val="000000"/>
                </a:highlight>
              </a:rPr>
              <a:t> (C:\</a:t>
            </a:r>
            <a:r>
              <a:rPr lang="en-US" dirty="0" err="1">
                <a:solidFill>
                  <a:schemeClr val="bg1"/>
                </a:solidFill>
                <a:highlight>
                  <a:srgbClr val="000000"/>
                </a:highlight>
              </a:rPr>
              <a:t>xampp</a:t>
            </a:r>
            <a:r>
              <a:rPr lang="en-US" dirty="0">
                <a:solidFill>
                  <a:schemeClr val="bg1"/>
                </a:solidFill>
                <a:highlight>
                  <a:srgbClr val="000000"/>
                </a:highlight>
              </a:rPr>
              <a:t>\</a:t>
            </a:r>
            <a:r>
              <a:rPr lang="en-US" dirty="0" err="1">
                <a:solidFill>
                  <a:schemeClr val="bg1"/>
                </a:solidFill>
                <a:highlight>
                  <a:srgbClr val="000000"/>
                </a:highlight>
              </a:rPr>
              <a:t>htdocs</a:t>
            </a:r>
            <a:r>
              <a:rPr lang="en-US" dirty="0">
                <a:solidFill>
                  <a:schemeClr val="bg1"/>
                </a:solidFill>
                <a:highlight>
                  <a:srgbClr val="000000"/>
                </a:highlight>
              </a:rPr>
              <a:t>\</a:t>
            </a:r>
            <a:r>
              <a:rPr lang="en-US" dirty="0" err="1">
                <a:solidFill>
                  <a:schemeClr val="bg1"/>
                </a:solidFill>
                <a:highlight>
                  <a:srgbClr val="000000"/>
                </a:highlight>
              </a:rPr>
              <a:t>Ejercicio_PHP</a:t>
            </a:r>
            <a:r>
              <a:rPr lang="en-US" dirty="0">
                <a:solidFill>
                  <a:schemeClr val="bg1"/>
                </a:solidFill>
                <a:highlight>
                  <a:srgbClr val="000000"/>
                </a:highlight>
              </a:rPr>
              <a:t>)</a:t>
            </a:r>
          </a:p>
          <a:p>
            <a:pPr marL="342900" indent="-342900" algn="just">
              <a:buAutoNum type="arabicParenR"/>
            </a:pPr>
            <a:endParaRPr lang="en-US" dirty="0">
              <a:solidFill>
                <a:schemeClr val="bg1"/>
              </a:solidFill>
              <a:highlight>
                <a:srgbClr val="000000"/>
              </a:highlight>
            </a:endParaRPr>
          </a:p>
          <a:p>
            <a:pPr marL="342900" indent="-342900" algn="just">
              <a:buAutoNum type="arabicParenR" startAt="2"/>
            </a:pPr>
            <a:r>
              <a:rPr lang="en-US" dirty="0" err="1">
                <a:solidFill>
                  <a:schemeClr val="bg1"/>
                </a:solidFill>
                <a:highlight>
                  <a:srgbClr val="000000"/>
                </a:highlight>
              </a:rPr>
              <a:t>Abrimos</a:t>
            </a:r>
            <a:r>
              <a:rPr lang="en-US" dirty="0">
                <a:solidFill>
                  <a:schemeClr val="bg1"/>
                </a:solidFill>
                <a:highlight>
                  <a:srgbClr val="000000"/>
                </a:highlight>
              </a:rPr>
              <a:t> la </a:t>
            </a:r>
            <a:r>
              <a:rPr lang="en-US" dirty="0" err="1">
                <a:solidFill>
                  <a:schemeClr val="bg1"/>
                </a:solidFill>
                <a:highlight>
                  <a:srgbClr val="000000"/>
                </a:highlight>
              </a:rPr>
              <a:t>carpeta</a:t>
            </a:r>
            <a:r>
              <a:rPr lang="en-US" dirty="0">
                <a:solidFill>
                  <a:schemeClr val="bg1"/>
                </a:solidFill>
                <a:highlight>
                  <a:srgbClr val="000000"/>
                </a:highlight>
              </a:rPr>
              <a:t> con VSCODE</a:t>
            </a:r>
          </a:p>
          <a:p>
            <a:pPr marL="342900" indent="-342900" algn="just">
              <a:buAutoNum type="arabicParenR" startAt="2"/>
            </a:pPr>
            <a:endParaRPr lang="en-US" dirty="0">
              <a:solidFill>
                <a:schemeClr val="bg1"/>
              </a:solidFill>
              <a:highlight>
                <a:srgbClr val="000000"/>
              </a:highlight>
            </a:endParaRPr>
          </a:p>
          <a:p>
            <a:pPr marL="342900" indent="-342900" algn="just">
              <a:buAutoNum type="arabicParenR" startAt="2"/>
            </a:pPr>
            <a:r>
              <a:rPr lang="en-US" dirty="0">
                <a:solidFill>
                  <a:schemeClr val="bg1"/>
                </a:solidFill>
                <a:highlight>
                  <a:srgbClr val="000000"/>
                </a:highlight>
              </a:rPr>
              <a:t>Crear un </a:t>
            </a:r>
            <a:r>
              <a:rPr lang="en-US" dirty="0" err="1">
                <a:solidFill>
                  <a:schemeClr val="bg1"/>
                </a:solidFill>
                <a:highlight>
                  <a:srgbClr val="000000"/>
                </a:highlight>
              </a:rPr>
              <a:t>archivo</a:t>
            </a:r>
            <a:r>
              <a:rPr lang="en-US" dirty="0">
                <a:solidFill>
                  <a:schemeClr val="bg1"/>
                </a:solidFill>
                <a:highlight>
                  <a:srgbClr val="000000"/>
                </a:highlight>
              </a:rPr>
              <a:t> </a:t>
            </a:r>
            <a:r>
              <a:rPr lang="en-US" dirty="0" err="1">
                <a:solidFill>
                  <a:schemeClr val="bg1"/>
                </a:solidFill>
                <a:highlight>
                  <a:srgbClr val="000000"/>
                </a:highlight>
              </a:rPr>
              <a:t>llamado</a:t>
            </a:r>
            <a:r>
              <a:rPr lang="en-US" dirty="0">
                <a:solidFill>
                  <a:schemeClr val="bg1"/>
                </a:solidFill>
                <a:highlight>
                  <a:srgbClr val="000000"/>
                </a:highlight>
              </a:rPr>
              <a:t> </a:t>
            </a:r>
            <a:r>
              <a:rPr lang="en-US" dirty="0" err="1">
                <a:solidFill>
                  <a:schemeClr val="bg1"/>
                </a:solidFill>
                <a:highlight>
                  <a:srgbClr val="000000"/>
                </a:highlight>
              </a:rPr>
              <a:t>operaciones.php</a:t>
            </a:r>
            <a:endParaRPr lang="en-US" dirty="0">
              <a:solidFill>
                <a:schemeClr val="bg1"/>
              </a:solidFill>
              <a:highlight>
                <a:srgbClr val="000000"/>
              </a:highlight>
            </a:endParaRPr>
          </a:p>
          <a:p>
            <a:pPr marL="342900" indent="-342900" algn="just">
              <a:buAutoNum type="arabicParenR" startAt="2"/>
            </a:pPr>
            <a:endParaRPr lang="en-US" dirty="0">
              <a:solidFill>
                <a:schemeClr val="bg1"/>
              </a:solidFill>
              <a:highlight>
                <a:srgbClr val="000000"/>
              </a:highlight>
            </a:endParaRPr>
          </a:p>
          <a:p>
            <a:pPr marL="342900" indent="-342900" algn="just">
              <a:buAutoNum type="arabicParenR" startAt="2"/>
            </a:pPr>
            <a:r>
              <a:rPr lang="en-US" dirty="0" err="1">
                <a:solidFill>
                  <a:schemeClr val="bg1"/>
                </a:solidFill>
                <a:highlight>
                  <a:srgbClr val="000000"/>
                </a:highlight>
              </a:rPr>
              <a:t>Escribir</a:t>
            </a:r>
            <a:r>
              <a:rPr lang="en-US" dirty="0">
                <a:solidFill>
                  <a:schemeClr val="bg1"/>
                </a:solidFill>
                <a:highlight>
                  <a:srgbClr val="000000"/>
                </a:highlight>
              </a:rPr>
              <a:t> </a:t>
            </a:r>
            <a:r>
              <a:rPr lang="en-US" dirty="0" err="1">
                <a:solidFill>
                  <a:schemeClr val="bg1"/>
                </a:solidFill>
                <a:highlight>
                  <a:srgbClr val="000000"/>
                </a:highlight>
              </a:rPr>
              <a:t>el</a:t>
            </a:r>
            <a:r>
              <a:rPr lang="en-US" dirty="0">
                <a:solidFill>
                  <a:schemeClr val="bg1"/>
                </a:solidFill>
                <a:highlight>
                  <a:srgbClr val="000000"/>
                </a:highlight>
              </a:rPr>
              <a:t> </a:t>
            </a:r>
            <a:r>
              <a:rPr lang="en-US" dirty="0" err="1">
                <a:solidFill>
                  <a:schemeClr val="bg1"/>
                </a:solidFill>
                <a:highlight>
                  <a:srgbClr val="000000"/>
                </a:highlight>
              </a:rPr>
              <a:t>código</a:t>
            </a:r>
            <a:endParaRPr lang="en-US" dirty="0">
              <a:solidFill>
                <a:schemeClr val="bg1"/>
              </a:solidFill>
              <a:highlight>
                <a:srgbClr val="000000"/>
              </a:highlight>
            </a:endParaRPr>
          </a:p>
          <a:p>
            <a:pPr marL="342900" indent="-342900" algn="just">
              <a:buAutoNum type="arabicParenR" startAt="2"/>
            </a:pPr>
            <a:endParaRPr lang="en-US" dirty="0">
              <a:solidFill>
                <a:schemeClr val="bg1"/>
              </a:solidFill>
              <a:highlight>
                <a:srgbClr val="000000"/>
              </a:highlight>
            </a:endParaRPr>
          </a:p>
          <a:p>
            <a:pPr marL="342900" indent="-342900" algn="just">
              <a:buAutoNum type="arabicParenR" startAt="2"/>
            </a:pPr>
            <a:r>
              <a:rPr lang="en-US" dirty="0" err="1">
                <a:solidFill>
                  <a:schemeClr val="bg1"/>
                </a:solidFill>
                <a:highlight>
                  <a:srgbClr val="000000"/>
                </a:highlight>
              </a:rPr>
              <a:t>Imprimir</a:t>
            </a:r>
            <a:r>
              <a:rPr lang="en-US" dirty="0">
                <a:solidFill>
                  <a:schemeClr val="bg1"/>
                </a:solidFill>
                <a:highlight>
                  <a:srgbClr val="000000"/>
                </a:highlight>
              </a:rPr>
              <a:t> </a:t>
            </a:r>
            <a:r>
              <a:rPr lang="en-US" dirty="0" err="1">
                <a:solidFill>
                  <a:schemeClr val="bg1"/>
                </a:solidFill>
                <a:highlight>
                  <a:srgbClr val="000000"/>
                </a:highlight>
              </a:rPr>
              <a:t>en</a:t>
            </a:r>
            <a:r>
              <a:rPr lang="en-US" dirty="0">
                <a:solidFill>
                  <a:schemeClr val="bg1"/>
                </a:solidFill>
                <a:highlight>
                  <a:srgbClr val="000000"/>
                </a:highlight>
              </a:rPr>
              <a:t> </a:t>
            </a:r>
            <a:r>
              <a:rPr lang="en-US" dirty="0" err="1">
                <a:solidFill>
                  <a:schemeClr val="bg1"/>
                </a:solidFill>
                <a:highlight>
                  <a:srgbClr val="000000"/>
                </a:highlight>
              </a:rPr>
              <a:t>el</a:t>
            </a:r>
            <a:r>
              <a:rPr lang="en-US" dirty="0">
                <a:solidFill>
                  <a:schemeClr val="bg1"/>
                </a:solidFill>
                <a:highlight>
                  <a:srgbClr val="000000"/>
                </a:highlight>
              </a:rPr>
              <a:t> </a:t>
            </a:r>
            <a:r>
              <a:rPr lang="en-US" dirty="0" err="1">
                <a:solidFill>
                  <a:schemeClr val="bg1"/>
                </a:solidFill>
                <a:highlight>
                  <a:srgbClr val="000000"/>
                </a:highlight>
              </a:rPr>
              <a:t>navegador</a:t>
            </a:r>
            <a:endParaRPr lang="en-US" dirty="0">
              <a:solidFill>
                <a:schemeClr val="bg1"/>
              </a:solidFill>
              <a:highlight>
                <a:srgbClr val="000000"/>
              </a:highlight>
            </a:endParaRPr>
          </a:p>
          <a:p>
            <a:pPr marL="342900" indent="-342900" algn="just">
              <a:buAutoNum type="arabicParenR" startAt="2"/>
            </a:pPr>
            <a:endParaRPr lang="en-US" dirty="0">
              <a:solidFill>
                <a:schemeClr val="bg1"/>
              </a:solidFill>
              <a:highlight>
                <a:srgbClr val="000000"/>
              </a:highlight>
            </a:endParaRPr>
          </a:p>
          <a:p>
            <a:pPr marL="342900" indent="-342900" algn="just">
              <a:buAutoNum type="arabicParenR" startAt="2"/>
            </a:pPr>
            <a:endParaRPr lang="es-CR" dirty="0">
              <a:solidFill>
                <a:schemeClr val="bg1"/>
              </a:solidFill>
              <a:highlight>
                <a:srgbClr val="000000"/>
              </a:highlight>
            </a:endParaRPr>
          </a:p>
        </p:txBody>
      </p:sp>
      <p:pic>
        <p:nvPicPr>
          <p:cNvPr id="7" name="Picture 6" descr="A screen shot of a computer program&#10;&#10;Description automatically generated">
            <a:extLst>
              <a:ext uri="{FF2B5EF4-FFF2-40B4-BE49-F238E27FC236}">
                <a16:creationId xmlns:a16="http://schemas.microsoft.com/office/drawing/2014/main" id="{78546A8F-F7FE-E835-04C8-175E7CCEA5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9429" y="1125456"/>
            <a:ext cx="5973287" cy="5349121"/>
          </a:xfrm>
          <a:prstGeom prst="rect">
            <a:avLst/>
          </a:prstGeom>
        </p:spPr>
      </p:pic>
    </p:spTree>
    <p:extLst>
      <p:ext uri="{BB962C8B-B14F-4D97-AF65-F5344CB8AC3E}">
        <p14:creationId xmlns:p14="http://schemas.microsoft.com/office/powerpoint/2010/main" val="778148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ue and black background&#10;&#10;Description automatically generated">
            <a:extLst>
              <a:ext uri="{FF2B5EF4-FFF2-40B4-BE49-F238E27FC236}">
                <a16:creationId xmlns:a16="http://schemas.microsoft.com/office/drawing/2014/main" id="{BCB5CF79-9288-8C9C-B20B-2A60C5C256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2AC2AE74-1634-BCE8-AD22-689F023F584A}"/>
              </a:ext>
            </a:extLst>
          </p:cNvPr>
          <p:cNvSpPr txBox="1"/>
          <p:nvPr/>
        </p:nvSpPr>
        <p:spPr>
          <a:xfrm>
            <a:off x="9198508" y="184378"/>
            <a:ext cx="2788905" cy="400110"/>
          </a:xfrm>
          <a:prstGeom prst="rect">
            <a:avLst/>
          </a:prstGeom>
          <a:noFill/>
        </p:spPr>
        <p:txBody>
          <a:bodyPr wrap="none" rtlCol="0">
            <a:spAutoFit/>
          </a:bodyPr>
          <a:lstStyle/>
          <a:p>
            <a:r>
              <a:rPr lang="en-US" sz="2000" b="1" dirty="0">
                <a:solidFill>
                  <a:schemeClr val="bg2"/>
                </a:solidFill>
                <a:highlight>
                  <a:srgbClr val="000000"/>
                </a:highlight>
              </a:rPr>
              <a:t>TYPESCRIPT-PHP-MYSQL</a:t>
            </a:r>
            <a:endParaRPr lang="es-CR" sz="2000" b="1" dirty="0">
              <a:solidFill>
                <a:schemeClr val="bg2"/>
              </a:solidFill>
              <a:highlight>
                <a:srgbClr val="000000"/>
              </a:highlight>
            </a:endParaRPr>
          </a:p>
        </p:txBody>
      </p:sp>
      <p:pic>
        <p:nvPicPr>
          <p:cNvPr id="8" name="Picture 7" descr="A yellow and black logo&#10;&#10;Description automatically generated">
            <a:extLst>
              <a:ext uri="{FF2B5EF4-FFF2-40B4-BE49-F238E27FC236}">
                <a16:creationId xmlns:a16="http://schemas.microsoft.com/office/drawing/2014/main" id="{F0ABC26D-7997-D10D-22F0-3FDE5F69D2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78648"/>
            <a:ext cx="1960731" cy="679352"/>
          </a:xfrm>
          <a:prstGeom prst="rect">
            <a:avLst/>
          </a:prstGeom>
        </p:spPr>
      </p:pic>
      <p:sp>
        <p:nvSpPr>
          <p:cNvPr id="2" name="TextBox 1">
            <a:extLst>
              <a:ext uri="{FF2B5EF4-FFF2-40B4-BE49-F238E27FC236}">
                <a16:creationId xmlns:a16="http://schemas.microsoft.com/office/drawing/2014/main" id="{9197039B-AA3D-A924-5977-571F91CFEF78}"/>
              </a:ext>
            </a:extLst>
          </p:cNvPr>
          <p:cNvSpPr txBox="1"/>
          <p:nvPr/>
        </p:nvSpPr>
        <p:spPr>
          <a:xfrm>
            <a:off x="714909" y="693919"/>
            <a:ext cx="5814540" cy="477054"/>
          </a:xfrm>
          <a:prstGeom prst="rect">
            <a:avLst/>
          </a:prstGeom>
          <a:noFill/>
        </p:spPr>
        <p:txBody>
          <a:bodyPr wrap="none" rtlCol="0">
            <a:spAutoFit/>
          </a:bodyPr>
          <a:lstStyle/>
          <a:p>
            <a:r>
              <a:rPr lang="en-US" sz="2500" b="1" dirty="0">
                <a:solidFill>
                  <a:schemeClr val="bg2"/>
                </a:solidFill>
              </a:rPr>
              <a:t>¿COMO CORRER CÓDIGO HTML CON PHP?</a:t>
            </a:r>
            <a:endParaRPr lang="es-CR" sz="2500" b="1" dirty="0">
              <a:solidFill>
                <a:schemeClr val="bg2"/>
              </a:solidFill>
            </a:endParaRPr>
          </a:p>
        </p:txBody>
      </p:sp>
      <p:sp>
        <p:nvSpPr>
          <p:cNvPr id="3" name="TextBox 2">
            <a:extLst>
              <a:ext uri="{FF2B5EF4-FFF2-40B4-BE49-F238E27FC236}">
                <a16:creationId xmlns:a16="http://schemas.microsoft.com/office/drawing/2014/main" id="{B41CA48F-C224-9F78-D319-FDB9F7C04934}"/>
              </a:ext>
            </a:extLst>
          </p:cNvPr>
          <p:cNvSpPr txBox="1"/>
          <p:nvPr/>
        </p:nvSpPr>
        <p:spPr>
          <a:xfrm>
            <a:off x="296884" y="1359189"/>
            <a:ext cx="4785756" cy="2308324"/>
          </a:xfrm>
          <a:prstGeom prst="rect">
            <a:avLst/>
          </a:prstGeom>
          <a:noFill/>
        </p:spPr>
        <p:txBody>
          <a:bodyPr wrap="square" rtlCol="0">
            <a:spAutoFit/>
          </a:bodyPr>
          <a:lstStyle/>
          <a:p>
            <a:pPr marL="342900" indent="-342900" algn="just">
              <a:buAutoNum type="arabicParenR"/>
            </a:pPr>
            <a:r>
              <a:rPr lang="en-US" dirty="0">
                <a:solidFill>
                  <a:schemeClr val="bg1"/>
                </a:solidFill>
                <a:highlight>
                  <a:srgbClr val="000000"/>
                </a:highlight>
              </a:rPr>
              <a:t>Crear un </a:t>
            </a:r>
            <a:r>
              <a:rPr lang="en-US" dirty="0" err="1">
                <a:solidFill>
                  <a:schemeClr val="bg1"/>
                </a:solidFill>
                <a:highlight>
                  <a:srgbClr val="000000"/>
                </a:highlight>
              </a:rPr>
              <a:t>archivo</a:t>
            </a:r>
            <a:r>
              <a:rPr lang="en-US" dirty="0">
                <a:solidFill>
                  <a:schemeClr val="bg1"/>
                </a:solidFill>
                <a:highlight>
                  <a:srgbClr val="000000"/>
                </a:highlight>
              </a:rPr>
              <a:t> </a:t>
            </a:r>
            <a:r>
              <a:rPr lang="en-US" dirty="0" err="1">
                <a:solidFill>
                  <a:schemeClr val="bg1"/>
                </a:solidFill>
                <a:highlight>
                  <a:srgbClr val="000000"/>
                </a:highlight>
              </a:rPr>
              <a:t>saludos.php</a:t>
            </a:r>
            <a:endParaRPr lang="en-US" dirty="0">
              <a:solidFill>
                <a:schemeClr val="bg1"/>
              </a:solidFill>
              <a:highlight>
                <a:srgbClr val="000000"/>
              </a:highlight>
            </a:endParaRPr>
          </a:p>
          <a:p>
            <a:pPr marL="342900" indent="-342900" algn="just">
              <a:buAutoNum type="arabicParenR"/>
            </a:pPr>
            <a:endParaRPr lang="en-US" dirty="0">
              <a:solidFill>
                <a:schemeClr val="bg1"/>
              </a:solidFill>
              <a:highlight>
                <a:srgbClr val="000000"/>
              </a:highlight>
            </a:endParaRPr>
          </a:p>
          <a:p>
            <a:pPr marL="342900" indent="-342900" algn="just">
              <a:buAutoNum type="arabicParenR"/>
            </a:pPr>
            <a:r>
              <a:rPr lang="en-US" dirty="0">
                <a:solidFill>
                  <a:schemeClr val="bg1"/>
                </a:solidFill>
                <a:highlight>
                  <a:srgbClr val="000000"/>
                </a:highlight>
              </a:rPr>
              <a:t>Escriba </a:t>
            </a:r>
            <a:r>
              <a:rPr lang="en-US" dirty="0" err="1">
                <a:solidFill>
                  <a:schemeClr val="bg1"/>
                </a:solidFill>
                <a:highlight>
                  <a:srgbClr val="000000"/>
                </a:highlight>
              </a:rPr>
              <a:t>el</a:t>
            </a:r>
            <a:r>
              <a:rPr lang="en-US" dirty="0">
                <a:solidFill>
                  <a:schemeClr val="bg1"/>
                </a:solidFill>
                <a:highlight>
                  <a:srgbClr val="000000"/>
                </a:highlight>
              </a:rPr>
              <a:t> </a:t>
            </a:r>
            <a:r>
              <a:rPr lang="en-US" dirty="0" err="1">
                <a:solidFill>
                  <a:schemeClr val="bg1"/>
                </a:solidFill>
                <a:highlight>
                  <a:srgbClr val="000000"/>
                </a:highlight>
              </a:rPr>
              <a:t>código</a:t>
            </a:r>
            <a:r>
              <a:rPr lang="en-US" dirty="0">
                <a:solidFill>
                  <a:schemeClr val="bg1"/>
                </a:solidFill>
                <a:highlight>
                  <a:srgbClr val="000000"/>
                </a:highlight>
              </a:rPr>
              <a:t> de la </a:t>
            </a:r>
            <a:r>
              <a:rPr lang="en-US" dirty="0" err="1">
                <a:solidFill>
                  <a:schemeClr val="bg1"/>
                </a:solidFill>
                <a:highlight>
                  <a:srgbClr val="000000"/>
                </a:highlight>
              </a:rPr>
              <a:t>presentación</a:t>
            </a:r>
            <a:endParaRPr lang="en-US" dirty="0">
              <a:solidFill>
                <a:schemeClr val="bg1"/>
              </a:solidFill>
              <a:highlight>
                <a:srgbClr val="000000"/>
              </a:highlight>
            </a:endParaRPr>
          </a:p>
          <a:p>
            <a:pPr marL="342900" indent="-342900" algn="just">
              <a:buAutoNum type="arabicParenR"/>
            </a:pPr>
            <a:endParaRPr lang="en-US" dirty="0">
              <a:solidFill>
                <a:schemeClr val="bg1"/>
              </a:solidFill>
              <a:highlight>
                <a:srgbClr val="000000"/>
              </a:highlight>
            </a:endParaRPr>
          </a:p>
          <a:p>
            <a:pPr marL="342900" indent="-342900" algn="just">
              <a:buAutoNum type="arabicParenR"/>
            </a:pPr>
            <a:r>
              <a:rPr lang="en-US" dirty="0" err="1">
                <a:solidFill>
                  <a:schemeClr val="bg1"/>
                </a:solidFill>
                <a:highlight>
                  <a:srgbClr val="000000"/>
                </a:highlight>
              </a:rPr>
              <a:t>Ejecute</a:t>
            </a:r>
            <a:r>
              <a:rPr lang="en-US" dirty="0">
                <a:solidFill>
                  <a:schemeClr val="bg1"/>
                </a:solidFill>
                <a:highlight>
                  <a:srgbClr val="000000"/>
                </a:highlight>
              </a:rPr>
              <a:t> un echo </a:t>
            </a:r>
            <a:r>
              <a:rPr lang="en-US" dirty="0" err="1">
                <a:solidFill>
                  <a:schemeClr val="bg1"/>
                </a:solidFill>
                <a:highlight>
                  <a:srgbClr val="000000"/>
                </a:highlight>
              </a:rPr>
              <a:t>en</a:t>
            </a:r>
            <a:r>
              <a:rPr lang="en-US" dirty="0">
                <a:solidFill>
                  <a:schemeClr val="bg1"/>
                </a:solidFill>
                <a:highlight>
                  <a:srgbClr val="000000"/>
                </a:highlight>
              </a:rPr>
              <a:t> </a:t>
            </a:r>
            <a:r>
              <a:rPr lang="en-US" dirty="0" err="1">
                <a:solidFill>
                  <a:schemeClr val="bg1"/>
                </a:solidFill>
                <a:highlight>
                  <a:srgbClr val="000000"/>
                </a:highlight>
              </a:rPr>
              <a:t>el</a:t>
            </a:r>
            <a:r>
              <a:rPr lang="en-US" dirty="0">
                <a:solidFill>
                  <a:schemeClr val="bg1"/>
                </a:solidFill>
                <a:highlight>
                  <a:srgbClr val="000000"/>
                </a:highlight>
              </a:rPr>
              <a:t> </a:t>
            </a:r>
            <a:r>
              <a:rPr lang="en-US" dirty="0" err="1">
                <a:solidFill>
                  <a:schemeClr val="bg1"/>
                </a:solidFill>
                <a:highlight>
                  <a:srgbClr val="000000"/>
                </a:highlight>
              </a:rPr>
              <a:t>navegador</a:t>
            </a:r>
            <a:r>
              <a:rPr lang="en-US" dirty="0">
                <a:solidFill>
                  <a:schemeClr val="bg1"/>
                </a:solidFill>
                <a:highlight>
                  <a:srgbClr val="000000"/>
                </a:highlight>
              </a:rPr>
              <a:t> para </a:t>
            </a:r>
            <a:r>
              <a:rPr lang="en-US" dirty="0" err="1">
                <a:solidFill>
                  <a:schemeClr val="bg1"/>
                </a:solidFill>
                <a:highlight>
                  <a:srgbClr val="000000"/>
                </a:highlight>
              </a:rPr>
              <a:t>ver</a:t>
            </a:r>
            <a:r>
              <a:rPr lang="en-US" dirty="0">
                <a:solidFill>
                  <a:schemeClr val="bg1"/>
                </a:solidFill>
                <a:highlight>
                  <a:srgbClr val="000000"/>
                </a:highlight>
              </a:rPr>
              <a:t> </a:t>
            </a:r>
            <a:r>
              <a:rPr lang="en-US" dirty="0" err="1">
                <a:solidFill>
                  <a:schemeClr val="bg1"/>
                </a:solidFill>
                <a:highlight>
                  <a:srgbClr val="000000"/>
                </a:highlight>
              </a:rPr>
              <a:t>los</a:t>
            </a:r>
            <a:r>
              <a:rPr lang="en-US" dirty="0">
                <a:solidFill>
                  <a:schemeClr val="bg1"/>
                </a:solidFill>
                <a:highlight>
                  <a:srgbClr val="000000"/>
                </a:highlight>
              </a:rPr>
              <a:t> </a:t>
            </a:r>
            <a:r>
              <a:rPr lang="en-US" dirty="0" err="1">
                <a:solidFill>
                  <a:schemeClr val="bg1"/>
                </a:solidFill>
                <a:highlight>
                  <a:srgbClr val="000000"/>
                </a:highlight>
              </a:rPr>
              <a:t>resultados</a:t>
            </a:r>
            <a:r>
              <a:rPr lang="en-US" dirty="0">
                <a:solidFill>
                  <a:schemeClr val="bg1"/>
                </a:solidFill>
                <a:highlight>
                  <a:srgbClr val="000000"/>
                </a:highlight>
              </a:rPr>
              <a:t> </a:t>
            </a:r>
          </a:p>
          <a:p>
            <a:pPr marL="342900" indent="-342900" algn="just">
              <a:buAutoNum type="arabicParenR"/>
            </a:pPr>
            <a:endParaRPr lang="en-US" dirty="0">
              <a:solidFill>
                <a:schemeClr val="bg1"/>
              </a:solidFill>
              <a:highlight>
                <a:srgbClr val="000000"/>
              </a:highlight>
            </a:endParaRPr>
          </a:p>
          <a:p>
            <a:pPr marL="342900" indent="-342900" algn="just">
              <a:buAutoNum type="arabicParenR"/>
            </a:pPr>
            <a:r>
              <a:rPr lang="en-US" dirty="0" err="1">
                <a:solidFill>
                  <a:schemeClr val="bg1"/>
                </a:solidFill>
                <a:highlight>
                  <a:srgbClr val="000000"/>
                </a:highlight>
              </a:rPr>
              <a:t>Enseñar</a:t>
            </a:r>
            <a:r>
              <a:rPr lang="en-US" dirty="0">
                <a:solidFill>
                  <a:schemeClr val="bg1"/>
                </a:solidFill>
                <a:highlight>
                  <a:srgbClr val="000000"/>
                </a:highlight>
              </a:rPr>
              <a:t> </a:t>
            </a:r>
            <a:r>
              <a:rPr lang="en-US" dirty="0" err="1">
                <a:solidFill>
                  <a:schemeClr val="bg1"/>
                </a:solidFill>
                <a:highlight>
                  <a:srgbClr val="000000"/>
                </a:highlight>
              </a:rPr>
              <a:t>como</a:t>
            </a:r>
            <a:r>
              <a:rPr lang="en-US" dirty="0">
                <a:solidFill>
                  <a:schemeClr val="bg1"/>
                </a:solidFill>
                <a:highlight>
                  <a:srgbClr val="000000"/>
                </a:highlight>
              </a:rPr>
              <a:t> </a:t>
            </a:r>
            <a:r>
              <a:rPr lang="en-US" dirty="0" err="1">
                <a:solidFill>
                  <a:schemeClr val="bg1"/>
                </a:solidFill>
                <a:highlight>
                  <a:srgbClr val="000000"/>
                </a:highlight>
              </a:rPr>
              <a:t>concatenar</a:t>
            </a:r>
            <a:r>
              <a:rPr lang="en-US" dirty="0">
                <a:solidFill>
                  <a:schemeClr val="bg1"/>
                </a:solidFill>
                <a:highlight>
                  <a:srgbClr val="000000"/>
                </a:highlight>
              </a:rPr>
              <a:t> </a:t>
            </a:r>
            <a:r>
              <a:rPr lang="en-US" dirty="0" err="1">
                <a:solidFill>
                  <a:schemeClr val="bg1"/>
                </a:solidFill>
                <a:highlight>
                  <a:srgbClr val="000000"/>
                </a:highlight>
              </a:rPr>
              <a:t>en</a:t>
            </a:r>
            <a:r>
              <a:rPr lang="en-US" dirty="0">
                <a:solidFill>
                  <a:schemeClr val="bg1"/>
                </a:solidFill>
                <a:highlight>
                  <a:srgbClr val="000000"/>
                </a:highlight>
              </a:rPr>
              <a:t> PHP</a:t>
            </a:r>
            <a:endParaRPr lang="es-CR" dirty="0">
              <a:solidFill>
                <a:schemeClr val="bg1"/>
              </a:solidFill>
              <a:highlight>
                <a:srgbClr val="000000"/>
              </a:highlight>
            </a:endParaRPr>
          </a:p>
        </p:txBody>
      </p:sp>
      <p:pic>
        <p:nvPicPr>
          <p:cNvPr id="10" name="Picture 9" descr="A screen shot of a computer program&#10;&#10;Description automatically generated">
            <a:extLst>
              <a:ext uri="{FF2B5EF4-FFF2-40B4-BE49-F238E27FC236}">
                <a16:creationId xmlns:a16="http://schemas.microsoft.com/office/drawing/2014/main" id="{EA1E9440-2AB1-839F-CF7F-B4190623A6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9333" y="1317281"/>
            <a:ext cx="5410955" cy="5048955"/>
          </a:xfrm>
          <a:prstGeom prst="rect">
            <a:avLst/>
          </a:prstGeom>
        </p:spPr>
      </p:pic>
    </p:spTree>
    <p:extLst>
      <p:ext uri="{BB962C8B-B14F-4D97-AF65-F5344CB8AC3E}">
        <p14:creationId xmlns:p14="http://schemas.microsoft.com/office/powerpoint/2010/main" val="3133479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ue and black background&#10;&#10;Description automatically generated">
            <a:extLst>
              <a:ext uri="{FF2B5EF4-FFF2-40B4-BE49-F238E27FC236}">
                <a16:creationId xmlns:a16="http://schemas.microsoft.com/office/drawing/2014/main" id="{BCB5CF79-9288-8C9C-B20B-2A60C5C256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2AC2AE74-1634-BCE8-AD22-689F023F584A}"/>
              </a:ext>
            </a:extLst>
          </p:cNvPr>
          <p:cNvSpPr txBox="1"/>
          <p:nvPr/>
        </p:nvSpPr>
        <p:spPr>
          <a:xfrm>
            <a:off x="9198508" y="184378"/>
            <a:ext cx="2788905" cy="400110"/>
          </a:xfrm>
          <a:prstGeom prst="rect">
            <a:avLst/>
          </a:prstGeom>
          <a:noFill/>
        </p:spPr>
        <p:txBody>
          <a:bodyPr wrap="none" rtlCol="0">
            <a:spAutoFit/>
          </a:bodyPr>
          <a:lstStyle/>
          <a:p>
            <a:r>
              <a:rPr lang="en-US" sz="2000" b="1" dirty="0">
                <a:solidFill>
                  <a:schemeClr val="bg2"/>
                </a:solidFill>
                <a:highlight>
                  <a:srgbClr val="000000"/>
                </a:highlight>
              </a:rPr>
              <a:t>TYPESCRIPT-PHP-MYSQL</a:t>
            </a:r>
            <a:endParaRPr lang="es-CR" sz="2000" b="1" dirty="0">
              <a:solidFill>
                <a:schemeClr val="bg2"/>
              </a:solidFill>
              <a:highlight>
                <a:srgbClr val="000000"/>
              </a:highlight>
            </a:endParaRPr>
          </a:p>
        </p:txBody>
      </p:sp>
      <p:pic>
        <p:nvPicPr>
          <p:cNvPr id="8" name="Picture 7" descr="A yellow and black logo&#10;&#10;Description automatically generated">
            <a:extLst>
              <a:ext uri="{FF2B5EF4-FFF2-40B4-BE49-F238E27FC236}">
                <a16:creationId xmlns:a16="http://schemas.microsoft.com/office/drawing/2014/main" id="{F0ABC26D-7997-D10D-22F0-3FDE5F69D2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78648"/>
            <a:ext cx="1960731" cy="679352"/>
          </a:xfrm>
          <a:prstGeom prst="rect">
            <a:avLst/>
          </a:prstGeom>
        </p:spPr>
      </p:pic>
      <p:sp>
        <p:nvSpPr>
          <p:cNvPr id="2" name="TextBox 1">
            <a:extLst>
              <a:ext uri="{FF2B5EF4-FFF2-40B4-BE49-F238E27FC236}">
                <a16:creationId xmlns:a16="http://schemas.microsoft.com/office/drawing/2014/main" id="{9197039B-AA3D-A924-5977-571F91CFEF78}"/>
              </a:ext>
            </a:extLst>
          </p:cNvPr>
          <p:cNvSpPr txBox="1"/>
          <p:nvPr/>
        </p:nvSpPr>
        <p:spPr>
          <a:xfrm>
            <a:off x="714909" y="693919"/>
            <a:ext cx="3392980" cy="477054"/>
          </a:xfrm>
          <a:prstGeom prst="rect">
            <a:avLst/>
          </a:prstGeom>
          <a:noFill/>
        </p:spPr>
        <p:txBody>
          <a:bodyPr wrap="none" rtlCol="0">
            <a:spAutoFit/>
          </a:bodyPr>
          <a:lstStyle/>
          <a:p>
            <a:r>
              <a:rPr lang="en-US" sz="2500" b="1" dirty="0">
                <a:solidFill>
                  <a:schemeClr val="bg2"/>
                </a:solidFill>
              </a:rPr>
              <a:t>TYPESCRIPT DEFINICIÓN</a:t>
            </a:r>
            <a:endParaRPr lang="es-CR" sz="2500" b="1" dirty="0">
              <a:solidFill>
                <a:schemeClr val="bg2"/>
              </a:solidFill>
            </a:endParaRPr>
          </a:p>
        </p:txBody>
      </p:sp>
      <p:sp>
        <p:nvSpPr>
          <p:cNvPr id="3" name="TextBox 2">
            <a:extLst>
              <a:ext uri="{FF2B5EF4-FFF2-40B4-BE49-F238E27FC236}">
                <a16:creationId xmlns:a16="http://schemas.microsoft.com/office/drawing/2014/main" id="{47F140C1-99CB-23F4-8E1D-BC5E0C5DCCDB}"/>
              </a:ext>
            </a:extLst>
          </p:cNvPr>
          <p:cNvSpPr txBox="1"/>
          <p:nvPr/>
        </p:nvSpPr>
        <p:spPr>
          <a:xfrm>
            <a:off x="714909" y="1538308"/>
            <a:ext cx="5302447" cy="4524315"/>
          </a:xfrm>
          <a:prstGeom prst="rect">
            <a:avLst/>
          </a:prstGeom>
          <a:noFill/>
        </p:spPr>
        <p:txBody>
          <a:bodyPr wrap="square" rtlCol="0">
            <a:spAutoFit/>
          </a:bodyPr>
          <a:lstStyle/>
          <a:p>
            <a:pPr algn="just"/>
            <a:r>
              <a:rPr lang="es-CR" dirty="0">
                <a:solidFill>
                  <a:schemeClr val="bg2"/>
                </a:solidFill>
              </a:rPr>
              <a:t>Es un lenguaje de programación que extiende JavaScript con características de </a:t>
            </a:r>
            <a:r>
              <a:rPr lang="es-CR" b="1" dirty="0">
                <a:solidFill>
                  <a:schemeClr val="bg2"/>
                </a:solidFill>
              </a:rPr>
              <a:t>tipado estático </a:t>
            </a:r>
            <a:r>
              <a:rPr lang="es-CR" dirty="0">
                <a:solidFill>
                  <a:schemeClr val="bg2"/>
                </a:solidFill>
              </a:rPr>
              <a:t>y otras funcionalidades, es un super set para </a:t>
            </a:r>
            <a:r>
              <a:rPr lang="es-CR" dirty="0" err="1">
                <a:solidFill>
                  <a:schemeClr val="bg2"/>
                </a:solidFill>
              </a:rPr>
              <a:t>javascript</a:t>
            </a:r>
            <a:r>
              <a:rPr lang="es-CR" dirty="0">
                <a:solidFill>
                  <a:schemeClr val="bg2"/>
                </a:solidFill>
              </a:rPr>
              <a:t> que dota a </a:t>
            </a:r>
            <a:r>
              <a:rPr lang="es-CR" dirty="0" err="1">
                <a:solidFill>
                  <a:schemeClr val="bg2"/>
                </a:solidFill>
              </a:rPr>
              <a:t>javascript</a:t>
            </a:r>
            <a:r>
              <a:rPr lang="es-CR" dirty="0">
                <a:solidFill>
                  <a:schemeClr val="bg2"/>
                </a:solidFill>
              </a:rPr>
              <a:t> de super poderes.</a:t>
            </a:r>
          </a:p>
          <a:p>
            <a:pPr algn="just"/>
            <a:endParaRPr lang="es-CR" dirty="0">
              <a:solidFill>
                <a:schemeClr val="bg2"/>
              </a:solidFill>
            </a:endParaRPr>
          </a:p>
          <a:p>
            <a:pPr algn="just"/>
            <a:r>
              <a:rPr lang="es-CR" dirty="0">
                <a:solidFill>
                  <a:schemeClr val="bg2"/>
                </a:solidFill>
              </a:rPr>
              <a:t>El "tipado estático" se refiere a la característica de un lenguaje de programación en la que los tipos de datos de las variables se comprueban en tiempo de compilación, en lugar de hacerlo en tiempo de ejecución. Esto significa que, en un lenguaje con tipado estático, debes especificar el tipo de datos que una variable puede contener en el momento en que declaras la variable, y el compilador verifica que esta especificación se cumple. Si intentas asignar un valor de un tipo incorrecto a una variable, el compilador generará un error antes de que el programa se ejecute.</a:t>
            </a:r>
          </a:p>
        </p:txBody>
      </p:sp>
      <p:sp>
        <p:nvSpPr>
          <p:cNvPr id="4" name="TextBox 3">
            <a:extLst>
              <a:ext uri="{FF2B5EF4-FFF2-40B4-BE49-F238E27FC236}">
                <a16:creationId xmlns:a16="http://schemas.microsoft.com/office/drawing/2014/main" id="{6FB89760-9015-930E-4238-BAD2B4241751}"/>
              </a:ext>
            </a:extLst>
          </p:cNvPr>
          <p:cNvSpPr txBox="1"/>
          <p:nvPr/>
        </p:nvSpPr>
        <p:spPr>
          <a:xfrm>
            <a:off x="6174646" y="2904350"/>
            <a:ext cx="5433154" cy="1754326"/>
          </a:xfrm>
          <a:prstGeom prst="rect">
            <a:avLst/>
          </a:prstGeom>
          <a:noFill/>
        </p:spPr>
        <p:txBody>
          <a:bodyPr wrap="square" rtlCol="0">
            <a:spAutoFit/>
          </a:bodyPr>
          <a:lstStyle/>
          <a:p>
            <a:pPr algn="just"/>
            <a:r>
              <a:rPr lang="es-CR" dirty="0">
                <a:solidFill>
                  <a:schemeClr val="bg1"/>
                </a:solidFill>
              </a:rPr>
              <a:t>En contraste, en un lenguaje con "</a:t>
            </a:r>
            <a:r>
              <a:rPr lang="es-CR" b="1" dirty="0">
                <a:solidFill>
                  <a:schemeClr val="bg1"/>
                </a:solidFill>
              </a:rPr>
              <a:t>tipado dinámico</a:t>
            </a:r>
            <a:r>
              <a:rPr lang="es-CR" dirty="0">
                <a:solidFill>
                  <a:schemeClr val="bg1"/>
                </a:solidFill>
              </a:rPr>
              <a:t>," </a:t>
            </a:r>
          </a:p>
          <a:p>
            <a:pPr algn="just"/>
            <a:r>
              <a:rPr lang="es-CR" dirty="0">
                <a:solidFill>
                  <a:schemeClr val="bg1"/>
                </a:solidFill>
              </a:rPr>
              <a:t>como JavaScript, no es necesario especificar el tipo de </a:t>
            </a:r>
          </a:p>
          <a:p>
            <a:pPr algn="just"/>
            <a:r>
              <a:rPr lang="es-CR" dirty="0">
                <a:solidFill>
                  <a:schemeClr val="bg1"/>
                </a:solidFill>
              </a:rPr>
              <a:t>datos de una variable al declararla, y el tipo de datos de una variable puede cambiar en tiempo de ejecución. Esto puede llevar a errores de tipo que se descubren solo cuando el programa se está ejecutando.</a:t>
            </a:r>
          </a:p>
        </p:txBody>
      </p:sp>
      <p:sp>
        <p:nvSpPr>
          <p:cNvPr id="7" name="TextBox 6">
            <a:extLst>
              <a:ext uri="{FF2B5EF4-FFF2-40B4-BE49-F238E27FC236}">
                <a16:creationId xmlns:a16="http://schemas.microsoft.com/office/drawing/2014/main" id="{C85CB8B6-7AD7-2123-7765-81E19BBFFAE1}"/>
              </a:ext>
            </a:extLst>
          </p:cNvPr>
          <p:cNvSpPr txBox="1"/>
          <p:nvPr/>
        </p:nvSpPr>
        <p:spPr>
          <a:xfrm>
            <a:off x="8891223" y="6148992"/>
            <a:ext cx="3139257" cy="369332"/>
          </a:xfrm>
          <a:prstGeom prst="rect">
            <a:avLst/>
          </a:prstGeom>
          <a:noFill/>
        </p:spPr>
        <p:txBody>
          <a:bodyPr wrap="none" rtlCol="0">
            <a:spAutoFit/>
          </a:bodyPr>
          <a:lstStyle/>
          <a:p>
            <a:r>
              <a:rPr lang="es-CR" dirty="0">
                <a:hlinkClick r:id="rId4"/>
              </a:rPr>
              <a:t>https://www.typescriptlang.org</a:t>
            </a:r>
            <a:endParaRPr lang="es-CR" dirty="0"/>
          </a:p>
        </p:txBody>
      </p:sp>
    </p:spTree>
    <p:extLst>
      <p:ext uri="{BB962C8B-B14F-4D97-AF65-F5344CB8AC3E}">
        <p14:creationId xmlns:p14="http://schemas.microsoft.com/office/powerpoint/2010/main" val="28654491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ue and black background&#10;&#10;Description automatically generated">
            <a:extLst>
              <a:ext uri="{FF2B5EF4-FFF2-40B4-BE49-F238E27FC236}">
                <a16:creationId xmlns:a16="http://schemas.microsoft.com/office/drawing/2014/main" id="{BCB5CF79-9288-8C9C-B20B-2A60C5C256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2AC2AE74-1634-BCE8-AD22-689F023F584A}"/>
              </a:ext>
            </a:extLst>
          </p:cNvPr>
          <p:cNvSpPr txBox="1"/>
          <p:nvPr/>
        </p:nvSpPr>
        <p:spPr>
          <a:xfrm>
            <a:off x="9198508" y="184378"/>
            <a:ext cx="2788905" cy="400110"/>
          </a:xfrm>
          <a:prstGeom prst="rect">
            <a:avLst/>
          </a:prstGeom>
          <a:noFill/>
        </p:spPr>
        <p:txBody>
          <a:bodyPr wrap="none" rtlCol="0">
            <a:spAutoFit/>
          </a:bodyPr>
          <a:lstStyle/>
          <a:p>
            <a:r>
              <a:rPr lang="en-US" sz="2000" b="1" dirty="0">
                <a:solidFill>
                  <a:schemeClr val="bg2"/>
                </a:solidFill>
                <a:highlight>
                  <a:srgbClr val="000000"/>
                </a:highlight>
              </a:rPr>
              <a:t>TYPESCRIPT-PHP-MYSQL</a:t>
            </a:r>
            <a:endParaRPr lang="es-CR" sz="2000" b="1" dirty="0">
              <a:solidFill>
                <a:schemeClr val="bg2"/>
              </a:solidFill>
              <a:highlight>
                <a:srgbClr val="000000"/>
              </a:highlight>
            </a:endParaRPr>
          </a:p>
        </p:txBody>
      </p:sp>
      <p:pic>
        <p:nvPicPr>
          <p:cNvPr id="8" name="Picture 7" descr="A yellow and black logo&#10;&#10;Description automatically generated">
            <a:extLst>
              <a:ext uri="{FF2B5EF4-FFF2-40B4-BE49-F238E27FC236}">
                <a16:creationId xmlns:a16="http://schemas.microsoft.com/office/drawing/2014/main" id="{F0ABC26D-7997-D10D-22F0-3FDE5F69D2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78648"/>
            <a:ext cx="1960731" cy="679352"/>
          </a:xfrm>
          <a:prstGeom prst="rect">
            <a:avLst/>
          </a:prstGeom>
        </p:spPr>
      </p:pic>
      <p:sp>
        <p:nvSpPr>
          <p:cNvPr id="2" name="TextBox 1">
            <a:extLst>
              <a:ext uri="{FF2B5EF4-FFF2-40B4-BE49-F238E27FC236}">
                <a16:creationId xmlns:a16="http://schemas.microsoft.com/office/drawing/2014/main" id="{9197039B-AA3D-A924-5977-571F91CFEF78}"/>
              </a:ext>
            </a:extLst>
          </p:cNvPr>
          <p:cNvSpPr txBox="1"/>
          <p:nvPr/>
        </p:nvSpPr>
        <p:spPr>
          <a:xfrm>
            <a:off x="2698088" y="647574"/>
            <a:ext cx="6598409" cy="477054"/>
          </a:xfrm>
          <a:prstGeom prst="rect">
            <a:avLst/>
          </a:prstGeom>
          <a:noFill/>
        </p:spPr>
        <p:txBody>
          <a:bodyPr wrap="none" rtlCol="0">
            <a:spAutoFit/>
          </a:bodyPr>
          <a:lstStyle/>
          <a:p>
            <a:r>
              <a:rPr lang="en-US" sz="2500" b="1" dirty="0">
                <a:solidFill>
                  <a:schemeClr val="bg2"/>
                </a:solidFill>
              </a:rPr>
              <a:t>¿COMO CORRER UN PHP DENTRO DE UN HTML?</a:t>
            </a:r>
            <a:endParaRPr lang="es-CR" sz="2500" b="1" dirty="0">
              <a:solidFill>
                <a:schemeClr val="bg2"/>
              </a:solidFill>
            </a:endParaRPr>
          </a:p>
        </p:txBody>
      </p:sp>
      <p:sp>
        <p:nvSpPr>
          <p:cNvPr id="3" name="TextBox 2">
            <a:extLst>
              <a:ext uri="{FF2B5EF4-FFF2-40B4-BE49-F238E27FC236}">
                <a16:creationId xmlns:a16="http://schemas.microsoft.com/office/drawing/2014/main" id="{B41CA48F-C224-9F78-D319-FDB9F7C04934}"/>
              </a:ext>
            </a:extLst>
          </p:cNvPr>
          <p:cNvSpPr txBox="1"/>
          <p:nvPr/>
        </p:nvSpPr>
        <p:spPr>
          <a:xfrm>
            <a:off x="364314" y="1874584"/>
            <a:ext cx="3420093" cy="3693319"/>
          </a:xfrm>
          <a:prstGeom prst="rect">
            <a:avLst/>
          </a:prstGeom>
          <a:noFill/>
        </p:spPr>
        <p:txBody>
          <a:bodyPr wrap="square" rtlCol="0">
            <a:spAutoFit/>
          </a:bodyPr>
          <a:lstStyle/>
          <a:p>
            <a:pPr marL="342900" indent="-342900" algn="just">
              <a:buAutoNum type="arabicParenR"/>
            </a:pPr>
            <a:r>
              <a:rPr lang="en-US" dirty="0">
                <a:solidFill>
                  <a:schemeClr val="bg1"/>
                </a:solidFill>
                <a:highlight>
                  <a:srgbClr val="000000"/>
                </a:highlight>
              </a:rPr>
              <a:t>Crear un </a:t>
            </a:r>
            <a:r>
              <a:rPr lang="en-US" dirty="0" err="1">
                <a:solidFill>
                  <a:schemeClr val="bg1"/>
                </a:solidFill>
                <a:highlight>
                  <a:srgbClr val="000000"/>
                </a:highlight>
              </a:rPr>
              <a:t>archivo</a:t>
            </a:r>
            <a:r>
              <a:rPr lang="en-US" dirty="0">
                <a:solidFill>
                  <a:schemeClr val="bg1"/>
                </a:solidFill>
                <a:highlight>
                  <a:srgbClr val="000000"/>
                </a:highlight>
              </a:rPr>
              <a:t> index.html</a:t>
            </a:r>
          </a:p>
          <a:p>
            <a:pPr marL="342900" indent="-342900" algn="just">
              <a:buAutoNum type="arabicParenR"/>
            </a:pPr>
            <a:endParaRPr lang="en-US" dirty="0">
              <a:solidFill>
                <a:schemeClr val="bg1"/>
              </a:solidFill>
              <a:highlight>
                <a:srgbClr val="000000"/>
              </a:highlight>
            </a:endParaRPr>
          </a:p>
          <a:p>
            <a:pPr marL="342900" indent="-342900" algn="just">
              <a:buAutoNum type="arabicParenR"/>
            </a:pPr>
            <a:r>
              <a:rPr lang="en-US" dirty="0" err="1">
                <a:solidFill>
                  <a:schemeClr val="bg1"/>
                </a:solidFill>
                <a:highlight>
                  <a:srgbClr val="000000"/>
                </a:highlight>
              </a:rPr>
              <a:t>Escribir</a:t>
            </a:r>
            <a:r>
              <a:rPr lang="en-US" dirty="0">
                <a:solidFill>
                  <a:schemeClr val="bg1"/>
                </a:solidFill>
                <a:highlight>
                  <a:srgbClr val="000000"/>
                </a:highlight>
              </a:rPr>
              <a:t> html:5 (auto fill)</a:t>
            </a:r>
          </a:p>
          <a:p>
            <a:pPr marL="342900" indent="-342900" algn="just">
              <a:buAutoNum type="arabicParenR"/>
            </a:pPr>
            <a:endParaRPr lang="en-US" dirty="0">
              <a:solidFill>
                <a:schemeClr val="bg1"/>
              </a:solidFill>
              <a:highlight>
                <a:srgbClr val="000000"/>
              </a:highlight>
            </a:endParaRPr>
          </a:p>
          <a:p>
            <a:pPr marL="342900" indent="-342900" algn="just">
              <a:buAutoNum type="arabicParenR"/>
            </a:pPr>
            <a:r>
              <a:rPr lang="en-US" dirty="0">
                <a:solidFill>
                  <a:schemeClr val="bg1"/>
                </a:solidFill>
                <a:highlight>
                  <a:srgbClr val="000000"/>
                </a:highlight>
              </a:rPr>
              <a:t>Crear un h1 con </a:t>
            </a:r>
            <a:r>
              <a:rPr lang="en-US" dirty="0" err="1">
                <a:solidFill>
                  <a:schemeClr val="bg1"/>
                </a:solidFill>
                <a:highlight>
                  <a:srgbClr val="000000"/>
                </a:highlight>
              </a:rPr>
              <a:t>el</a:t>
            </a:r>
            <a:r>
              <a:rPr lang="en-US" dirty="0">
                <a:solidFill>
                  <a:schemeClr val="bg1"/>
                </a:solidFill>
                <a:highlight>
                  <a:srgbClr val="000000"/>
                </a:highlight>
              </a:rPr>
              <a:t> </a:t>
            </a:r>
            <a:r>
              <a:rPr lang="en-US" dirty="0" err="1">
                <a:solidFill>
                  <a:schemeClr val="bg1"/>
                </a:solidFill>
                <a:highlight>
                  <a:srgbClr val="000000"/>
                </a:highlight>
              </a:rPr>
              <a:t>título</a:t>
            </a:r>
            <a:r>
              <a:rPr lang="en-US" dirty="0">
                <a:solidFill>
                  <a:schemeClr val="bg1"/>
                </a:solidFill>
                <a:highlight>
                  <a:srgbClr val="000000"/>
                </a:highlight>
              </a:rPr>
              <a:t> “Hola desde HTML”</a:t>
            </a:r>
          </a:p>
          <a:p>
            <a:pPr marL="342900" indent="-342900" algn="just">
              <a:buAutoNum type="arabicParenR"/>
            </a:pPr>
            <a:endParaRPr lang="en-US" dirty="0">
              <a:solidFill>
                <a:schemeClr val="bg1"/>
              </a:solidFill>
              <a:highlight>
                <a:srgbClr val="000000"/>
              </a:highlight>
            </a:endParaRPr>
          </a:p>
          <a:p>
            <a:pPr marL="342900" indent="-342900" algn="just">
              <a:buAutoNum type="arabicParenR"/>
            </a:pPr>
            <a:r>
              <a:rPr lang="es-CR" dirty="0">
                <a:solidFill>
                  <a:schemeClr val="bg1"/>
                </a:solidFill>
                <a:highlight>
                  <a:srgbClr val="000000"/>
                </a:highlight>
              </a:rPr>
              <a:t>Después del h1 abrir código PHP &lt;?</a:t>
            </a:r>
            <a:r>
              <a:rPr lang="es-CR" dirty="0" err="1">
                <a:solidFill>
                  <a:schemeClr val="bg1"/>
                </a:solidFill>
                <a:highlight>
                  <a:srgbClr val="000000"/>
                </a:highlight>
              </a:rPr>
              <a:t>php</a:t>
            </a:r>
            <a:r>
              <a:rPr lang="es-CR" dirty="0">
                <a:solidFill>
                  <a:schemeClr val="bg1"/>
                </a:solidFill>
                <a:highlight>
                  <a:srgbClr val="000000"/>
                </a:highlight>
              </a:rPr>
              <a:t> y cerrar ?&gt;</a:t>
            </a:r>
          </a:p>
          <a:p>
            <a:pPr marL="342900" indent="-342900" algn="just">
              <a:buAutoNum type="arabicParenR"/>
            </a:pPr>
            <a:endParaRPr lang="es-CR" dirty="0">
              <a:solidFill>
                <a:schemeClr val="bg1"/>
              </a:solidFill>
              <a:highlight>
                <a:srgbClr val="000000"/>
              </a:highlight>
            </a:endParaRPr>
          </a:p>
          <a:p>
            <a:pPr marL="342900" indent="-342900" algn="just">
              <a:buAutoNum type="arabicParenR"/>
            </a:pPr>
            <a:r>
              <a:rPr lang="es-CR" dirty="0">
                <a:solidFill>
                  <a:schemeClr val="bg1"/>
                </a:solidFill>
                <a:highlight>
                  <a:srgbClr val="000000"/>
                </a:highlight>
              </a:rPr>
              <a:t>Escribir echo “Hola con PHP”;</a:t>
            </a:r>
          </a:p>
          <a:p>
            <a:pPr marL="342900" indent="-342900" algn="just">
              <a:buAutoNum type="arabicParenR"/>
            </a:pPr>
            <a:endParaRPr lang="es-CR" dirty="0">
              <a:solidFill>
                <a:schemeClr val="bg1"/>
              </a:solidFill>
              <a:highlight>
                <a:srgbClr val="000000"/>
              </a:highlight>
            </a:endParaRPr>
          </a:p>
          <a:p>
            <a:pPr marL="342900" indent="-342900" algn="just">
              <a:buAutoNum type="arabicParenR"/>
            </a:pPr>
            <a:r>
              <a:rPr lang="es-CR" dirty="0">
                <a:solidFill>
                  <a:schemeClr val="bg1"/>
                </a:solidFill>
                <a:highlight>
                  <a:srgbClr val="000000"/>
                </a:highlight>
              </a:rPr>
              <a:t>Abrir en el navegador</a:t>
            </a:r>
          </a:p>
        </p:txBody>
      </p:sp>
      <p:pic>
        <p:nvPicPr>
          <p:cNvPr id="7" name="Picture 6" descr="A screen shot of a computer program&#10;&#10;Description automatically generated">
            <a:extLst>
              <a:ext uri="{FF2B5EF4-FFF2-40B4-BE49-F238E27FC236}">
                <a16:creationId xmlns:a16="http://schemas.microsoft.com/office/drawing/2014/main" id="{F68B5F68-CF3C-251D-4D2C-429849FF0B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48720" y="1496846"/>
            <a:ext cx="7611537" cy="4448796"/>
          </a:xfrm>
          <a:prstGeom prst="rect">
            <a:avLst/>
          </a:prstGeom>
        </p:spPr>
      </p:pic>
    </p:spTree>
    <p:extLst>
      <p:ext uri="{BB962C8B-B14F-4D97-AF65-F5344CB8AC3E}">
        <p14:creationId xmlns:p14="http://schemas.microsoft.com/office/powerpoint/2010/main" val="935807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ue and black background&#10;&#10;Description automatically generated">
            <a:extLst>
              <a:ext uri="{FF2B5EF4-FFF2-40B4-BE49-F238E27FC236}">
                <a16:creationId xmlns:a16="http://schemas.microsoft.com/office/drawing/2014/main" id="{BCB5CF79-9288-8C9C-B20B-2A60C5C256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2AC2AE74-1634-BCE8-AD22-689F023F584A}"/>
              </a:ext>
            </a:extLst>
          </p:cNvPr>
          <p:cNvSpPr txBox="1"/>
          <p:nvPr/>
        </p:nvSpPr>
        <p:spPr>
          <a:xfrm>
            <a:off x="9198508" y="184378"/>
            <a:ext cx="2788905" cy="400110"/>
          </a:xfrm>
          <a:prstGeom prst="rect">
            <a:avLst/>
          </a:prstGeom>
          <a:noFill/>
        </p:spPr>
        <p:txBody>
          <a:bodyPr wrap="none" rtlCol="0">
            <a:spAutoFit/>
          </a:bodyPr>
          <a:lstStyle/>
          <a:p>
            <a:r>
              <a:rPr lang="en-US" sz="2000" b="1" dirty="0">
                <a:solidFill>
                  <a:schemeClr val="bg2"/>
                </a:solidFill>
                <a:highlight>
                  <a:srgbClr val="000000"/>
                </a:highlight>
              </a:rPr>
              <a:t>TYPESCRIPT-PHP-MYSQL</a:t>
            </a:r>
            <a:endParaRPr lang="es-CR" sz="2000" b="1" dirty="0">
              <a:solidFill>
                <a:schemeClr val="bg2"/>
              </a:solidFill>
              <a:highlight>
                <a:srgbClr val="000000"/>
              </a:highlight>
            </a:endParaRPr>
          </a:p>
        </p:txBody>
      </p:sp>
      <p:pic>
        <p:nvPicPr>
          <p:cNvPr id="8" name="Picture 7" descr="A yellow and black logo&#10;&#10;Description automatically generated">
            <a:extLst>
              <a:ext uri="{FF2B5EF4-FFF2-40B4-BE49-F238E27FC236}">
                <a16:creationId xmlns:a16="http://schemas.microsoft.com/office/drawing/2014/main" id="{F0ABC26D-7997-D10D-22F0-3FDE5F69D2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78648"/>
            <a:ext cx="1960731" cy="679352"/>
          </a:xfrm>
          <a:prstGeom prst="rect">
            <a:avLst/>
          </a:prstGeom>
        </p:spPr>
      </p:pic>
      <p:sp>
        <p:nvSpPr>
          <p:cNvPr id="2" name="TextBox 1">
            <a:extLst>
              <a:ext uri="{FF2B5EF4-FFF2-40B4-BE49-F238E27FC236}">
                <a16:creationId xmlns:a16="http://schemas.microsoft.com/office/drawing/2014/main" id="{9197039B-AA3D-A924-5977-571F91CFEF78}"/>
              </a:ext>
            </a:extLst>
          </p:cNvPr>
          <p:cNvSpPr txBox="1"/>
          <p:nvPr/>
        </p:nvSpPr>
        <p:spPr>
          <a:xfrm>
            <a:off x="2698088" y="647574"/>
            <a:ext cx="6598409" cy="477054"/>
          </a:xfrm>
          <a:prstGeom prst="rect">
            <a:avLst/>
          </a:prstGeom>
          <a:noFill/>
        </p:spPr>
        <p:txBody>
          <a:bodyPr wrap="none" rtlCol="0">
            <a:spAutoFit/>
          </a:bodyPr>
          <a:lstStyle/>
          <a:p>
            <a:r>
              <a:rPr lang="en-US" sz="2500" b="1" dirty="0">
                <a:solidFill>
                  <a:schemeClr val="bg2"/>
                </a:solidFill>
              </a:rPr>
              <a:t>¿COMO CORRER UN PHP DENTRO DE UN HTML?</a:t>
            </a:r>
            <a:endParaRPr lang="es-CR" sz="2500" b="1" dirty="0">
              <a:solidFill>
                <a:schemeClr val="bg2"/>
              </a:solidFill>
            </a:endParaRPr>
          </a:p>
        </p:txBody>
      </p:sp>
      <p:sp>
        <p:nvSpPr>
          <p:cNvPr id="3" name="TextBox 2">
            <a:extLst>
              <a:ext uri="{FF2B5EF4-FFF2-40B4-BE49-F238E27FC236}">
                <a16:creationId xmlns:a16="http://schemas.microsoft.com/office/drawing/2014/main" id="{B41CA48F-C224-9F78-D319-FDB9F7C04934}"/>
              </a:ext>
            </a:extLst>
          </p:cNvPr>
          <p:cNvSpPr txBox="1"/>
          <p:nvPr/>
        </p:nvSpPr>
        <p:spPr>
          <a:xfrm>
            <a:off x="364314" y="2468350"/>
            <a:ext cx="3420093" cy="2308324"/>
          </a:xfrm>
          <a:prstGeom prst="rect">
            <a:avLst/>
          </a:prstGeom>
          <a:noFill/>
        </p:spPr>
        <p:txBody>
          <a:bodyPr wrap="square" rtlCol="0">
            <a:spAutoFit/>
          </a:bodyPr>
          <a:lstStyle/>
          <a:p>
            <a:pPr marL="342900" indent="-342900" algn="just">
              <a:buAutoNum type="arabicParenR"/>
            </a:pPr>
            <a:r>
              <a:rPr lang="en-US" dirty="0" err="1">
                <a:solidFill>
                  <a:schemeClr val="bg1"/>
                </a:solidFill>
                <a:highlight>
                  <a:srgbClr val="000000"/>
                </a:highlight>
              </a:rPr>
              <a:t>Comentar</a:t>
            </a:r>
            <a:r>
              <a:rPr lang="en-US" dirty="0">
                <a:solidFill>
                  <a:schemeClr val="bg1"/>
                </a:solidFill>
                <a:highlight>
                  <a:srgbClr val="000000"/>
                </a:highlight>
              </a:rPr>
              <a:t> </a:t>
            </a:r>
            <a:r>
              <a:rPr lang="en-US" dirty="0" err="1">
                <a:solidFill>
                  <a:schemeClr val="bg1"/>
                </a:solidFill>
                <a:highlight>
                  <a:srgbClr val="000000"/>
                </a:highlight>
              </a:rPr>
              <a:t>el</a:t>
            </a:r>
            <a:r>
              <a:rPr lang="en-US" dirty="0">
                <a:solidFill>
                  <a:schemeClr val="bg1"/>
                </a:solidFill>
                <a:highlight>
                  <a:srgbClr val="000000"/>
                </a:highlight>
              </a:rPr>
              <a:t> echo e </a:t>
            </a:r>
            <a:r>
              <a:rPr lang="en-US" dirty="0" err="1">
                <a:solidFill>
                  <a:schemeClr val="bg1"/>
                </a:solidFill>
                <a:highlight>
                  <a:srgbClr val="000000"/>
                </a:highlight>
              </a:rPr>
              <a:t>imprimir</a:t>
            </a:r>
            <a:r>
              <a:rPr lang="en-US" dirty="0">
                <a:solidFill>
                  <a:schemeClr val="bg1"/>
                </a:solidFill>
                <a:highlight>
                  <a:srgbClr val="000000"/>
                </a:highlight>
              </a:rPr>
              <a:t> </a:t>
            </a:r>
            <a:r>
              <a:rPr lang="en-US" dirty="0" err="1">
                <a:solidFill>
                  <a:schemeClr val="bg1"/>
                </a:solidFill>
                <a:highlight>
                  <a:srgbClr val="000000"/>
                </a:highlight>
              </a:rPr>
              <a:t>en</a:t>
            </a:r>
            <a:r>
              <a:rPr lang="en-US" dirty="0">
                <a:solidFill>
                  <a:schemeClr val="bg1"/>
                </a:solidFill>
                <a:highlight>
                  <a:srgbClr val="000000"/>
                </a:highlight>
              </a:rPr>
              <a:t> </a:t>
            </a:r>
            <a:r>
              <a:rPr lang="en-US" dirty="0" err="1">
                <a:solidFill>
                  <a:schemeClr val="bg1"/>
                </a:solidFill>
                <a:highlight>
                  <a:srgbClr val="000000"/>
                </a:highlight>
              </a:rPr>
              <a:t>el</a:t>
            </a:r>
            <a:r>
              <a:rPr lang="en-US" dirty="0">
                <a:solidFill>
                  <a:schemeClr val="bg1"/>
                </a:solidFill>
                <a:highlight>
                  <a:srgbClr val="000000"/>
                </a:highlight>
              </a:rPr>
              <a:t> </a:t>
            </a:r>
            <a:r>
              <a:rPr lang="en-US" dirty="0" err="1">
                <a:solidFill>
                  <a:schemeClr val="bg1"/>
                </a:solidFill>
                <a:highlight>
                  <a:srgbClr val="000000"/>
                </a:highlight>
              </a:rPr>
              <a:t>navegador</a:t>
            </a:r>
            <a:r>
              <a:rPr lang="en-US" dirty="0">
                <a:solidFill>
                  <a:schemeClr val="bg1"/>
                </a:solidFill>
                <a:highlight>
                  <a:srgbClr val="000000"/>
                </a:highlight>
              </a:rPr>
              <a:t> </a:t>
            </a:r>
            <a:r>
              <a:rPr lang="en-US" dirty="0" err="1">
                <a:solidFill>
                  <a:schemeClr val="bg1"/>
                </a:solidFill>
                <a:highlight>
                  <a:srgbClr val="000000"/>
                </a:highlight>
              </a:rPr>
              <a:t>los</a:t>
            </a:r>
            <a:r>
              <a:rPr lang="en-US" dirty="0">
                <a:solidFill>
                  <a:schemeClr val="bg1"/>
                </a:solidFill>
                <a:highlight>
                  <a:srgbClr val="000000"/>
                </a:highlight>
              </a:rPr>
              <a:t> </a:t>
            </a:r>
            <a:r>
              <a:rPr lang="en-US" dirty="0" err="1">
                <a:solidFill>
                  <a:schemeClr val="bg1"/>
                </a:solidFill>
                <a:highlight>
                  <a:srgbClr val="000000"/>
                </a:highlight>
              </a:rPr>
              <a:t>resultados</a:t>
            </a:r>
            <a:r>
              <a:rPr lang="en-US" dirty="0">
                <a:solidFill>
                  <a:schemeClr val="bg1"/>
                </a:solidFill>
                <a:highlight>
                  <a:srgbClr val="000000"/>
                </a:highlight>
              </a:rPr>
              <a:t> del </a:t>
            </a:r>
            <a:r>
              <a:rPr lang="en-US" dirty="0" err="1">
                <a:solidFill>
                  <a:schemeClr val="bg1"/>
                </a:solidFill>
                <a:highlight>
                  <a:srgbClr val="000000"/>
                </a:highlight>
              </a:rPr>
              <a:t>archivo</a:t>
            </a:r>
            <a:r>
              <a:rPr lang="en-US" dirty="0">
                <a:solidFill>
                  <a:schemeClr val="bg1"/>
                </a:solidFill>
                <a:highlight>
                  <a:srgbClr val="000000"/>
                </a:highlight>
              </a:rPr>
              <a:t> </a:t>
            </a:r>
            <a:r>
              <a:rPr lang="en-US" dirty="0" err="1">
                <a:solidFill>
                  <a:schemeClr val="bg1"/>
                </a:solidFill>
                <a:highlight>
                  <a:srgbClr val="000000"/>
                </a:highlight>
              </a:rPr>
              <a:t>operaciones.php</a:t>
            </a:r>
            <a:r>
              <a:rPr lang="en-US" dirty="0">
                <a:solidFill>
                  <a:schemeClr val="bg1"/>
                </a:solidFill>
                <a:highlight>
                  <a:srgbClr val="000000"/>
                </a:highlight>
              </a:rPr>
              <a:t> h </a:t>
            </a:r>
            <a:r>
              <a:rPr lang="en-US" dirty="0" err="1">
                <a:solidFill>
                  <a:schemeClr val="bg1"/>
                </a:solidFill>
                <a:highlight>
                  <a:srgbClr val="000000"/>
                </a:highlight>
              </a:rPr>
              <a:t>mediante</a:t>
            </a:r>
            <a:r>
              <a:rPr lang="en-US" dirty="0">
                <a:solidFill>
                  <a:schemeClr val="bg1"/>
                </a:solidFill>
                <a:highlight>
                  <a:srgbClr val="000000"/>
                </a:highlight>
              </a:rPr>
              <a:t> </a:t>
            </a:r>
            <a:r>
              <a:rPr lang="en-US" dirty="0" err="1">
                <a:solidFill>
                  <a:schemeClr val="bg1"/>
                </a:solidFill>
                <a:highlight>
                  <a:srgbClr val="000000"/>
                </a:highlight>
              </a:rPr>
              <a:t>una</a:t>
            </a:r>
            <a:r>
              <a:rPr lang="en-US" dirty="0">
                <a:solidFill>
                  <a:schemeClr val="bg1"/>
                </a:solidFill>
                <a:highlight>
                  <a:srgbClr val="000000"/>
                </a:highlight>
              </a:rPr>
              <a:t> </a:t>
            </a:r>
            <a:r>
              <a:rPr lang="en-US" dirty="0" err="1">
                <a:solidFill>
                  <a:schemeClr val="bg1"/>
                </a:solidFill>
                <a:highlight>
                  <a:srgbClr val="000000"/>
                </a:highlight>
              </a:rPr>
              <a:t>instanica</a:t>
            </a:r>
            <a:r>
              <a:rPr lang="en-US" dirty="0">
                <a:solidFill>
                  <a:schemeClr val="bg1"/>
                </a:solidFill>
                <a:highlight>
                  <a:srgbClr val="000000"/>
                </a:highlight>
              </a:rPr>
              <a:t> de la clase e </a:t>
            </a:r>
            <a:r>
              <a:rPr lang="en-US" dirty="0" err="1">
                <a:solidFill>
                  <a:schemeClr val="bg1"/>
                </a:solidFill>
                <a:highlight>
                  <a:srgbClr val="000000"/>
                </a:highlight>
              </a:rPr>
              <a:t>imprimir</a:t>
            </a:r>
            <a:r>
              <a:rPr lang="en-US" dirty="0">
                <a:solidFill>
                  <a:schemeClr val="bg1"/>
                </a:solidFill>
                <a:highlight>
                  <a:srgbClr val="000000"/>
                </a:highlight>
              </a:rPr>
              <a:t> desde </a:t>
            </a:r>
            <a:r>
              <a:rPr lang="en-US" dirty="0" err="1">
                <a:solidFill>
                  <a:schemeClr val="bg1"/>
                </a:solidFill>
                <a:highlight>
                  <a:srgbClr val="000000"/>
                </a:highlight>
              </a:rPr>
              <a:t>el</a:t>
            </a:r>
            <a:r>
              <a:rPr lang="en-US" dirty="0">
                <a:solidFill>
                  <a:schemeClr val="bg1"/>
                </a:solidFill>
                <a:highlight>
                  <a:srgbClr val="000000"/>
                </a:highlight>
              </a:rPr>
              <a:t> index.</a:t>
            </a:r>
          </a:p>
          <a:p>
            <a:pPr marL="342900" indent="-342900" algn="just">
              <a:buAutoNum type="arabicParenR"/>
            </a:pPr>
            <a:endParaRPr lang="en-US" dirty="0">
              <a:solidFill>
                <a:schemeClr val="bg1"/>
              </a:solidFill>
              <a:highlight>
                <a:srgbClr val="000000"/>
              </a:highlight>
            </a:endParaRPr>
          </a:p>
          <a:p>
            <a:pPr marL="342900" indent="-342900" algn="just">
              <a:buAutoNum type="arabicParenR"/>
            </a:pPr>
            <a:r>
              <a:rPr lang="en-US" dirty="0" err="1">
                <a:solidFill>
                  <a:schemeClr val="bg1"/>
                </a:solidFill>
                <a:highlight>
                  <a:srgbClr val="000000"/>
                </a:highlight>
              </a:rPr>
              <a:t>Ejecutar</a:t>
            </a:r>
            <a:r>
              <a:rPr lang="en-US" dirty="0">
                <a:solidFill>
                  <a:schemeClr val="bg1"/>
                </a:solidFill>
                <a:highlight>
                  <a:srgbClr val="000000"/>
                </a:highlight>
              </a:rPr>
              <a:t> </a:t>
            </a:r>
            <a:r>
              <a:rPr lang="en-US" dirty="0" err="1">
                <a:solidFill>
                  <a:schemeClr val="bg1"/>
                </a:solidFill>
                <a:highlight>
                  <a:srgbClr val="000000"/>
                </a:highlight>
              </a:rPr>
              <a:t>en</a:t>
            </a:r>
            <a:r>
              <a:rPr lang="en-US" dirty="0">
                <a:solidFill>
                  <a:schemeClr val="bg1"/>
                </a:solidFill>
                <a:highlight>
                  <a:srgbClr val="000000"/>
                </a:highlight>
              </a:rPr>
              <a:t> </a:t>
            </a:r>
            <a:r>
              <a:rPr lang="en-US" dirty="0" err="1">
                <a:solidFill>
                  <a:schemeClr val="bg1"/>
                </a:solidFill>
                <a:highlight>
                  <a:srgbClr val="000000"/>
                </a:highlight>
              </a:rPr>
              <a:t>el</a:t>
            </a:r>
            <a:r>
              <a:rPr lang="en-US" dirty="0">
                <a:solidFill>
                  <a:schemeClr val="bg1"/>
                </a:solidFill>
                <a:highlight>
                  <a:srgbClr val="000000"/>
                </a:highlight>
              </a:rPr>
              <a:t> </a:t>
            </a:r>
            <a:r>
              <a:rPr lang="en-US" dirty="0" err="1">
                <a:solidFill>
                  <a:schemeClr val="bg1"/>
                </a:solidFill>
                <a:highlight>
                  <a:srgbClr val="000000"/>
                </a:highlight>
              </a:rPr>
              <a:t>navegador</a:t>
            </a:r>
            <a:endParaRPr lang="es-CR" dirty="0">
              <a:solidFill>
                <a:schemeClr val="bg1"/>
              </a:solidFill>
              <a:highlight>
                <a:srgbClr val="000000"/>
              </a:highlight>
            </a:endParaRPr>
          </a:p>
        </p:txBody>
      </p:sp>
      <p:pic>
        <p:nvPicPr>
          <p:cNvPr id="9" name="Picture 8" descr="A screen shot of a computer code&#10;&#10;Description automatically generated">
            <a:extLst>
              <a:ext uri="{FF2B5EF4-FFF2-40B4-BE49-F238E27FC236}">
                <a16:creationId xmlns:a16="http://schemas.microsoft.com/office/drawing/2014/main" id="{3A6AB9A0-0CFF-D5E5-07C3-196359EA68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49659" y="1316397"/>
            <a:ext cx="7478027" cy="5349834"/>
          </a:xfrm>
          <a:prstGeom prst="rect">
            <a:avLst/>
          </a:prstGeom>
        </p:spPr>
      </p:pic>
    </p:spTree>
    <p:extLst>
      <p:ext uri="{BB962C8B-B14F-4D97-AF65-F5344CB8AC3E}">
        <p14:creationId xmlns:p14="http://schemas.microsoft.com/office/powerpoint/2010/main" val="403804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ue and black background&#10;&#10;Description automatically generated">
            <a:extLst>
              <a:ext uri="{FF2B5EF4-FFF2-40B4-BE49-F238E27FC236}">
                <a16:creationId xmlns:a16="http://schemas.microsoft.com/office/drawing/2014/main" id="{BCB5CF79-9288-8C9C-B20B-2A60C5C256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2AC2AE74-1634-BCE8-AD22-689F023F584A}"/>
              </a:ext>
            </a:extLst>
          </p:cNvPr>
          <p:cNvSpPr txBox="1"/>
          <p:nvPr/>
        </p:nvSpPr>
        <p:spPr>
          <a:xfrm>
            <a:off x="2725879" y="2105561"/>
            <a:ext cx="6811865" cy="707886"/>
          </a:xfrm>
          <a:prstGeom prst="rect">
            <a:avLst/>
          </a:prstGeom>
          <a:noFill/>
        </p:spPr>
        <p:txBody>
          <a:bodyPr wrap="none" rtlCol="0">
            <a:spAutoFit/>
          </a:bodyPr>
          <a:lstStyle/>
          <a:p>
            <a:r>
              <a:rPr lang="en-US" sz="4000" b="1" dirty="0">
                <a:solidFill>
                  <a:schemeClr val="bg2"/>
                </a:solidFill>
              </a:rPr>
              <a:t>BREVE EXPLICACIÓN DE MySQL</a:t>
            </a:r>
            <a:endParaRPr lang="es-CR" sz="4000" b="1" dirty="0">
              <a:solidFill>
                <a:schemeClr val="bg2"/>
              </a:solidFill>
            </a:endParaRPr>
          </a:p>
        </p:txBody>
      </p:sp>
      <p:pic>
        <p:nvPicPr>
          <p:cNvPr id="8" name="Picture 7" descr="A yellow and black logo&#10;&#10;Description automatically generated">
            <a:extLst>
              <a:ext uri="{FF2B5EF4-FFF2-40B4-BE49-F238E27FC236}">
                <a16:creationId xmlns:a16="http://schemas.microsoft.com/office/drawing/2014/main" id="{F0ABC26D-7997-D10D-22F0-3FDE5F69D2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78648"/>
            <a:ext cx="1960731" cy="679352"/>
          </a:xfrm>
          <a:prstGeom prst="rect">
            <a:avLst/>
          </a:prstGeom>
        </p:spPr>
      </p:pic>
      <p:sp>
        <p:nvSpPr>
          <p:cNvPr id="11" name="TextBox 10">
            <a:extLst>
              <a:ext uri="{FF2B5EF4-FFF2-40B4-BE49-F238E27FC236}">
                <a16:creationId xmlns:a16="http://schemas.microsoft.com/office/drawing/2014/main" id="{73C63758-02D7-2125-9E3E-F28708F80AE9}"/>
              </a:ext>
            </a:extLst>
          </p:cNvPr>
          <p:cNvSpPr txBox="1"/>
          <p:nvPr/>
        </p:nvSpPr>
        <p:spPr>
          <a:xfrm>
            <a:off x="8753598" y="6210547"/>
            <a:ext cx="3228605" cy="307777"/>
          </a:xfrm>
          <a:prstGeom prst="rect">
            <a:avLst/>
          </a:prstGeom>
          <a:noFill/>
        </p:spPr>
        <p:txBody>
          <a:bodyPr wrap="square" rtlCol="0">
            <a:spAutoFit/>
          </a:bodyPr>
          <a:lstStyle/>
          <a:p>
            <a:r>
              <a:rPr lang="en-US" sz="1400" b="1" dirty="0">
                <a:solidFill>
                  <a:schemeClr val="bg2"/>
                </a:solidFill>
                <a:hlinkClick r:id="rId4"/>
              </a:rPr>
              <a:t>http://localhost/phpmyadmin/index.php</a:t>
            </a:r>
            <a:endParaRPr lang="en-US" sz="1400" b="1" dirty="0">
              <a:solidFill>
                <a:schemeClr val="bg2"/>
              </a:solidFill>
            </a:endParaRPr>
          </a:p>
        </p:txBody>
      </p:sp>
      <p:sp>
        <p:nvSpPr>
          <p:cNvPr id="2" name="TextBox 1">
            <a:extLst>
              <a:ext uri="{FF2B5EF4-FFF2-40B4-BE49-F238E27FC236}">
                <a16:creationId xmlns:a16="http://schemas.microsoft.com/office/drawing/2014/main" id="{172E8C71-0957-A7FD-D9CE-D0470EBE0F5F}"/>
              </a:ext>
            </a:extLst>
          </p:cNvPr>
          <p:cNvSpPr txBox="1"/>
          <p:nvPr/>
        </p:nvSpPr>
        <p:spPr>
          <a:xfrm>
            <a:off x="2690067" y="2967335"/>
            <a:ext cx="6764176" cy="1200329"/>
          </a:xfrm>
          <a:prstGeom prst="rect">
            <a:avLst/>
          </a:prstGeom>
          <a:noFill/>
        </p:spPr>
        <p:txBody>
          <a:bodyPr wrap="square" rtlCol="0">
            <a:spAutoFit/>
          </a:bodyPr>
          <a:lstStyle/>
          <a:p>
            <a:pPr algn="just"/>
            <a:r>
              <a:rPr lang="en-US" dirty="0">
                <a:solidFill>
                  <a:schemeClr val="bg1"/>
                </a:solidFill>
              </a:rPr>
              <a:t>MySQL es </a:t>
            </a:r>
            <a:r>
              <a:rPr lang="en-US" dirty="0" err="1">
                <a:solidFill>
                  <a:schemeClr val="bg1"/>
                </a:solidFill>
              </a:rPr>
              <a:t>una</a:t>
            </a:r>
            <a:r>
              <a:rPr lang="en-US" dirty="0">
                <a:solidFill>
                  <a:schemeClr val="bg1"/>
                </a:solidFill>
              </a:rPr>
              <a:t> version de SQL que es gratis y open </a:t>
            </a:r>
            <a:r>
              <a:rPr lang="en-US" dirty="0" err="1">
                <a:solidFill>
                  <a:schemeClr val="bg1"/>
                </a:solidFill>
              </a:rPr>
              <a:t>sourse</a:t>
            </a:r>
            <a:r>
              <a:rPr lang="en-US" dirty="0">
                <a:solidFill>
                  <a:schemeClr val="bg1"/>
                </a:solidFill>
              </a:rPr>
              <a:t>, muchos </a:t>
            </a:r>
            <a:r>
              <a:rPr lang="en-US" dirty="0" err="1">
                <a:solidFill>
                  <a:schemeClr val="bg1"/>
                </a:solidFill>
              </a:rPr>
              <a:t>servicios</a:t>
            </a:r>
            <a:r>
              <a:rPr lang="en-US" dirty="0">
                <a:solidFill>
                  <a:schemeClr val="bg1"/>
                </a:solidFill>
              </a:rPr>
              <a:t> de hosting lo </a:t>
            </a:r>
            <a:r>
              <a:rPr lang="en-US" dirty="0" err="1">
                <a:solidFill>
                  <a:schemeClr val="bg1"/>
                </a:solidFill>
              </a:rPr>
              <a:t>brindan</a:t>
            </a:r>
            <a:r>
              <a:rPr lang="en-US" dirty="0">
                <a:solidFill>
                  <a:schemeClr val="bg1"/>
                </a:solidFill>
              </a:rPr>
              <a:t> y es muy similar a SQL la cual no es gratis </a:t>
            </a:r>
            <a:r>
              <a:rPr lang="en-US" dirty="0" err="1">
                <a:solidFill>
                  <a:schemeClr val="bg1"/>
                </a:solidFill>
              </a:rPr>
              <a:t>en</a:t>
            </a:r>
            <a:r>
              <a:rPr lang="en-US" dirty="0">
                <a:solidFill>
                  <a:schemeClr val="bg1"/>
                </a:solidFill>
              </a:rPr>
              <a:t> la </a:t>
            </a:r>
            <a:r>
              <a:rPr lang="en-US" dirty="0" err="1">
                <a:solidFill>
                  <a:schemeClr val="bg1"/>
                </a:solidFill>
              </a:rPr>
              <a:t>nube</a:t>
            </a:r>
            <a:r>
              <a:rPr lang="en-US" dirty="0">
                <a:solidFill>
                  <a:schemeClr val="bg1"/>
                </a:solidFill>
              </a:rPr>
              <a:t>, nosotros la </a:t>
            </a:r>
            <a:r>
              <a:rPr lang="en-US" dirty="0" err="1">
                <a:solidFill>
                  <a:schemeClr val="bg1"/>
                </a:solidFill>
              </a:rPr>
              <a:t>vamos</a:t>
            </a:r>
            <a:r>
              <a:rPr lang="en-US" dirty="0">
                <a:solidFill>
                  <a:schemeClr val="bg1"/>
                </a:solidFill>
              </a:rPr>
              <a:t> a usar de manera local para </a:t>
            </a:r>
            <a:r>
              <a:rPr lang="en-US" dirty="0" err="1">
                <a:solidFill>
                  <a:schemeClr val="bg1"/>
                </a:solidFill>
              </a:rPr>
              <a:t>este</a:t>
            </a:r>
            <a:r>
              <a:rPr lang="en-US" dirty="0">
                <a:solidFill>
                  <a:schemeClr val="bg1"/>
                </a:solidFill>
              </a:rPr>
              <a:t> </a:t>
            </a:r>
            <a:r>
              <a:rPr lang="en-US" dirty="0" err="1">
                <a:solidFill>
                  <a:schemeClr val="bg1"/>
                </a:solidFill>
              </a:rPr>
              <a:t>ejercicio</a:t>
            </a:r>
            <a:r>
              <a:rPr lang="en-US" dirty="0">
                <a:solidFill>
                  <a:schemeClr val="bg1"/>
                </a:solidFill>
              </a:rPr>
              <a:t>, poner </a:t>
            </a:r>
            <a:r>
              <a:rPr lang="en-US" dirty="0" err="1">
                <a:solidFill>
                  <a:schemeClr val="bg1"/>
                </a:solidFill>
              </a:rPr>
              <a:t>atención</a:t>
            </a:r>
            <a:r>
              <a:rPr lang="en-US" dirty="0">
                <a:solidFill>
                  <a:schemeClr val="bg1"/>
                </a:solidFill>
              </a:rPr>
              <a:t> a la </a:t>
            </a:r>
            <a:r>
              <a:rPr lang="en-US" dirty="0" err="1">
                <a:solidFill>
                  <a:schemeClr val="bg1"/>
                </a:solidFill>
              </a:rPr>
              <a:t>explicación</a:t>
            </a:r>
            <a:r>
              <a:rPr lang="en-US" dirty="0">
                <a:solidFill>
                  <a:schemeClr val="bg1"/>
                </a:solidFill>
              </a:rPr>
              <a:t>.</a:t>
            </a:r>
            <a:endParaRPr lang="es-CR" dirty="0">
              <a:solidFill>
                <a:schemeClr val="bg1"/>
              </a:solidFill>
            </a:endParaRPr>
          </a:p>
        </p:txBody>
      </p:sp>
    </p:spTree>
    <p:extLst>
      <p:ext uri="{BB962C8B-B14F-4D97-AF65-F5344CB8AC3E}">
        <p14:creationId xmlns:p14="http://schemas.microsoft.com/office/powerpoint/2010/main" val="30431654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ue and black background&#10;&#10;Description automatically generated">
            <a:extLst>
              <a:ext uri="{FF2B5EF4-FFF2-40B4-BE49-F238E27FC236}">
                <a16:creationId xmlns:a16="http://schemas.microsoft.com/office/drawing/2014/main" id="{BCB5CF79-9288-8C9C-B20B-2A60C5C256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2AC2AE74-1634-BCE8-AD22-689F023F584A}"/>
              </a:ext>
            </a:extLst>
          </p:cNvPr>
          <p:cNvSpPr txBox="1"/>
          <p:nvPr/>
        </p:nvSpPr>
        <p:spPr>
          <a:xfrm>
            <a:off x="3403370" y="1640460"/>
            <a:ext cx="5385257" cy="707886"/>
          </a:xfrm>
          <a:prstGeom prst="rect">
            <a:avLst/>
          </a:prstGeom>
          <a:noFill/>
        </p:spPr>
        <p:txBody>
          <a:bodyPr wrap="none" rtlCol="0">
            <a:spAutoFit/>
          </a:bodyPr>
          <a:lstStyle/>
          <a:p>
            <a:r>
              <a:rPr lang="en-US" sz="4000" b="1" dirty="0">
                <a:solidFill>
                  <a:schemeClr val="bg2"/>
                </a:solidFill>
              </a:rPr>
              <a:t>TYPESCRIPT-PHP-MYSQL</a:t>
            </a:r>
            <a:endParaRPr lang="es-CR" sz="4000" b="1" dirty="0">
              <a:solidFill>
                <a:schemeClr val="bg2"/>
              </a:solidFill>
            </a:endParaRPr>
          </a:p>
        </p:txBody>
      </p:sp>
      <p:pic>
        <p:nvPicPr>
          <p:cNvPr id="8" name="Picture 7" descr="A yellow and black logo&#10;&#10;Description automatically generated">
            <a:extLst>
              <a:ext uri="{FF2B5EF4-FFF2-40B4-BE49-F238E27FC236}">
                <a16:creationId xmlns:a16="http://schemas.microsoft.com/office/drawing/2014/main" id="{F0ABC26D-7997-D10D-22F0-3FDE5F69D2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78648"/>
            <a:ext cx="1960731" cy="679352"/>
          </a:xfrm>
          <a:prstGeom prst="rect">
            <a:avLst/>
          </a:prstGeom>
        </p:spPr>
      </p:pic>
      <p:sp>
        <p:nvSpPr>
          <p:cNvPr id="2" name="TextBox 1">
            <a:extLst>
              <a:ext uri="{FF2B5EF4-FFF2-40B4-BE49-F238E27FC236}">
                <a16:creationId xmlns:a16="http://schemas.microsoft.com/office/drawing/2014/main" id="{172E8C71-0957-A7FD-D9CE-D0470EBE0F5F}"/>
              </a:ext>
            </a:extLst>
          </p:cNvPr>
          <p:cNvSpPr txBox="1"/>
          <p:nvPr/>
        </p:nvSpPr>
        <p:spPr>
          <a:xfrm>
            <a:off x="3255372" y="2707575"/>
            <a:ext cx="5681252" cy="923330"/>
          </a:xfrm>
          <a:prstGeom prst="rect">
            <a:avLst/>
          </a:prstGeom>
          <a:noFill/>
        </p:spPr>
        <p:txBody>
          <a:bodyPr wrap="square" rtlCol="0">
            <a:spAutoFit/>
          </a:bodyPr>
          <a:lstStyle/>
          <a:p>
            <a:r>
              <a:rPr lang="en-US" dirty="0" err="1">
                <a:solidFill>
                  <a:schemeClr val="bg1"/>
                </a:solidFill>
              </a:rPr>
              <a:t>Ejercicio</a:t>
            </a:r>
            <a:r>
              <a:rPr lang="en-US" dirty="0">
                <a:solidFill>
                  <a:schemeClr val="bg1"/>
                </a:solidFill>
              </a:rPr>
              <a:t> </a:t>
            </a:r>
            <a:r>
              <a:rPr lang="en-US" dirty="0" err="1">
                <a:solidFill>
                  <a:schemeClr val="bg1"/>
                </a:solidFill>
              </a:rPr>
              <a:t>guiado</a:t>
            </a:r>
            <a:r>
              <a:rPr lang="en-US" dirty="0">
                <a:solidFill>
                  <a:schemeClr val="bg1"/>
                </a:solidFill>
              </a:rPr>
              <a:t>, crear un formulario de </a:t>
            </a:r>
            <a:r>
              <a:rPr lang="en-US" dirty="0" err="1">
                <a:solidFill>
                  <a:schemeClr val="bg1"/>
                </a:solidFill>
              </a:rPr>
              <a:t>registro</a:t>
            </a:r>
            <a:r>
              <a:rPr lang="en-US" dirty="0">
                <a:solidFill>
                  <a:schemeClr val="bg1"/>
                </a:solidFill>
              </a:rPr>
              <a:t> de </a:t>
            </a:r>
            <a:r>
              <a:rPr lang="en-US" dirty="0" err="1">
                <a:solidFill>
                  <a:schemeClr val="bg1"/>
                </a:solidFill>
              </a:rPr>
              <a:t>usuario</a:t>
            </a:r>
            <a:r>
              <a:rPr lang="en-US" dirty="0">
                <a:solidFill>
                  <a:schemeClr val="bg1"/>
                </a:solidFill>
              </a:rPr>
              <a:t> </a:t>
            </a:r>
            <a:r>
              <a:rPr lang="en-US" dirty="0" err="1">
                <a:solidFill>
                  <a:schemeClr val="bg1"/>
                </a:solidFill>
              </a:rPr>
              <a:t>utilizando</a:t>
            </a:r>
            <a:r>
              <a:rPr lang="en-US" dirty="0">
                <a:solidFill>
                  <a:schemeClr val="bg1"/>
                </a:solidFill>
              </a:rPr>
              <a:t> </a:t>
            </a:r>
            <a:r>
              <a:rPr lang="en-US" dirty="0" err="1">
                <a:solidFill>
                  <a:schemeClr val="bg1"/>
                </a:solidFill>
              </a:rPr>
              <a:t>TypeScritp</a:t>
            </a:r>
            <a:r>
              <a:rPr lang="en-US" dirty="0">
                <a:solidFill>
                  <a:schemeClr val="bg1"/>
                </a:solidFill>
              </a:rPr>
              <a:t> </a:t>
            </a:r>
            <a:r>
              <a:rPr lang="en-US" dirty="0" err="1">
                <a:solidFill>
                  <a:schemeClr val="bg1"/>
                </a:solidFill>
              </a:rPr>
              <a:t>como</a:t>
            </a:r>
            <a:r>
              <a:rPr lang="en-US" dirty="0">
                <a:solidFill>
                  <a:schemeClr val="bg1"/>
                </a:solidFill>
              </a:rPr>
              <a:t> frontend, PHP </a:t>
            </a:r>
            <a:r>
              <a:rPr lang="en-US" dirty="0" err="1">
                <a:solidFill>
                  <a:schemeClr val="bg1"/>
                </a:solidFill>
              </a:rPr>
              <a:t>como</a:t>
            </a:r>
            <a:r>
              <a:rPr lang="en-US" dirty="0">
                <a:solidFill>
                  <a:schemeClr val="bg1"/>
                </a:solidFill>
              </a:rPr>
              <a:t> backend y MySQL para </a:t>
            </a:r>
            <a:r>
              <a:rPr lang="en-US" dirty="0" err="1">
                <a:solidFill>
                  <a:schemeClr val="bg1"/>
                </a:solidFill>
              </a:rPr>
              <a:t>almacenamiento</a:t>
            </a:r>
            <a:r>
              <a:rPr lang="en-US" dirty="0">
                <a:solidFill>
                  <a:schemeClr val="bg1"/>
                </a:solidFill>
              </a:rPr>
              <a:t> de </a:t>
            </a:r>
            <a:r>
              <a:rPr lang="en-US" dirty="0" err="1">
                <a:solidFill>
                  <a:schemeClr val="bg1"/>
                </a:solidFill>
              </a:rPr>
              <a:t>datos</a:t>
            </a:r>
            <a:r>
              <a:rPr lang="en-US" dirty="0">
                <a:solidFill>
                  <a:schemeClr val="bg1"/>
                </a:solidFill>
              </a:rPr>
              <a:t>.</a:t>
            </a:r>
            <a:endParaRPr lang="es-CR" dirty="0">
              <a:solidFill>
                <a:schemeClr val="bg1"/>
              </a:solidFill>
            </a:endParaRPr>
          </a:p>
        </p:txBody>
      </p:sp>
    </p:spTree>
    <p:extLst>
      <p:ext uri="{BB962C8B-B14F-4D97-AF65-F5344CB8AC3E}">
        <p14:creationId xmlns:p14="http://schemas.microsoft.com/office/powerpoint/2010/main" val="743563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ue and black background&#10;&#10;Description automatically generated">
            <a:extLst>
              <a:ext uri="{FF2B5EF4-FFF2-40B4-BE49-F238E27FC236}">
                <a16:creationId xmlns:a16="http://schemas.microsoft.com/office/drawing/2014/main" id="{BCB5CF79-9288-8C9C-B20B-2A60C5C256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2AC2AE74-1634-BCE8-AD22-689F023F584A}"/>
              </a:ext>
            </a:extLst>
          </p:cNvPr>
          <p:cNvSpPr txBox="1"/>
          <p:nvPr/>
        </p:nvSpPr>
        <p:spPr>
          <a:xfrm>
            <a:off x="9198508" y="184378"/>
            <a:ext cx="2788905" cy="400110"/>
          </a:xfrm>
          <a:prstGeom prst="rect">
            <a:avLst/>
          </a:prstGeom>
          <a:noFill/>
        </p:spPr>
        <p:txBody>
          <a:bodyPr wrap="none" rtlCol="0">
            <a:spAutoFit/>
          </a:bodyPr>
          <a:lstStyle/>
          <a:p>
            <a:r>
              <a:rPr lang="en-US" sz="2000" b="1" dirty="0">
                <a:solidFill>
                  <a:schemeClr val="bg2"/>
                </a:solidFill>
                <a:highlight>
                  <a:srgbClr val="000000"/>
                </a:highlight>
              </a:rPr>
              <a:t>TYPESCRIPT-PHP-MYSQL</a:t>
            </a:r>
            <a:endParaRPr lang="es-CR" sz="2000" b="1" dirty="0">
              <a:solidFill>
                <a:schemeClr val="bg2"/>
              </a:solidFill>
              <a:highlight>
                <a:srgbClr val="000000"/>
              </a:highlight>
            </a:endParaRPr>
          </a:p>
        </p:txBody>
      </p:sp>
      <p:pic>
        <p:nvPicPr>
          <p:cNvPr id="8" name="Picture 7" descr="A yellow and black logo&#10;&#10;Description automatically generated">
            <a:extLst>
              <a:ext uri="{FF2B5EF4-FFF2-40B4-BE49-F238E27FC236}">
                <a16:creationId xmlns:a16="http://schemas.microsoft.com/office/drawing/2014/main" id="{F0ABC26D-7997-D10D-22F0-3FDE5F69D2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78648"/>
            <a:ext cx="1960731" cy="679352"/>
          </a:xfrm>
          <a:prstGeom prst="rect">
            <a:avLst/>
          </a:prstGeom>
        </p:spPr>
      </p:pic>
      <p:sp>
        <p:nvSpPr>
          <p:cNvPr id="2" name="TextBox 1">
            <a:extLst>
              <a:ext uri="{FF2B5EF4-FFF2-40B4-BE49-F238E27FC236}">
                <a16:creationId xmlns:a16="http://schemas.microsoft.com/office/drawing/2014/main" id="{9197039B-AA3D-A924-5977-571F91CFEF78}"/>
              </a:ext>
            </a:extLst>
          </p:cNvPr>
          <p:cNvSpPr txBox="1"/>
          <p:nvPr/>
        </p:nvSpPr>
        <p:spPr>
          <a:xfrm>
            <a:off x="204586" y="584488"/>
            <a:ext cx="5001626" cy="477054"/>
          </a:xfrm>
          <a:prstGeom prst="rect">
            <a:avLst/>
          </a:prstGeom>
          <a:noFill/>
        </p:spPr>
        <p:txBody>
          <a:bodyPr wrap="square" rtlCol="0">
            <a:spAutoFit/>
          </a:bodyPr>
          <a:lstStyle/>
          <a:p>
            <a:r>
              <a:rPr lang="en-US" sz="2500" b="1" dirty="0">
                <a:solidFill>
                  <a:schemeClr val="bg2"/>
                </a:solidFill>
              </a:rPr>
              <a:t>FORMULARIO REGISTRO (Pasos)</a:t>
            </a:r>
            <a:endParaRPr lang="es-CR" sz="2500" b="1" dirty="0">
              <a:solidFill>
                <a:schemeClr val="bg2"/>
              </a:solidFill>
            </a:endParaRPr>
          </a:p>
        </p:txBody>
      </p:sp>
      <p:sp>
        <p:nvSpPr>
          <p:cNvPr id="4" name="TextBox 3">
            <a:extLst>
              <a:ext uri="{FF2B5EF4-FFF2-40B4-BE49-F238E27FC236}">
                <a16:creationId xmlns:a16="http://schemas.microsoft.com/office/drawing/2014/main" id="{F9B54A88-CF9B-D48E-F0B8-7747F964A13E}"/>
              </a:ext>
            </a:extLst>
          </p:cNvPr>
          <p:cNvSpPr txBox="1"/>
          <p:nvPr/>
        </p:nvSpPr>
        <p:spPr>
          <a:xfrm>
            <a:off x="415635" y="1445658"/>
            <a:ext cx="5001626" cy="3693319"/>
          </a:xfrm>
          <a:prstGeom prst="rect">
            <a:avLst/>
          </a:prstGeom>
          <a:noFill/>
        </p:spPr>
        <p:txBody>
          <a:bodyPr wrap="none" rtlCol="0">
            <a:spAutoFit/>
          </a:bodyPr>
          <a:lstStyle/>
          <a:p>
            <a:pPr marL="342900" indent="-342900">
              <a:buAutoNum type="arabicParenR"/>
            </a:pPr>
            <a:r>
              <a:rPr lang="en-US" dirty="0">
                <a:solidFill>
                  <a:schemeClr val="bg1"/>
                </a:solidFill>
              </a:rPr>
              <a:t>Crear un </a:t>
            </a:r>
            <a:r>
              <a:rPr lang="en-US" dirty="0" err="1">
                <a:solidFill>
                  <a:schemeClr val="bg1"/>
                </a:solidFill>
              </a:rPr>
              <a:t>directorio</a:t>
            </a:r>
            <a:r>
              <a:rPr lang="en-US" dirty="0">
                <a:solidFill>
                  <a:schemeClr val="bg1"/>
                </a:solidFill>
              </a:rPr>
              <a:t> </a:t>
            </a:r>
            <a:r>
              <a:rPr lang="en-US" dirty="0" err="1">
                <a:solidFill>
                  <a:schemeClr val="bg1"/>
                </a:solidFill>
              </a:rPr>
              <a:t>en</a:t>
            </a:r>
            <a:r>
              <a:rPr lang="en-US" dirty="0">
                <a:solidFill>
                  <a:schemeClr val="bg1"/>
                </a:solidFill>
              </a:rPr>
              <a:t> </a:t>
            </a:r>
            <a:r>
              <a:rPr lang="en-US" dirty="0" err="1">
                <a:solidFill>
                  <a:schemeClr val="bg1"/>
                </a:solidFill>
              </a:rPr>
              <a:t>htdocs</a:t>
            </a:r>
            <a:r>
              <a:rPr lang="en-US" dirty="0">
                <a:solidFill>
                  <a:schemeClr val="bg1"/>
                </a:solidFill>
              </a:rPr>
              <a:t> &lt;Auth-Login&gt;</a:t>
            </a:r>
          </a:p>
          <a:p>
            <a:pPr marL="342900" indent="-342900">
              <a:buAutoNum type="arabicParenR"/>
            </a:pPr>
            <a:endParaRPr lang="en-US" dirty="0">
              <a:solidFill>
                <a:schemeClr val="bg1"/>
              </a:solidFill>
            </a:endParaRPr>
          </a:p>
          <a:p>
            <a:pPr marL="342900" indent="-342900">
              <a:buAutoNum type="arabicParenR"/>
            </a:pPr>
            <a:r>
              <a:rPr lang="en-US" dirty="0" err="1">
                <a:solidFill>
                  <a:schemeClr val="bg1"/>
                </a:solidFill>
              </a:rPr>
              <a:t>Abrir</a:t>
            </a:r>
            <a:r>
              <a:rPr lang="en-US" dirty="0">
                <a:solidFill>
                  <a:schemeClr val="bg1"/>
                </a:solidFill>
              </a:rPr>
              <a:t> con VSCODE (click derecho)</a:t>
            </a:r>
          </a:p>
          <a:p>
            <a:pPr marL="342900" indent="-342900">
              <a:buAutoNum type="arabicParenR"/>
            </a:pPr>
            <a:endParaRPr lang="en-US" dirty="0">
              <a:solidFill>
                <a:schemeClr val="bg1"/>
              </a:solidFill>
            </a:endParaRPr>
          </a:p>
          <a:p>
            <a:pPr marL="342900" indent="-342900">
              <a:buAutoNum type="arabicParenR"/>
            </a:pPr>
            <a:r>
              <a:rPr lang="en-US" dirty="0" err="1">
                <a:solidFill>
                  <a:schemeClr val="bg1"/>
                </a:solidFill>
              </a:rPr>
              <a:t>Asegurarse</a:t>
            </a:r>
            <a:r>
              <a:rPr lang="en-US" dirty="0">
                <a:solidFill>
                  <a:schemeClr val="bg1"/>
                </a:solidFill>
              </a:rPr>
              <a:t> que Apache server esta </a:t>
            </a:r>
            <a:r>
              <a:rPr lang="en-US" dirty="0" err="1">
                <a:solidFill>
                  <a:schemeClr val="bg1"/>
                </a:solidFill>
              </a:rPr>
              <a:t>corriendo</a:t>
            </a:r>
            <a:r>
              <a:rPr lang="en-US" dirty="0">
                <a:solidFill>
                  <a:schemeClr val="bg1"/>
                </a:solidFill>
              </a:rPr>
              <a:t>, </a:t>
            </a:r>
          </a:p>
          <a:p>
            <a:r>
              <a:rPr lang="en-US" dirty="0">
                <a:solidFill>
                  <a:schemeClr val="bg1"/>
                </a:solidFill>
              </a:rPr>
              <a:t>      (PHP y </a:t>
            </a:r>
            <a:r>
              <a:rPr lang="en-US" dirty="0" err="1">
                <a:solidFill>
                  <a:schemeClr val="bg1"/>
                </a:solidFill>
              </a:rPr>
              <a:t>MySql</a:t>
            </a:r>
            <a:r>
              <a:rPr lang="en-US" dirty="0">
                <a:solidFill>
                  <a:schemeClr val="bg1"/>
                </a:solidFill>
              </a:rPr>
              <a:t>)</a:t>
            </a:r>
          </a:p>
          <a:p>
            <a:endParaRPr lang="en-US" dirty="0">
              <a:solidFill>
                <a:schemeClr val="bg1"/>
              </a:solidFill>
            </a:endParaRPr>
          </a:p>
          <a:p>
            <a:pPr marL="342900" indent="-342900">
              <a:buAutoNum type="arabicParenR" startAt="4"/>
            </a:pPr>
            <a:r>
              <a:rPr lang="en-US" dirty="0">
                <a:solidFill>
                  <a:schemeClr val="bg1"/>
                </a:solidFill>
              </a:rPr>
              <a:t>Crear un </a:t>
            </a:r>
            <a:r>
              <a:rPr lang="en-US" dirty="0" err="1">
                <a:solidFill>
                  <a:schemeClr val="bg1"/>
                </a:solidFill>
              </a:rPr>
              <a:t>usuario</a:t>
            </a:r>
            <a:r>
              <a:rPr lang="en-US" dirty="0">
                <a:solidFill>
                  <a:schemeClr val="bg1"/>
                </a:solidFill>
              </a:rPr>
              <a:t> </a:t>
            </a:r>
            <a:r>
              <a:rPr lang="en-US" dirty="0" err="1">
                <a:solidFill>
                  <a:schemeClr val="bg1"/>
                </a:solidFill>
              </a:rPr>
              <a:t>en</a:t>
            </a:r>
            <a:r>
              <a:rPr lang="en-US" dirty="0">
                <a:solidFill>
                  <a:schemeClr val="bg1"/>
                </a:solidFill>
              </a:rPr>
              <a:t> la Plataforma de MySQL</a:t>
            </a:r>
          </a:p>
          <a:p>
            <a:pPr marL="342900" indent="-342900">
              <a:buAutoNum type="arabicParenR" startAt="4"/>
            </a:pPr>
            <a:endParaRPr lang="en-US" dirty="0">
              <a:solidFill>
                <a:schemeClr val="bg1"/>
              </a:solidFill>
            </a:endParaRPr>
          </a:p>
          <a:p>
            <a:pPr marL="342900" indent="-342900">
              <a:buAutoNum type="arabicParenR" startAt="4"/>
            </a:pPr>
            <a:r>
              <a:rPr lang="en-US" dirty="0" err="1">
                <a:solidFill>
                  <a:schemeClr val="bg1"/>
                </a:solidFill>
              </a:rPr>
              <a:t>Correr</a:t>
            </a:r>
            <a:r>
              <a:rPr lang="en-US" dirty="0">
                <a:solidFill>
                  <a:schemeClr val="bg1"/>
                </a:solidFill>
              </a:rPr>
              <a:t> es script para crear la base de </a:t>
            </a:r>
            <a:r>
              <a:rPr lang="en-US" dirty="0" err="1">
                <a:solidFill>
                  <a:schemeClr val="bg1"/>
                </a:solidFill>
              </a:rPr>
              <a:t>datos</a:t>
            </a:r>
            <a:r>
              <a:rPr lang="en-US" dirty="0">
                <a:solidFill>
                  <a:schemeClr val="bg1"/>
                </a:solidFill>
              </a:rPr>
              <a:t> para</a:t>
            </a:r>
          </a:p>
          <a:p>
            <a:r>
              <a:rPr lang="en-US" dirty="0">
                <a:solidFill>
                  <a:schemeClr val="bg1"/>
                </a:solidFill>
              </a:rPr>
              <a:t>       </a:t>
            </a:r>
            <a:r>
              <a:rPr lang="en-US" dirty="0" err="1">
                <a:solidFill>
                  <a:schemeClr val="bg1"/>
                </a:solidFill>
              </a:rPr>
              <a:t>el</a:t>
            </a:r>
            <a:r>
              <a:rPr lang="en-US" dirty="0">
                <a:solidFill>
                  <a:schemeClr val="bg1"/>
                </a:solidFill>
              </a:rPr>
              <a:t> </a:t>
            </a:r>
            <a:r>
              <a:rPr lang="en-US" dirty="0" err="1">
                <a:solidFill>
                  <a:schemeClr val="bg1"/>
                </a:solidFill>
              </a:rPr>
              <a:t>ejercicio</a:t>
            </a:r>
            <a:r>
              <a:rPr lang="en-US" dirty="0">
                <a:solidFill>
                  <a:schemeClr val="bg1"/>
                </a:solidFill>
              </a:rPr>
              <a:t>.</a:t>
            </a:r>
          </a:p>
          <a:p>
            <a:endParaRPr lang="en-US" dirty="0">
              <a:solidFill>
                <a:schemeClr val="bg1"/>
              </a:solidFill>
            </a:endParaRPr>
          </a:p>
          <a:p>
            <a:pPr marL="342900" indent="-342900">
              <a:buAutoNum type="arabicParenR"/>
            </a:pPr>
            <a:endParaRPr lang="es-CR" dirty="0">
              <a:solidFill>
                <a:schemeClr val="bg1"/>
              </a:solidFill>
            </a:endParaRPr>
          </a:p>
        </p:txBody>
      </p:sp>
      <p:pic>
        <p:nvPicPr>
          <p:cNvPr id="10" name="Picture 9" descr="A screenshot of a computer&#10;&#10;Description automatically generated">
            <a:extLst>
              <a:ext uri="{FF2B5EF4-FFF2-40B4-BE49-F238E27FC236}">
                <a16:creationId xmlns:a16="http://schemas.microsoft.com/office/drawing/2014/main" id="{ABECC46F-FDAB-9F2C-A4F7-68B50F1987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34099" y="1354796"/>
            <a:ext cx="6011114" cy="552527"/>
          </a:xfrm>
          <a:prstGeom prst="rect">
            <a:avLst/>
          </a:prstGeom>
        </p:spPr>
      </p:pic>
      <p:pic>
        <p:nvPicPr>
          <p:cNvPr id="12" name="Picture 11">
            <a:extLst>
              <a:ext uri="{FF2B5EF4-FFF2-40B4-BE49-F238E27FC236}">
                <a16:creationId xmlns:a16="http://schemas.microsoft.com/office/drawing/2014/main" id="{7982AE36-2DAB-052F-238C-E750531B9AE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34099" y="2045822"/>
            <a:ext cx="3105583" cy="333422"/>
          </a:xfrm>
          <a:prstGeom prst="rect">
            <a:avLst/>
          </a:prstGeom>
        </p:spPr>
      </p:pic>
      <p:pic>
        <p:nvPicPr>
          <p:cNvPr id="3" name="Picture 2" descr="A screenshot of a computer&#10;&#10;Description automatically generated">
            <a:extLst>
              <a:ext uri="{FF2B5EF4-FFF2-40B4-BE49-F238E27FC236}">
                <a16:creationId xmlns:a16="http://schemas.microsoft.com/office/drawing/2014/main" id="{D74CD8BE-1D40-4045-1650-CE56602769A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61608" y="2861517"/>
            <a:ext cx="5408968" cy="3514210"/>
          </a:xfrm>
          <a:prstGeom prst="rect">
            <a:avLst/>
          </a:prstGeom>
        </p:spPr>
      </p:pic>
      <p:cxnSp>
        <p:nvCxnSpPr>
          <p:cNvPr id="9" name="Straight Arrow Connector 8">
            <a:extLst>
              <a:ext uri="{FF2B5EF4-FFF2-40B4-BE49-F238E27FC236}">
                <a16:creationId xmlns:a16="http://schemas.microsoft.com/office/drawing/2014/main" id="{24E3362A-9161-4CAD-10B1-F61AC36C36A3}"/>
              </a:ext>
            </a:extLst>
          </p:cNvPr>
          <p:cNvCxnSpPr>
            <a:cxnSpLocks/>
          </p:cNvCxnSpPr>
          <p:nvPr/>
        </p:nvCxnSpPr>
        <p:spPr>
          <a:xfrm>
            <a:off x="5003800" y="3581400"/>
            <a:ext cx="4194708" cy="355751"/>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4728295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ue and black background&#10;&#10;Description automatically generated">
            <a:extLst>
              <a:ext uri="{FF2B5EF4-FFF2-40B4-BE49-F238E27FC236}">
                <a16:creationId xmlns:a16="http://schemas.microsoft.com/office/drawing/2014/main" id="{BCB5CF79-9288-8C9C-B20B-2A60C5C256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descr="A yellow and black logo&#10;&#10;Description automatically generated">
            <a:extLst>
              <a:ext uri="{FF2B5EF4-FFF2-40B4-BE49-F238E27FC236}">
                <a16:creationId xmlns:a16="http://schemas.microsoft.com/office/drawing/2014/main" id="{F0ABC26D-7997-D10D-22F0-3FDE5F69D2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78648"/>
            <a:ext cx="1960731" cy="679352"/>
          </a:xfrm>
          <a:prstGeom prst="rect">
            <a:avLst/>
          </a:prstGeom>
        </p:spPr>
      </p:pic>
      <p:sp>
        <p:nvSpPr>
          <p:cNvPr id="2" name="TextBox 1">
            <a:extLst>
              <a:ext uri="{FF2B5EF4-FFF2-40B4-BE49-F238E27FC236}">
                <a16:creationId xmlns:a16="http://schemas.microsoft.com/office/drawing/2014/main" id="{9197039B-AA3D-A924-5977-571F91CFEF78}"/>
              </a:ext>
            </a:extLst>
          </p:cNvPr>
          <p:cNvSpPr txBox="1"/>
          <p:nvPr/>
        </p:nvSpPr>
        <p:spPr>
          <a:xfrm>
            <a:off x="204586" y="584488"/>
            <a:ext cx="5001626" cy="477054"/>
          </a:xfrm>
          <a:prstGeom prst="rect">
            <a:avLst/>
          </a:prstGeom>
          <a:noFill/>
        </p:spPr>
        <p:txBody>
          <a:bodyPr wrap="square" rtlCol="0">
            <a:spAutoFit/>
          </a:bodyPr>
          <a:lstStyle/>
          <a:p>
            <a:r>
              <a:rPr lang="en-US" sz="2500" b="1" dirty="0">
                <a:solidFill>
                  <a:schemeClr val="bg2"/>
                </a:solidFill>
              </a:rPr>
              <a:t>CREAR USUARIO EN MySQL</a:t>
            </a:r>
            <a:endParaRPr lang="es-CR" sz="2500" b="1" dirty="0">
              <a:solidFill>
                <a:schemeClr val="bg2"/>
              </a:solidFill>
            </a:endParaRPr>
          </a:p>
        </p:txBody>
      </p:sp>
      <p:sp>
        <p:nvSpPr>
          <p:cNvPr id="4" name="TextBox 3">
            <a:extLst>
              <a:ext uri="{FF2B5EF4-FFF2-40B4-BE49-F238E27FC236}">
                <a16:creationId xmlns:a16="http://schemas.microsoft.com/office/drawing/2014/main" id="{F9B54A88-CF9B-D48E-F0B8-7747F964A13E}"/>
              </a:ext>
            </a:extLst>
          </p:cNvPr>
          <p:cNvSpPr txBox="1"/>
          <p:nvPr/>
        </p:nvSpPr>
        <p:spPr>
          <a:xfrm>
            <a:off x="415635" y="1445658"/>
            <a:ext cx="2119491" cy="646331"/>
          </a:xfrm>
          <a:prstGeom prst="rect">
            <a:avLst/>
          </a:prstGeom>
          <a:noFill/>
        </p:spPr>
        <p:txBody>
          <a:bodyPr wrap="none" rtlCol="0">
            <a:spAutoFit/>
          </a:bodyPr>
          <a:lstStyle/>
          <a:p>
            <a:pPr marL="342900" indent="-342900">
              <a:buAutoNum type="arabicParenR"/>
            </a:pPr>
            <a:r>
              <a:rPr lang="en-US" dirty="0" err="1">
                <a:solidFill>
                  <a:schemeClr val="bg1"/>
                </a:solidFill>
              </a:rPr>
              <a:t>Debe</a:t>
            </a:r>
            <a:r>
              <a:rPr lang="en-US" dirty="0">
                <a:solidFill>
                  <a:schemeClr val="bg1"/>
                </a:solidFill>
              </a:rPr>
              <a:t> </a:t>
            </a:r>
            <a:r>
              <a:rPr lang="en-US" dirty="0" err="1">
                <a:solidFill>
                  <a:schemeClr val="bg1"/>
                </a:solidFill>
              </a:rPr>
              <a:t>quedar</a:t>
            </a:r>
            <a:r>
              <a:rPr lang="en-US" dirty="0">
                <a:solidFill>
                  <a:schemeClr val="bg1"/>
                </a:solidFill>
              </a:rPr>
              <a:t> </a:t>
            </a:r>
            <a:r>
              <a:rPr lang="en-US" dirty="0" err="1">
                <a:solidFill>
                  <a:schemeClr val="bg1"/>
                </a:solidFill>
              </a:rPr>
              <a:t>así</a:t>
            </a:r>
            <a:r>
              <a:rPr lang="en-US" dirty="0">
                <a:solidFill>
                  <a:schemeClr val="bg1"/>
                </a:solidFill>
              </a:rPr>
              <a:t>:</a:t>
            </a:r>
          </a:p>
          <a:p>
            <a:pPr marL="342900" indent="-342900">
              <a:buAutoNum type="arabicParenR"/>
            </a:pPr>
            <a:endParaRPr lang="es-CR" dirty="0">
              <a:solidFill>
                <a:schemeClr val="bg1"/>
              </a:solidFill>
            </a:endParaRPr>
          </a:p>
        </p:txBody>
      </p:sp>
      <p:pic>
        <p:nvPicPr>
          <p:cNvPr id="11" name="Picture 10" descr="A screenshot of a computer&#10;&#10;Description automatically generated">
            <a:extLst>
              <a:ext uri="{FF2B5EF4-FFF2-40B4-BE49-F238E27FC236}">
                <a16:creationId xmlns:a16="http://schemas.microsoft.com/office/drawing/2014/main" id="{436CA1CF-C1D0-31C8-CA6C-31AC39ECA2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12693" y="0"/>
            <a:ext cx="5821955" cy="6858000"/>
          </a:xfrm>
          <a:prstGeom prst="rect">
            <a:avLst/>
          </a:prstGeom>
        </p:spPr>
      </p:pic>
      <p:sp>
        <p:nvSpPr>
          <p:cNvPr id="6" name="TextBox 5">
            <a:extLst>
              <a:ext uri="{FF2B5EF4-FFF2-40B4-BE49-F238E27FC236}">
                <a16:creationId xmlns:a16="http://schemas.microsoft.com/office/drawing/2014/main" id="{2AC2AE74-1634-BCE8-AD22-689F023F584A}"/>
              </a:ext>
            </a:extLst>
          </p:cNvPr>
          <p:cNvSpPr txBox="1"/>
          <p:nvPr/>
        </p:nvSpPr>
        <p:spPr>
          <a:xfrm>
            <a:off x="9198508" y="184378"/>
            <a:ext cx="2788905" cy="400110"/>
          </a:xfrm>
          <a:prstGeom prst="rect">
            <a:avLst/>
          </a:prstGeom>
          <a:noFill/>
        </p:spPr>
        <p:txBody>
          <a:bodyPr wrap="none" rtlCol="0">
            <a:spAutoFit/>
          </a:bodyPr>
          <a:lstStyle/>
          <a:p>
            <a:r>
              <a:rPr lang="en-US" sz="2000" b="1" dirty="0">
                <a:solidFill>
                  <a:schemeClr val="bg2"/>
                </a:solidFill>
                <a:highlight>
                  <a:srgbClr val="000000"/>
                </a:highlight>
              </a:rPr>
              <a:t>TYPESCRIPT-PHP-MYSQL</a:t>
            </a:r>
            <a:endParaRPr lang="es-CR" sz="2000" b="1" dirty="0">
              <a:solidFill>
                <a:schemeClr val="bg2"/>
              </a:solidFill>
              <a:highlight>
                <a:srgbClr val="000000"/>
              </a:highlight>
            </a:endParaRPr>
          </a:p>
        </p:txBody>
      </p:sp>
      <p:sp>
        <p:nvSpPr>
          <p:cNvPr id="13" name="Rectangle 12">
            <a:extLst>
              <a:ext uri="{FF2B5EF4-FFF2-40B4-BE49-F238E27FC236}">
                <a16:creationId xmlns:a16="http://schemas.microsoft.com/office/drawing/2014/main" id="{991798E2-6742-26E9-C978-088F5A33F8F6}"/>
              </a:ext>
            </a:extLst>
          </p:cNvPr>
          <p:cNvSpPr/>
          <p:nvPr/>
        </p:nvSpPr>
        <p:spPr>
          <a:xfrm>
            <a:off x="4559300" y="939800"/>
            <a:ext cx="2616200" cy="127000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s-CR"/>
          </a:p>
        </p:txBody>
      </p:sp>
      <p:sp>
        <p:nvSpPr>
          <p:cNvPr id="14" name="Rectangle 13">
            <a:extLst>
              <a:ext uri="{FF2B5EF4-FFF2-40B4-BE49-F238E27FC236}">
                <a16:creationId xmlns:a16="http://schemas.microsoft.com/office/drawing/2014/main" id="{85A8CFD0-73FA-B4C8-AC9B-ABBA7A807667}"/>
              </a:ext>
            </a:extLst>
          </p:cNvPr>
          <p:cNvSpPr/>
          <p:nvPr/>
        </p:nvSpPr>
        <p:spPr>
          <a:xfrm>
            <a:off x="4212693" y="2844800"/>
            <a:ext cx="2616200" cy="76200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s-CR"/>
          </a:p>
        </p:txBody>
      </p:sp>
      <p:sp>
        <p:nvSpPr>
          <p:cNvPr id="15" name="Rectangle 14">
            <a:extLst>
              <a:ext uri="{FF2B5EF4-FFF2-40B4-BE49-F238E27FC236}">
                <a16:creationId xmlns:a16="http://schemas.microsoft.com/office/drawing/2014/main" id="{683C053E-9ECF-80BE-16F0-F713C3129A00}"/>
              </a:ext>
            </a:extLst>
          </p:cNvPr>
          <p:cNvSpPr/>
          <p:nvPr/>
        </p:nvSpPr>
        <p:spPr>
          <a:xfrm>
            <a:off x="5033022" y="3606800"/>
            <a:ext cx="910578" cy="27940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s-CR"/>
          </a:p>
        </p:txBody>
      </p:sp>
    </p:spTree>
    <p:extLst>
      <p:ext uri="{BB962C8B-B14F-4D97-AF65-F5344CB8AC3E}">
        <p14:creationId xmlns:p14="http://schemas.microsoft.com/office/powerpoint/2010/main" val="3836925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ue and black background&#10;&#10;Description automatically generated">
            <a:extLst>
              <a:ext uri="{FF2B5EF4-FFF2-40B4-BE49-F238E27FC236}">
                <a16:creationId xmlns:a16="http://schemas.microsoft.com/office/drawing/2014/main" id="{BCB5CF79-9288-8C9C-B20B-2A60C5C256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descr="A yellow and black logo&#10;&#10;Description automatically generated">
            <a:extLst>
              <a:ext uri="{FF2B5EF4-FFF2-40B4-BE49-F238E27FC236}">
                <a16:creationId xmlns:a16="http://schemas.microsoft.com/office/drawing/2014/main" id="{F0ABC26D-7997-D10D-22F0-3FDE5F69D2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78648"/>
            <a:ext cx="1960731" cy="679352"/>
          </a:xfrm>
          <a:prstGeom prst="rect">
            <a:avLst/>
          </a:prstGeom>
        </p:spPr>
      </p:pic>
      <p:sp>
        <p:nvSpPr>
          <p:cNvPr id="2" name="TextBox 1">
            <a:extLst>
              <a:ext uri="{FF2B5EF4-FFF2-40B4-BE49-F238E27FC236}">
                <a16:creationId xmlns:a16="http://schemas.microsoft.com/office/drawing/2014/main" id="{9197039B-AA3D-A924-5977-571F91CFEF78}"/>
              </a:ext>
            </a:extLst>
          </p:cNvPr>
          <p:cNvSpPr txBox="1"/>
          <p:nvPr/>
        </p:nvSpPr>
        <p:spPr>
          <a:xfrm>
            <a:off x="204587" y="153989"/>
            <a:ext cx="5001626" cy="477054"/>
          </a:xfrm>
          <a:prstGeom prst="rect">
            <a:avLst/>
          </a:prstGeom>
          <a:noFill/>
        </p:spPr>
        <p:txBody>
          <a:bodyPr wrap="square" rtlCol="0">
            <a:spAutoFit/>
          </a:bodyPr>
          <a:lstStyle/>
          <a:p>
            <a:r>
              <a:rPr lang="en-US" sz="2500" b="1" dirty="0">
                <a:solidFill>
                  <a:schemeClr val="bg2"/>
                </a:solidFill>
              </a:rPr>
              <a:t>CORRER EL SCRIPT DE LA BD</a:t>
            </a:r>
            <a:endParaRPr lang="es-CR" sz="2500" b="1" dirty="0">
              <a:solidFill>
                <a:schemeClr val="bg2"/>
              </a:solidFill>
            </a:endParaRPr>
          </a:p>
        </p:txBody>
      </p:sp>
      <p:sp>
        <p:nvSpPr>
          <p:cNvPr id="4" name="TextBox 3">
            <a:extLst>
              <a:ext uri="{FF2B5EF4-FFF2-40B4-BE49-F238E27FC236}">
                <a16:creationId xmlns:a16="http://schemas.microsoft.com/office/drawing/2014/main" id="{F9B54A88-CF9B-D48E-F0B8-7747F964A13E}"/>
              </a:ext>
            </a:extLst>
          </p:cNvPr>
          <p:cNvSpPr txBox="1"/>
          <p:nvPr/>
        </p:nvSpPr>
        <p:spPr>
          <a:xfrm>
            <a:off x="415635" y="1445658"/>
            <a:ext cx="2691571" cy="2862322"/>
          </a:xfrm>
          <a:prstGeom prst="rect">
            <a:avLst/>
          </a:prstGeom>
          <a:noFill/>
        </p:spPr>
        <p:txBody>
          <a:bodyPr wrap="none" rtlCol="0">
            <a:spAutoFit/>
          </a:bodyPr>
          <a:lstStyle/>
          <a:p>
            <a:pPr marL="342900" indent="-342900">
              <a:buAutoNum type="arabicParenR"/>
            </a:pPr>
            <a:r>
              <a:rPr lang="en-US" dirty="0" err="1">
                <a:solidFill>
                  <a:schemeClr val="bg1"/>
                </a:solidFill>
              </a:rPr>
              <a:t>Elegimos</a:t>
            </a:r>
            <a:r>
              <a:rPr lang="en-US" dirty="0">
                <a:solidFill>
                  <a:schemeClr val="bg1"/>
                </a:solidFill>
              </a:rPr>
              <a:t> “New</a:t>
            </a:r>
            <a:r>
              <a:rPr lang="es-CR" dirty="0">
                <a:solidFill>
                  <a:schemeClr val="bg1"/>
                </a:solidFill>
              </a:rPr>
              <a:t>”</a:t>
            </a:r>
          </a:p>
          <a:p>
            <a:pPr marL="342900" indent="-342900">
              <a:buAutoNum type="arabicParenR"/>
            </a:pPr>
            <a:endParaRPr lang="es-CR" dirty="0">
              <a:solidFill>
                <a:schemeClr val="bg1"/>
              </a:solidFill>
            </a:endParaRPr>
          </a:p>
          <a:p>
            <a:pPr marL="342900" indent="-342900">
              <a:buAutoNum type="arabicParenR"/>
            </a:pPr>
            <a:r>
              <a:rPr lang="es-CR" dirty="0">
                <a:solidFill>
                  <a:schemeClr val="bg1"/>
                </a:solidFill>
              </a:rPr>
              <a:t>Y luego “SQL”</a:t>
            </a:r>
          </a:p>
          <a:p>
            <a:pPr marL="342900" indent="-342900">
              <a:buAutoNum type="arabicParenR"/>
            </a:pPr>
            <a:endParaRPr lang="es-CR" dirty="0">
              <a:solidFill>
                <a:schemeClr val="bg1"/>
              </a:solidFill>
            </a:endParaRPr>
          </a:p>
          <a:p>
            <a:pPr marL="342900" indent="-342900">
              <a:buAutoNum type="arabicParenR"/>
            </a:pPr>
            <a:r>
              <a:rPr lang="es-CR" dirty="0">
                <a:solidFill>
                  <a:schemeClr val="bg1"/>
                </a:solidFill>
              </a:rPr>
              <a:t>Escribimos el Script</a:t>
            </a:r>
          </a:p>
          <a:p>
            <a:pPr marL="342900" indent="-342900">
              <a:buAutoNum type="arabicParenR"/>
            </a:pPr>
            <a:endParaRPr lang="es-CR" dirty="0">
              <a:solidFill>
                <a:schemeClr val="bg1"/>
              </a:solidFill>
            </a:endParaRPr>
          </a:p>
          <a:p>
            <a:pPr marL="342900" indent="-342900">
              <a:buAutoNum type="arabicParenR"/>
            </a:pPr>
            <a:r>
              <a:rPr lang="es-CR" dirty="0">
                <a:solidFill>
                  <a:schemeClr val="bg1"/>
                </a:solidFill>
              </a:rPr>
              <a:t>Le damos “GO”</a:t>
            </a:r>
          </a:p>
          <a:p>
            <a:pPr marL="342900" indent="-342900">
              <a:buAutoNum type="arabicParenR"/>
            </a:pPr>
            <a:endParaRPr lang="es-CR" dirty="0">
              <a:solidFill>
                <a:schemeClr val="bg1"/>
              </a:solidFill>
            </a:endParaRPr>
          </a:p>
          <a:p>
            <a:pPr marL="342900" indent="-342900">
              <a:buAutoNum type="arabicParenR"/>
            </a:pPr>
            <a:r>
              <a:rPr lang="es-CR" dirty="0">
                <a:solidFill>
                  <a:schemeClr val="bg1"/>
                </a:solidFill>
              </a:rPr>
              <a:t>Confirmamos que se</a:t>
            </a:r>
          </a:p>
          <a:p>
            <a:r>
              <a:rPr lang="es-CR" dirty="0">
                <a:solidFill>
                  <a:schemeClr val="bg1"/>
                </a:solidFill>
              </a:rPr>
              <a:t>       ejecutó correctamente</a:t>
            </a:r>
            <a:endParaRPr lang="en-US" dirty="0">
              <a:solidFill>
                <a:schemeClr val="bg1"/>
              </a:solidFill>
            </a:endParaRPr>
          </a:p>
        </p:txBody>
      </p:sp>
      <p:sp>
        <p:nvSpPr>
          <p:cNvPr id="6" name="TextBox 5">
            <a:extLst>
              <a:ext uri="{FF2B5EF4-FFF2-40B4-BE49-F238E27FC236}">
                <a16:creationId xmlns:a16="http://schemas.microsoft.com/office/drawing/2014/main" id="{2AC2AE74-1634-BCE8-AD22-689F023F584A}"/>
              </a:ext>
            </a:extLst>
          </p:cNvPr>
          <p:cNvSpPr txBox="1"/>
          <p:nvPr/>
        </p:nvSpPr>
        <p:spPr>
          <a:xfrm>
            <a:off x="9198508" y="184378"/>
            <a:ext cx="2788905" cy="400110"/>
          </a:xfrm>
          <a:prstGeom prst="rect">
            <a:avLst/>
          </a:prstGeom>
          <a:noFill/>
        </p:spPr>
        <p:txBody>
          <a:bodyPr wrap="none" rtlCol="0">
            <a:spAutoFit/>
          </a:bodyPr>
          <a:lstStyle/>
          <a:p>
            <a:r>
              <a:rPr lang="en-US" sz="2000" b="1" dirty="0">
                <a:solidFill>
                  <a:schemeClr val="bg2"/>
                </a:solidFill>
                <a:highlight>
                  <a:srgbClr val="000000"/>
                </a:highlight>
              </a:rPr>
              <a:t>TYPESCRIPT-PHP-MYSQL</a:t>
            </a:r>
            <a:endParaRPr lang="es-CR" sz="2000" b="1" dirty="0">
              <a:solidFill>
                <a:schemeClr val="bg2"/>
              </a:solidFill>
              <a:highlight>
                <a:srgbClr val="000000"/>
              </a:highlight>
            </a:endParaRPr>
          </a:p>
        </p:txBody>
      </p:sp>
      <p:pic>
        <p:nvPicPr>
          <p:cNvPr id="10" name="Picture 9" descr="A screenshot of a computer&#10;&#10;Description automatically generated">
            <a:extLst>
              <a:ext uri="{FF2B5EF4-FFF2-40B4-BE49-F238E27FC236}">
                <a16:creationId xmlns:a16="http://schemas.microsoft.com/office/drawing/2014/main" id="{6403E882-C51C-4A15-E9B1-1CB61619B7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38501" y="643455"/>
            <a:ext cx="8636000" cy="5858945"/>
          </a:xfrm>
          <a:prstGeom prst="rect">
            <a:avLst/>
          </a:prstGeom>
        </p:spPr>
      </p:pic>
      <p:sp>
        <p:nvSpPr>
          <p:cNvPr id="12" name="Rectangle 11">
            <a:extLst>
              <a:ext uri="{FF2B5EF4-FFF2-40B4-BE49-F238E27FC236}">
                <a16:creationId xmlns:a16="http://schemas.microsoft.com/office/drawing/2014/main" id="{E617748A-2591-E1DA-8F83-A50639E719A9}"/>
              </a:ext>
            </a:extLst>
          </p:cNvPr>
          <p:cNvSpPr/>
          <p:nvPr/>
        </p:nvSpPr>
        <p:spPr>
          <a:xfrm>
            <a:off x="3238500" y="1625600"/>
            <a:ext cx="1003300" cy="292100"/>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R"/>
          </a:p>
        </p:txBody>
      </p:sp>
      <p:sp>
        <p:nvSpPr>
          <p:cNvPr id="16" name="Rectangle 15">
            <a:extLst>
              <a:ext uri="{FF2B5EF4-FFF2-40B4-BE49-F238E27FC236}">
                <a16:creationId xmlns:a16="http://schemas.microsoft.com/office/drawing/2014/main" id="{277F88AB-2D59-92A4-0EC0-249E654C98BF}"/>
              </a:ext>
            </a:extLst>
          </p:cNvPr>
          <p:cNvSpPr/>
          <p:nvPr/>
        </p:nvSpPr>
        <p:spPr>
          <a:xfrm>
            <a:off x="6464300" y="815421"/>
            <a:ext cx="850900" cy="36567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R"/>
          </a:p>
        </p:txBody>
      </p:sp>
    </p:spTree>
    <p:extLst>
      <p:ext uri="{BB962C8B-B14F-4D97-AF65-F5344CB8AC3E}">
        <p14:creationId xmlns:p14="http://schemas.microsoft.com/office/powerpoint/2010/main" val="42029018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ue and black background&#10;&#10;Description automatically generated">
            <a:extLst>
              <a:ext uri="{FF2B5EF4-FFF2-40B4-BE49-F238E27FC236}">
                <a16:creationId xmlns:a16="http://schemas.microsoft.com/office/drawing/2014/main" id="{BCB5CF79-9288-8C9C-B20B-2A60C5C256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descr="A yellow and black logo&#10;&#10;Description automatically generated">
            <a:extLst>
              <a:ext uri="{FF2B5EF4-FFF2-40B4-BE49-F238E27FC236}">
                <a16:creationId xmlns:a16="http://schemas.microsoft.com/office/drawing/2014/main" id="{F0ABC26D-7997-D10D-22F0-3FDE5F69D2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78648"/>
            <a:ext cx="1960731" cy="679352"/>
          </a:xfrm>
          <a:prstGeom prst="rect">
            <a:avLst/>
          </a:prstGeom>
        </p:spPr>
      </p:pic>
      <p:sp>
        <p:nvSpPr>
          <p:cNvPr id="2" name="TextBox 1">
            <a:extLst>
              <a:ext uri="{FF2B5EF4-FFF2-40B4-BE49-F238E27FC236}">
                <a16:creationId xmlns:a16="http://schemas.microsoft.com/office/drawing/2014/main" id="{9197039B-AA3D-A924-5977-571F91CFEF78}"/>
              </a:ext>
            </a:extLst>
          </p:cNvPr>
          <p:cNvSpPr txBox="1"/>
          <p:nvPr/>
        </p:nvSpPr>
        <p:spPr>
          <a:xfrm>
            <a:off x="204587" y="153989"/>
            <a:ext cx="5001626" cy="477054"/>
          </a:xfrm>
          <a:prstGeom prst="rect">
            <a:avLst/>
          </a:prstGeom>
          <a:noFill/>
        </p:spPr>
        <p:txBody>
          <a:bodyPr wrap="square" rtlCol="0">
            <a:spAutoFit/>
          </a:bodyPr>
          <a:lstStyle/>
          <a:p>
            <a:r>
              <a:rPr lang="en-US" sz="2500" b="1" dirty="0">
                <a:solidFill>
                  <a:schemeClr val="bg2"/>
                </a:solidFill>
              </a:rPr>
              <a:t>DESDE VISUAL STUDIO CODE</a:t>
            </a:r>
            <a:endParaRPr lang="es-CR" sz="2500" b="1" dirty="0">
              <a:solidFill>
                <a:schemeClr val="bg2"/>
              </a:solidFill>
            </a:endParaRPr>
          </a:p>
        </p:txBody>
      </p:sp>
      <p:sp>
        <p:nvSpPr>
          <p:cNvPr id="4" name="TextBox 3">
            <a:extLst>
              <a:ext uri="{FF2B5EF4-FFF2-40B4-BE49-F238E27FC236}">
                <a16:creationId xmlns:a16="http://schemas.microsoft.com/office/drawing/2014/main" id="{F9B54A88-CF9B-D48E-F0B8-7747F964A13E}"/>
              </a:ext>
            </a:extLst>
          </p:cNvPr>
          <p:cNvSpPr txBox="1"/>
          <p:nvPr/>
        </p:nvSpPr>
        <p:spPr>
          <a:xfrm>
            <a:off x="415635" y="1445658"/>
            <a:ext cx="3064165" cy="2862322"/>
          </a:xfrm>
          <a:prstGeom prst="rect">
            <a:avLst/>
          </a:prstGeom>
          <a:noFill/>
        </p:spPr>
        <p:txBody>
          <a:bodyPr wrap="square" rtlCol="0">
            <a:spAutoFit/>
          </a:bodyPr>
          <a:lstStyle/>
          <a:p>
            <a:pPr marL="342900" indent="-342900">
              <a:buAutoNum type="arabicParenR"/>
            </a:pPr>
            <a:r>
              <a:rPr lang="en-US" dirty="0">
                <a:solidFill>
                  <a:schemeClr val="bg1"/>
                </a:solidFill>
              </a:rPr>
              <a:t>Crear un index.html</a:t>
            </a:r>
            <a:endParaRPr lang="es-CR" dirty="0">
              <a:solidFill>
                <a:schemeClr val="bg1"/>
              </a:solidFill>
            </a:endParaRPr>
          </a:p>
          <a:p>
            <a:pPr marL="342900" indent="-342900">
              <a:buAutoNum type="arabicParenR"/>
            </a:pPr>
            <a:endParaRPr lang="es-CR" dirty="0">
              <a:solidFill>
                <a:schemeClr val="bg1"/>
              </a:solidFill>
            </a:endParaRPr>
          </a:p>
          <a:p>
            <a:pPr marL="342900" indent="-342900">
              <a:buAutoNum type="arabicParenR"/>
            </a:pPr>
            <a:r>
              <a:rPr lang="es-CR" dirty="0">
                <a:solidFill>
                  <a:schemeClr val="bg1"/>
                </a:solidFill>
              </a:rPr>
              <a:t>Crear un suscription.html</a:t>
            </a:r>
          </a:p>
          <a:p>
            <a:pPr marL="342900" indent="-342900">
              <a:buAutoNum type="arabicParenR"/>
            </a:pPr>
            <a:endParaRPr lang="es-CR" dirty="0">
              <a:solidFill>
                <a:schemeClr val="bg1"/>
              </a:solidFill>
            </a:endParaRPr>
          </a:p>
          <a:p>
            <a:pPr marL="342900" indent="-342900">
              <a:buAutoNum type="arabicParenR"/>
            </a:pPr>
            <a:r>
              <a:rPr lang="es-CR" dirty="0">
                <a:solidFill>
                  <a:schemeClr val="bg1"/>
                </a:solidFill>
              </a:rPr>
              <a:t>Crear styles.css</a:t>
            </a:r>
          </a:p>
          <a:p>
            <a:pPr marL="342900" indent="-342900">
              <a:buAutoNum type="arabicParenR"/>
            </a:pPr>
            <a:endParaRPr lang="es-CR" dirty="0">
              <a:solidFill>
                <a:schemeClr val="bg1"/>
              </a:solidFill>
            </a:endParaRPr>
          </a:p>
          <a:p>
            <a:pPr marL="342900" indent="-342900">
              <a:buAutoNum type="arabicParenR"/>
            </a:pPr>
            <a:r>
              <a:rPr lang="es-CR" dirty="0">
                <a:solidFill>
                  <a:schemeClr val="accent4"/>
                </a:solidFill>
              </a:rPr>
              <a:t>No hay que escribir solo </a:t>
            </a:r>
          </a:p>
          <a:p>
            <a:r>
              <a:rPr lang="es-CR" dirty="0">
                <a:solidFill>
                  <a:schemeClr val="accent4"/>
                </a:solidFill>
              </a:rPr>
              <a:t>       pegar el código y hacer las</a:t>
            </a:r>
          </a:p>
          <a:p>
            <a:r>
              <a:rPr lang="es-CR" dirty="0">
                <a:solidFill>
                  <a:schemeClr val="accent4"/>
                </a:solidFill>
              </a:rPr>
              <a:t>       referencias</a:t>
            </a:r>
          </a:p>
          <a:p>
            <a:endParaRPr lang="es-CR" dirty="0">
              <a:solidFill>
                <a:schemeClr val="bg1"/>
              </a:solidFill>
            </a:endParaRPr>
          </a:p>
        </p:txBody>
      </p:sp>
      <p:sp>
        <p:nvSpPr>
          <p:cNvPr id="6" name="TextBox 5">
            <a:extLst>
              <a:ext uri="{FF2B5EF4-FFF2-40B4-BE49-F238E27FC236}">
                <a16:creationId xmlns:a16="http://schemas.microsoft.com/office/drawing/2014/main" id="{2AC2AE74-1634-BCE8-AD22-689F023F584A}"/>
              </a:ext>
            </a:extLst>
          </p:cNvPr>
          <p:cNvSpPr txBox="1"/>
          <p:nvPr/>
        </p:nvSpPr>
        <p:spPr>
          <a:xfrm>
            <a:off x="9198508" y="184378"/>
            <a:ext cx="2788905" cy="400110"/>
          </a:xfrm>
          <a:prstGeom prst="rect">
            <a:avLst/>
          </a:prstGeom>
          <a:noFill/>
        </p:spPr>
        <p:txBody>
          <a:bodyPr wrap="none" rtlCol="0">
            <a:spAutoFit/>
          </a:bodyPr>
          <a:lstStyle/>
          <a:p>
            <a:r>
              <a:rPr lang="en-US" sz="2000" b="1" dirty="0">
                <a:solidFill>
                  <a:schemeClr val="bg2"/>
                </a:solidFill>
                <a:highlight>
                  <a:srgbClr val="000000"/>
                </a:highlight>
              </a:rPr>
              <a:t>TYPESCRIPT-PHP-MYSQL</a:t>
            </a:r>
            <a:endParaRPr lang="es-CR" sz="2000" b="1" dirty="0">
              <a:solidFill>
                <a:schemeClr val="bg2"/>
              </a:solidFill>
              <a:highlight>
                <a:srgbClr val="000000"/>
              </a:highlight>
            </a:endParaRPr>
          </a:p>
        </p:txBody>
      </p:sp>
      <p:pic>
        <p:nvPicPr>
          <p:cNvPr id="7" name="Picture 6" descr="A screen shot of a computer program&#10;&#10;Description automatically generated">
            <a:extLst>
              <a:ext uri="{FF2B5EF4-FFF2-40B4-BE49-F238E27FC236}">
                <a16:creationId xmlns:a16="http://schemas.microsoft.com/office/drawing/2014/main" id="{CB5EA818-8795-45B8-D2AF-E098500119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95435" y="785032"/>
            <a:ext cx="3934273" cy="3759200"/>
          </a:xfrm>
          <a:prstGeom prst="rect">
            <a:avLst/>
          </a:prstGeom>
        </p:spPr>
      </p:pic>
      <p:pic>
        <p:nvPicPr>
          <p:cNvPr id="11" name="Picture 10" descr="A screenshot of a computer program&#10;&#10;Description automatically generated">
            <a:extLst>
              <a:ext uri="{FF2B5EF4-FFF2-40B4-BE49-F238E27FC236}">
                <a16:creationId xmlns:a16="http://schemas.microsoft.com/office/drawing/2014/main" id="{AA103D16-17B0-97A2-D6D4-35D5703AB11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86344" y="2254022"/>
            <a:ext cx="4476923" cy="4419600"/>
          </a:xfrm>
          <a:prstGeom prst="rect">
            <a:avLst/>
          </a:prstGeom>
        </p:spPr>
      </p:pic>
    </p:spTree>
    <p:extLst>
      <p:ext uri="{BB962C8B-B14F-4D97-AF65-F5344CB8AC3E}">
        <p14:creationId xmlns:p14="http://schemas.microsoft.com/office/powerpoint/2010/main" val="22089108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ue and black background&#10;&#10;Description automatically generated">
            <a:extLst>
              <a:ext uri="{FF2B5EF4-FFF2-40B4-BE49-F238E27FC236}">
                <a16:creationId xmlns:a16="http://schemas.microsoft.com/office/drawing/2014/main" id="{BCB5CF79-9288-8C9C-B20B-2A60C5C256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2AC2AE74-1634-BCE8-AD22-689F023F584A}"/>
              </a:ext>
            </a:extLst>
          </p:cNvPr>
          <p:cNvSpPr txBox="1"/>
          <p:nvPr/>
        </p:nvSpPr>
        <p:spPr>
          <a:xfrm>
            <a:off x="9198508" y="184378"/>
            <a:ext cx="2788905" cy="400110"/>
          </a:xfrm>
          <a:prstGeom prst="rect">
            <a:avLst/>
          </a:prstGeom>
          <a:noFill/>
        </p:spPr>
        <p:txBody>
          <a:bodyPr wrap="none" rtlCol="0">
            <a:spAutoFit/>
          </a:bodyPr>
          <a:lstStyle/>
          <a:p>
            <a:r>
              <a:rPr lang="en-US" sz="2000" b="1" dirty="0">
                <a:solidFill>
                  <a:schemeClr val="bg2"/>
                </a:solidFill>
                <a:highlight>
                  <a:srgbClr val="000000"/>
                </a:highlight>
              </a:rPr>
              <a:t>TYPESCRIPT-PHP-MYSQL</a:t>
            </a:r>
            <a:endParaRPr lang="es-CR" sz="2000" b="1" dirty="0">
              <a:solidFill>
                <a:schemeClr val="bg2"/>
              </a:solidFill>
              <a:highlight>
                <a:srgbClr val="000000"/>
              </a:highlight>
            </a:endParaRPr>
          </a:p>
        </p:txBody>
      </p:sp>
      <p:pic>
        <p:nvPicPr>
          <p:cNvPr id="8" name="Picture 7" descr="A yellow and black logo&#10;&#10;Description automatically generated">
            <a:extLst>
              <a:ext uri="{FF2B5EF4-FFF2-40B4-BE49-F238E27FC236}">
                <a16:creationId xmlns:a16="http://schemas.microsoft.com/office/drawing/2014/main" id="{F0ABC26D-7997-D10D-22F0-3FDE5F69D2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78648"/>
            <a:ext cx="1960731" cy="679352"/>
          </a:xfrm>
          <a:prstGeom prst="rect">
            <a:avLst/>
          </a:prstGeom>
        </p:spPr>
      </p:pic>
      <p:sp>
        <p:nvSpPr>
          <p:cNvPr id="2" name="TextBox 1">
            <a:extLst>
              <a:ext uri="{FF2B5EF4-FFF2-40B4-BE49-F238E27FC236}">
                <a16:creationId xmlns:a16="http://schemas.microsoft.com/office/drawing/2014/main" id="{9197039B-AA3D-A924-5977-571F91CFEF78}"/>
              </a:ext>
            </a:extLst>
          </p:cNvPr>
          <p:cNvSpPr txBox="1"/>
          <p:nvPr/>
        </p:nvSpPr>
        <p:spPr>
          <a:xfrm>
            <a:off x="714909" y="693919"/>
            <a:ext cx="4995278" cy="477054"/>
          </a:xfrm>
          <a:prstGeom prst="rect">
            <a:avLst/>
          </a:prstGeom>
          <a:noFill/>
        </p:spPr>
        <p:txBody>
          <a:bodyPr wrap="none" rtlCol="0">
            <a:spAutoFit/>
          </a:bodyPr>
          <a:lstStyle/>
          <a:p>
            <a:r>
              <a:rPr lang="en-US" sz="2500" b="1" dirty="0">
                <a:solidFill>
                  <a:schemeClr val="bg2"/>
                </a:solidFill>
              </a:rPr>
              <a:t>ANTES DE CORRER UN  TYPESCRIPT</a:t>
            </a:r>
            <a:endParaRPr lang="es-CR" sz="2500" b="1" dirty="0">
              <a:solidFill>
                <a:schemeClr val="bg2"/>
              </a:solidFill>
            </a:endParaRPr>
          </a:p>
        </p:txBody>
      </p:sp>
      <p:sp>
        <p:nvSpPr>
          <p:cNvPr id="3" name="TextBox 2">
            <a:extLst>
              <a:ext uri="{FF2B5EF4-FFF2-40B4-BE49-F238E27FC236}">
                <a16:creationId xmlns:a16="http://schemas.microsoft.com/office/drawing/2014/main" id="{B41CA48F-C224-9F78-D319-FDB9F7C04934}"/>
              </a:ext>
            </a:extLst>
          </p:cNvPr>
          <p:cNvSpPr txBox="1"/>
          <p:nvPr/>
        </p:nvSpPr>
        <p:spPr>
          <a:xfrm>
            <a:off x="714909" y="1359189"/>
            <a:ext cx="4651402" cy="1200329"/>
          </a:xfrm>
          <a:prstGeom prst="rect">
            <a:avLst/>
          </a:prstGeom>
          <a:noFill/>
        </p:spPr>
        <p:txBody>
          <a:bodyPr wrap="square" rtlCol="0">
            <a:spAutoFit/>
          </a:bodyPr>
          <a:lstStyle/>
          <a:p>
            <a:pPr algn="just"/>
            <a:r>
              <a:rPr lang="en-US" dirty="0">
                <a:solidFill>
                  <a:schemeClr val="bg1"/>
                </a:solidFill>
                <a:highlight>
                  <a:srgbClr val="000000"/>
                </a:highlight>
              </a:rPr>
              <a:t>Para eso </a:t>
            </a:r>
            <a:r>
              <a:rPr lang="en-US" dirty="0" err="1">
                <a:solidFill>
                  <a:schemeClr val="bg1"/>
                </a:solidFill>
                <a:highlight>
                  <a:srgbClr val="000000"/>
                </a:highlight>
              </a:rPr>
              <a:t>tenemos</a:t>
            </a:r>
            <a:r>
              <a:rPr lang="en-US" dirty="0">
                <a:solidFill>
                  <a:schemeClr val="bg1"/>
                </a:solidFill>
                <a:highlight>
                  <a:srgbClr val="000000"/>
                </a:highlight>
              </a:rPr>
              <a:t> que primero </a:t>
            </a:r>
            <a:r>
              <a:rPr lang="en-US" dirty="0" err="1">
                <a:solidFill>
                  <a:schemeClr val="bg1"/>
                </a:solidFill>
                <a:highlight>
                  <a:srgbClr val="000000"/>
                </a:highlight>
              </a:rPr>
              <a:t>ir</a:t>
            </a:r>
            <a:r>
              <a:rPr lang="en-US" dirty="0">
                <a:solidFill>
                  <a:schemeClr val="bg1"/>
                </a:solidFill>
                <a:highlight>
                  <a:srgbClr val="000000"/>
                </a:highlight>
              </a:rPr>
              <a:t> a </a:t>
            </a:r>
            <a:r>
              <a:rPr lang="en-US" dirty="0" err="1">
                <a:solidFill>
                  <a:schemeClr val="bg1"/>
                </a:solidFill>
                <a:highlight>
                  <a:srgbClr val="000000"/>
                </a:highlight>
              </a:rPr>
              <a:t>nuestro</a:t>
            </a:r>
            <a:r>
              <a:rPr lang="en-US" dirty="0">
                <a:solidFill>
                  <a:schemeClr val="bg1"/>
                </a:solidFill>
                <a:highlight>
                  <a:srgbClr val="000000"/>
                </a:highlight>
              </a:rPr>
              <a:t> folder del </a:t>
            </a:r>
            <a:r>
              <a:rPr lang="en-US" dirty="0" err="1">
                <a:solidFill>
                  <a:schemeClr val="bg1"/>
                </a:solidFill>
                <a:highlight>
                  <a:srgbClr val="000000"/>
                </a:highlight>
              </a:rPr>
              <a:t>proyecto</a:t>
            </a:r>
            <a:r>
              <a:rPr lang="en-US" dirty="0">
                <a:solidFill>
                  <a:schemeClr val="bg1"/>
                </a:solidFill>
                <a:highlight>
                  <a:srgbClr val="000000"/>
                </a:highlight>
              </a:rPr>
              <a:t> con </a:t>
            </a:r>
            <a:r>
              <a:rPr lang="en-US" dirty="0" err="1">
                <a:solidFill>
                  <a:schemeClr val="bg1"/>
                </a:solidFill>
                <a:highlight>
                  <a:srgbClr val="000000"/>
                </a:highlight>
              </a:rPr>
              <a:t>nuestro</a:t>
            </a:r>
            <a:r>
              <a:rPr lang="en-US" dirty="0">
                <a:solidFill>
                  <a:schemeClr val="bg1"/>
                </a:solidFill>
                <a:highlight>
                  <a:srgbClr val="000000"/>
                </a:highlight>
              </a:rPr>
              <a:t> command prompt y crear un </a:t>
            </a:r>
            <a:r>
              <a:rPr lang="en-US" dirty="0" err="1">
                <a:solidFill>
                  <a:schemeClr val="bg1"/>
                </a:solidFill>
                <a:highlight>
                  <a:srgbClr val="000000"/>
                </a:highlight>
              </a:rPr>
              <a:t>fichero</a:t>
            </a:r>
            <a:r>
              <a:rPr lang="en-US" dirty="0">
                <a:solidFill>
                  <a:schemeClr val="bg1"/>
                </a:solidFill>
                <a:highlight>
                  <a:srgbClr val="000000"/>
                </a:highlight>
              </a:rPr>
              <a:t> de </a:t>
            </a:r>
            <a:r>
              <a:rPr lang="en-US" dirty="0" err="1">
                <a:solidFill>
                  <a:schemeClr val="bg1"/>
                </a:solidFill>
                <a:highlight>
                  <a:srgbClr val="000000"/>
                </a:highlight>
              </a:rPr>
              <a:t>configuración</a:t>
            </a:r>
            <a:r>
              <a:rPr lang="en-US" dirty="0">
                <a:solidFill>
                  <a:schemeClr val="bg1"/>
                </a:solidFill>
                <a:highlight>
                  <a:srgbClr val="000000"/>
                </a:highlight>
              </a:rPr>
              <a:t> que es un </a:t>
            </a:r>
            <a:r>
              <a:rPr lang="en-US" dirty="0" err="1">
                <a:solidFill>
                  <a:schemeClr val="bg1"/>
                </a:solidFill>
                <a:highlight>
                  <a:srgbClr val="000000"/>
                </a:highlight>
              </a:rPr>
              <a:t>tsconfig.json</a:t>
            </a:r>
            <a:r>
              <a:rPr lang="en-US" dirty="0">
                <a:solidFill>
                  <a:schemeClr val="bg1"/>
                </a:solidFill>
                <a:highlight>
                  <a:srgbClr val="000000"/>
                </a:highlight>
              </a:rPr>
              <a:t> de la </a:t>
            </a:r>
            <a:r>
              <a:rPr lang="en-US" dirty="0" err="1">
                <a:solidFill>
                  <a:schemeClr val="bg1"/>
                </a:solidFill>
                <a:highlight>
                  <a:srgbClr val="000000"/>
                </a:highlight>
              </a:rPr>
              <a:t>siguiente</a:t>
            </a:r>
            <a:r>
              <a:rPr lang="en-US" dirty="0">
                <a:solidFill>
                  <a:schemeClr val="bg1"/>
                </a:solidFill>
                <a:highlight>
                  <a:srgbClr val="000000"/>
                </a:highlight>
              </a:rPr>
              <a:t> manera: </a:t>
            </a:r>
            <a:endParaRPr lang="es-CR" dirty="0">
              <a:solidFill>
                <a:schemeClr val="bg1"/>
              </a:solidFill>
              <a:highlight>
                <a:srgbClr val="000000"/>
              </a:highlight>
            </a:endParaRPr>
          </a:p>
        </p:txBody>
      </p:sp>
      <p:pic>
        <p:nvPicPr>
          <p:cNvPr id="7" name="Picture 6">
            <a:extLst>
              <a:ext uri="{FF2B5EF4-FFF2-40B4-BE49-F238E27FC236}">
                <a16:creationId xmlns:a16="http://schemas.microsoft.com/office/drawing/2014/main" id="{5D30B3B2-6C0B-B23F-ADF9-12B0953495CE}"/>
              </a:ext>
            </a:extLst>
          </p:cNvPr>
          <p:cNvPicPr>
            <a:picLocks noChangeAspect="1"/>
          </p:cNvPicPr>
          <p:nvPr/>
        </p:nvPicPr>
        <p:blipFill>
          <a:blip r:embed="rId4">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1858605" y="2747734"/>
            <a:ext cx="7891037" cy="889131"/>
          </a:xfrm>
          <a:prstGeom prst="rect">
            <a:avLst/>
          </a:prstGeom>
        </p:spPr>
      </p:pic>
      <p:pic>
        <p:nvPicPr>
          <p:cNvPr id="11" name="Picture 10" descr="A screen shot of a computer&#10;&#10;Description automatically generated">
            <a:extLst>
              <a:ext uri="{FF2B5EF4-FFF2-40B4-BE49-F238E27FC236}">
                <a16:creationId xmlns:a16="http://schemas.microsoft.com/office/drawing/2014/main" id="{7F852A86-8BD9-62D8-2BE1-070BE98827B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94961" y="3718127"/>
            <a:ext cx="6292452" cy="3058610"/>
          </a:xfrm>
          <a:prstGeom prst="rect">
            <a:avLst/>
          </a:prstGeom>
        </p:spPr>
      </p:pic>
      <p:sp>
        <p:nvSpPr>
          <p:cNvPr id="14" name="TextBox 13">
            <a:extLst>
              <a:ext uri="{FF2B5EF4-FFF2-40B4-BE49-F238E27FC236}">
                <a16:creationId xmlns:a16="http://schemas.microsoft.com/office/drawing/2014/main" id="{3810B378-5435-A1AA-D239-92F01BC7D30B}"/>
              </a:ext>
            </a:extLst>
          </p:cNvPr>
          <p:cNvSpPr txBox="1"/>
          <p:nvPr/>
        </p:nvSpPr>
        <p:spPr>
          <a:xfrm>
            <a:off x="1638945" y="5833067"/>
            <a:ext cx="3340723" cy="369332"/>
          </a:xfrm>
          <a:prstGeom prst="rect">
            <a:avLst/>
          </a:prstGeom>
          <a:noFill/>
        </p:spPr>
        <p:txBody>
          <a:bodyPr wrap="none" rtlCol="0">
            <a:spAutoFit/>
          </a:bodyPr>
          <a:lstStyle/>
          <a:p>
            <a:r>
              <a:rPr lang="en-US" dirty="0" err="1">
                <a:solidFill>
                  <a:schemeClr val="bg1"/>
                </a:solidFill>
              </a:rPr>
              <a:t>Confirmar</a:t>
            </a:r>
            <a:r>
              <a:rPr lang="en-US" dirty="0">
                <a:solidFill>
                  <a:schemeClr val="bg1"/>
                </a:solidFill>
              </a:rPr>
              <a:t> </a:t>
            </a:r>
            <a:r>
              <a:rPr lang="en-US" dirty="0" err="1">
                <a:solidFill>
                  <a:schemeClr val="bg1"/>
                </a:solidFill>
              </a:rPr>
              <a:t>si</a:t>
            </a:r>
            <a:r>
              <a:rPr lang="en-US" dirty="0">
                <a:solidFill>
                  <a:schemeClr val="bg1"/>
                </a:solidFill>
              </a:rPr>
              <a:t> </a:t>
            </a:r>
            <a:r>
              <a:rPr lang="en-US" dirty="0" err="1">
                <a:solidFill>
                  <a:schemeClr val="bg1"/>
                </a:solidFill>
              </a:rPr>
              <a:t>el</a:t>
            </a:r>
            <a:r>
              <a:rPr lang="en-US" dirty="0">
                <a:solidFill>
                  <a:schemeClr val="bg1"/>
                </a:solidFill>
              </a:rPr>
              <a:t> </a:t>
            </a:r>
            <a:r>
              <a:rPr lang="en-US" dirty="0" err="1">
                <a:solidFill>
                  <a:schemeClr val="bg1"/>
                </a:solidFill>
              </a:rPr>
              <a:t>archivo</a:t>
            </a:r>
            <a:r>
              <a:rPr lang="en-US" dirty="0">
                <a:solidFill>
                  <a:schemeClr val="bg1"/>
                </a:solidFill>
              </a:rPr>
              <a:t> fue </a:t>
            </a:r>
            <a:r>
              <a:rPr lang="en-US" dirty="0" err="1">
                <a:solidFill>
                  <a:schemeClr val="bg1"/>
                </a:solidFill>
              </a:rPr>
              <a:t>creado</a:t>
            </a:r>
            <a:endParaRPr lang="es-CR" dirty="0">
              <a:solidFill>
                <a:schemeClr val="bg1"/>
              </a:solidFill>
            </a:endParaRPr>
          </a:p>
        </p:txBody>
      </p:sp>
      <p:cxnSp>
        <p:nvCxnSpPr>
          <p:cNvPr id="16" name="Straight Arrow Connector 15">
            <a:extLst>
              <a:ext uri="{FF2B5EF4-FFF2-40B4-BE49-F238E27FC236}">
                <a16:creationId xmlns:a16="http://schemas.microsoft.com/office/drawing/2014/main" id="{73AD15E3-1587-86F3-139A-3F56C2951015}"/>
              </a:ext>
            </a:extLst>
          </p:cNvPr>
          <p:cNvCxnSpPr>
            <a:cxnSpLocks/>
          </p:cNvCxnSpPr>
          <p:nvPr/>
        </p:nvCxnSpPr>
        <p:spPr>
          <a:xfrm>
            <a:off x="4940135" y="5997039"/>
            <a:ext cx="10094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44031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ue and black background&#10;&#10;Description automatically generated">
            <a:extLst>
              <a:ext uri="{FF2B5EF4-FFF2-40B4-BE49-F238E27FC236}">
                <a16:creationId xmlns:a16="http://schemas.microsoft.com/office/drawing/2014/main" id="{BCB5CF79-9288-8C9C-B20B-2A60C5C256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2AC2AE74-1634-BCE8-AD22-689F023F584A}"/>
              </a:ext>
            </a:extLst>
          </p:cNvPr>
          <p:cNvSpPr txBox="1"/>
          <p:nvPr/>
        </p:nvSpPr>
        <p:spPr>
          <a:xfrm>
            <a:off x="9198508" y="184378"/>
            <a:ext cx="2788905" cy="400110"/>
          </a:xfrm>
          <a:prstGeom prst="rect">
            <a:avLst/>
          </a:prstGeom>
          <a:noFill/>
        </p:spPr>
        <p:txBody>
          <a:bodyPr wrap="none" rtlCol="0">
            <a:spAutoFit/>
          </a:bodyPr>
          <a:lstStyle/>
          <a:p>
            <a:r>
              <a:rPr lang="en-US" sz="2000" b="1" dirty="0">
                <a:solidFill>
                  <a:schemeClr val="bg2"/>
                </a:solidFill>
                <a:highlight>
                  <a:srgbClr val="000000"/>
                </a:highlight>
              </a:rPr>
              <a:t>TYPESCRIPT-PHP-MYSQL</a:t>
            </a:r>
            <a:endParaRPr lang="es-CR" sz="2000" b="1" dirty="0">
              <a:solidFill>
                <a:schemeClr val="bg2"/>
              </a:solidFill>
              <a:highlight>
                <a:srgbClr val="000000"/>
              </a:highlight>
            </a:endParaRPr>
          </a:p>
        </p:txBody>
      </p:sp>
      <p:pic>
        <p:nvPicPr>
          <p:cNvPr id="8" name="Picture 7" descr="A yellow and black logo&#10;&#10;Description automatically generated">
            <a:extLst>
              <a:ext uri="{FF2B5EF4-FFF2-40B4-BE49-F238E27FC236}">
                <a16:creationId xmlns:a16="http://schemas.microsoft.com/office/drawing/2014/main" id="{F0ABC26D-7997-D10D-22F0-3FDE5F69D2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78648"/>
            <a:ext cx="1960731" cy="679352"/>
          </a:xfrm>
          <a:prstGeom prst="rect">
            <a:avLst/>
          </a:prstGeom>
        </p:spPr>
      </p:pic>
      <p:sp>
        <p:nvSpPr>
          <p:cNvPr id="2" name="TextBox 1">
            <a:extLst>
              <a:ext uri="{FF2B5EF4-FFF2-40B4-BE49-F238E27FC236}">
                <a16:creationId xmlns:a16="http://schemas.microsoft.com/office/drawing/2014/main" id="{9197039B-AA3D-A924-5977-571F91CFEF78}"/>
              </a:ext>
            </a:extLst>
          </p:cNvPr>
          <p:cNvSpPr txBox="1"/>
          <p:nvPr/>
        </p:nvSpPr>
        <p:spPr>
          <a:xfrm>
            <a:off x="714909" y="693919"/>
            <a:ext cx="1614994" cy="477054"/>
          </a:xfrm>
          <a:prstGeom prst="rect">
            <a:avLst/>
          </a:prstGeom>
          <a:noFill/>
        </p:spPr>
        <p:txBody>
          <a:bodyPr wrap="none" rtlCol="0">
            <a:spAutoFit/>
          </a:bodyPr>
          <a:lstStyle/>
          <a:p>
            <a:r>
              <a:rPr lang="en-US" sz="2500" b="1" dirty="0">
                <a:solidFill>
                  <a:schemeClr val="bg2"/>
                </a:solidFill>
              </a:rPr>
              <a:t>¿Y LUEGO?</a:t>
            </a:r>
            <a:endParaRPr lang="es-CR" sz="2500" b="1" dirty="0">
              <a:solidFill>
                <a:schemeClr val="bg2"/>
              </a:solidFill>
            </a:endParaRPr>
          </a:p>
        </p:txBody>
      </p:sp>
      <p:sp>
        <p:nvSpPr>
          <p:cNvPr id="3" name="TextBox 2">
            <a:extLst>
              <a:ext uri="{FF2B5EF4-FFF2-40B4-BE49-F238E27FC236}">
                <a16:creationId xmlns:a16="http://schemas.microsoft.com/office/drawing/2014/main" id="{B41CA48F-C224-9F78-D319-FDB9F7C04934}"/>
              </a:ext>
            </a:extLst>
          </p:cNvPr>
          <p:cNvSpPr txBox="1"/>
          <p:nvPr/>
        </p:nvSpPr>
        <p:spPr>
          <a:xfrm>
            <a:off x="714909" y="1359189"/>
            <a:ext cx="4651402" cy="1477328"/>
          </a:xfrm>
          <a:prstGeom prst="rect">
            <a:avLst/>
          </a:prstGeom>
          <a:noFill/>
        </p:spPr>
        <p:txBody>
          <a:bodyPr wrap="square" rtlCol="0">
            <a:spAutoFit/>
          </a:bodyPr>
          <a:lstStyle/>
          <a:p>
            <a:pPr algn="just"/>
            <a:r>
              <a:rPr lang="en-US" dirty="0">
                <a:solidFill>
                  <a:schemeClr val="bg1"/>
                </a:solidFill>
                <a:highlight>
                  <a:srgbClr val="000000"/>
                </a:highlight>
              </a:rPr>
              <a:t>Luego </a:t>
            </a:r>
            <a:r>
              <a:rPr lang="en-US" dirty="0" err="1">
                <a:solidFill>
                  <a:schemeClr val="bg1"/>
                </a:solidFill>
                <a:highlight>
                  <a:srgbClr val="000000"/>
                </a:highlight>
              </a:rPr>
              <a:t>tenemos</a:t>
            </a:r>
            <a:r>
              <a:rPr lang="en-US" dirty="0">
                <a:solidFill>
                  <a:schemeClr val="bg1"/>
                </a:solidFill>
                <a:highlight>
                  <a:srgbClr val="000000"/>
                </a:highlight>
              </a:rPr>
              <a:t> que </a:t>
            </a:r>
            <a:r>
              <a:rPr lang="en-US" dirty="0" err="1">
                <a:solidFill>
                  <a:schemeClr val="bg1"/>
                </a:solidFill>
                <a:highlight>
                  <a:srgbClr val="000000"/>
                </a:highlight>
              </a:rPr>
              <a:t>ejecutar</a:t>
            </a:r>
            <a:r>
              <a:rPr lang="en-US" dirty="0">
                <a:solidFill>
                  <a:schemeClr val="bg1"/>
                </a:solidFill>
                <a:highlight>
                  <a:srgbClr val="000000"/>
                </a:highlight>
              </a:rPr>
              <a:t> un commando que </a:t>
            </a:r>
            <a:r>
              <a:rPr lang="en-US" dirty="0" err="1">
                <a:solidFill>
                  <a:schemeClr val="bg1"/>
                </a:solidFill>
                <a:highlight>
                  <a:srgbClr val="000000"/>
                </a:highlight>
              </a:rPr>
              <a:t>convierte</a:t>
            </a:r>
            <a:r>
              <a:rPr lang="en-US" dirty="0">
                <a:solidFill>
                  <a:schemeClr val="bg1"/>
                </a:solidFill>
                <a:highlight>
                  <a:srgbClr val="000000"/>
                </a:highlight>
              </a:rPr>
              <a:t> todos </a:t>
            </a:r>
            <a:r>
              <a:rPr lang="en-US" dirty="0" err="1">
                <a:solidFill>
                  <a:schemeClr val="bg1"/>
                </a:solidFill>
                <a:highlight>
                  <a:srgbClr val="000000"/>
                </a:highlight>
              </a:rPr>
              <a:t>aquellos</a:t>
            </a:r>
            <a:r>
              <a:rPr lang="en-US" dirty="0">
                <a:solidFill>
                  <a:schemeClr val="bg1"/>
                </a:solidFill>
                <a:highlight>
                  <a:srgbClr val="000000"/>
                </a:highlight>
              </a:rPr>
              <a:t> archivos .</a:t>
            </a:r>
            <a:r>
              <a:rPr lang="en-US" dirty="0" err="1">
                <a:solidFill>
                  <a:schemeClr val="bg1"/>
                </a:solidFill>
                <a:highlight>
                  <a:srgbClr val="000000"/>
                </a:highlight>
              </a:rPr>
              <a:t>ts</a:t>
            </a:r>
            <a:r>
              <a:rPr lang="en-US" dirty="0">
                <a:solidFill>
                  <a:schemeClr val="bg1"/>
                </a:solidFill>
                <a:highlight>
                  <a:srgbClr val="000000"/>
                </a:highlight>
              </a:rPr>
              <a:t> </a:t>
            </a:r>
            <a:r>
              <a:rPr lang="en-US" dirty="0" err="1">
                <a:solidFill>
                  <a:schemeClr val="bg1"/>
                </a:solidFill>
                <a:highlight>
                  <a:srgbClr val="000000"/>
                </a:highlight>
              </a:rPr>
              <a:t>en</a:t>
            </a:r>
            <a:r>
              <a:rPr lang="en-US" dirty="0">
                <a:solidFill>
                  <a:schemeClr val="bg1"/>
                </a:solidFill>
                <a:highlight>
                  <a:srgbClr val="000000"/>
                </a:highlight>
              </a:rPr>
              <a:t> archivos .</a:t>
            </a:r>
            <a:r>
              <a:rPr lang="en-US" dirty="0" err="1">
                <a:solidFill>
                  <a:schemeClr val="bg1"/>
                </a:solidFill>
                <a:highlight>
                  <a:srgbClr val="000000"/>
                </a:highlight>
              </a:rPr>
              <a:t>js</a:t>
            </a:r>
            <a:r>
              <a:rPr lang="en-US" dirty="0">
                <a:solidFill>
                  <a:schemeClr val="bg1"/>
                </a:solidFill>
                <a:highlight>
                  <a:srgbClr val="000000"/>
                </a:highlight>
              </a:rPr>
              <a:t> </a:t>
            </a:r>
            <a:r>
              <a:rPr lang="en-US" dirty="0" err="1">
                <a:solidFill>
                  <a:schemeClr val="bg1"/>
                </a:solidFill>
                <a:highlight>
                  <a:srgbClr val="000000"/>
                </a:highlight>
              </a:rPr>
              <a:t>en</a:t>
            </a:r>
            <a:r>
              <a:rPr lang="en-US" dirty="0">
                <a:solidFill>
                  <a:schemeClr val="bg1"/>
                </a:solidFill>
                <a:highlight>
                  <a:srgbClr val="000000"/>
                </a:highlight>
              </a:rPr>
              <a:t> tiempo real para que </a:t>
            </a:r>
            <a:r>
              <a:rPr lang="en-US" dirty="0" err="1">
                <a:solidFill>
                  <a:schemeClr val="bg1"/>
                </a:solidFill>
                <a:highlight>
                  <a:srgbClr val="000000"/>
                </a:highlight>
              </a:rPr>
              <a:t>así</a:t>
            </a:r>
            <a:r>
              <a:rPr lang="en-US" dirty="0">
                <a:solidFill>
                  <a:schemeClr val="bg1"/>
                </a:solidFill>
                <a:highlight>
                  <a:srgbClr val="000000"/>
                </a:highlight>
              </a:rPr>
              <a:t> </a:t>
            </a:r>
            <a:r>
              <a:rPr lang="en-US" dirty="0" err="1">
                <a:solidFill>
                  <a:schemeClr val="bg1"/>
                </a:solidFill>
                <a:highlight>
                  <a:srgbClr val="000000"/>
                </a:highlight>
              </a:rPr>
              <a:t>el</a:t>
            </a:r>
            <a:r>
              <a:rPr lang="en-US" dirty="0">
                <a:solidFill>
                  <a:schemeClr val="bg1"/>
                </a:solidFill>
                <a:highlight>
                  <a:srgbClr val="000000"/>
                </a:highlight>
              </a:rPr>
              <a:t> </a:t>
            </a:r>
            <a:r>
              <a:rPr lang="en-US" dirty="0" err="1">
                <a:solidFill>
                  <a:schemeClr val="bg1"/>
                </a:solidFill>
                <a:highlight>
                  <a:srgbClr val="000000"/>
                </a:highlight>
              </a:rPr>
              <a:t>navegador</a:t>
            </a:r>
            <a:r>
              <a:rPr lang="en-US" dirty="0">
                <a:solidFill>
                  <a:schemeClr val="bg1"/>
                </a:solidFill>
                <a:highlight>
                  <a:srgbClr val="000000"/>
                </a:highlight>
              </a:rPr>
              <a:t> pueda </a:t>
            </a:r>
            <a:r>
              <a:rPr lang="en-US" dirty="0" err="1">
                <a:solidFill>
                  <a:schemeClr val="bg1"/>
                </a:solidFill>
                <a:highlight>
                  <a:srgbClr val="000000"/>
                </a:highlight>
              </a:rPr>
              <a:t>ejecutarlo</a:t>
            </a:r>
            <a:r>
              <a:rPr lang="en-US" dirty="0">
                <a:solidFill>
                  <a:schemeClr val="bg1"/>
                </a:solidFill>
                <a:highlight>
                  <a:srgbClr val="000000"/>
                </a:highlight>
              </a:rPr>
              <a:t> cuando sea </a:t>
            </a:r>
            <a:r>
              <a:rPr lang="en-US" dirty="0" err="1">
                <a:solidFill>
                  <a:schemeClr val="bg1"/>
                </a:solidFill>
                <a:highlight>
                  <a:srgbClr val="000000"/>
                </a:highlight>
              </a:rPr>
              <a:t>necesario</a:t>
            </a:r>
            <a:r>
              <a:rPr lang="en-US" dirty="0">
                <a:solidFill>
                  <a:schemeClr val="bg1"/>
                </a:solidFill>
                <a:highlight>
                  <a:srgbClr val="000000"/>
                </a:highlight>
              </a:rPr>
              <a:t>.</a:t>
            </a:r>
            <a:endParaRPr lang="es-CR" dirty="0">
              <a:solidFill>
                <a:schemeClr val="bg1"/>
              </a:solidFill>
              <a:highlight>
                <a:srgbClr val="000000"/>
              </a:highlight>
            </a:endParaRPr>
          </a:p>
        </p:txBody>
      </p:sp>
      <p:pic>
        <p:nvPicPr>
          <p:cNvPr id="9" name="Picture 8" descr="A black background with white text&#10;&#10;Description automatically generated">
            <a:extLst>
              <a:ext uri="{FF2B5EF4-FFF2-40B4-BE49-F238E27FC236}">
                <a16:creationId xmlns:a16="http://schemas.microsoft.com/office/drawing/2014/main" id="{E375E733-8435-9D27-B16C-C6CED41128DC}"/>
              </a:ext>
            </a:extLst>
          </p:cNvPr>
          <p:cNvPicPr>
            <a:picLocks noChangeAspect="1"/>
          </p:cNvPicPr>
          <p:nvPr/>
        </p:nvPicPr>
        <p:blipFill>
          <a:blip r:embed="rId4">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1960731" y="3290021"/>
            <a:ext cx="8495502" cy="707958"/>
          </a:xfrm>
          <a:prstGeom prst="rect">
            <a:avLst/>
          </a:prstGeom>
        </p:spPr>
      </p:pic>
      <p:pic>
        <p:nvPicPr>
          <p:cNvPr id="12" name="Picture 11" descr="A black background with white text&#10;&#10;Description automatically generated">
            <a:extLst>
              <a:ext uri="{FF2B5EF4-FFF2-40B4-BE49-F238E27FC236}">
                <a16:creationId xmlns:a16="http://schemas.microsoft.com/office/drawing/2014/main" id="{4BF856EC-ABFA-F5BD-E596-27915BED10BD}"/>
              </a:ext>
            </a:extLst>
          </p:cNvPr>
          <p:cNvPicPr>
            <a:picLocks noChangeAspect="1"/>
          </p:cNvPicPr>
          <p:nvPr/>
        </p:nvPicPr>
        <p:blipFill>
          <a:blip r:embed="rId5">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1960731" y="3997979"/>
            <a:ext cx="5626006" cy="706295"/>
          </a:xfrm>
          <a:prstGeom prst="rect">
            <a:avLst/>
          </a:prstGeom>
        </p:spPr>
      </p:pic>
      <p:sp>
        <p:nvSpPr>
          <p:cNvPr id="17" name="TextBox 16">
            <a:extLst>
              <a:ext uri="{FF2B5EF4-FFF2-40B4-BE49-F238E27FC236}">
                <a16:creationId xmlns:a16="http://schemas.microsoft.com/office/drawing/2014/main" id="{2873CBC0-2D49-E7BE-A3F7-D6FE295C796C}"/>
              </a:ext>
            </a:extLst>
          </p:cNvPr>
          <p:cNvSpPr txBox="1"/>
          <p:nvPr/>
        </p:nvSpPr>
        <p:spPr>
          <a:xfrm>
            <a:off x="7066228" y="5474016"/>
            <a:ext cx="4651402" cy="646331"/>
          </a:xfrm>
          <a:prstGeom prst="rect">
            <a:avLst/>
          </a:prstGeom>
          <a:noFill/>
        </p:spPr>
        <p:txBody>
          <a:bodyPr wrap="square" rtlCol="0">
            <a:spAutoFit/>
          </a:bodyPr>
          <a:lstStyle/>
          <a:p>
            <a:pPr algn="just"/>
            <a:r>
              <a:rPr lang="en-US" dirty="0">
                <a:solidFill>
                  <a:schemeClr val="bg1"/>
                </a:solidFill>
                <a:highlight>
                  <a:srgbClr val="000000"/>
                </a:highlight>
              </a:rPr>
              <a:t>Esta </a:t>
            </a:r>
            <a:r>
              <a:rPr lang="en-US" dirty="0" err="1">
                <a:solidFill>
                  <a:schemeClr val="bg1"/>
                </a:solidFill>
                <a:highlight>
                  <a:srgbClr val="000000"/>
                </a:highlight>
              </a:rPr>
              <a:t>instrucción</a:t>
            </a:r>
            <a:r>
              <a:rPr lang="en-US" dirty="0">
                <a:solidFill>
                  <a:schemeClr val="bg1"/>
                </a:solidFill>
                <a:highlight>
                  <a:srgbClr val="000000"/>
                </a:highlight>
              </a:rPr>
              <a:t> </a:t>
            </a:r>
            <a:r>
              <a:rPr lang="en-US" dirty="0" err="1">
                <a:solidFill>
                  <a:schemeClr val="bg1"/>
                </a:solidFill>
                <a:highlight>
                  <a:srgbClr val="000000"/>
                </a:highlight>
              </a:rPr>
              <a:t>vigilara</a:t>
            </a:r>
            <a:r>
              <a:rPr lang="en-US" dirty="0">
                <a:solidFill>
                  <a:schemeClr val="bg1"/>
                </a:solidFill>
                <a:highlight>
                  <a:srgbClr val="000000"/>
                </a:highlight>
              </a:rPr>
              <a:t> </a:t>
            </a:r>
            <a:r>
              <a:rPr lang="en-US" dirty="0" err="1">
                <a:solidFill>
                  <a:schemeClr val="bg1"/>
                </a:solidFill>
                <a:highlight>
                  <a:srgbClr val="000000"/>
                </a:highlight>
              </a:rPr>
              <a:t>los</a:t>
            </a:r>
            <a:r>
              <a:rPr lang="en-US" dirty="0">
                <a:solidFill>
                  <a:schemeClr val="bg1"/>
                </a:solidFill>
                <a:highlight>
                  <a:srgbClr val="000000"/>
                </a:highlight>
              </a:rPr>
              <a:t> </a:t>
            </a:r>
            <a:r>
              <a:rPr lang="en-US" dirty="0" err="1">
                <a:solidFill>
                  <a:schemeClr val="bg1"/>
                </a:solidFill>
                <a:highlight>
                  <a:srgbClr val="000000"/>
                </a:highlight>
              </a:rPr>
              <a:t>cambios</a:t>
            </a:r>
            <a:r>
              <a:rPr lang="en-US" dirty="0">
                <a:solidFill>
                  <a:schemeClr val="bg1"/>
                </a:solidFill>
                <a:highlight>
                  <a:srgbClr val="000000"/>
                </a:highlight>
              </a:rPr>
              <a:t> </a:t>
            </a:r>
            <a:r>
              <a:rPr lang="en-US" dirty="0" err="1">
                <a:solidFill>
                  <a:schemeClr val="bg1"/>
                </a:solidFill>
                <a:highlight>
                  <a:srgbClr val="000000"/>
                </a:highlight>
              </a:rPr>
              <a:t>en</a:t>
            </a:r>
            <a:r>
              <a:rPr lang="en-US" dirty="0">
                <a:solidFill>
                  <a:schemeClr val="bg1"/>
                </a:solidFill>
                <a:highlight>
                  <a:srgbClr val="000000"/>
                </a:highlight>
              </a:rPr>
              <a:t> cualquier </a:t>
            </a:r>
            <a:r>
              <a:rPr lang="en-US" dirty="0" err="1">
                <a:solidFill>
                  <a:schemeClr val="bg1"/>
                </a:solidFill>
                <a:highlight>
                  <a:srgbClr val="000000"/>
                </a:highlight>
              </a:rPr>
              <a:t>archivo</a:t>
            </a:r>
            <a:r>
              <a:rPr lang="en-US" dirty="0">
                <a:solidFill>
                  <a:schemeClr val="bg1"/>
                </a:solidFill>
                <a:highlight>
                  <a:srgbClr val="000000"/>
                </a:highlight>
              </a:rPr>
              <a:t> .</a:t>
            </a:r>
            <a:r>
              <a:rPr lang="en-US" dirty="0" err="1">
                <a:solidFill>
                  <a:schemeClr val="bg1"/>
                </a:solidFill>
                <a:highlight>
                  <a:srgbClr val="000000"/>
                </a:highlight>
              </a:rPr>
              <a:t>ts</a:t>
            </a:r>
            <a:r>
              <a:rPr lang="en-US" dirty="0">
                <a:solidFill>
                  <a:schemeClr val="bg1"/>
                </a:solidFill>
                <a:highlight>
                  <a:srgbClr val="000000"/>
                </a:highlight>
              </a:rPr>
              <a:t> que </a:t>
            </a:r>
            <a:r>
              <a:rPr lang="en-US" dirty="0" err="1">
                <a:solidFill>
                  <a:schemeClr val="bg1"/>
                </a:solidFill>
                <a:highlight>
                  <a:srgbClr val="000000"/>
                </a:highlight>
              </a:rPr>
              <a:t>exista</a:t>
            </a:r>
            <a:r>
              <a:rPr lang="en-US" dirty="0">
                <a:solidFill>
                  <a:schemeClr val="bg1"/>
                </a:solidFill>
                <a:highlight>
                  <a:srgbClr val="000000"/>
                </a:highlight>
              </a:rPr>
              <a:t> </a:t>
            </a:r>
            <a:r>
              <a:rPr lang="en-US" dirty="0" err="1">
                <a:solidFill>
                  <a:schemeClr val="bg1"/>
                </a:solidFill>
                <a:highlight>
                  <a:srgbClr val="000000"/>
                </a:highlight>
              </a:rPr>
              <a:t>en</a:t>
            </a:r>
            <a:r>
              <a:rPr lang="en-US" dirty="0">
                <a:solidFill>
                  <a:schemeClr val="bg1"/>
                </a:solidFill>
                <a:highlight>
                  <a:srgbClr val="000000"/>
                </a:highlight>
              </a:rPr>
              <a:t> </a:t>
            </a:r>
            <a:r>
              <a:rPr lang="en-US" dirty="0" err="1">
                <a:solidFill>
                  <a:schemeClr val="bg1"/>
                </a:solidFill>
                <a:highlight>
                  <a:srgbClr val="000000"/>
                </a:highlight>
              </a:rPr>
              <a:t>el</a:t>
            </a:r>
            <a:r>
              <a:rPr lang="en-US" dirty="0">
                <a:solidFill>
                  <a:schemeClr val="bg1"/>
                </a:solidFill>
                <a:highlight>
                  <a:srgbClr val="000000"/>
                </a:highlight>
              </a:rPr>
              <a:t> Proyecto.</a:t>
            </a:r>
            <a:endParaRPr lang="es-CR" dirty="0">
              <a:solidFill>
                <a:schemeClr val="bg1"/>
              </a:solidFill>
              <a:highlight>
                <a:srgbClr val="000000"/>
              </a:highlight>
            </a:endParaRPr>
          </a:p>
        </p:txBody>
      </p:sp>
    </p:spTree>
    <p:extLst>
      <p:ext uri="{BB962C8B-B14F-4D97-AF65-F5344CB8AC3E}">
        <p14:creationId xmlns:p14="http://schemas.microsoft.com/office/powerpoint/2010/main" val="38961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ue and black background&#10;&#10;Description automatically generated">
            <a:extLst>
              <a:ext uri="{FF2B5EF4-FFF2-40B4-BE49-F238E27FC236}">
                <a16:creationId xmlns:a16="http://schemas.microsoft.com/office/drawing/2014/main" id="{BCB5CF79-9288-8C9C-B20B-2A60C5C256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2AC2AE74-1634-BCE8-AD22-689F023F584A}"/>
              </a:ext>
            </a:extLst>
          </p:cNvPr>
          <p:cNvSpPr txBox="1"/>
          <p:nvPr/>
        </p:nvSpPr>
        <p:spPr>
          <a:xfrm>
            <a:off x="9198508" y="184378"/>
            <a:ext cx="2788905" cy="400110"/>
          </a:xfrm>
          <a:prstGeom prst="rect">
            <a:avLst/>
          </a:prstGeom>
          <a:noFill/>
        </p:spPr>
        <p:txBody>
          <a:bodyPr wrap="none" rtlCol="0">
            <a:spAutoFit/>
          </a:bodyPr>
          <a:lstStyle/>
          <a:p>
            <a:r>
              <a:rPr lang="en-US" sz="2000" b="1" dirty="0">
                <a:solidFill>
                  <a:schemeClr val="bg2"/>
                </a:solidFill>
                <a:highlight>
                  <a:srgbClr val="000000"/>
                </a:highlight>
              </a:rPr>
              <a:t>TYPESCRIPT-PHP-MYSQL</a:t>
            </a:r>
            <a:endParaRPr lang="es-CR" sz="2000" b="1" dirty="0">
              <a:solidFill>
                <a:schemeClr val="bg2"/>
              </a:solidFill>
              <a:highlight>
                <a:srgbClr val="000000"/>
              </a:highlight>
            </a:endParaRPr>
          </a:p>
        </p:txBody>
      </p:sp>
      <p:pic>
        <p:nvPicPr>
          <p:cNvPr id="8" name="Picture 7" descr="A yellow and black logo&#10;&#10;Description automatically generated">
            <a:extLst>
              <a:ext uri="{FF2B5EF4-FFF2-40B4-BE49-F238E27FC236}">
                <a16:creationId xmlns:a16="http://schemas.microsoft.com/office/drawing/2014/main" id="{F0ABC26D-7997-D10D-22F0-3FDE5F69D2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78648"/>
            <a:ext cx="1960731" cy="679352"/>
          </a:xfrm>
          <a:prstGeom prst="rect">
            <a:avLst/>
          </a:prstGeom>
        </p:spPr>
      </p:pic>
      <p:sp>
        <p:nvSpPr>
          <p:cNvPr id="2" name="TextBox 1">
            <a:extLst>
              <a:ext uri="{FF2B5EF4-FFF2-40B4-BE49-F238E27FC236}">
                <a16:creationId xmlns:a16="http://schemas.microsoft.com/office/drawing/2014/main" id="{9197039B-AA3D-A924-5977-571F91CFEF78}"/>
              </a:ext>
            </a:extLst>
          </p:cNvPr>
          <p:cNvSpPr txBox="1"/>
          <p:nvPr/>
        </p:nvSpPr>
        <p:spPr>
          <a:xfrm>
            <a:off x="714909" y="693919"/>
            <a:ext cx="3106556" cy="477054"/>
          </a:xfrm>
          <a:prstGeom prst="rect">
            <a:avLst/>
          </a:prstGeom>
          <a:noFill/>
        </p:spPr>
        <p:txBody>
          <a:bodyPr wrap="none" rtlCol="0">
            <a:spAutoFit/>
          </a:bodyPr>
          <a:lstStyle/>
          <a:p>
            <a:r>
              <a:rPr lang="en-US" sz="2500" b="1" dirty="0">
                <a:solidFill>
                  <a:schemeClr val="bg2"/>
                </a:solidFill>
              </a:rPr>
              <a:t>INSTALAR TYPESCRIPT</a:t>
            </a:r>
            <a:endParaRPr lang="es-CR" sz="2500" b="1" dirty="0">
              <a:solidFill>
                <a:schemeClr val="bg2"/>
              </a:solidFill>
            </a:endParaRPr>
          </a:p>
        </p:txBody>
      </p:sp>
      <p:pic>
        <p:nvPicPr>
          <p:cNvPr id="9" name="Picture 8" descr="A black screen with white text&#10;&#10;Description automatically generated">
            <a:extLst>
              <a:ext uri="{FF2B5EF4-FFF2-40B4-BE49-F238E27FC236}">
                <a16:creationId xmlns:a16="http://schemas.microsoft.com/office/drawing/2014/main" id="{BE3A3014-94C6-B949-5858-85B1ED450FB6}"/>
              </a:ext>
            </a:extLst>
          </p:cNvPr>
          <p:cNvPicPr>
            <a:picLocks noChangeAspect="1"/>
          </p:cNvPicPr>
          <p:nvPr/>
        </p:nvPicPr>
        <p:blipFill>
          <a:blip r:embed="rId4">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3738092" y="998294"/>
            <a:ext cx="4895270" cy="2575423"/>
          </a:xfrm>
          <a:prstGeom prst="rect">
            <a:avLst/>
          </a:prstGeom>
        </p:spPr>
      </p:pic>
      <p:sp>
        <p:nvSpPr>
          <p:cNvPr id="10" name="TextBox 9">
            <a:extLst>
              <a:ext uri="{FF2B5EF4-FFF2-40B4-BE49-F238E27FC236}">
                <a16:creationId xmlns:a16="http://schemas.microsoft.com/office/drawing/2014/main" id="{81E4FB1C-0557-2D69-89B9-EA1ECD0874EC}"/>
              </a:ext>
            </a:extLst>
          </p:cNvPr>
          <p:cNvSpPr txBox="1"/>
          <p:nvPr/>
        </p:nvSpPr>
        <p:spPr>
          <a:xfrm>
            <a:off x="5035911" y="3693426"/>
            <a:ext cx="2299632" cy="369332"/>
          </a:xfrm>
          <a:prstGeom prst="rect">
            <a:avLst/>
          </a:prstGeom>
          <a:noFill/>
        </p:spPr>
        <p:txBody>
          <a:bodyPr wrap="square" rtlCol="0">
            <a:spAutoFit/>
          </a:bodyPr>
          <a:lstStyle/>
          <a:p>
            <a:r>
              <a:rPr lang="es-CR" dirty="0">
                <a:solidFill>
                  <a:schemeClr val="bg1"/>
                </a:solidFill>
                <a:hlinkClick r:id="rId5"/>
              </a:rPr>
              <a:t>https://nodejs.org/en</a:t>
            </a:r>
            <a:endParaRPr lang="es-CR" dirty="0">
              <a:solidFill>
                <a:schemeClr val="bg1"/>
              </a:solidFill>
            </a:endParaRPr>
          </a:p>
        </p:txBody>
      </p:sp>
      <p:pic>
        <p:nvPicPr>
          <p:cNvPr id="12" name="Picture 11">
            <a:extLst>
              <a:ext uri="{FF2B5EF4-FFF2-40B4-BE49-F238E27FC236}">
                <a16:creationId xmlns:a16="http://schemas.microsoft.com/office/drawing/2014/main" id="{ACFF8A58-CC69-390F-D1BE-F7B23B325E60}"/>
              </a:ext>
            </a:extLst>
          </p:cNvPr>
          <p:cNvPicPr>
            <a:picLocks noChangeAspect="1"/>
          </p:cNvPicPr>
          <p:nvPr/>
        </p:nvPicPr>
        <p:blipFill>
          <a:blip r:embed="rId6">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4832426" y="5940121"/>
            <a:ext cx="6849137" cy="477054"/>
          </a:xfrm>
          <a:prstGeom prst="rect">
            <a:avLst/>
          </a:prstGeom>
        </p:spPr>
      </p:pic>
      <p:sp>
        <p:nvSpPr>
          <p:cNvPr id="13" name="TextBox 12">
            <a:extLst>
              <a:ext uri="{FF2B5EF4-FFF2-40B4-BE49-F238E27FC236}">
                <a16:creationId xmlns:a16="http://schemas.microsoft.com/office/drawing/2014/main" id="{EC5F71B4-DA65-0E0F-E9C1-CDF471B8E98D}"/>
              </a:ext>
            </a:extLst>
          </p:cNvPr>
          <p:cNvSpPr txBox="1"/>
          <p:nvPr/>
        </p:nvSpPr>
        <p:spPr>
          <a:xfrm>
            <a:off x="6844648" y="557469"/>
            <a:ext cx="1922321" cy="369332"/>
          </a:xfrm>
          <a:prstGeom prst="rect">
            <a:avLst/>
          </a:prstGeom>
          <a:noFill/>
        </p:spPr>
        <p:txBody>
          <a:bodyPr wrap="none" rtlCol="0">
            <a:spAutoFit/>
          </a:bodyPr>
          <a:lstStyle/>
          <a:p>
            <a:r>
              <a:rPr lang="en-US" b="1" dirty="0">
                <a:solidFill>
                  <a:schemeClr val="bg1"/>
                </a:solidFill>
                <a:highlight>
                  <a:srgbClr val="000000"/>
                </a:highlight>
              </a:rPr>
              <a:t>1) Instalar Node.js</a:t>
            </a:r>
            <a:endParaRPr lang="es-CR" b="1" dirty="0">
              <a:solidFill>
                <a:schemeClr val="bg1"/>
              </a:solidFill>
              <a:highlight>
                <a:srgbClr val="000000"/>
              </a:highlight>
            </a:endParaRPr>
          </a:p>
        </p:txBody>
      </p:sp>
      <p:sp>
        <p:nvSpPr>
          <p:cNvPr id="14" name="TextBox 13">
            <a:extLst>
              <a:ext uri="{FF2B5EF4-FFF2-40B4-BE49-F238E27FC236}">
                <a16:creationId xmlns:a16="http://schemas.microsoft.com/office/drawing/2014/main" id="{0064654A-BB4F-FD46-04F4-C461EEC669B0}"/>
              </a:ext>
            </a:extLst>
          </p:cNvPr>
          <p:cNvSpPr txBox="1"/>
          <p:nvPr/>
        </p:nvSpPr>
        <p:spPr bwMode="auto">
          <a:xfrm>
            <a:off x="4832426" y="5490374"/>
            <a:ext cx="2196307" cy="369332"/>
          </a:xfrm>
          <a:prstGeom prst="rect">
            <a:avLst/>
          </a:prstGeom>
          <a:noFill/>
        </p:spPr>
        <p:txBody>
          <a:bodyPr wrap="none" rtlCol="0">
            <a:spAutoFit/>
          </a:bodyPr>
          <a:lstStyle/>
          <a:p>
            <a:r>
              <a:rPr lang="en-US" b="1" dirty="0">
                <a:solidFill>
                  <a:schemeClr val="bg1"/>
                </a:solidFill>
                <a:highlight>
                  <a:srgbClr val="000000"/>
                </a:highlight>
              </a:rPr>
              <a:t>2) Instalar TypeScript</a:t>
            </a:r>
            <a:endParaRPr lang="es-CR" b="1" dirty="0">
              <a:solidFill>
                <a:schemeClr val="bg1"/>
              </a:solidFill>
              <a:highlight>
                <a:srgbClr val="000000"/>
              </a:highlight>
            </a:endParaRPr>
          </a:p>
        </p:txBody>
      </p:sp>
    </p:spTree>
    <p:extLst>
      <p:ext uri="{BB962C8B-B14F-4D97-AF65-F5344CB8AC3E}">
        <p14:creationId xmlns:p14="http://schemas.microsoft.com/office/powerpoint/2010/main" val="4030665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ue and black background&#10;&#10;Description automatically generated">
            <a:extLst>
              <a:ext uri="{FF2B5EF4-FFF2-40B4-BE49-F238E27FC236}">
                <a16:creationId xmlns:a16="http://schemas.microsoft.com/office/drawing/2014/main" id="{BCB5CF79-9288-8C9C-B20B-2A60C5C256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descr="A yellow and black logo&#10;&#10;Description automatically generated">
            <a:extLst>
              <a:ext uri="{FF2B5EF4-FFF2-40B4-BE49-F238E27FC236}">
                <a16:creationId xmlns:a16="http://schemas.microsoft.com/office/drawing/2014/main" id="{F0ABC26D-7997-D10D-22F0-3FDE5F69D2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78648"/>
            <a:ext cx="1960731" cy="679352"/>
          </a:xfrm>
          <a:prstGeom prst="rect">
            <a:avLst/>
          </a:prstGeom>
        </p:spPr>
      </p:pic>
      <p:sp>
        <p:nvSpPr>
          <p:cNvPr id="2" name="TextBox 1">
            <a:extLst>
              <a:ext uri="{FF2B5EF4-FFF2-40B4-BE49-F238E27FC236}">
                <a16:creationId xmlns:a16="http://schemas.microsoft.com/office/drawing/2014/main" id="{9197039B-AA3D-A924-5977-571F91CFEF78}"/>
              </a:ext>
            </a:extLst>
          </p:cNvPr>
          <p:cNvSpPr txBox="1"/>
          <p:nvPr/>
        </p:nvSpPr>
        <p:spPr>
          <a:xfrm>
            <a:off x="204587" y="153989"/>
            <a:ext cx="5001626" cy="477054"/>
          </a:xfrm>
          <a:prstGeom prst="rect">
            <a:avLst/>
          </a:prstGeom>
          <a:noFill/>
        </p:spPr>
        <p:txBody>
          <a:bodyPr wrap="square" rtlCol="0">
            <a:spAutoFit/>
          </a:bodyPr>
          <a:lstStyle/>
          <a:p>
            <a:r>
              <a:rPr lang="en-US" sz="2500" b="1" dirty="0">
                <a:solidFill>
                  <a:schemeClr val="bg2"/>
                </a:solidFill>
              </a:rPr>
              <a:t>DESDE VISUAL STUDIO CODE</a:t>
            </a:r>
            <a:endParaRPr lang="es-CR" sz="2500" b="1" dirty="0">
              <a:solidFill>
                <a:schemeClr val="bg2"/>
              </a:solidFill>
            </a:endParaRPr>
          </a:p>
        </p:txBody>
      </p:sp>
      <p:sp>
        <p:nvSpPr>
          <p:cNvPr id="4" name="TextBox 3">
            <a:extLst>
              <a:ext uri="{FF2B5EF4-FFF2-40B4-BE49-F238E27FC236}">
                <a16:creationId xmlns:a16="http://schemas.microsoft.com/office/drawing/2014/main" id="{F9B54A88-CF9B-D48E-F0B8-7747F964A13E}"/>
              </a:ext>
            </a:extLst>
          </p:cNvPr>
          <p:cNvSpPr txBox="1"/>
          <p:nvPr/>
        </p:nvSpPr>
        <p:spPr>
          <a:xfrm>
            <a:off x="98135" y="2313360"/>
            <a:ext cx="3064165" cy="4247317"/>
          </a:xfrm>
          <a:prstGeom prst="rect">
            <a:avLst/>
          </a:prstGeom>
          <a:noFill/>
        </p:spPr>
        <p:txBody>
          <a:bodyPr wrap="square" rtlCol="0">
            <a:spAutoFit/>
          </a:bodyPr>
          <a:lstStyle/>
          <a:p>
            <a:pPr marL="342900" indent="-342900">
              <a:buAutoNum type="arabicParenR"/>
            </a:pPr>
            <a:r>
              <a:rPr lang="en-US" dirty="0">
                <a:solidFill>
                  <a:schemeClr val="bg1"/>
                </a:solidFill>
              </a:rPr>
              <a:t>Si </a:t>
            </a:r>
            <a:r>
              <a:rPr lang="en-US" dirty="0" err="1">
                <a:solidFill>
                  <a:schemeClr val="bg1"/>
                </a:solidFill>
              </a:rPr>
              <a:t>gustan</a:t>
            </a:r>
            <a:r>
              <a:rPr lang="en-US" dirty="0">
                <a:solidFill>
                  <a:schemeClr val="bg1"/>
                </a:solidFill>
              </a:rPr>
              <a:t> </a:t>
            </a:r>
            <a:r>
              <a:rPr lang="en-US" dirty="0" err="1">
                <a:solidFill>
                  <a:schemeClr val="bg1"/>
                </a:solidFill>
              </a:rPr>
              <a:t>mirar</a:t>
            </a:r>
            <a:r>
              <a:rPr lang="en-US" dirty="0">
                <a:solidFill>
                  <a:schemeClr val="bg1"/>
                </a:solidFill>
              </a:rPr>
              <a:t> </a:t>
            </a:r>
            <a:r>
              <a:rPr lang="en-US" dirty="0" err="1">
                <a:solidFill>
                  <a:schemeClr val="bg1"/>
                </a:solidFill>
              </a:rPr>
              <a:t>los</a:t>
            </a:r>
            <a:r>
              <a:rPr lang="en-US" dirty="0">
                <a:solidFill>
                  <a:schemeClr val="bg1"/>
                </a:solidFill>
              </a:rPr>
              <a:t> </a:t>
            </a:r>
            <a:r>
              <a:rPr lang="en-US" dirty="0" err="1">
                <a:solidFill>
                  <a:schemeClr val="bg1"/>
                </a:solidFill>
              </a:rPr>
              <a:t>fomularios</a:t>
            </a:r>
            <a:r>
              <a:rPr lang="en-US" dirty="0">
                <a:solidFill>
                  <a:schemeClr val="bg1"/>
                </a:solidFill>
              </a:rPr>
              <a:t> </a:t>
            </a:r>
            <a:r>
              <a:rPr lang="en-US" dirty="0" err="1">
                <a:solidFill>
                  <a:schemeClr val="bg1"/>
                </a:solidFill>
              </a:rPr>
              <a:t>en</a:t>
            </a:r>
            <a:r>
              <a:rPr lang="en-US" dirty="0">
                <a:solidFill>
                  <a:schemeClr val="bg1"/>
                </a:solidFill>
              </a:rPr>
              <a:t> </a:t>
            </a:r>
            <a:r>
              <a:rPr lang="en-US" dirty="0" err="1">
                <a:solidFill>
                  <a:schemeClr val="bg1"/>
                </a:solidFill>
              </a:rPr>
              <a:t>el</a:t>
            </a:r>
            <a:r>
              <a:rPr lang="en-US" dirty="0">
                <a:solidFill>
                  <a:schemeClr val="bg1"/>
                </a:solidFill>
              </a:rPr>
              <a:t> </a:t>
            </a:r>
            <a:r>
              <a:rPr lang="en-US" dirty="0" err="1">
                <a:solidFill>
                  <a:schemeClr val="bg1"/>
                </a:solidFill>
              </a:rPr>
              <a:t>navegador</a:t>
            </a:r>
            <a:r>
              <a:rPr lang="en-US" dirty="0">
                <a:solidFill>
                  <a:schemeClr val="bg1"/>
                </a:solidFill>
              </a:rPr>
              <a:t> </a:t>
            </a:r>
            <a:r>
              <a:rPr lang="en-US" dirty="0" err="1">
                <a:solidFill>
                  <a:schemeClr val="bg1"/>
                </a:solidFill>
              </a:rPr>
              <a:t>en</a:t>
            </a:r>
            <a:r>
              <a:rPr lang="en-US" dirty="0">
                <a:solidFill>
                  <a:schemeClr val="bg1"/>
                </a:solidFill>
              </a:rPr>
              <a:t> la </a:t>
            </a:r>
            <a:r>
              <a:rPr lang="en-US" dirty="0" err="1">
                <a:solidFill>
                  <a:schemeClr val="bg1"/>
                </a:solidFill>
              </a:rPr>
              <a:t>url</a:t>
            </a:r>
            <a:r>
              <a:rPr lang="en-US" dirty="0">
                <a:solidFill>
                  <a:schemeClr val="bg1"/>
                </a:solidFill>
              </a:rPr>
              <a:t> del Proyecto</a:t>
            </a:r>
          </a:p>
          <a:p>
            <a:pPr marL="342900" indent="-342900">
              <a:buAutoNum type="arabicParenR"/>
            </a:pPr>
            <a:endParaRPr lang="en-US" dirty="0">
              <a:solidFill>
                <a:schemeClr val="bg1"/>
              </a:solidFill>
            </a:endParaRPr>
          </a:p>
          <a:p>
            <a:pPr marL="342900" indent="-342900">
              <a:buAutoNum type="arabicParenR"/>
            </a:pPr>
            <a:r>
              <a:rPr lang="en-US" dirty="0">
                <a:solidFill>
                  <a:schemeClr val="bg1"/>
                </a:solidFill>
              </a:rPr>
              <a:t>Crear un </a:t>
            </a:r>
            <a:r>
              <a:rPr lang="en-US" dirty="0" err="1">
                <a:solidFill>
                  <a:schemeClr val="bg1"/>
                </a:solidFill>
              </a:rPr>
              <a:t>archivo.ts</a:t>
            </a:r>
            <a:r>
              <a:rPr lang="en-US" dirty="0">
                <a:solidFill>
                  <a:schemeClr val="bg1"/>
                </a:solidFill>
              </a:rPr>
              <a:t> para </a:t>
            </a:r>
            <a:r>
              <a:rPr lang="en-US" dirty="0" err="1">
                <a:solidFill>
                  <a:schemeClr val="bg1"/>
                </a:solidFill>
              </a:rPr>
              <a:t>revizar</a:t>
            </a:r>
            <a:r>
              <a:rPr lang="en-US" dirty="0">
                <a:solidFill>
                  <a:schemeClr val="bg1"/>
                </a:solidFill>
              </a:rPr>
              <a:t> </a:t>
            </a:r>
            <a:r>
              <a:rPr lang="en-US" dirty="0" err="1">
                <a:solidFill>
                  <a:schemeClr val="bg1"/>
                </a:solidFill>
              </a:rPr>
              <a:t>si</a:t>
            </a:r>
            <a:r>
              <a:rPr lang="en-US" dirty="0">
                <a:solidFill>
                  <a:schemeClr val="bg1"/>
                </a:solidFill>
              </a:rPr>
              <a:t>  la clave y clave de </a:t>
            </a:r>
            <a:r>
              <a:rPr lang="en-US" dirty="0" err="1">
                <a:solidFill>
                  <a:schemeClr val="bg1"/>
                </a:solidFill>
              </a:rPr>
              <a:t>confirmacion</a:t>
            </a:r>
            <a:r>
              <a:rPr lang="en-US" dirty="0">
                <a:solidFill>
                  <a:schemeClr val="bg1"/>
                </a:solidFill>
              </a:rPr>
              <a:t> son </a:t>
            </a:r>
            <a:r>
              <a:rPr lang="en-US" dirty="0" err="1">
                <a:solidFill>
                  <a:schemeClr val="bg1"/>
                </a:solidFill>
              </a:rPr>
              <a:t>iguales</a:t>
            </a:r>
            <a:r>
              <a:rPr lang="en-US" dirty="0">
                <a:solidFill>
                  <a:schemeClr val="bg1"/>
                </a:solidFill>
              </a:rPr>
              <a:t> </a:t>
            </a:r>
          </a:p>
          <a:p>
            <a:pPr marL="342900" indent="-342900">
              <a:buAutoNum type="arabicParenR"/>
            </a:pPr>
            <a:endParaRPr lang="en-US" dirty="0">
              <a:solidFill>
                <a:schemeClr val="bg1"/>
              </a:solidFill>
            </a:endParaRPr>
          </a:p>
          <a:p>
            <a:pPr marL="342900" indent="-342900">
              <a:buAutoNum type="arabicParenR"/>
            </a:pPr>
            <a:r>
              <a:rPr lang="en-US" dirty="0" err="1">
                <a:solidFill>
                  <a:schemeClr val="bg1"/>
                </a:solidFill>
              </a:rPr>
              <a:t>Comparar</a:t>
            </a:r>
            <a:r>
              <a:rPr lang="en-US" dirty="0">
                <a:solidFill>
                  <a:schemeClr val="bg1"/>
                </a:solidFill>
              </a:rPr>
              <a:t> con </a:t>
            </a:r>
            <a:r>
              <a:rPr lang="en-US" dirty="0" err="1">
                <a:solidFill>
                  <a:schemeClr val="bg1"/>
                </a:solidFill>
              </a:rPr>
              <a:t>el</a:t>
            </a:r>
            <a:r>
              <a:rPr lang="en-US" dirty="0">
                <a:solidFill>
                  <a:schemeClr val="bg1"/>
                </a:solidFill>
              </a:rPr>
              <a:t> archivo.js </a:t>
            </a:r>
            <a:r>
              <a:rPr lang="en-US" dirty="0" err="1">
                <a:solidFill>
                  <a:schemeClr val="bg1"/>
                </a:solidFill>
              </a:rPr>
              <a:t>autogenerado</a:t>
            </a:r>
            <a:r>
              <a:rPr lang="en-US" dirty="0">
                <a:solidFill>
                  <a:schemeClr val="bg1"/>
                </a:solidFill>
              </a:rPr>
              <a:t> </a:t>
            </a:r>
          </a:p>
          <a:p>
            <a:pPr marL="342900" indent="-342900">
              <a:buAutoNum type="arabicParenR"/>
            </a:pPr>
            <a:endParaRPr lang="en-US" dirty="0">
              <a:solidFill>
                <a:schemeClr val="bg1"/>
              </a:solidFill>
            </a:endParaRPr>
          </a:p>
          <a:p>
            <a:pPr marL="342900" indent="-342900">
              <a:buAutoNum type="arabicParenR"/>
            </a:pPr>
            <a:r>
              <a:rPr lang="en-US" dirty="0" err="1">
                <a:solidFill>
                  <a:schemeClr val="bg1"/>
                </a:solidFill>
              </a:rPr>
              <a:t>Confirmar</a:t>
            </a:r>
            <a:r>
              <a:rPr lang="en-US" dirty="0">
                <a:solidFill>
                  <a:schemeClr val="bg1"/>
                </a:solidFill>
              </a:rPr>
              <a:t> </a:t>
            </a:r>
            <a:r>
              <a:rPr lang="en-US" dirty="0" err="1">
                <a:solidFill>
                  <a:schemeClr val="bg1"/>
                </a:solidFill>
              </a:rPr>
              <a:t>si</a:t>
            </a:r>
            <a:r>
              <a:rPr lang="en-US" dirty="0">
                <a:solidFill>
                  <a:schemeClr val="bg1"/>
                </a:solidFill>
              </a:rPr>
              <a:t> </a:t>
            </a:r>
            <a:r>
              <a:rPr lang="en-US" dirty="0" err="1">
                <a:solidFill>
                  <a:schemeClr val="bg1"/>
                </a:solidFill>
              </a:rPr>
              <a:t>funciona</a:t>
            </a:r>
            <a:endParaRPr lang="es-CR" dirty="0">
              <a:solidFill>
                <a:schemeClr val="bg1"/>
              </a:solidFill>
            </a:endParaRPr>
          </a:p>
          <a:p>
            <a:pPr marL="342900" indent="-342900">
              <a:buAutoNum type="arabicParenR"/>
            </a:pPr>
            <a:endParaRPr lang="es-CR" dirty="0">
              <a:solidFill>
                <a:schemeClr val="bg1"/>
              </a:solidFill>
            </a:endParaRPr>
          </a:p>
          <a:p>
            <a:pPr marL="342900" indent="-342900">
              <a:buAutoNum type="arabicParenR"/>
            </a:pPr>
            <a:endParaRPr lang="es-CR" dirty="0">
              <a:solidFill>
                <a:schemeClr val="bg1"/>
              </a:solidFill>
            </a:endParaRPr>
          </a:p>
        </p:txBody>
      </p:sp>
      <p:sp>
        <p:nvSpPr>
          <p:cNvPr id="6" name="TextBox 5">
            <a:extLst>
              <a:ext uri="{FF2B5EF4-FFF2-40B4-BE49-F238E27FC236}">
                <a16:creationId xmlns:a16="http://schemas.microsoft.com/office/drawing/2014/main" id="{2AC2AE74-1634-BCE8-AD22-689F023F584A}"/>
              </a:ext>
            </a:extLst>
          </p:cNvPr>
          <p:cNvSpPr txBox="1"/>
          <p:nvPr/>
        </p:nvSpPr>
        <p:spPr>
          <a:xfrm>
            <a:off x="9198508" y="184378"/>
            <a:ext cx="2788905" cy="400110"/>
          </a:xfrm>
          <a:prstGeom prst="rect">
            <a:avLst/>
          </a:prstGeom>
          <a:noFill/>
        </p:spPr>
        <p:txBody>
          <a:bodyPr wrap="none" rtlCol="0">
            <a:spAutoFit/>
          </a:bodyPr>
          <a:lstStyle/>
          <a:p>
            <a:r>
              <a:rPr lang="en-US" sz="2000" b="1" dirty="0">
                <a:solidFill>
                  <a:schemeClr val="bg2"/>
                </a:solidFill>
                <a:highlight>
                  <a:srgbClr val="000000"/>
                </a:highlight>
              </a:rPr>
              <a:t>TYPESCRIPT-PHP-MYSQL</a:t>
            </a:r>
            <a:endParaRPr lang="es-CR" sz="2000" b="1" dirty="0">
              <a:solidFill>
                <a:schemeClr val="bg2"/>
              </a:solidFill>
              <a:highlight>
                <a:srgbClr val="000000"/>
              </a:highlight>
            </a:endParaRPr>
          </a:p>
        </p:txBody>
      </p:sp>
      <p:pic>
        <p:nvPicPr>
          <p:cNvPr id="9" name="Picture 8" descr="A screen shot of a computer code&#10;&#10;Description automatically generated">
            <a:extLst>
              <a:ext uri="{FF2B5EF4-FFF2-40B4-BE49-F238E27FC236}">
                <a16:creationId xmlns:a16="http://schemas.microsoft.com/office/drawing/2014/main" id="{246B2693-E05B-EED4-009A-E6F1464E6D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79800" y="1011104"/>
            <a:ext cx="8495274" cy="5039279"/>
          </a:xfrm>
          <a:prstGeom prst="rect">
            <a:avLst/>
          </a:prstGeom>
        </p:spPr>
      </p:pic>
    </p:spTree>
    <p:extLst>
      <p:ext uri="{BB962C8B-B14F-4D97-AF65-F5344CB8AC3E}">
        <p14:creationId xmlns:p14="http://schemas.microsoft.com/office/powerpoint/2010/main" val="30432174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ue and black background&#10;&#10;Description automatically generated">
            <a:extLst>
              <a:ext uri="{FF2B5EF4-FFF2-40B4-BE49-F238E27FC236}">
                <a16:creationId xmlns:a16="http://schemas.microsoft.com/office/drawing/2014/main" id="{BCB5CF79-9288-8C9C-B20B-2A60C5C256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descr="A yellow and black logo&#10;&#10;Description automatically generated">
            <a:extLst>
              <a:ext uri="{FF2B5EF4-FFF2-40B4-BE49-F238E27FC236}">
                <a16:creationId xmlns:a16="http://schemas.microsoft.com/office/drawing/2014/main" id="{F0ABC26D-7997-D10D-22F0-3FDE5F69D2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78648"/>
            <a:ext cx="1960731" cy="679352"/>
          </a:xfrm>
          <a:prstGeom prst="rect">
            <a:avLst/>
          </a:prstGeom>
        </p:spPr>
      </p:pic>
      <p:sp>
        <p:nvSpPr>
          <p:cNvPr id="2" name="TextBox 1">
            <a:extLst>
              <a:ext uri="{FF2B5EF4-FFF2-40B4-BE49-F238E27FC236}">
                <a16:creationId xmlns:a16="http://schemas.microsoft.com/office/drawing/2014/main" id="{9197039B-AA3D-A924-5977-571F91CFEF78}"/>
              </a:ext>
            </a:extLst>
          </p:cNvPr>
          <p:cNvSpPr txBox="1"/>
          <p:nvPr/>
        </p:nvSpPr>
        <p:spPr>
          <a:xfrm>
            <a:off x="204587" y="153989"/>
            <a:ext cx="5001626" cy="861774"/>
          </a:xfrm>
          <a:prstGeom prst="rect">
            <a:avLst/>
          </a:prstGeom>
          <a:noFill/>
        </p:spPr>
        <p:txBody>
          <a:bodyPr wrap="square" rtlCol="0">
            <a:spAutoFit/>
          </a:bodyPr>
          <a:lstStyle/>
          <a:p>
            <a:r>
              <a:rPr lang="en-US" sz="2500" b="1" dirty="0">
                <a:solidFill>
                  <a:schemeClr val="bg2"/>
                </a:solidFill>
              </a:rPr>
              <a:t>DESDE VISUAL STUDIO CODE</a:t>
            </a:r>
          </a:p>
          <a:p>
            <a:r>
              <a:rPr lang="en-US" sz="2500" b="1" dirty="0">
                <a:solidFill>
                  <a:schemeClr val="bg2"/>
                </a:solidFill>
              </a:rPr>
              <a:t>(Frontend </a:t>
            </a:r>
            <a:r>
              <a:rPr lang="en-US" sz="2500" b="1" dirty="0" err="1">
                <a:solidFill>
                  <a:schemeClr val="bg2"/>
                </a:solidFill>
              </a:rPr>
              <a:t>alistar</a:t>
            </a:r>
            <a:r>
              <a:rPr lang="en-US" sz="2500" b="1" dirty="0">
                <a:solidFill>
                  <a:schemeClr val="bg2"/>
                </a:solidFill>
              </a:rPr>
              <a:t> </a:t>
            </a:r>
            <a:r>
              <a:rPr lang="en-US" sz="2500" b="1" dirty="0" err="1">
                <a:solidFill>
                  <a:schemeClr val="bg2"/>
                </a:solidFill>
              </a:rPr>
              <a:t>datos</a:t>
            </a:r>
            <a:r>
              <a:rPr lang="en-US" sz="2500" b="1" dirty="0">
                <a:solidFill>
                  <a:schemeClr val="bg2"/>
                </a:solidFill>
              </a:rPr>
              <a:t> para </a:t>
            </a:r>
            <a:r>
              <a:rPr lang="en-US" sz="2500" b="1" dirty="0" err="1">
                <a:solidFill>
                  <a:schemeClr val="bg2"/>
                </a:solidFill>
              </a:rPr>
              <a:t>enviar</a:t>
            </a:r>
            <a:r>
              <a:rPr lang="en-US" sz="2500" b="1" dirty="0">
                <a:solidFill>
                  <a:schemeClr val="bg2"/>
                </a:solidFill>
              </a:rPr>
              <a:t>)</a:t>
            </a:r>
            <a:endParaRPr lang="es-CR" sz="2500" b="1" dirty="0">
              <a:solidFill>
                <a:schemeClr val="bg2"/>
              </a:solidFill>
            </a:endParaRPr>
          </a:p>
        </p:txBody>
      </p:sp>
      <p:sp>
        <p:nvSpPr>
          <p:cNvPr id="4" name="TextBox 3">
            <a:extLst>
              <a:ext uri="{FF2B5EF4-FFF2-40B4-BE49-F238E27FC236}">
                <a16:creationId xmlns:a16="http://schemas.microsoft.com/office/drawing/2014/main" id="{F9B54A88-CF9B-D48E-F0B8-7747F964A13E}"/>
              </a:ext>
            </a:extLst>
          </p:cNvPr>
          <p:cNvSpPr txBox="1"/>
          <p:nvPr/>
        </p:nvSpPr>
        <p:spPr>
          <a:xfrm>
            <a:off x="204587" y="1242665"/>
            <a:ext cx="3064165" cy="5632311"/>
          </a:xfrm>
          <a:prstGeom prst="rect">
            <a:avLst/>
          </a:prstGeom>
          <a:noFill/>
        </p:spPr>
        <p:txBody>
          <a:bodyPr wrap="square" rtlCol="0">
            <a:spAutoFit/>
          </a:bodyPr>
          <a:lstStyle/>
          <a:p>
            <a:pPr marL="342900" indent="-342900">
              <a:buAutoNum type="arabicParenR"/>
            </a:pPr>
            <a:endParaRPr lang="en-US" dirty="0">
              <a:solidFill>
                <a:schemeClr val="bg1"/>
              </a:solidFill>
            </a:endParaRPr>
          </a:p>
          <a:p>
            <a:pPr marL="342900" indent="-342900">
              <a:buAutoNum type="arabicParenR"/>
            </a:pPr>
            <a:r>
              <a:rPr lang="en-US" dirty="0">
                <a:solidFill>
                  <a:schemeClr val="bg1"/>
                </a:solidFill>
              </a:rPr>
              <a:t>Crear </a:t>
            </a:r>
            <a:r>
              <a:rPr lang="en-US" dirty="0" err="1">
                <a:solidFill>
                  <a:schemeClr val="bg1"/>
                </a:solidFill>
              </a:rPr>
              <a:t>otro</a:t>
            </a:r>
            <a:r>
              <a:rPr lang="en-US" dirty="0">
                <a:solidFill>
                  <a:schemeClr val="bg1"/>
                </a:solidFill>
              </a:rPr>
              <a:t> </a:t>
            </a:r>
            <a:r>
              <a:rPr lang="en-US" dirty="0" err="1">
                <a:solidFill>
                  <a:schemeClr val="bg1"/>
                </a:solidFill>
              </a:rPr>
              <a:t>archivo.ts</a:t>
            </a:r>
            <a:r>
              <a:rPr lang="en-US" dirty="0">
                <a:solidFill>
                  <a:schemeClr val="bg1"/>
                </a:solidFill>
              </a:rPr>
              <a:t> </a:t>
            </a:r>
          </a:p>
          <a:p>
            <a:pPr marL="342900" indent="-342900">
              <a:buAutoNum type="arabicParenR"/>
            </a:pPr>
            <a:endParaRPr lang="en-US" dirty="0">
              <a:solidFill>
                <a:schemeClr val="bg1"/>
              </a:solidFill>
            </a:endParaRPr>
          </a:p>
          <a:p>
            <a:pPr marL="342900" indent="-342900">
              <a:buAutoNum type="arabicParenR"/>
            </a:pPr>
            <a:r>
              <a:rPr lang="en-US" dirty="0">
                <a:solidFill>
                  <a:schemeClr val="bg1"/>
                </a:solidFill>
              </a:rPr>
              <a:t>Crear un </a:t>
            </a:r>
            <a:r>
              <a:rPr lang="en-US" dirty="0" err="1">
                <a:solidFill>
                  <a:schemeClr val="bg1"/>
                </a:solidFill>
              </a:rPr>
              <a:t>objeto</a:t>
            </a:r>
            <a:r>
              <a:rPr lang="en-US" dirty="0">
                <a:solidFill>
                  <a:schemeClr val="bg1"/>
                </a:solidFill>
              </a:rPr>
              <a:t> </a:t>
            </a:r>
            <a:r>
              <a:rPr lang="en-US" dirty="0" err="1">
                <a:solidFill>
                  <a:schemeClr val="bg1"/>
                </a:solidFill>
              </a:rPr>
              <a:t>json</a:t>
            </a:r>
            <a:r>
              <a:rPr lang="en-US" dirty="0">
                <a:solidFill>
                  <a:schemeClr val="bg1"/>
                </a:solidFill>
              </a:rPr>
              <a:t> con </a:t>
            </a:r>
            <a:r>
              <a:rPr lang="en-US" dirty="0" err="1">
                <a:solidFill>
                  <a:schemeClr val="bg1"/>
                </a:solidFill>
              </a:rPr>
              <a:t>los</a:t>
            </a:r>
            <a:r>
              <a:rPr lang="en-US" dirty="0">
                <a:solidFill>
                  <a:schemeClr val="bg1"/>
                </a:solidFill>
              </a:rPr>
              <a:t> </a:t>
            </a:r>
            <a:r>
              <a:rPr lang="en-US" dirty="0" err="1">
                <a:solidFill>
                  <a:schemeClr val="bg1"/>
                </a:solidFill>
              </a:rPr>
              <a:t>datos</a:t>
            </a:r>
            <a:r>
              <a:rPr lang="en-US" dirty="0">
                <a:solidFill>
                  <a:schemeClr val="bg1"/>
                </a:solidFill>
              </a:rPr>
              <a:t> del formulario para </a:t>
            </a:r>
            <a:r>
              <a:rPr lang="en-US" dirty="0" err="1">
                <a:solidFill>
                  <a:schemeClr val="bg1"/>
                </a:solidFill>
              </a:rPr>
              <a:t>enviarlos</a:t>
            </a:r>
            <a:r>
              <a:rPr lang="en-US" dirty="0">
                <a:solidFill>
                  <a:schemeClr val="bg1"/>
                </a:solidFill>
              </a:rPr>
              <a:t> al </a:t>
            </a:r>
            <a:r>
              <a:rPr lang="en-US" dirty="0" err="1">
                <a:solidFill>
                  <a:schemeClr val="bg1"/>
                </a:solidFill>
              </a:rPr>
              <a:t>servidor</a:t>
            </a:r>
            <a:r>
              <a:rPr lang="en-US" dirty="0">
                <a:solidFill>
                  <a:schemeClr val="bg1"/>
                </a:solidFill>
              </a:rPr>
              <a:t> </a:t>
            </a:r>
            <a:r>
              <a:rPr lang="en-US" dirty="0" err="1">
                <a:solidFill>
                  <a:schemeClr val="bg1"/>
                </a:solidFill>
              </a:rPr>
              <a:t>mediante</a:t>
            </a:r>
            <a:r>
              <a:rPr lang="en-US" dirty="0">
                <a:solidFill>
                  <a:schemeClr val="bg1"/>
                </a:solidFill>
              </a:rPr>
              <a:t> un </a:t>
            </a:r>
            <a:r>
              <a:rPr lang="en-US" dirty="0" err="1">
                <a:solidFill>
                  <a:schemeClr val="bg1"/>
                </a:solidFill>
              </a:rPr>
              <a:t>evento</a:t>
            </a:r>
            <a:r>
              <a:rPr lang="en-US" dirty="0">
                <a:solidFill>
                  <a:schemeClr val="bg1"/>
                </a:solidFill>
              </a:rPr>
              <a:t> que se </a:t>
            </a:r>
            <a:r>
              <a:rPr lang="en-US" dirty="0" err="1">
                <a:solidFill>
                  <a:schemeClr val="bg1"/>
                </a:solidFill>
              </a:rPr>
              <a:t>dispara</a:t>
            </a:r>
            <a:r>
              <a:rPr lang="en-US" dirty="0">
                <a:solidFill>
                  <a:schemeClr val="bg1"/>
                </a:solidFill>
              </a:rPr>
              <a:t> cuando </a:t>
            </a:r>
            <a:r>
              <a:rPr lang="en-US" dirty="0" err="1">
                <a:solidFill>
                  <a:schemeClr val="bg1"/>
                </a:solidFill>
              </a:rPr>
              <a:t>presionamos</a:t>
            </a:r>
            <a:r>
              <a:rPr lang="en-US" dirty="0">
                <a:solidFill>
                  <a:schemeClr val="bg1"/>
                </a:solidFill>
              </a:rPr>
              <a:t> “Submit”</a:t>
            </a:r>
          </a:p>
          <a:p>
            <a:pPr marL="342900" indent="-342900">
              <a:buAutoNum type="arabicParenR"/>
            </a:pPr>
            <a:endParaRPr lang="en-US" dirty="0">
              <a:solidFill>
                <a:schemeClr val="bg1"/>
              </a:solidFill>
            </a:endParaRPr>
          </a:p>
          <a:p>
            <a:pPr marL="342900" indent="-342900">
              <a:buAutoNum type="arabicParenR"/>
            </a:pPr>
            <a:r>
              <a:rPr lang="en-US" dirty="0" err="1">
                <a:solidFill>
                  <a:schemeClr val="accent4"/>
                </a:solidFill>
              </a:rPr>
              <a:t>Denotar</a:t>
            </a:r>
            <a:r>
              <a:rPr lang="en-US" dirty="0">
                <a:solidFill>
                  <a:schemeClr val="accent4"/>
                </a:solidFill>
              </a:rPr>
              <a:t> </a:t>
            </a:r>
            <a:r>
              <a:rPr lang="en-US" dirty="0" err="1">
                <a:solidFill>
                  <a:schemeClr val="accent4"/>
                </a:solidFill>
              </a:rPr>
              <a:t>algunas</a:t>
            </a:r>
            <a:r>
              <a:rPr lang="en-US" dirty="0">
                <a:solidFill>
                  <a:schemeClr val="accent4"/>
                </a:solidFill>
              </a:rPr>
              <a:t> buenas </a:t>
            </a:r>
            <a:r>
              <a:rPr lang="en-US" dirty="0" err="1">
                <a:solidFill>
                  <a:schemeClr val="accent4"/>
                </a:solidFill>
              </a:rPr>
              <a:t>prácticas</a:t>
            </a:r>
            <a:r>
              <a:rPr lang="en-US" dirty="0">
                <a:solidFill>
                  <a:schemeClr val="accent4"/>
                </a:solidFill>
              </a:rPr>
              <a:t> de </a:t>
            </a:r>
            <a:r>
              <a:rPr lang="en-US" dirty="0" err="1">
                <a:solidFill>
                  <a:schemeClr val="accent4"/>
                </a:solidFill>
              </a:rPr>
              <a:t>seguraridad</a:t>
            </a:r>
            <a:r>
              <a:rPr lang="en-US" dirty="0">
                <a:solidFill>
                  <a:schemeClr val="accent4"/>
                </a:solidFill>
              </a:rPr>
              <a:t> a </a:t>
            </a:r>
            <a:r>
              <a:rPr lang="en-US" dirty="0" err="1">
                <a:solidFill>
                  <a:schemeClr val="accent4"/>
                </a:solidFill>
              </a:rPr>
              <a:t>tomar</a:t>
            </a:r>
            <a:r>
              <a:rPr lang="en-US" dirty="0">
                <a:solidFill>
                  <a:schemeClr val="accent4"/>
                </a:solidFill>
              </a:rPr>
              <a:t> </a:t>
            </a:r>
            <a:r>
              <a:rPr lang="en-US" dirty="0" err="1">
                <a:solidFill>
                  <a:schemeClr val="accent4"/>
                </a:solidFill>
              </a:rPr>
              <a:t>en</a:t>
            </a:r>
            <a:r>
              <a:rPr lang="en-US" dirty="0">
                <a:solidFill>
                  <a:schemeClr val="accent4"/>
                </a:solidFill>
              </a:rPr>
              <a:t> cuenta a la hora de </a:t>
            </a:r>
            <a:r>
              <a:rPr lang="en-US" dirty="0" err="1">
                <a:solidFill>
                  <a:schemeClr val="accent4"/>
                </a:solidFill>
              </a:rPr>
              <a:t>enviar</a:t>
            </a:r>
            <a:r>
              <a:rPr lang="en-US" dirty="0">
                <a:solidFill>
                  <a:schemeClr val="accent4"/>
                </a:solidFill>
              </a:rPr>
              <a:t> </a:t>
            </a:r>
            <a:r>
              <a:rPr lang="en-US" dirty="0" err="1">
                <a:solidFill>
                  <a:schemeClr val="accent4"/>
                </a:solidFill>
              </a:rPr>
              <a:t>datos</a:t>
            </a:r>
            <a:endParaRPr lang="en-US" dirty="0">
              <a:solidFill>
                <a:schemeClr val="accent4"/>
              </a:solidFill>
            </a:endParaRPr>
          </a:p>
          <a:p>
            <a:pPr marL="342900" indent="-342900">
              <a:buAutoNum type="arabicParenR"/>
            </a:pPr>
            <a:endParaRPr lang="en-US" dirty="0">
              <a:solidFill>
                <a:schemeClr val="bg1"/>
              </a:solidFill>
            </a:endParaRPr>
          </a:p>
          <a:p>
            <a:pPr marL="342900" indent="-342900">
              <a:buAutoNum type="arabicParenR"/>
            </a:pPr>
            <a:r>
              <a:rPr lang="en-US" dirty="0" err="1">
                <a:solidFill>
                  <a:schemeClr val="bg1"/>
                </a:solidFill>
              </a:rPr>
              <a:t>Revisar</a:t>
            </a:r>
            <a:r>
              <a:rPr lang="en-US" dirty="0">
                <a:solidFill>
                  <a:schemeClr val="bg1"/>
                </a:solidFill>
              </a:rPr>
              <a:t> la </a:t>
            </a:r>
            <a:r>
              <a:rPr lang="en-US" dirty="0" err="1">
                <a:solidFill>
                  <a:schemeClr val="bg1"/>
                </a:solidFill>
              </a:rPr>
              <a:t>consola</a:t>
            </a:r>
            <a:r>
              <a:rPr lang="en-US" dirty="0">
                <a:solidFill>
                  <a:schemeClr val="bg1"/>
                </a:solidFill>
              </a:rPr>
              <a:t> del </a:t>
            </a:r>
            <a:r>
              <a:rPr lang="en-US" dirty="0" err="1">
                <a:solidFill>
                  <a:schemeClr val="bg1"/>
                </a:solidFill>
              </a:rPr>
              <a:t>navegador</a:t>
            </a:r>
            <a:endParaRPr lang="en-US" dirty="0">
              <a:solidFill>
                <a:schemeClr val="bg1"/>
              </a:solidFill>
            </a:endParaRPr>
          </a:p>
          <a:p>
            <a:endParaRPr lang="es-CR" dirty="0">
              <a:solidFill>
                <a:schemeClr val="bg1"/>
              </a:solidFill>
            </a:endParaRPr>
          </a:p>
          <a:p>
            <a:pPr marL="342900" indent="-342900">
              <a:buAutoNum type="arabicParenR"/>
            </a:pPr>
            <a:endParaRPr lang="es-CR" dirty="0">
              <a:solidFill>
                <a:schemeClr val="bg1"/>
              </a:solidFill>
            </a:endParaRPr>
          </a:p>
          <a:p>
            <a:pPr marL="342900" indent="-342900">
              <a:buAutoNum type="arabicParenR"/>
            </a:pPr>
            <a:endParaRPr lang="es-CR" dirty="0">
              <a:solidFill>
                <a:schemeClr val="bg1"/>
              </a:solidFill>
            </a:endParaRPr>
          </a:p>
        </p:txBody>
      </p:sp>
      <p:pic>
        <p:nvPicPr>
          <p:cNvPr id="7" name="Picture 6" descr="A screenshot of a computer program&#10;&#10;Description automatically generated">
            <a:extLst>
              <a:ext uri="{FF2B5EF4-FFF2-40B4-BE49-F238E27FC236}">
                <a16:creationId xmlns:a16="http://schemas.microsoft.com/office/drawing/2014/main" id="{CAAC35D2-E17B-6201-0B9A-A8815F318A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31894" y="584488"/>
            <a:ext cx="5173362" cy="5844062"/>
          </a:xfrm>
          <a:prstGeom prst="rect">
            <a:avLst/>
          </a:prstGeom>
        </p:spPr>
      </p:pic>
      <p:sp>
        <p:nvSpPr>
          <p:cNvPr id="6" name="TextBox 5">
            <a:extLst>
              <a:ext uri="{FF2B5EF4-FFF2-40B4-BE49-F238E27FC236}">
                <a16:creationId xmlns:a16="http://schemas.microsoft.com/office/drawing/2014/main" id="{2AC2AE74-1634-BCE8-AD22-689F023F584A}"/>
              </a:ext>
            </a:extLst>
          </p:cNvPr>
          <p:cNvSpPr txBox="1"/>
          <p:nvPr/>
        </p:nvSpPr>
        <p:spPr>
          <a:xfrm>
            <a:off x="9198508" y="184378"/>
            <a:ext cx="2788905" cy="400110"/>
          </a:xfrm>
          <a:prstGeom prst="rect">
            <a:avLst/>
          </a:prstGeom>
          <a:noFill/>
        </p:spPr>
        <p:txBody>
          <a:bodyPr wrap="none" rtlCol="0">
            <a:spAutoFit/>
          </a:bodyPr>
          <a:lstStyle/>
          <a:p>
            <a:r>
              <a:rPr lang="en-US" sz="2000" b="1" dirty="0">
                <a:solidFill>
                  <a:schemeClr val="bg2"/>
                </a:solidFill>
                <a:highlight>
                  <a:srgbClr val="000000"/>
                </a:highlight>
              </a:rPr>
              <a:t>TYPESCRIPT-PHP-MYSQL</a:t>
            </a:r>
            <a:endParaRPr lang="es-CR" sz="2000" b="1" dirty="0">
              <a:solidFill>
                <a:schemeClr val="bg2"/>
              </a:solidFill>
              <a:highlight>
                <a:srgbClr val="000000"/>
              </a:highlight>
            </a:endParaRPr>
          </a:p>
        </p:txBody>
      </p:sp>
    </p:spTree>
    <p:extLst>
      <p:ext uri="{BB962C8B-B14F-4D97-AF65-F5344CB8AC3E}">
        <p14:creationId xmlns:p14="http://schemas.microsoft.com/office/powerpoint/2010/main" val="11604337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ue and black background&#10;&#10;Description automatically generated">
            <a:extLst>
              <a:ext uri="{FF2B5EF4-FFF2-40B4-BE49-F238E27FC236}">
                <a16:creationId xmlns:a16="http://schemas.microsoft.com/office/drawing/2014/main" id="{BCB5CF79-9288-8C9C-B20B-2A60C5C256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1" name="Picture 10" descr="A screenshot of a computer program&#10;&#10;Description automatically generated">
            <a:extLst>
              <a:ext uri="{FF2B5EF4-FFF2-40B4-BE49-F238E27FC236}">
                <a16:creationId xmlns:a16="http://schemas.microsoft.com/office/drawing/2014/main" id="{8B904D9E-56B2-59DB-32E3-C20F760F04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1476" y="75732"/>
            <a:ext cx="6982799" cy="6706536"/>
          </a:xfrm>
          <a:prstGeom prst="rect">
            <a:avLst/>
          </a:prstGeom>
        </p:spPr>
      </p:pic>
      <p:pic>
        <p:nvPicPr>
          <p:cNvPr id="8" name="Picture 7" descr="A yellow and black logo&#10;&#10;Description automatically generated">
            <a:extLst>
              <a:ext uri="{FF2B5EF4-FFF2-40B4-BE49-F238E27FC236}">
                <a16:creationId xmlns:a16="http://schemas.microsoft.com/office/drawing/2014/main" id="{F0ABC26D-7997-D10D-22F0-3FDE5F69D2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178648"/>
            <a:ext cx="1960731" cy="679352"/>
          </a:xfrm>
          <a:prstGeom prst="rect">
            <a:avLst/>
          </a:prstGeom>
        </p:spPr>
      </p:pic>
      <p:sp>
        <p:nvSpPr>
          <p:cNvPr id="2" name="TextBox 1">
            <a:extLst>
              <a:ext uri="{FF2B5EF4-FFF2-40B4-BE49-F238E27FC236}">
                <a16:creationId xmlns:a16="http://schemas.microsoft.com/office/drawing/2014/main" id="{9197039B-AA3D-A924-5977-571F91CFEF78}"/>
              </a:ext>
            </a:extLst>
          </p:cNvPr>
          <p:cNvSpPr txBox="1"/>
          <p:nvPr/>
        </p:nvSpPr>
        <p:spPr>
          <a:xfrm>
            <a:off x="204587" y="153989"/>
            <a:ext cx="4126113" cy="1246495"/>
          </a:xfrm>
          <a:prstGeom prst="rect">
            <a:avLst/>
          </a:prstGeom>
          <a:noFill/>
        </p:spPr>
        <p:txBody>
          <a:bodyPr wrap="square" rtlCol="0">
            <a:spAutoFit/>
          </a:bodyPr>
          <a:lstStyle/>
          <a:p>
            <a:r>
              <a:rPr lang="en-US" sz="2500" b="1" dirty="0">
                <a:solidFill>
                  <a:schemeClr val="bg2"/>
                </a:solidFill>
              </a:rPr>
              <a:t>DESDE VISUAL STUDIO CODE</a:t>
            </a:r>
          </a:p>
          <a:p>
            <a:r>
              <a:rPr lang="en-US" sz="2500" b="1" dirty="0">
                <a:solidFill>
                  <a:schemeClr val="bg2"/>
                </a:solidFill>
              </a:rPr>
              <a:t>(Backend </a:t>
            </a:r>
            <a:r>
              <a:rPr lang="en-US" sz="2500" b="1" dirty="0" err="1">
                <a:solidFill>
                  <a:schemeClr val="bg2"/>
                </a:solidFill>
              </a:rPr>
              <a:t>intercepta</a:t>
            </a:r>
            <a:r>
              <a:rPr lang="en-US" sz="2500" b="1" dirty="0">
                <a:solidFill>
                  <a:schemeClr val="bg2"/>
                </a:solidFill>
              </a:rPr>
              <a:t> </a:t>
            </a:r>
            <a:r>
              <a:rPr lang="en-US" sz="2500" b="1" dirty="0" err="1">
                <a:solidFill>
                  <a:schemeClr val="bg2"/>
                </a:solidFill>
              </a:rPr>
              <a:t>datos</a:t>
            </a:r>
            <a:r>
              <a:rPr lang="en-US" sz="2500" b="1" dirty="0">
                <a:solidFill>
                  <a:schemeClr val="bg2"/>
                </a:solidFill>
              </a:rPr>
              <a:t> </a:t>
            </a:r>
          </a:p>
          <a:p>
            <a:r>
              <a:rPr lang="en-US" sz="2500" b="1" dirty="0">
                <a:solidFill>
                  <a:schemeClr val="bg2"/>
                </a:solidFill>
              </a:rPr>
              <a:t>con </a:t>
            </a:r>
            <a:r>
              <a:rPr lang="en-US" sz="2500" b="1" dirty="0" err="1">
                <a:solidFill>
                  <a:schemeClr val="bg2"/>
                </a:solidFill>
              </a:rPr>
              <a:t>php</a:t>
            </a:r>
            <a:r>
              <a:rPr lang="en-US" sz="2500" b="1" dirty="0">
                <a:solidFill>
                  <a:schemeClr val="bg2"/>
                </a:solidFill>
              </a:rPr>
              <a:t>)</a:t>
            </a:r>
            <a:endParaRPr lang="es-CR" sz="2500" b="1" dirty="0">
              <a:solidFill>
                <a:schemeClr val="bg2"/>
              </a:solidFill>
            </a:endParaRPr>
          </a:p>
        </p:txBody>
      </p:sp>
      <p:sp>
        <p:nvSpPr>
          <p:cNvPr id="4" name="TextBox 3">
            <a:extLst>
              <a:ext uri="{FF2B5EF4-FFF2-40B4-BE49-F238E27FC236}">
                <a16:creationId xmlns:a16="http://schemas.microsoft.com/office/drawing/2014/main" id="{F9B54A88-CF9B-D48E-F0B8-7747F964A13E}"/>
              </a:ext>
            </a:extLst>
          </p:cNvPr>
          <p:cNvSpPr txBox="1"/>
          <p:nvPr/>
        </p:nvSpPr>
        <p:spPr>
          <a:xfrm>
            <a:off x="204587" y="1554473"/>
            <a:ext cx="3064165" cy="5909310"/>
          </a:xfrm>
          <a:prstGeom prst="rect">
            <a:avLst/>
          </a:prstGeom>
          <a:noFill/>
        </p:spPr>
        <p:txBody>
          <a:bodyPr wrap="square" rtlCol="0">
            <a:spAutoFit/>
          </a:bodyPr>
          <a:lstStyle/>
          <a:p>
            <a:endParaRPr lang="en-US" dirty="0">
              <a:solidFill>
                <a:schemeClr val="bg1"/>
              </a:solidFill>
            </a:endParaRPr>
          </a:p>
          <a:p>
            <a:pPr marL="342900" indent="-342900">
              <a:buAutoNum type="arabicParenR"/>
            </a:pPr>
            <a:r>
              <a:rPr lang="en-US" dirty="0">
                <a:solidFill>
                  <a:schemeClr val="bg1"/>
                </a:solidFill>
              </a:rPr>
              <a:t>Crear un </a:t>
            </a:r>
            <a:r>
              <a:rPr lang="en-US" dirty="0" err="1">
                <a:solidFill>
                  <a:schemeClr val="bg1"/>
                </a:solidFill>
              </a:rPr>
              <a:t>archivo.php</a:t>
            </a:r>
            <a:endParaRPr lang="en-US" dirty="0">
              <a:solidFill>
                <a:schemeClr val="bg1"/>
              </a:solidFill>
            </a:endParaRPr>
          </a:p>
          <a:p>
            <a:pPr marL="342900" indent="-342900">
              <a:buAutoNum type="arabicParenR"/>
            </a:pPr>
            <a:endParaRPr lang="en-US" dirty="0">
              <a:solidFill>
                <a:schemeClr val="bg1"/>
              </a:solidFill>
            </a:endParaRPr>
          </a:p>
          <a:p>
            <a:pPr marL="342900" indent="-342900">
              <a:buAutoNum type="arabicParenR"/>
            </a:pPr>
            <a:r>
              <a:rPr lang="en-US" dirty="0">
                <a:solidFill>
                  <a:schemeClr val="bg1"/>
                </a:solidFill>
              </a:rPr>
              <a:t>Vamos a </a:t>
            </a:r>
            <a:r>
              <a:rPr lang="en-US" dirty="0" err="1">
                <a:solidFill>
                  <a:schemeClr val="bg1"/>
                </a:solidFill>
              </a:rPr>
              <a:t>inserceptar</a:t>
            </a:r>
            <a:r>
              <a:rPr lang="en-US" dirty="0">
                <a:solidFill>
                  <a:schemeClr val="bg1"/>
                </a:solidFill>
              </a:rPr>
              <a:t> </a:t>
            </a:r>
            <a:r>
              <a:rPr lang="en-US" dirty="0" err="1">
                <a:solidFill>
                  <a:schemeClr val="bg1"/>
                </a:solidFill>
              </a:rPr>
              <a:t>los</a:t>
            </a:r>
            <a:r>
              <a:rPr lang="en-US" dirty="0">
                <a:solidFill>
                  <a:schemeClr val="bg1"/>
                </a:solidFill>
              </a:rPr>
              <a:t> </a:t>
            </a:r>
            <a:r>
              <a:rPr lang="en-US" dirty="0" err="1">
                <a:solidFill>
                  <a:schemeClr val="bg1"/>
                </a:solidFill>
              </a:rPr>
              <a:t>datos</a:t>
            </a:r>
            <a:r>
              <a:rPr lang="en-US" dirty="0">
                <a:solidFill>
                  <a:schemeClr val="bg1"/>
                </a:solidFill>
              </a:rPr>
              <a:t> </a:t>
            </a:r>
            <a:r>
              <a:rPr lang="en-US" dirty="0" err="1">
                <a:solidFill>
                  <a:schemeClr val="bg1"/>
                </a:solidFill>
              </a:rPr>
              <a:t>json</a:t>
            </a:r>
            <a:r>
              <a:rPr lang="en-US" dirty="0">
                <a:solidFill>
                  <a:schemeClr val="bg1"/>
                </a:solidFill>
              </a:rPr>
              <a:t> </a:t>
            </a:r>
            <a:r>
              <a:rPr lang="en-US" dirty="0" err="1">
                <a:solidFill>
                  <a:schemeClr val="bg1"/>
                </a:solidFill>
              </a:rPr>
              <a:t>enviados</a:t>
            </a:r>
            <a:r>
              <a:rPr lang="en-US" dirty="0">
                <a:solidFill>
                  <a:schemeClr val="bg1"/>
                </a:solidFill>
              </a:rPr>
              <a:t> desde </a:t>
            </a:r>
            <a:r>
              <a:rPr lang="en-US" dirty="0" err="1">
                <a:solidFill>
                  <a:schemeClr val="bg1"/>
                </a:solidFill>
              </a:rPr>
              <a:t>el</a:t>
            </a:r>
            <a:r>
              <a:rPr lang="en-US" dirty="0">
                <a:solidFill>
                  <a:schemeClr val="bg1"/>
                </a:solidFill>
              </a:rPr>
              <a:t> frontend</a:t>
            </a:r>
          </a:p>
          <a:p>
            <a:pPr marL="342900" indent="-342900">
              <a:buAutoNum type="arabicParenR"/>
            </a:pPr>
            <a:endParaRPr lang="en-US" dirty="0">
              <a:solidFill>
                <a:schemeClr val="bg1"/>
              </a:solidFill>
            </a:endParaRPr>
          </a:p>
          <a:p>
            <a:pPr marL="342900" indent="-342900">
              <a:buAutoNum type="arabicParenR"/>
            </a:pPr>
            <a:r>
              <a:rPr lang="en-US" dirty="0">
                <a:solidFill>
                  <a:schemeClr val="bg1"/>
                </a:solidFill>
              </a:rPr>
              <a:t>Dato </a:t>
            </a:r>
            <a:r>
              <a:rPr lang="en-US" dirty="0" err="1">
                <a:solidFill>
                  <a:schemeClr val="bg1"/>
                </a:solidFill>
              </a:rPr>
              <a:t>importante</a:t>
            </a:r>
            <a:r>
              <a:rPr lang="en-US" dirty="0">
                <a:solidFill>
                  <a:schemeClr val="bg1"/>
                </a:solidFill>
              </a:rPr>
              <a:t>, la </a:t>
            </a:r>
            <a:r>
              <a:rPr lang="en-US" dirty="0" err="1">
                <a:solidFill>
                  <a:schemeClr val="bg1"/>
                </a:solidFill>
              </a:rPr>
              <a:t>incriptación</a:t>
            </a:r>
            <a:r>
              <a:rPr lang="en-US" dirty="0">
                <a:solidFill>
                  <a:schemeClr val="bg1"/>
                </a:solidFill>
              </a:rPr>
              <a:t> de </a:t>
            </a:r>
            <a:r>
              <a:rPr lang="en-US" dirty="0" err="1">
                <a:solidFill>
                  <a:schemeClr val="bg1"/>
                </a:solidFill>
              </a:rPr>
              <a:t>los</a:t>
            </a:r>
            <a:r>
              <a:rPr lang="en-US" dirty="0">
                <a:solidFill>
                  <a:schemeClr val="bg1"/>
                </a:solidFill>
              </a:rPr>
              <a:t> </a:t>
            </a:r>
            <a:r>
              <a:rPr lang="en-US" dirty="0" err="1">
                <a:solidFill>
                  <a:schemeClr val="bg1"/>
                </a:solidFill>
              </a:rPr>
              <a:t>datos</a:t>
            </a:r>
            <a:r>
              <a:rPr lang="en-US" dirty="0">
                <a:solidFill>
                  <a:schemeClr val="bg1"/>
                </a:solidFill>
              </a:rPr>
              <a:t> </a:t>
            </a:r>
            <a:r>
              <a:rPr lang="en-US" dirty="0" err="1">
                <a:solidFill>
                  <a:schemeClr val="bg1"/>
                </a:solidFill>
              </a:rPr>
              <a:t>debe</a:t>
            </a:r>
            <a:r>
              <a:rPr lang="en-US" dirty="0">
                <a:solidFill>
                  <a:schemeClr val="bg1"/>
                </a:solidFill>
              </a:rPr>
              <a:t> ser </a:t>
            </a:r>
            <a:r>
              <a:rPr lang="en-US" dirty="0" err="1">
                <a:solidFill>
                  <a:schemeClr val="bg1"/>
                </a:solidFill>
              </a:rPr>
              <a:t>tomada</a:t>
            </a:r>
            <a:r>
              <a:rPr lang="en-US" dirty="0">
                <a:solidFill>
                  <a:schemeClr val="bg1"/>
                </a:solidFill>
              </a:rPr>
              <a:t> muy </a:t>
            </a:r>
            <a:r>
              <a:rPr lang="en-US" dirty="0" err="1">
                <a:solidFill>
                  <a:schemeClr val="bg1"/>
                </a:solidFill>
              </a:rPr>
              <a:t>en</a:t>
            </a:r>
            <a:r>
              <a:rPr lang="en-US" dirty="0">
                <a:solidFill>
                  <a:schemeClr val="bg1"/>
                </a:solidFill>
              </a:rPr>
              <a:t> cuenta cuando </a:t>
            </a:r>
            <a:r>
              <a:rPr lang="en-US" dirty="0" err="1">
                <a:solidFill>
                  <a:schemeClr val="bg1"/>
                </a:solidFill>
              </a:rPr>
              <a:t>trabajamos</a:t>
            </a:r>
            <a:r>
              <a:rPr lang="en-US" dirty="0">
                <a:solidFill>
                  <a:schemeClr val="bg1"/>
                </a:solidFill>
              </a:rPr>
              <a:t> con claves</a:t>
            </a:r>
          </a:p>
          <a:p>
            <a:pPr marL="342900" indent="-342900">
              <a:buAutoNum type="arabicParenR"/>
            </a:pPr>
            <a:endParaRPr lang="en-US" dirty="0">
              <a:solidFill>
                <a:schemeClr val="bg1"/>
              </a:solidFill>
            </a:endParaRPr>
          </a:p>
          <a:p>
            <a:pPr marL="342900" indent="-342900">
              <a:buAutoNum type="arabicParenR"/>
            </a:pPr>
            <a:r>
              <a:rPr lang="en-US" dirty="0" err="1">
                <a:solidFill>
                  <a:schemeClr val="bg1"/>
                </a:solidFill>
              </a:rPr>
              <a:t>Demostrar</a:t>
            </a:r>
            <a:r>
              <a:rPr lang="en-US" dirty="0">
                <a:solidFill>
                  <a:schemeClr val="bg1"/>
                </a:solidFill>
              </a:rPr>
              <a:t> lo que </a:t>
            </a:r>
            <a:r>
              <a:rPr lang="en-US" dirty="0" err="1">
                <a:solidFill>
                  <a:schemeClr val="bg1"/>
                </a:solidFill>
              </a:rPr>
              <a:t>sucede</a:t>
            </a:r>
            <a:r>
              <a:rPr lang="en-US" dirty="0">
                <a:solidFill>
                  <a:schemeClr val="bg1"/>
                </a:solidFill>
              </a:rPr>
              <a:t> al utilizer </a:t>
            </a:r>
            <a:r>
              <a:rPr lang="en-US" dirty="0" err="1">
                <a:solidFill>
                  <a:schemeClr val="bg1"/>
                </a:solidFill>
              </a:rPr>
              <a:t>password_hash</a:t>
            </a:r>
            <a:endParaRPr lang="en-US" dirty="0">
              <a:solidFill>
                <a:schemeClr val="bg1"/>
              </a:solidFill>
            </a:endParaRPr>
          </a:p>
          <a:p>
            <a:endParaRPr lang="en-US" dirty="0">
              <a:solidFill>
                <a:schemeClr val="bg1"/>
              </a:solidFill>
            </a:endParaRPr>
          </a:p>
          <a:p>
            <a:r>
              <a:rPr lang="en-US" dirty="0">
                <a:solidFill>
                  <a:schemeClr val="bg1"/>
                </a:solidFill>
              </a:rPr>
              <a:t> </a:t>
            </a:r>
          </a:p>
          <a:p>
            <a:pPr marL="342900" indent="-342900">
              <a:buAutoNum type="arabicParenR"/>
            </a:pPr>
            <a:endParaRPr lang="en-US" dirty="0">
              <a:solidFill>
                <a:schemeClr val="bg1"/>
              </a:solidFill>
            </a:endParaRPr>
          </a:p>
          <a:p>
            <a:endParaRPr lang="es-CR" dirty="0">
              <a:solidFill>
                <a:schemeClr val="bg1"/>
              </a:solidFill>
            </a:endParaRPr>
          </a:p>
          <a:p>
            <a:pPr marL="342900" indent="-342900">
              <a:buAutoNum type="arabicParenR"/>
            </a:pPr>
            <a:endParaRPr lang="es-CR" dirty="0">
              <a:solidFill>
                <a:schemeClr val="bg1"/>
              </a:solidFill>
            </a:endParaRPr>
          </a:p>
          <a:p>
            <a:pPr marL="342900" indent="-342900">
              <a:buAutoNum type="arabicParenR"/>
            </a:pPr>
            <a:endParaRPr lang="es-CR" dirty="0">
              <a:solidFill>
                <a:schemeClr val="bg1"/>
              </a:solidFill>
            </a:endParaRPr>
          </a:p>
        </p:txBody>
      </p:sp>
      <p:sp>
        <p:nvSpPr>
          <p:cNvPr id="6" name="TextBox 5">
            <a:extLst>
              <a:ext uri="{FF2B5EF4-FFF2-40B4-BE49-F238E27FC236}">
                <a16:creationId xmlns:a16="http://schemas.microsoft.com/office/drawing/2014/main" id="{2AC2AE74-1634-BCE8-AD22-689F023F584A}"/>
              </a:ext>
            </a:extLst>
          </p:cNvPr>
          <p:cNvSpPr txBox="1"/>
          <p:nvPr/>
        </p:nvSpPr>
        <p:spPr>
          <a:xfrm>
            <a:off x="9198508" y="184378"/>
            <a:ext cx="2788905" cy="400110"/>
          </a:xfrm>
          <a:prstGeom prst="rect">
            <a:avLst/>
          </a:prstGeom>
          <a:noFill/>
        </p:spPr>
        <p:txBody>
          <a:bodyPr wrap="none" rtlCol="0">
            <a:spAutoFit/>
          </a:bodyPr>
          <a:lstStyle/>
          <a:p>
            <a:r>
              <a:rPr lang="en-US" sz="2000" b="1" dirty="0">
                <a:solidFill>
                  <a:schemeClr val="bg2"/>
                </a:solidFill>
                <a:highlight>
                  <a:srgbClr val="000000"/>
                </a:highlight>
              </a:rPr>
              <a:t>TYPESCRIPT-PHP-MYSQL</a:t>
            </a:r>
            <a:endParaRPr lang="es-CR" sz="2000" b="1" dirty="0">
              <a:solidFill>
                <a:schemeClr val="bg2"/>
              </a:solidFill>
              <a:highlight>
                <a:srgbClr val="000000"/>
              </a:highlight>
            </a:endParaRPr>
          </a:p>
        </p:txBody>
      </p:sp>
    </p:spTree>
    <p:extLst>
      <p:ext uri="{BB962C8B-B14F-4D97-AF65-F5344CB8AC3E}">
        <p14:creationId xmlns:p14="http://schemas.microsoft.com/office/powerpoint/2010/main" val="6694567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ue and black background&#10;&#10;Description automatically generated">
            <a:extLst>
              <a:ext uri="{FF2B5EF4-FFF2-40B4-BE49-F238E27FC236}">
                <a16:creationId xmlns:a16="http://schemas.microsoft.com/office/drawing/2014/main" id="{BCB5CF79-9288-8C9C-B20B-2A60C5C256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descr="A yellow and black logo&#10;&#10;Description automatically generated">
            <a:extLst>
              <a:ext uri="{FF2B5EF4-FFF2-40B4-BE49-F238E27FC236}">
                <a16:creationId xmlns:a16="http://schemas.microsoft.com/office/drawing/2014/main" id="{F0ABC26D-7997-D10D-22F0-3FDE5F69D2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78648"/>
            <a:ext cx="1960731" cy="679352"/>
          </a:xfrm>
          <a:prstGeom prst="rect">
            <a:avLst/>
          </a:prstGeom>
        </p:spPr>
      </p:pic>
      <p:sp>
        <p:nvSpPr>
          <p:cNvPr id="2" name="TextBox 1">
            <a:extLst>
              <a:ext uri="{FF2B5EF4-FFF2-40B4-BE49-F238E27FC236}">
                <a16:creationId xmlns:a16="http://schemas.microsoft.com/office/drawing/2014/main" id="{9197039B-AA3D-A924-5977-571F91CFEF78}"/>
              </a:ext>
            </a:extLst>
          </p:cNvPr>
          <p:cNvSpPr txBox="1"/>
          <p:nvPr/>
        </p:nvSpPr>
        <p:spPr>
          <a:xfrm>
            <a:off x="204587" y="153989"/>
            <a:ext cx="5001626" cy="861774"/>
          </a:xfrm>
          <a:prstGeom prst="rect">
            <a:avLst/>
          </a:prstGeom>
          <a:noFill/>
        </p:spPr>
        <p:txBody>
          <a:bodyPr wrap="square" rtlCol="0">
            <a:spAutoFit/>
          </a:bodyPr>
          <a:lstStyle/>
          <a:p>
            <a:r>
              <a:rPr lang="en-US" sz="2500" b="1" dirty="0">
                <a:solidFill>
                  <a:schemeClr val="bg2"/>
                </a:solidFill>
              </a:rPr>
              <a:t>DESDE VISUAL STUDIO CODE</a:t>
            </a:r>
          </a:p>
          <a:p>
            <a:r>
              <a:rPr lang="en-US" sz="2500" b="1" dirty="0">
                <a:solidFill>
                  <a:schemeClr val="bg2"/>
                </a:solidFill>
              </a:rPr>
              <a:t>(Frontend </a:t>
            </a:r>
            <a:r>
              <a:rPr lang="en-US" sz="2500" b="1" dirty="0" err="1">
                <a:solidFill>
                  <a:schemeClr val="bg2"/>
                </a:solidFill>
              </a:rPr>
              <a:t>enviar</a:t>
            </a:r>
            <a:r>
              <a:rPr lang="en-US" sz="2500" b="1" dirty="0">
                <a:solidFill>
                  <a:schemeClr val="bg2"/>
                </a:solidFill>
              </a:rPr>
              <a:t> </a:t>
            </a:r>
            <a:r>
              <a:rPr lang="en-US" sz="2500" b="1" dirty="0" err="1">
                <a:solidFill>
                  <a:schemeClr val="bg2"/>
                </a:solidFill>
              </a:rPr>
              <a:t>los</a:t>
            </a:r>
            <a:r>
              <a:rPr lang="en-US" sz="2500" b="1" dirty="0">
                <a:solidFill>
                  <a:schemeClr val="bg2"/>
                </a:solidFill>
              </a:rPr>
              <a:t> </a:t>
            </a:r>
            <a:r>
              <a:rPr lang="en-US" sz="2500" b="1" dirty="0" err="1">
                <a:solidFill>
                  <a:schemeClr val="bg2"/>
                </a:solidFill>
              </a:rPr>
              <a:t>datos</a:t>
            </a:r>
            <a:r>
              <a:rPr lang="en-US" sz="2500" b="1" dirty="0">
                <a:solidFill>
                  <a:schemeClr val="bg2"/>
                </a:solidFill>
              </a:rPr>
              <a:t> a </a:t>
            </a:r>
            <a:r>
              <a:rPr lang="en-US" sz="2500" b="1" dirty="0" err="1">
                <a:solidFill>
                  <a:schemeClr val="bg2"/>
                </a:solidFill>
              </a:rPr>
              <a:t>php</a:t>
            </a:r>
            <a:r>
              <a:rPr lang="en-US" sz="2500" b="1" dirty="0">
                <a:solidFill>
                  <a:schemeClr val="bg2"/>
                </a:solidFill>
              </a:rPr>
              <a:t>)</a:t>
            </a:r>
            <a:endParaRPr lang="es-CR" sz="2500" b="1" dirty="0">
              <a:solidFill>
                <a:schemeClr val="bg2"/>
              </a:solidFill>
            </a:endParaRPr>
          </a:p>
        </p:txBody>
      </p:sp>
      <p:sp>
        <p:nvSpPr>
          <p:cNvPr id="4" name="TextBox 3">
            <a:extLst>
              <a:ext uri="{FF2B5EF4-FFF2-40B4-BE49-F238E27FC236}">
                <a16:creationId xmlns:a16="http://schemas.microsoft.com/office/drawing/2014/main" id="{F9B54A88-CF9B-D48E-F0B8-7747F964A13E}"/>
              </a:ext>
            </a:extLst>
          </p:cNvPr>
          <p:cNvSpPr txBox="1"/>
          <p:nvPr/>
        </p:nvSpPr>
        <p:spPr>
          <a:xfrm>
            <a:off x="204587" y="1242665"/>
            <a:ext cx="3064165" cy="2308324"/>
          </a:xfrm>
          <a:prstGeom prst="rect">
            <a:avLst/>
          </a:prstGeom>
          <a:noFill/>
        </p:spPr>
        <p:txBody>
          <a:bodyPr wrap="square" rtlCol="0">
            <a:spAutoFit/>
          </a:bodyPr>
          <a:lstStyle/>
          <a:p>
            <a:pPr marL="342900" indent="-342900">
              <a:buAutoNum type="arabicParenR"/>
            </a:pPr>
            <a:endParaRPr lang="en-US" dirty="0">
              <a:solidFill>
                <a:schemeClr val="bg1"/>
              </a:solidFill>
            </a:endParaRPr>
          </a:p>
          <a:p>
            <a:pPr marL="342900" indent="-342900">
              <a:buAutoNum type="arabicParenR"/>
            </a:pPr>
            <a:r>
              <a:rPr lang="en-US" dirty="0">
                <a:solidFill>
                  <a:schemeClr val="bg1"/>
                </a:solidFill>
              </a:rPr>
              <a:t>En </a:t>
            </a:r>
            <a:r>
              <a:rPr lang="en-US" dirty="0" err="1">
                <a:solidFill>
                  <a:schemeClr val="bg1"/>
                </a:solidFill>
              </a:rPr>
              <a:t>el</a:t>
            </a:r>
            <a:r>
              <a:rPr lang="en-US" dirty="0">
                <a:solidFill>
                  <a:schemeClr val="bg1"/>
                </a:solidFill>
              </a:rPr>
              <a:t> </a:t>
            </a:r>
            <a:r>
              <a:rPr lang="en-US" dirty="0" err="1">
                <a:solidFill>
                  <a:schemeClr val="bg1"/>
                </a:solidFill>
              </a:rPr>
              <a:t>el</a:t>
            </a:r>
            <a:r>
              <a:rPr lang="en-US" dirty="0">
                <a:solidFill>
                  <a:schemeClr val="bg1"/>
                </a:solidFill>
              </a:rPr>
              <a:t> mismo </a:t>
            </a:r>
            <a:r>
              <a:rPr lang="en-US" dirty="0" err="1">
                <a:solidFill>
                  <a:schemeClr val="bg1"/>
                </a:solidFill>
              </a:rPr>
              <a:t>archivo.ts</a:t>
            </a:r>
            <a:r>
              <a:rPr lang="en-US" dirty="0">
                <a:solidFill>
                  <a:schemeClr val="bg1"/>
                </a:solidFill>
              </a:rPr>
              <a:t> </a:t>
            </a:r>
            <a:r>
              <a:rPr lang="en-US" dirty="0" err="1">
                <a:solidFill>
                  <a:schemeClr val="bg1"/>
                </a:solidFill>
              </a:rPr>
              <a:t>vamos</a:t>
            </a:r>
            <a:r>
              <a:rPr lang="en-US" dirty="0">
                <a:solidFill>
                  <a:schemeClr val="bg1"/>
                </a:solidFill>
              </a:rPr>
              <a:t> a </a:t>
            </a:r>
            <a:r>
              <a:rPr lang="en-US" dirty="0" err="1">
                <a:solidFill>
                  <a:schemeClr val="bg1"/>
                </a:solidFill>
              </a:rPr>
              <a:t>agregar</a:t>
            </a:r>
            <a:r>
              <a:rPr lang="en-US" dirty="0">
                <a:solidFill>
                  <a:schemeClr val="bg1"/>
                </a:solidFill>
              </a:rPr>
              <a:t> </a:t>
            </a:r>
            <a:r>
              <a:rPr lang="en-US" dirty="0" err="1">
                <a:solidFill>
                  <a:schemeClr val="bg1"/>
                </a:solidFill>
              </a:rPr>
              <a:t>una</a:t>
            </a:r>
            <a:r>
              <a:rPr lang="en-US" dirty="0">
                <a:solidFill>
                  <a:schemeClr val="bg1"/>
                </a:solidFill>
              </a:rPr>
              <a:t> </a:t>
            </a:r>
            <a:r>
              <a:rPr lang="en-US" dirty="0" err="1">
                <a:solidFill>
                  <a:schemeClr val="bg1"/>
                </a:solidFill>
              </a:rPr>
              <a:t>instrucción</a:t>
            </a:r>
            <a:r>
              <a:rPr lang="en-US" dirty="0">
                <a:solidFill>
                  <a:schemeClr val="bg1"/>
                </a:solidFill>
              </a:rPr>
              <a:t> fetch para </a:t>
            </a:r>
            <a:r>
              <a:rPr lang="en-US" dirty="0" err="1">
                <a:solidFill>
                  <a:schemeClr val="bg1"/>
                </a:solidFill>
              </a:rPr>
              <a:t>enviar</a:t>
            </a:r>
            <a:r>
              <a:rPr lang="en-US" dirty="0">
                <a:solidFill>
                  <a:schemeClr val="bg1"/>
                </a:solidFill>
              </a:rPr>
              <a:t> </a:t>
            </a:r>
            <a:r>
              <a:rPr lang="en-US" dirty="0" err="1">
                <a:solidFill>
                  <a:schemeClr val="bg1"/>
                </a:solidFill>
              </a:rPr>
              <a:t>el</a:t>
            </a:r>
            <a:r>
              <a:rPr lang="en-US" dirty="0">
                <a:solidFill>
                  <a:schemeClr val="bg1"/>
                </a:solidFill>
              </a:rPr>
              <a:t> </a:t>
            </a:r>
            <a:r>
              <a:rPr lang="en-US" dirty="0" err="1">
                <a:solidFill>
                  <a:schemeClr val="bg1"/>
                </a:solidFill>
              </a:rPr>
              <a:t>json</a:t>
            </a:r>
            <a:r>
              <a:rPr lang="en-US" dirty="0">
                <a:solidFill>
                  <a:schemeClr val="bg1"/>
                </a:solidFill>
              </a:rPr>
              <a:t> a </a:t>
            </a:r>
            <a:r>
              <a:rPr lang="en-US" dirty="0" err="1">
                <a:solidFill>
                  <a:schemeClr val="bg1"/>
                </a:solidFill>
              </a:rPr>
              <a:t>php</a:t>
            </a:r>
            <a:endParaRPr lang="en-US" dirty="0">
              <a:solidFill>
                <a:schemeClr val="bg1"/>
              </a:solidFill>
            </a:endParaRPr>
          </a:p>
          <a:p>
            <a:r>
              <a:rPr lang="en-US" dirty="0">
                <a:solidFill>
                  <a:schemeClr val="bg1"/>
                </a:solidFill>
              </a:rPr>
              <a:t> </a:t>
            </a:r>
            <a:endParaRPr lang="es-CR" dirty="0">
              <a:solidFill>
                <a:schemeClr val="bg1"/>
              </a:solidFill>
            </a:endParaRPr>
          </a:p>
          <a:p>
            <a:pPr marL="342900" indent="-342900">
              <a:buAutoNum type="arabicParenR"/>
            </a:pPr>
            <a:endParaRPr lang="es-CR" dirty="0">
              <a:solidFill>
                <a:schemeClr val="bg1"/>
              </a:solidFill>
            </a:endParaRPr>
          </a:p>
          <a:p>
            <a:pPr marL="342900" indent="-342900">
              <a:buAutoNum type="arabicParenR"/>
            </a:pPr>
            <a:endParaRPr lang="es-CR" dirty="0">
              <a:solidFill>
                <a:schemeClr val="bg1"/>
              </a:solidFill>
            </a:endParaRPr>
          </a:p>
        </p:txBody>
      </p:sp>
      <p:sp>
        <p:nvSpPr>
          <p:cNvPr id="6" name="TextBox 5">
            <a:extLst>
              <a:ext uri="{FF2B5EF4-FFF2-40B4-BE49-F238E27FC236}">
                <a16:creationId xmlns:a16="http://schemas.microsoft.com/office/drawing/2014/main" id="{2AC2AE74-1634-BCE8-AD22-689F023F584A}"/>
              </a:ext>
            </a:extLst>
          </p:cNvPr>
          <p:cNvSpPr txBox="1"/>
          <p:nvPr/>
        </p:nvSpPr>
        <p:spPr>
          <a:xfrm>
            <a:off x="9198508" y="184378"/>
            <a:ext cx="2788905" cy="400110"/>
          </a:xfrm>
          <a:prstGeom prst="rect">
            <a:avLst/>
          </a:prstGeom>
          <a:noFill/>
        </p:spPr>
        <p:txBody>
          <a:bodyPr wrap="none" rtlCol="0">
            <a:spAutoFit/>
          </a:bodyPr>
          <a:lstStyle/>
          <a:p>
            <a:r>
              <a:rPr lang="en-US" sz="2000" b="1" dirty="0">
                <a:solidFill>
                  <a:schemeClr val="bg2"/>
                </a:solidFill>
                <a:highlight>
                  <a:srgbClr val="000000"/>
                </a:highlight>
              </a:rPr>
              <a:t>TYPESCRIPT-PHP-MYSQL</a:t>
            </a:r>
            <a:endParaRPr lang="es-CR" sz="2000" b="1" dirty="0">
              <a:solidFill>
                <a:schemeClr val="bg2"/>
              </a:solidFill>
              <a:highlight>
                <a:srgbClr val="000000"/>
              </a:highlight>
            </a:endParaRPr>
          </a:p>
        </p:txBody>
      </p:sp>
      <p:pic>
        <p:nvPicPr>
          <p:cNvPr id="9" name="Picture 8" descr="A screen shot of a computer program&#10;&#10;Description automatically generated">
            <a:extLst>
              <a:ext uri="{FF2B5EF4-FFF2-40B4-BE49-F238E27FC236}">
                <a16:creationId xmlns:a16="http://schemas.microsoft.com/office/drawing/2014/main" id="{4AAEEFD7-8C87-0A63-8068-B08E03F5BD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58057" y="494890"/>
            <a:ext cx="5934903" cy="5868219"/>
          </a:xfrm>
          <a:prstGeom prst="rect">
            <a:avLst/>
          </a:prstGeom>
        </p:spPr>
      </p:pic>
    </p:spTree>
    <p:extLst>
      <p:ext uri="{BB962C8B-B14F-4D97-AF65-F5344CB8AC3E}">
        <p14:creationId xmlns:p14="http://schemas.microsoft.com/office/powerpoint/2010/main" val="35609955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ue and black background&#10;&#10;Description automatically generated">
            <a:extLst>
              <a:ext uri="{FF2B5EF4-FFF2-40B4-BE49-F238E27FC236}">
                <a16:creationId xmlns:a16="http://schemas.microsoft.com/office/drawing/2014/main" id="{BCB5CF79-9288-8C9C-B20B-2A60C5C256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descr="A yellow and black logo&#10;&#10;Description automatically generated">
            <a:extLst>
              <a:ext uri="{FF2B5EF4-FFF2-40B4-BE49-F238E27FC236}">
                <a16:creationId xmlns:a16="http://schemas.microsoft.com/office/drawing/2014/main" id="{F0ABC26D-7997-D10D-22F0-3FDE5F69D2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78648"/>
            <a:ext cx="1960731" cy="679352"/>
          </a:xfrm>
          <a:prstGeom prst="rect">
            <a:avLst/>
          </a:prstGeom>
        </p:spPr>
      </p:pic>
      <p:sp>
        <p:nvSpPr>
          <p:cNvPr id="2" name="TextBox 1">
            <a:extLst>
              <a:ext uri="{FF2B5EF4-FFF2-40B4-BE49-F238E27FC236}">
                <a16:creationId xmlns:a16="http://schemas.microsoft.com/office/drawing/2014/main" id="{9197039B-AA3D-A924-5977-571F91CFEF78}"/>
              </a:ext>
            </a:extLst>
          </p:cNvPr>
          <p:cNvSpPr txBox="1"/>
          <p:nvPr/>
        </p:nvSpPr>
        <p:spPr>
          <a:xfrm>
            <a:off x="204587" y="153989"/>
            <a:ext cx="4126113" cy="1246495"/>
          </a:xfrm>
          <a:prstGeom prst="rect">
            <a:avLst/>
          </a:prstGeom>
          <a:noFill/>
        </p:spPr>
        <p:txBody>
          <a:bodyPr wrap="square" rtlCol="0">
            <a:spAutoFit/>
          </a:bodyPr>
          <a:lstStyle/>
          <a:p>
            <a:r>
              <a:rPr lang="en-US" sz="2500" b="1" dirty="0">
                <a:solidFill>
                  <a:schemeClr val="bg2"/>
                </a:solidFill>
              </a:rPr>
              <a:t>DESDE VISUAL STUDIO CODE</a:t>
            </a:r>
          </a:p>
          <a:p>
            <a:r>
              <a:rPr lang="en-US" sz="2500" b="1" dirty="0">
                <a:solidFill>
                  <a:schemeClr val="bg2"/>
                </a:solidFill>
              </a:rPr>
              <a:t>(Backend </a:t>
            </a:r>
            <a:r>
              <a:rPr lang="en-US" sz="2500" b="1" dirty="0" err="1">
                <a:solidFill>
                  <a:schemeClr val="bg2"/>
                </a:solidFill>
              </a:rPr>
              <a:t>intercepta</a:t>
            </a:r>
            <a:r>
              <a:rPr lang="en-US" sz="2500" b="1" dirty="0">
                <a:solidFill>
                  <a:schemeClr val="bg2"/>
                </a:solidFill>
              </a:rPr>
              <a:t> y </a:t>
            </a:r>
            <a:r>
              <a:rPr lang="en-US" sz="2500" b="1" dirty="0" err="1">
                <a:solidFill>
                  <a:schemeClr val="bg2"/>
                </a:solidFill>
              </a:rPr>
              <a:t>envia</a:t>
            </a:r>
            <a:endParaRPr lang="en-US" sz="2500" b="1" dirty="0">
              <a:solidFill>
                <a:schemeClr val="bg2"/>
              </a:solidFill>
            </a:endParaRPr>
          </a:p>
          <a:p>
            <a:r>
              <a:rPr lang="en-US" sz="2500" b="1" dirty="0">
                <a:solidFill>
                  <a:schemeClr val="bg2"/>
                </a:solidFill>
              </a:rPr>
              <a:t>A la base de </a:t>
            </a:r>
            <a:r>
              <a:rPr lang="en-US" sz="2500" b="1" dirty="0" err="1">
                <a:solidFill>
                  <a:schemeClr val="bg2"/>
                </a:solidFill>
              </a:rPr>
              <a:t>datos</a:t>
            </a:r>
            <a:r>
              <a:rPr lang="en-US" sz="2500" b="1" dirty="0">
                <a:solidFill>
                  <a:schemeClr val="bg2"/>
                </a:solidFill>
              </a:rPr>
              <a:t>)</a:t>
            </a:r>
            <a:endParaRPr lang="es-CR" sz="2500" b="1" dirty="0">
              <a:solidFill>
                <a:schemeClr val="bg2"/>
              </a:solidFill>
            </a:endParaRPr>
          </a:p>
        </p:txBody>
      </p:sp>
      <p:sp>
        <p:nvSpPr>
          <p:cNvPr id="4" name="TextBox 3">
            <a:extLst>
              <a:ext uri="{FF2B5EF4-FFF2-40B4-BE49-F238E27FC236}">
                <a16:creationId xmlns:a16="http://schemas.microsoft.com/office/drawing/2014/main" id="{F9B54A88-CF9B-D48E-F0B8-7747F964A13E}"/>
              </a:ext>
            </a:extLst>
          </p:cNvPr>
          <p:cNvSpPr txBox="1"/>
          <p:nvPr/>
        </p:nvSpPr>
        <p:spPr>
          <a:xfrm>
            <a:off x="204587" y="1554473"/>
            <a:ext cx="3064165" cy="5355312"/>
          </a:xfrm>
          <a:prstGeom prst="rect">
            <a:avLst/>
          </a:prstGeom>
          <a:noFill/>
        </p:spPr>
        <p:txBody>
          <a:bodyPr wrap="square" rtlCol="0">
            <a:spAutoFit/>
          </a:bodyPr>
          <a:lstStyle/>
          <a:p>
            <a:endParaRPr lang="en-US" dirty="0">
              <a:solidFill>
                <a:schemeClr val="bg1"/>
              </a:solidFill>
            </a:endParaRPr>
          </a:p>
          <a:p>
            <a:pPr marL="342900" indent="-342900">
              <a:buAutoNum type="arabicParenR"/>
            </a:pPr>
            <a:r>
              <a:rPr lang="en-US" dirty="0">
                <a:solidFill>
                  <a:schemeClr val="bg1"/>
                </a:solidFill>
              </a:rPr>
              <a:t>Crear un </a:t>
            </a:r>
            <a:r>
              <a:rPr lang="en-US" dirty="0" err="1">
                <a:solidFill>
                  <a:schemeClr val="bg1"/>
                </a:solidFill>
              </a:rPr>
              <a:t>archivo.php</a:t>
            </a:r>
            <a:endParaRPr lang="en-US" dirty="0">
              <a:solidFill>
                <a:schemeClr val="bg1"/>
              </a:solidFill>
            </a:endParaRPr>
          </a:p>
          <a:p>
            <a:pPr marL="342900" indent="-342900">
              <a:buAutoNum type="arabicParenR"/>
            </a:pPr>
            <a:endParaRPr lang="en-US" dirty="0">
              <a:solidFill>
                <a:schemeClr val="bg1"/>
              </a:solidFill>
            </a:endParaRPr>
          </a:p>
          <a:p>
            <a:pPr marL="342900" indent="-342900">
              <a:buAutoNum type="arabicParenR"/>
            </a:pPr>
            <a:r>
              <a:rPr lang="en-US" dirty="0">
                <a:solidFill>
                  <a:schemeClr val="bg1"/>
                </a:solidFill>
              </a:rPr>
              <a:t>Vamos a pasar </a:t>
            </a:r>
            <a:r>
              <a:rPr lang="en-US" dirty="0" err="1">
                <a:solidFill>
                  <a:schemeClr val="bg1"/>
                </a:solidFill>
              </a:rPr>
              <a:t>los</a:t>
            </a:r>
            <a:r>
              <a:rPr lang="en-US" dirty="0">
                <a:solidFill>
                  <a:schemeClr val="bg1"/>
                </a:solidFill>
              </a:rPr>
              <a:t> </a:t>
            </a:r>
            <a:r>
              <a:rPr lang="en-US" dirty="0" err="1">
                <a:solidFill>
                  <a:schemeClr val="bg1"/>
                </a:solidFill>
              </a:rPr>
              <a:t>datos</a:t>
            </a:r>
            <a:r>
              <a:rPr lang="en-US" dirty="0">
                <a:solidFill>
                  <a:schemeClr val="bg1"/>
                </a:solidFill>
              </a:rPr>
              <a:t> de un </a:t>
            </a:r>
            <a:r>
              <a:rPr lang="en-US" dirty="0" err="1">
                <a:solidFill>
                  <a:schemeClr val="bg1"/>
                </a:solidFill>
              </a:rPr>
              <a:t>php</a:t>
            </a:r>
            <a:r>
              <a:rPr lang="en-US" dirty="0">
                <a:solidFill>
                  <a:schemeClr val="bg1"/>
                </a:solidFill>
              </a:rPr>
              <a:t> a </a:t>
            </a:r>
            <a:r>
              <a:rPr lang="en-US" dirty="0" err="1">
                <a:solidFill>
                  <a:schemeClr val="bg1"/>
                </a:solidFill>
              </a:rPr>
              <a:t>otro</a:t>
            </a:r>
            <a:r>
              <a:rPr lang="en-US" dirty="0">
                <a:solidFill>
                  <a:schemeClr val="bg1"/>
                </a:solidFill>
              </a:rPr>
              <a:t> de </a:t>
            </a:r>
            <a:r>
              <a:rPr lang="en-US" dirty="0" err="1">
                <a:solidFill>
                  <a:schemeClr val="bg1"/>
                </a:solidFill>
              </a:rPr>
              <a:t>una</a:t>
            </a:r>
            <a:r>
              <a:rPr lang="en-US" dirty="0">
                <a:solidFill>
                  <a:schemeClr val="bg1"/>
                </a:solidFill>
              </a:rPr>
              <a:t> manera </a:t>
            </a:r>
            <a:r>
              <a:rPr lang="en-US" dirty="0" err="1">
                <a:solidFill>
                  <a:schemeClr val="bg1"/>
                </a:solidFill>
              </a:rPr>
              <a:t>sencilla</a:t>
            </a:r>
            <a:r>
              <a:rPr lang="en-US" dirty="0">
                <a:solidFill>
                  <a:schemeClr val="bg1"/>
                </a:solidFill>
              </a:rPr>
              <a:t> para </a:t>
            </a:r>
            <a:r>
              <a:rPr lang="en-US" dirty="0" err="1">
                <a:solidFill>
                  <a:schemeClr val="bg1"/>
                </a:solidFill>
              </a:rPr>
              <a:t>demostrar</a:t>
            </a:r>
            <a:r>
              <a:rPr lang="en-US" dirty="0">
                <a:solidFill>
                  <a:schemeClr val="bg1"/>
                </a:solidFill>
              </a:rPr>
              <a:t> la </a:t>
            </a:r>
            <a:r>
              <a:rPr lang="en-US" dirty="0" err="1">
                <a:solidFill>
                  <a:schemeClr val="bg1"/>
                </a:solidFill>
              </a:rPr>
              <a:t>inserción</a:t>
            </a:r>
            <a:r>
              <a:rPr lang="en-US" dirty="0">
                <a:solidFill>
                  <a:schemeClr val="bg1"/>
                </a:solidFill>
              </a:rPr>
              <a:t> a la base de </a:t>
            </a:r>
            <a:r>
              <a:rPr lang="en-US" dirty="0" err="1">
                <a:solidFill>
                  <a:schemeClr val="bg1"/>
                </a:solidFill>
              </a:rPr>
              <a:t>datos</a:t>
            </a:r>
            <a:r>
              <a:rPr lang="en-US" dirty="0">
                <a:solidFill>
                  <a:schemeClr val="bg1"/>
                </a:solidFill>
              </a:rPr>
              <a:t> para </a:t>
            </a:r>
            <a:r>
              <a:rPr lang="en-US" dirty="0" err="1">
                <a:solidFill>
                  <a:schemeClr val="bg1"/>
                </a:solidFill>
              </a:rPr>
              <a:t>ello</a:t>
            </a:r>
            <a:r>
              <a:rPr lang="en-US" dirty="0">
                <a:solidFill>
                  <a:schemeClr val="bg1"/>
                </a:solidFill>
              </a:rPr>
              <a:t> </a:t>
            </a:r>
            <a:r>
              <a:rPr lang="en-US" dirty="0" err="1">
                <a:solidFill>
                  <a:schemeClr val="bg1"/>
                </a:solidFill>
              </a:rPr>
              <a:t>agregamos</a:t>
            </a:r>
            <a:r>
              <a:rPr lang="en-US" dirty="0">
                <a:solidFill>
                  <a:schemeClr val="bg1"/>
                </a:solidFill>
              </a:rPr>
              <a:t> require(“</a:t>
            </a:r>
            <a:r>
              <a:rPr lang="en-US" dirty="0" err="1">
                <a:solidFill>
                  <a:schemeClr val="bg1"/>
                </a:solidFill>
              </a:rPr>
              <a:t>archivo.php</a:t>
            </a:r>
            <a:r>
              <a:rPr lang="en-US" dirty="0">
                <a:solidFill>
                  <a:schemeClr val="bg1"/>
                </a:solidFill>
              </a:rPr>
              <a:t>”) a </a:t>
            </a:r>
            <a:r>
              <a:rPr lang="en-US" dirty="0" err="1">
                <a:solidFill>
                  <a:schemeClr val="bg1"/>
                </a:solidFill>
              </a:rPr>
              <a:t>como</a:t>
            </a:r>
            <a:r>
              <a:rPr lang="en-US" dirty="0">
                <a:solidFill>
                  <a:schemeClr val="bg1"/>
                </a:solidFill>
              </a:rPr>
              <a:t> </a:t>
            </a:r>
            <a:r>
              <a:rPr lang="en-US" dirty="0" err="1">
                <a:solidFill>
                  <a:schemeClr val="bg1"/>
                </a:solidFill>
              </a:rPr>
              <a:t>veremos</a:t>
            </a:r>
            <a:r>
              <a:rPr lang="en-US" dirty="0">
                <a:solidFill>
                  <a:schemeClr val="bg1"/>
                </a:solidFill>
              </a:rPr>
              <a:t> a </a:t>
            </a:r>
            <a:r>
              <a:rPr lang="en-US" dirty="0" err="1">
                <a:solidFill>
                  <a:schemeClr val="bg1"/>
                </a:solidFill>
              </a:rPr>
              <a:t>continuación</a:t>
            </a:r>
            <a:endParaRPr lang="en-US" dirty="0">
              <a:solidFill>
                <a:schemeClr val="bg1"/>
              </a:solidFill>
            </a:endParaRPr>
          </a:p>
          <a:p>
            <a:pPr marL="342900" indent="-342900">
              <a:buAutoNum type="arabicParenR"/>
            </a:pPr>
            <a:endParaRPr lang="en-US" dirty="0">
              <a:solidFill>
                <a:schemeClr val="bg1"/>
              </a:solidFill>
            </a:endParaRPr>
          </a:p>
          <a:p>
            <a:endParaRPr lang="en-US" dirty="0">
              <a:solidFill>
                <a:schemeClr val="bg1"/>
              </a:solidFill>
            </a:endParaRPr>
          </a:p>
          <a:p>
            <a:r>
              <a:rPr lang="en-US" dirty="0">
                <a:solidFill>
                  <a:schemeClr val="bg1"/>
                </a:solidFill>
              </a:rPr>
              <a:t> </a:t>
            </a:r>
          </a:p>
          <a:p>
            <a:pPr marL="342900" indent="-342900">
              <a:buAutoNum type="arabicParenR"/>
            </a:pPr>
            <a:endParaRPr lang="en-US" dirty="0">
              <a:solidFill>
                <a:schemeClr val="bg1"/>
              </a:solidFill>
            </a:endParaRPr>
          </a:p>
          <a:p>
            <a:endParaRPr lang="es-CR" dirty="0">
              <a:solidFill>
                <a:schemeClr val="bg1"/>
              </a:solidFill>
            </a:endParaRPr>
          </a:p>
          <a:p>
            <a:pPr marL="342900" indent="-342900">
              <a:buAutoNum type="arabicParenR"/>
            </a:pPr>
            <a:endParaRPr lang="es-CR" dirty="0">
              <a:solidFill>
                <a:schemeClr val="bg1"/>
              </a:solidFill>
            </a:endParaRPr>
          </a:p>
          <a:p>
            <a:pPr marL="342900" indent="-342900">
              <a:buAutoNum type="arabicParenR"/>
            </a:pPr>
            <a:endParaRPr lang="es-CR" dirty="0">
              <a:solidFill>
                <a:schemeClr val="bg1"/>
              </a:solidFill>
            </a:endParaRPr>
          </a:p>
        </p:txBody>
      </p:sp>
      <p:sp>
        <p:nvSpPr>
          <p:cNvPr id="6" name="TextBox 5">
            <a:extLst>
              <a:ext uri="{FF2B5EF4-FFF2-40B4-BE49-F238E27FC236}">
                <a16:creationId xmlns:a16="http://schemas.microsoft.com/office/drawing/2014/main" id="{2AC2AE74-1634-BCE8-AD22-689F023F584A}"/>
              </a:ext>
            </a:extLst>
          </p:cNvPr>
          <p:cNvSpPr txBox="1"/>
          <p:nvPr/>
        </p:nvSpPr>
        <p:spPr>
          <a:xfrm>
            <a:off x="9198508" y="184378"/>
            <a:ext cx="2788905" cy="400110"/>
          </a:xfrm>
          <a:prstGeom prst="rect">
            <a:avLst/>
          </a:prstGeom>
          <a:noFill/>
        </p:spPr>
        <p:txBody>
          <a:bodyPr wrap="none" rtlCol="0">
            <a:spAutoFit/>
          </a:bodyPr>
          <a:lstStyle/>
          <a:p>
            <a:r>
              <a:rPr lang="en-US" sz="2000" b="1" dirty="0">
                <a:solidFill>
                  <a:schemeClr val="bg2"/>
                </a:solidFill>
                <a:highlight>
                  <a:srgbClr val="000000"/>
                </a:highlight>
              </a:rPr>
              <a:t>TYPESCRIPT-PHP-MYSQL</a:t>
            </a:r>
            <a:endParaRPr lang="es-CR" sz="2000" b="1" dirty="0">
              <a:solidFill>
                <a:schemeClr val="bg2"/>
              </a:solidFill>
              <a:highlight>
                <a:srgbClr val="000000"/>
              </a:highlight>
            </a:endParaRPr>
          </a:p>
        </p:txBody>
      </p:sp>
      <p:pic>
        <p:nvPicPr>
          <p:cNvPr id="7" name="Picture 6" descr="A screen shot of a computer program&#10;&#10;Description automatically generated">
            <a:extLst>
              <a:ext uri="{FF2B5EF4-FFF2-40B4-BE49-F238E27FC236}">
                <a16:creationId xmlns:a16="http://schemas.microsoft.com/office/drawing/2014/main" id="{00B4720F-5901-82D0-FB84-64031782FB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79294" y="674107"/>
            <a:ext cx="5964015" cy="5712813"/>
          </a:xfrm>
          <a:prstGeom prst="rect">
            <a:avLst/>
          </a:prstGeom>
        </p:spPr>
      </p:pic>
    </p:spTree>
    <p:extLst>
      <p:ext uri="{BB962C8B-B14F-4D97-AF65-F5344CB8AC3E}">
        <p14:creationId xmlns:p14="http://schemas.microsoft.com/office/powerpoint/2010/main" val="32253251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ue and black background&#10;&#10;Description automatically generated">
            <a:extLst>
              <a:ext uri="{FF2B5EF4-FFF2-40B4-BE49-F238E27FC236}">
                <a16:creationId xmlns:a16="http://schemas.microsoft.com/office/drawing/2014/main" id="{BCB5CF79-9288-8C9C-B20B-2A60C5C256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1" name="Picture 10" descr="A screenshot of a computer program&#10;&#10;Description automatically generated">
            <a:extLst>
              <a:ext uri="{FF2B5EF4-FFF2-40B4-BE49-F238E27FC236}">
                <a16:creationId xmlns:a16="http://schemas.microsoft.com/office/drawing/2014/main" id="{8B904D9E-56B2-59DB-32E3-C20F760F04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1476" y="75732"/>
            <a:ext cx="6982799" cy="6706536"/>
          </a:xfrm>
          <a:prstGeom prst="rect">
            <a:avLst/>
          </a:prstGeom>
        </p:spPr>
      </p:pic>
      <p:pic>
        <p:nvPicPr>
          <p:cNvPr id="8" name="Picture 7" descr="A yellow and black logo&#10;&#10;Description automatically generated">
            <a:extLst>
              <a:ext uri="{FF2B5EF4-FFF2-40B4-BE49-F238E27FC236}">
                <a16:creationId xmlns:a16="http://schemas.microsoft.com/office/drawing/2014/main" id="{F0ABC26D-7997-D10D-22F0-3FDE5F69D2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178648"/>
            <a:ext cx="1960731" cy="679352"/>
          </a:xfrm>
          <a:prstGeom prst="rect">
            <a:avLst/>
          </a:prstGeom>
        </p:spPr>
      </p:pic>
      <p:sp>
        <p:nvSpPr>
          <p:cNvPr id="2" name="TextBox 1">
            <a:extLst>
              <a:ext uri="{FF2B5EF4-FFF2-40B4-BE49-F238E27FC236}">
                <a16:creationId xmlns:a16="http://schemas.microsoft.com/office/drawing/2014/main" id="{9197039B-AA3D-A924-5977-571F91CFEF78}"/>
              </a:ext>
            </a:extLst>
          </p:cNvPr>
          <p:cNvSpPr txBox="1"/>
          <p:nvPr/>
        </p:nvSpPr>
        <p:spPr>
          <a:xfrm>
            <a:off x="204587" y="153989"/>
            <a:ext cx="4126113" cy="1246495"/>
          </a:xfrm>
          <a:prstGeom prst="rect">
            <a:avLst/>
          </a:prstGeom>
          <a:noFill/>
        </p:spPr>
        <p:txBody>
          <a:bodyPr wrap="square" rtlCol="0">
            <a:spAutoFit/>
          </a:bodyPr>
          <a:lstStyle/>
          <a:p>
            <a:r>
              <a:rPr lang="en-US" sz="2500" b="1" dirty="0">
                <a:solidFill>
                  <a:schemeClr val="bg2"/>
                </a:solidFill>
              </a:rPr>
              <a:t>DESDE VISUAL STUDIO CODE</a:t>
            </a:r>
          </a:p>
          <a:p>
            <a:r>
              <a:rPr lang="en-US" sz="2500" b="1" dirty="0">
                <a:solidFill>
                  <a:schemeClr val="bg2"/>
                </a:solidFill>
              </a:rPr>
              <a:t>(Backend </a:t>
            </a:r>
            <a:r>
              <a:rPr lang="en-US" sz="2500" b="1" dirty="0" err="1">
                <a:solidFill>
                  <a:schemeClr val="bg2"/>
                </a:solidFill>
              </a:rPr>
              <a:t>intercepta</a:t>
            </a:r>
            <a:r>
              <a:rPr lang="en-US" sz="2500" b="1" dirty="0">
                <a:solidFill>
                  <a:schemeClr val="bg2"/>
                </a:solidFill>
              </a:rPr>
              <a:t> </a:t>
            </a:r>
            <a:r>
              <a:rPr lang="en-US" sz="2500" b="1" dirty="0" err="1">
                <a:solidFill>
                  <a:schemeClr val="bg2"/>
                </a:solidFill>
              </a:rPr>
              <a:t>datos</a:t>
            </a:r>
            <a:r>
              <a:rPr lang="en-US" sz="2500" b="1" dirty="0">
                <a:solidFill>
                  <a:schemeClr val="bg2"/>
                </a:solidFill>
              </a:rPr>
              <a:t> </a:t>
            </a:r>
          </a:p>
          <a:p>
            <a:r>
              <a:rPr lang="en-US" sz="2500" b="1" dirty="0">
                <a:solidFill>
                  <a:schemeClr val="bg2"/>
                </a:solidFill>
              </a:rPr>
              <a:t>con </a:t>
            </a:r>
            <a:r>
              <a:rPr lang="en-US" sz="2500" b="1" dirty="0" err="1">
                <a:solidFill>
                  <a:schemeClr val="bg2"/>
                </a:solidFill>
              </a:rPr>
              <a:t>php</a:t>
            </a:r>
            <a:r>
              <a:rPr lang="en-US" sz="2500" b="1" dirty="0">
                <a:solidFill>
                  <a:schemeClr val="bg2"/>
                </a:solidFill>
              </a:rPr>
              <a:t>)</a:t>
            </a:r>
            <a:endParaRPr lang="es-CR" sz="2500" b="1" dirty="0">
              <a:solidFill>
                <a:schemeClr val="bg2"/>
              </a:solidFill>
            </a:endParaRPr>
          </a:p>
        </p:txBody>
      </p:sp>
      <p:sp>
        <p:nvSpPr>
          <p:cNvPr id="4" name="TextBox 3">
            <a:extLst>
              <a:ext uri="{FF2B5EF4-FFF2-40B4-BE49-F238E27FC236}">
                <a16:creationId xmlns:a16="http://schemas.microsoft.com/office/drawing/2014/main" id="{F9B54A88-CF9B-D48E-F0B8-7747F964A13E}"/>
              </a:ext>
            </a:extLst>
          </p:cNvPr>
          <p:cNvSpPr txBox="1"/>
          <p:nvPr/>
        </p:nvSpPr>
        <p:spPr>
          <a:xfrm>
            <a:off x="204587" y="1907770"/>
            <a:ext cx="3064165" cy="4801314"/>
          </a:xfrm>
          <a:prstGeom prst="rect">
            <a:avLst/>
          </a:prstGeom>
          <a:noFill/>
        </p:spPr>
        <p:txBody>
          <a:bodyPr wrap="square" rtlCol="0">
            <a:spAutoFit/>
          </a:bodyPr>
          <a:lstStyle/>
          <a:p>
            <a:endParaRPr lang="en-US" dirty="0">
              <a:solidFill>
                <a:schemeClr val="bg1"/>
              </a:solidFill>
            </a:endParaRPr>
          </a:p>
          <a:p>
            <a:pPr marL="342900" indent="-342900">
              <a:buAutoNum type="arabicParenR"/>
            </a:pPr>
            <a:r>
              <a:rPr lang="en-US" dirty="0">
                <a:solidFill>
                  <a:schemeClr val="bg1"/>
                </a:solidFill>
              </a:rPr>
              <a:t>Cuando se </a:t>
            </a:r>
            <a:r>
              <a:rPr lang="en-US" dirty="0" err="1">
                <a:solidFill>
                  <a:schemeClr val="bg1"/>
                </a:solidFill>
              </a:rPr>
              <a:t>uliza</a:t>
            </a:r>
            <a:r>
              <a:rPr lang="en-US" dirty="0">
                <a:solidFill>
                  <a:schemeClr val="bg1"/>
                </a:solidFill>
              </a:rPr>
              <a:t> require(“</a:t>
            </a:r>
            <a:r>
              <a:rPr lang="en-US" dirty="0" err="1">
                <a:solidFill>
                  <a:schemeClr val="bg1"/>
                </a:solidFill>
              </a:rPr>
              <a:t>archivo.php</a:t>
            </a:r>
            <a:r>
              <a:rPr lang="en-US" dirty="0">
                <a:solidFill>
                  <a:schemeClr val="bg1"/>
                </a:solidFill>
              </a:rPr>
              <a:t>”) y </a:t>
            </a:r>
            <a:r>
              <a:rPr lang="en-US" dirty="0" err="1">
                <a:solidFill>
                  <a:schemeClr val="bg1"/>
                </a:solidFill>
              </a:rPr>
              <a:t>utilizamos</a:t>
            </a:r>
            <a:r>
              <a:rPr lang="en-US" dirty="0">
                <a:solidFill>
                  <a:schemeClr val="bg1"/>
                </a:solidFill>
              </a:rPr>
              <a:t> las </a:t>
            </a:r>
            <a:r>
              <a:rPr lang="en-US" dirty="0" err="1">
                <a:solidFill>
                  <a:schemeClr val="bg1"/>
                </a:solidFill>
              </a:rPr>
              <a:t>el</a:t>
            </a:r>
            <a:r>
              <a:rPr lang="en-US" dirty="0">
                <a:solidFill>
                  <a:schemeClr val="bg1"/>
                </a:solidFill>
              </a:rPr>
              <a:t> mismo nombre de </a:t>
            </a:r>
            <a:r>
              <a:rPr lang="en-US" dirty="0" err="1">
                <a:solidFill>
                  <a:schemeClr val="bg1"/>
                </a:solidFill>
              </a:rPr>
              <a:t>valiables</a:t>
            </a:r>
            <a:r>
              <a:rPr lang="en-US" dirty="0">
                <a:solidFill>
                  <a:schemeClr val="bg1"/>
                </a:solidFill>
              </a:rPr>
              <a:t> estas </a:t>
            </a:r>
            <a:r>
              <a:rPr lang="en-US" dirty="0" err="1">
                <a:solidFill>
                  <a:schemeClr val="bg1"/>
                </a:solidFill>
              </a:rPr>
              <a:t>automáticamente</a:t>
            </a:r>
            <a:r>
              <a:rPr lang="en-US" dirty="0">
                <a:solidFill>
                  <a:schemeClr val="bg1"/>
                </a:solidFill>
              </a:rPr>
              <a:t> son </a:t>
            </a:r>
            <a:r>
              <a:rPr lang="en-US" dirty="0" err="1">
                <a:solidFill>
                  <a:schemeClr val="bg1"/>
                </a:solidFill>
              </a:rPr>
              <a:t>interpretadas</a:t>
            </a:r>
            <a:r>
              <a:rPr lang="en-US" dirty="0">
                <a:solidFill>
                  <a:schemeClr val="bg1"/>
                </a:solidFill>
              </a:rPr>
              <a:t> </a:t>
            </a:r>
            <a:r>
              <a:rPr lang="en-US" dirty="0" err="1">
                <a:solidFill>
                  <a:schemeClr val="bg1"/>
                </a:solidFill>
              </a:rPr>
              <a:t>en</a:t>
            </a:r>
            <a:r>
              <a:rPr lang="en-US" dirty="0">
                <a:solidFill>
                  <a:schemeClr val="bg1"/>
                </a:solidFill>
              </a:rPr>
              <a:t> </a:t>
            </a:r>
            <a:r>
              <a:rPr lang="en-US" dirty="0" err="1">
                <a:solidFill>
                  <a:schemeClr val="bg1"/>
                </a:solidFill>
              </a:rPr>
              <a:t>el</a:t>
            </a:r>
            <a:r>
              <a:rPr lang="en-US" dirty="0">
                <a:solidFill>
                  <a:schemeClr val="bg1"/>
                </a:solidFill>
              </a:rPr>
              <a:t> </a:t>
            </a:r>
            <a:r>
              <a:rPr lang="en-US" dirty="0" err="1">
                <a:solidFill>
                  <a:schemeClr val="bg1"/>
                </a:solidFill>
              </a:rPr>
              <a:t>otro</a:t>
            </a:r>
            <a:r>
              <a:rPr lang="en-US" dirty="0">
                <a:solidFill>
                  <a:schemeClr val="bg1"/>
                </a:solidFill>
              </a:rPr>
              <a:t> </a:t>
            </a:r>
            <a:r>
              <a:rPr lang="en-US" dirty="0" err="1">
                <a:solidFill>
                  <a:schemeClr val="bg1"/>
                </a:solidFill>
              </a:rPr>
              <a:t>archivo</a:t>
            </a:r>
            <a:endParaRPr lang="en-US" dirty="0">
              <a:solidFill>
                <a:schemeClr val="bg1"/>
              </a:solidFill>
            </a:endParaRPr>
          </a:p>
          <a:p>
            <a:pPr marL="342900" indent="-342900">
              <a:buAutoNum type="arabicParenR"/>
            </a:pPr>
            <a:endParaRPr lang="en-US" dirty="0">
              <a:solidFill>
                <a:schemeClr val="bg1"/>
              </a:solidFill>
            </a:endParaRPr>
          </a:p>
          <a:p>
            <a:pPr marL="342900" indent="-342900">
              <a:buAutoNum type="arabicParenR"/>
            </a:pPr>
            <a:r>
              <a:rPr lang="en-US" dirty="0" err="1">
                <a:solidFill>
                  <a:schemeClr val="bg1"/>
                </a:solidFill>
              </a:rPr>
              <a:t>Asegurarse</a:t>
            </a:r>
            <a:r>
              <a:rPr lang="en-US" dirty="0">
                <a:solidFill>
                  <a:schemeClr val="bg1"/>
                </a:solidFill>
              </a:rPr>
              <a:t> que las variables </a:t>
            </a:r>
            <a:r>
              <a:rPr lang="en-US" dirty="0" err="1">
                <a:solidFill>
                  <a:schemeClr val="bg1"/>
                </a:solidFill>
              </a:rPr>
              <a:t>tienen</a:t>
            </a:r>
            <a:r>
              <a:rPr lang="en-US" dirty="0">
                <a:solidFill>
                  <a:schemeClr val="bg1"/>
                </a:solidFill>
              </a:rPr>
              <a:t> </a:t>
            </a:r>
            <a:r>
              <a:rPr lang="en-US" dirty="0" err="1">
                <a:solidFill>
                  <a:schemeClr val="bg1"/>
                </a:solidFill>
              </a:rPr>
              <a:t>el</a:t>
            </a:r>
            <a:r>
              <a:rPr lang="en-US" dirty="0">
                <a:solidFill>
                  <a:schemeClr val="bg1"/>
                </a:solidFill>
              </a:rPr>
              <a:t> mismo nombre</a:t>
            </a:r>
          </a:p>
          <a:p>
            <a:r>
              <a:rPr lang="en-US" dirty="0">
                <a:solidFill>
                  <a:schemeClr val="bg1"/>
                </a:solidFill>
              </a:rPr>
              <a:t> </a:t>
            </a:r>
          </a:p>
          <a:p>
            <a:pPr marL="342900" indent="-342900">
              <a:buAutoNum type="arabicParenR"/>
            </a:pPr>
            <a:endParaRPr lang="en-US" dirty="0">
              <a:solidFill>
                <a:schemeClr val="bg1"/>
              </a:solidFill>
            </a:endParaRPr>
          </a:p>
          <a:p>
            <a:endParaRPr lang="es-CR" dirty="0">
              <a:solidFill>
                <a:schemeClr val="bg1"/>
              </a:solidFill>
            </a:endParaRPr>
          </a:p>
          <a:p>
            <a:pPr marL="342900" indent="-342900">
              <a:buAutoNum type="arabicParenR"/>
            </a:pPr>
            <a:endParaRPr lang="es-CR" dirty="0">
              <a:solidFill>
                <a:schemeClr val="bg1"/>
              </a:solidFill>
            </a:endParaRPr>
          </a:p>
          <a:p>
            <a:pPr marL="342900" indent="-342900">
              <a:buAutoNum type="arabicParenR"/>
            </a:pPr>
            <a:endParaRPr lang="es-CR" dirty="0">
              <a:solidFill>
                <a:schemeClr val="bg1"/>
              </a:solidFill>
            </a:endParaRPr>
          </a:p>
        </p:txBody>
      </p:sp>
      <p:sp>
        <p:nvSpPr>
          <p:cNvPr id="6" name="TextBox 5">
            <a:extLst>
              <a:ext uri="{FF2B5EF4-FFF2-40B4-BE49-F238E27FC236}">
                <a16:creationId xmlns:a16="http://schemas.microsoft.com/office/drawing/2014/main" id="{2AC2AE74-1634-BCE8-AD22-689F023F584A}"/>
              </a:ext>
            </a:extLst>
          </p:cNvPr>
          <p:cNvSpPr txBox="1"/>
          <p:nvPr/>
        </p:nvSpPr>
        <p:spPr>
          <a:xfrm>
            <a:off x="9198508" y="184378"/>
            <a:ext cx="2788905" cy="400110"/>
          </a:xfrm>
          <a:prstGeom prst="rect">
            <a:avLst/>
          </a:prstGeom>
          <a:noFill/>
        </p:spPr>
        <p:txBody>
          <a:bodyPr wrap="none" rtlCol="0">
            <a:spAutoFit/>
          </a:bodyPr>
          <a:lstStyle/>
          <a:p>
            <a:r>
              <a:rPr lang="en-US" sz="2000" b="1" dirty="0">
                <a:solidFill>
                  <a:schemeClr val="bg2"/>
                </a:solidFill>
                <a:highlight>
                  <a:srgbClr val="000000"/>
                </a:highlight>
              </a:rPr>
              <a:t>TYPESCRIPT-PHP-MYSQL</a:t>
            </a:r>
            <a:endParaRPr lang="es-CR" sz="2000" b="1" dirty="0">
              <a:solidFill>
                <a:schemeClr val="bg2"/>
              </a:solidFill>
              <a:highlight>
                <a:srgbClr val="000000"/>
              </a:highlight>
            </a:endParaRPr>
          </a:p>
        </p:txBody>
      </p:sp>
      <p:sp>
        <p:nvSpPr>
          <p:cNvPr id="3" name="Rectangle 2">
            <a:extLst>
              <a:ext uri="{FF2B5EF4-FFF2-40B4-BE49-F238E27FC236}">
                <a16:creationId xmlns:a16="http://schemas.microsoft.com/office/drawing/2014/main" id="{D8A56CCC-47E6-55EE-93B3-99921BC699F6}"/>
              </a:ext>
            </a:extLst>
          </p:cNvPr>
          <p:cNvSpPr/>
          <p:nvPr/>
        </p:nvSpPr>
        <p:spPr>
          <a:xfrm>
            <a:off x="4991100" y="4308427"/>
            <a:ext cx="1994541" cy="22547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R"/>
          </a:p>
        </p:txBody>
      </p:sp>
    </p:spTree>
    <p:extLst>
      <p:ext uri="{BB962C8B-B14F-4D97-AF65-F5344CB8AC3E}">
        <p14:creationId xmlns:p14="http://schemas.microsoft.com/office/powerpoint/2010/main" val="3431659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ue and black background&#10;&#10;Description automatically generated">
            <a:extLst>
              <a:ext uri="{FF2B5EF4-FFF2-40B4-BE49-F238E27FC236}">
                <a16:creationId xmlns:a16="http://schemas.microsoft.com/office/drawing/2014/main" id="{BCB5CF79-9288-8C9C-B20B-2A60C5C256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2AC2AE74-1634-BCE8-AD22-689F023F584A}"/>
              </a:ext>
            </a:extLst>
          </p:cNvPr>
          <p:cNvSpPr txBox="1"/>
          <p:nvPr/>
        </p:nvSpPr>
        <p:spPr>
          <a:xfrm>
            <a:off x="3276371" y="1228397"/>
            <a:ext cx="5385257" cy="4401205"/>
          </a:xfrm>
          <a:prstGeom prst="rect">
            <a:avLst/>
          </a:prstGeom>
          <a:noFill/>
        </p:spPr>
        <p:txBody>
          <a:bodyPr wrap="none" rtlCol="0">
            <a:spAutoFit/>
          </a:bodyPr>
          <a:lstStyle/>
          <a:p>
            <a:r>
              <a:rPr lang="en-US" sz="4000" b="1" dirty="0">
                <a:solidFill>
                  <a:schemeClr val="bg2"/>
                </a:solidFill>
              </a:rPr>
              <a:t>TYPESCRIPT-PHP-MYSQL</a:t>
            </a:r>
          </a:p>
          <a:p>
            <a:endParaRPr lang="en-US" sz="4000" b="1" dirty="0">
              <a:solidFill>
                <a:schemeClr val="bg2"/>
              </a:solidFill>
            </a:endParaRPr>
          </a:p>
          <a:p>
            <a:pPr algn="ctr"/>
            <a:r>
              <a:rPr lang="en-US" sz="4000" b="1" dirty="0">
                <a:solidFill>
                  <a:schemeClr val="bg2"/>
                </a:solidFill>
              </a:rPr>
              <a:t>HACER LA PRUEBA</a:t>
            </a:r>
          </a:p>
          <a:p>
            <a:endParaRPr lang="en-US" sz="4000" b="1" dirty="0">
              <a:solidFill>
                <a:schemeClr val="bg2"/>
              </a:solidFill>
            </a:endParaRPr>
          </a:p>
          <a:p>
            <a:pPr algn="ctr"/>
            <a:r>
              <a:rPr lang="en-US" sz="4000" b="1" dirty="0">
                <a:solidFill>
                  <a:schemeClr val="bg2"/>
                </a:solidFill>
              </a:rPr>
              <a:t>FIN</a:t>
            </a:r>
          </a:p>
          <a:p>
            <a:pPr algn="ctr"/>
            <a:endParaRPr lang="en-US" sz="4000" b="1" dirty="0">
              <a:solidFill>
                <a:schemeClr val="bg2"/>
              </a:solidFill>
            </a:endParaRPr>
          </a:p>
          <a:p>
            <a:pPr algn="ctr"/>
            <a:r>
              <a:rPr lang="en-US" sz="4000" b="1" dirty="0">
                <a:solidFill>
                  <a:schemeClr val="bg2"/>
                </a:solidFill>
              </a:rPr>
              <a:t>GRACIAS</a:t>
            </a:r>
            <a:endParaRPr lang="es-CR" sz="4000" b="1" dirty="0">
              <a:solidFill>
                <a:schemeClr val="bg2"/>
              </a:solidFill>
            </a:endParaRPr>
          </a:p>
        </p:txBody>
      </p:sp>
      <p:pic>
        <p:nvPicPr>
          <p:cNvPr id="8" name="Picture 7" descr="A yellow and black logo&#10;&#10;Description automatically generated">
            <a:extLst>
              <a:ext uri="{FF2B5EF4-FFF2-40B4-BE49-F238E27FC236}">
                <a16:creationId xmlns:a16="http://schemas.microsoft.com/office/drawing/2014/main" id="{F0ABC26D-7997-D10D-22F0-3FDE5F69D2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78648"/>
            <a:ext cx="1960731" cy="679352"/>
          </a:xfrm>
          <a:prstGeom prst="rect">
            <a:avLst/>
          </a:prstGeom>
        </p:spPr>
      </p:pic>
    </p:spTree>
    <p:extLst>
      <p:ext uri="{BB962C8B-B14F-4D97-AF65-F5344CB8AC3E}">
        <p14:creationId xmlns:p14="http://schemas.microsoft.com/office/powerpoint/2010/main" val="3833046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ue and black background&#10;&#10;Description automatically generated">
            <a:extLst>
              <a:ext uri="{FF2B5EF4-FFF2-40B4-BE49-F238E27FC236}">
                <a16:creationId xmlns:a16="http://schemas.microsoft.com/office/drawing/2014/main" id="{BCB5CF79-9288-8C9C-B20B-2A60C5C256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2AC2AE74-1634-BCE8-AD22-689F023F584A}"/>
              </a:ext>
            </a:extLst>
          </p:cNvPr>
          <p:cNvSpPr txBox="1"/>
          <p:nvPr/>
        </p:nvSpPr>
        <p:spPr>
          <a:xfrm>
            <a:off x="9198508" y="184378"/>
            <a:ext cx="2788905" cy="400110"/>
          </a:xfrm>
          <a:prstGeom prst="rect">
            <a:avLst/>
          </a:prstGeom>
          <a:noFill/>
        </p:spPr>
        <p:txBody>
          <a:bodyPr wrap="none" rtlCol="0">
            <a:spAutoFit/>
          </a:bodyPr>
          <a:lstStyle/>
          <a:p>
            <a:r>
              <a:rPr lang="en-US" sz="2000" b="1" dirty="0">
                <a:solidFill>
                  <a:schemeClr val="bg2"/>
                </a:solidFill>
                <a:highlight>
                  <a:srgbClr val="000000"/>
                </a:highlight>
              </a:rPr>
              <a:t>TYPESCRIPT-PHP-MYSQL</a:t>
            </a:r>
            <a:endParaRPr lang="es-CR" sz="2000" b="1" dirty="0">
              <a:solidFill>
                <a:schemeClr val="bg2"/>
              </a:solidFill>
              <a:highlight>
                <a:srgbClr val="000000"/>
              </a:highlight>
            </a:endParaRPr>
          </a:p>
        </p:txBody>
      </p:sp>
      <p:pic>
        <p:nvPicPr>
          <p:cNvPr id="8" name="Picture 7" descr="A yellow and black logo&#10;&#10;Description automatically generated">
            <a:extLst>
              <a:ext uri="{FF2B5EF4-FFF2-40B4-BE49-F238E27FC236}">
                <a16:creationId xmlns:a16="http://schemas.microsoft.com/office/drawing/2014/main" id="{F0ABC26D-7997-D10D-22F0-3FDE5F69D2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78648"/>
            <a:ext cx="1960731" cy="679352"/>
          </a:xfrm>
          <a:prstGeom prst="rect">
            <a:avLst/>
          </a:prstGeom>
        </p:spPr>
      </p:pic>
      <p:sp>
        <p:nvSpPr>
          <p:cNvPr id="2" name="TextBox 1">
            <a:extLst>
              <a:ext uri="{FF2B5EF4-FFF2-40B4-BE49-F238E27FC236}">
                <a16:creationId xmlns:a16="http://schemas.microsoft.com/office/drawing/2014/main" id="{9197039B-AA3D-A924-5977-571F91CFEF78}"/>
              </a:ext>
            </a:extLst>
          </p:cNvPr>
          <p:cNvSpPr txBox="1"/>
          <p:nvPr/>
        </p:nvSpPr>
        <p:spPr>
          <a:xfrm>
            <a:off x="714909" y="693919"/>
            <a:ext cx="4184735" cy="477054"/>
          </a:xfrm>
          <a:prstGeom prst="rect">
            <a:avLst/>
          </a:prstGeom>
          <a:noFill/>
        </p:spPr>
        <p:txBody>
          <a:bodyPr wrap="none" rtlCol="0">
            <a:spAutoFit/>
          </a:bodyPr>
          <a:lstStyle/>
          <a:p>
            <a:r>
              <a:rPr lang="en-US" sz="2500" b="1" dirty="0">
                <a:solidFill>
                  <a:schemeClr val="bg2"/>
                </a:solidFill>
              </a:rPr>
              <a:t>CREAR PROYECTO TYPESCRIPT</a:t>
            </a:r>
            <a:endParaRPr lang="es-CR" sz="2500" b="1" dirty="0">
              <a:solidFill>
                <a:schemeClr val="bg2"/>
              </a:solidFill>
            </a:endParaRPr>
          </a:p>
        </p:txBody>
      </p:sp>
      <p:pic>
        <p:nvPicPr>
          <p:cNvPr id="4" name="Picture 3" descr="A yellow folder with black text&#10;&#10;Description automatically generated">
            <a:extLst>
              <a:ext uri="{FF2B5EF4-FFF2-40B4-BE49-F238E27FC236}">
                <a16:creationId xmlns:a16="http://schemas.microsoft.com/office/drawing/2014/main" id="{5A6D5B37-45AC-14E4-C27B-66F30D9D1C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23600" y="1607159"/>
            <a:ext cx="724001" cy="895475"/>
          </a:xfrm>
          <a:prstGeom prst="rect">
            <a:avLst/>
          </a:prstGeom>
        </p:spPr>
      </p:pic>
      <p:pic>
        <p:nvPicPr>
          <p:cNvPr id="11" name="Picture 10" descr="A blue logo on a black background&#10;&#10;Description automatically generated">
            <a:extLst>
              <a:ext uri="{FF2B5EF4-FFF2-40B4-BE49-F238E27FC236}">
                <a16:creationId xmlns:a16="http://schemas.microsoft.com/office/drawing/2014/main" id="{802092AB-F40A-C8E3-06E5-CDFEEE1EC0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88229" y="1566278"/>
            <a:ext cx="1872712" cy="936356"/>
          </a:xfrm>
          <a:prstGeom prst="rect">
            <a:avLst/>
          </a:prstGeom>
        </p:spPr>
      </p:pic>
      <p:cxnSp>
        <p:nvCxnSpPr>
          <p:cNvPr id="16" name="Straight Arrow Connector 15">
            <a:extLst>
              <a:ext uri="{FF2B5EF4-FFF2-40B4-BE49-F238E27FC236}">
                <a16:creationId xmlns:a16="http://schemas.microsoft.com/office/drawing/2014/main" id="{11510185-9548-FF02-B65B-EE7BCCB57637}"/>
              </a:ext>
            </a:extLst>
          </p:cNvPr>
          <p:cNvCxnSpPr>
            <a:cxnSpLocks/>
          </p:cNvCxnSpPr>
          <p:nvPr/>
        </p:nvCxnSpPr>
        <p:spPr>
          <a:xfrm>
            <a:off x="2847601" y="2025580"/>
            <a:ext cx="9406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9" name="Picture 18" descr="A screenshot of a computer&#10;&#10;Description automatically generated">
            <a:extLst>
              <a:ext uri="{FF2B5EF4-FFF2-40B4-BE49-F238E27FC236}">
                <a16:creationId xmlns:a16="http://schemas.microsoft.com/office/drawing/2014/main" id="{D129C5C5-BDC8-6E84-66DC-F8B8F86286E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28103" y="2830636"/>
            <a:ext cx="6237819" cy="1692760"/>
          </a:xfrm>
          <a:prstGeom prst="rect">
            <a:avLst/>
          </a:prstGeom>
        </p:spPr>
      </p:pic>
      <p:cxnSp>
        <p:nvCxnSpPr>
          <p:cNvPr id="21" name="Straight Connector 20">
            <a:extLst>
              <a:ext uri="{FF2B5EF4-FFF2-40B4-BE49-F238E27FC236}">
                <a16:creationId xmlns:a16="http://schemas.microsoft.com/office/drawing/2014/main" id="{B9D9B5E1-06DF-0859-1B60-7D2337EE9688}"/>
              </a:ext>
            </a:extLst>
          </p:cNvPr>
          <p:cNvCxnSpPr>
            <a:cxnSpLocks/>
          </p:cNvCxnSpPr>
          <p:nvPr/>
        </p:nvCxnSpPr>
        <p:spPr>
          <a:xfrm>
            <a:off x="5890161" y="2025580"/>
            <a:ext cx="224839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671E2A9-63A0-2795-80B1-F79B50022C1A}"/>
              </a:ext>
            </a:extLst>
          </p:cNvPr>
          <p:cNvCxnSpPr>
            <a:cxnSpLocks/>
          </p:cNvCxnSpPr>
          <p:nvPr/>
        </p:nvCxnSpPr>
        <p:spPr>
          <a:xfrm>
            <a:off x="8138555" y="2034456"/>
            <a:ext cx="0" cy="7087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7" name="Picture 26" descr="A screenshot of a computer&#10;&#10;Description automatically generated">
            <a:extLst>
              <a:ext uri="{FF2B5EF4-FFF2-40B4-BE49-F238E27FC236}">
                <a16:creationId xmlns:a16="http://schemas.microsoft.com/office/drawing/2014/main" id="{11012859-F1B6-99E5-0507-D9389D56AAC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74390" y="4956006"/>
            <a:ext cx="3991532" cy="1562318"/>
          </a:xfrm>
          <a:prstGeom prst="rect">
            <a:avLst/>
          </a:prstGeom>
        </p:spPr>
      </p:pic>
      <p:cxnSp>
        <p:nvCxnSpPr>
          <p:cNvPr id="29" name="Straight Connector 28">
            <a:extLst>
              <a:ext uri="{FF2B5EF4-FFF2-40B4-BE49-F238E27FC236}">
                <a16:creationId xmlns:a16="http://schemas.microsoft.com/office/drawing/2014/main" id="{F360F4D7-66F6-0828-50B6-C10FBEE779DD}"/>
              </a:ext>
            </a:extLst>
          </p:cNvPr>
          <p:cNvCxnSpPr>
            <a:cxnSpLocks/>
          </p:cNvCxnSpPr>
          <p:nvPr/>
        </p:nvCxnSpPr>
        <p:spPr>
          <a:xfrm flipV="1">
            <a:off x="5759532" y="4619501"/>
            <a:ext cx="0" cy="111766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B4D4F49-0D1F-1865-8689-B3A4EB14CF96}"/>
              </a:ext>
            </a:extLst>
          </p:cNvPr>
          <p:cNvCxnSpPr>
            <a:cxnSpLocks/>
          </p:cNvCxnSpPr>
          <p:nvPr/>
        </p:nvCxnSpPr>
        <p:spPr>
          <a:xfrm>
            <a:off x="5759532" y="5737165"/>
            <a:ext cx="10212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4948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ue and black background&#10;&#10;Description automatically generated">
            <a:extLst>
              <a:ext uri="{FF2B5EF4-FFF2-40B4-BE49-F238E27FC236}">
                <a16:creationId xmlns:a16="http://schemas.microsoft.com/office/drawing/2014/main" id="{BCB5CF79-9288-8C9C-B20B-2A60C5C256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2AC2AE74-1634-BCE8-AD22-689F023F584A}"/>
              </a:ext>
            </a:extLst>
          </p:cNvPr>
          <p:cNvSpPr txBox="1"/>
          <p:nvPr/>
        </p:nvSpPr>
        <p:spPr>
          <a:xfrm>
            <a:off x="9198508" y="184378"/>
            <a:ext cx="2788905" cy="400110"/>
          </a:xfrm>
          <a:prstGeom prst="rect">
            <a:avLst/>
          </a:prstGeom>
          <a:noFill/>
        </p:spPr>
        <p:txBody>
          <a:bodyPr wrap="none" rtlCol="0">
            <a:spAutoFit/>
          </a:bodyPr>
          <a:lstStyle/>
          <a:p>
            <a:r>
              <a:rPr lang="en-US" sz="2000" b="1" dirty="0">
                <a:solidFill>
                  <a:schemeClr val="bg2"/>
                </a:solidFill>
                <a:highlight>
                  <a:srgbClr val="000000"/>
                </a:highlight>
              </a:rPr>
              <a:t>TYPESCRIPT-PHP-MYSQL</a:t>
            </a:r>
            <a:endParaRPr lang="es-CR" sz="2000" b="1" dirty="0">
              <a:solidFill>
                <a:schemeClr val="bg2"/>
              </a:solidFill>
              <a:highlight>
                <a:srgbClr val="000000"/>
              </a:highlight>
            </a:endParaRPr>
          </a:p>
        </p:txBody>
      </p:sp>
      <p:pic>
        <p:nvPicPr>
          <p:cNvPr id="8" name="Picture 7" descr="A yellow and black logo&#10;&#10;Description automatically generated">
            <a:extLst>
              <a:ext uri="{FF2B5EF4-FFF2-40B4-BE49-F238E27FC236}">
                <a16:creationId xmlns:a16="http://schemas.microsoft.com/office/drawing/2014/main" id="{F0ABC26D-7997-D10D-22F0-3FDE5F69D2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78648"/>
            <a:ext cx="1960731" cy="679352"/>
          </a:xfrm>
          <a:prstGeom prst="rect">
            <a:avLst/>
          </a:prstGeom>
        </p:spPr>
      </p:pic>
      <p:sp>
        <p:nvSpPr>
          <p:cNvPr id="2" name="TextBox 1">
            <a:extLst>
              <a:ext uri="{FF2B5EF4-FFF2-40B4-BE49-F238E27FC236}">
                <a16:creationId xmlns:a16="http://schemas.microsoft.com/office/drawing/2014/main" id="{9197039B-AA3D-A924-5977-571F91CFEF78}"/>
              </a:ext>
            </a:extLst>
          </p:cNvPr>
          <p:cNvSpPr txBox="1"/>
          <p:nvPr/>
        </p:nvSpPr>
        <p:spPr>
          <a:xfrm>
            <a:off x="714909" y="693919"/>
            <a:ext cx="4651402" cy="477054"/>
          </a:xfrm>
          <a:prstGeom prst="rect">
            <a:avLst/>
          </a:prstGeom>
          <a:noFill/>
        </p:spPr>
        <p:txBody>
          <a:bodyPr wrap="none" rtlCol="0">
            <a:spAutoFit/>
          </a:bodyPr>
          <a:lstStyle/>
          <a:p>
            <a:r>
              <a:rPr lang="en-US" sz="2500" b="1" dirty="0">
                <a:solidFill>
                  <a:schemeClr val="bg2"/>
                </a:solidFill>
              </a:rPr>
              <a:t>¿COMO CORRER UN TYPESCRIPT?</a:t>
            </a:r>
            <a:endParaRPr lang="es-CR" sz="2500" b="1" dirty="0">
              <a:solidFill>
                <a:schemeClr val="bg2"/>
              </a:solidFill>
            </a:endParaRPr>
          </a:p>
        </p:txBody>
      </p:sp>
      <p:sp>
        <p:nvSpPr>
          <p:cNvPr id="3" name="TextBox 2">
            <a:extLst>
              <a:ext uri="{FF2B5EF4-FFF2-40B4-BE49-F238E27FC236}">
                <a16:creationId xmlns:a16="http://schemas.microsoft.com/office/drawing/2014/main" id="{B41CA48F-C224-9F78-D319-FDB9F7C04934}"/>
              </a:ext>
            </a:extLst>
          </p:cNvPr>
          <p:cNvSpPr txBox="1"/>
          <p:nvPr/>
        </p:nvSpPr>
        <p:spPr>
          <a:xfrm>
            <a:off x="714909" y="1359189"/>
            <a:ext cx="4132613" cy="646331"/>
          </a:xfrm>
          <a:prstGeom prst="rect">
            <a:avLst/>
          </a:prstGeom>
          <a:noFill/>
        </p:spPr>
        <p:txBody>
          <a:bodyPr wrap="square" rtlCol="0">
            <a:spAutoFit/>
          </a:bodyPr>
          <a:lstStyle/>
          <a:p>
            <a:r>
              <a:rPr lang="en-US" dirty="0">
                <a:solidFill>
                  <a:schemeClr val="bg1"/>
                </a:solidFill>
              </a:rPr>
              <a:t>La </a:t>
            </a:r>
            <a:r>
              <a:rPr lang="en-US" dirty="0" err="1">
                <a:solidFill>
                  <a:schemeClr val="bg1"/>
                </a:solidFill>
              </a:rPr>
              <a:t>extención</a:t>
            </a:r>
            <a:r>
              <a:rPr lang="en-US" dirty="0">
                <a:solidFill>
                  <a:schemeClr val="bg1"/>
                </a:solidFill>
              </a:rPr>
              <a:t> .</a:t>
            </a:r>
            <a:r>
              <a:rPr lang="en-US" dirty="0" err="1">
                <a:solidFill>
                  <a:schemeClr val="bg1"/>
                </a:solidFill>
              </a:rPr>
              <a:t>ts</a:t>
            </a:r>
            <a:r>
              <a:rPr lang="en-US" dirty="0">
                <a:solidFill>
                  <a:schemeClr val="bg1"/>
                </a:solidFill>
              </a:rPr>
              <a:t> no se puede </a:t>
            </a:r>
            <a:r>
              <a:rPr lang="en-US" dirty="0" err="1">
                <a:solidFill>
                  <a:schemeClr val="bg1"/>
                </a:solidFill>
              </a:rPr>
              <a:t>simplemente</a:t>
            </a:r>
            <a:r>
              <a:rPr lang="en-US" dirty="0">
                <a:solidFill>
                  <a:schemeClr val="bg1"/>
                </a:solidFill>
              </a:rPr>
              <a:t> </a:t>
            </a:r>
            <a:r>
              <a:rPr lang="en-US" dirty="0" err="1">
                <a:solidFill>
                  <a:schemeClr val="bg1"/>
                </a:solidFill>
              </a:rPr>
              <a:t>correr</a:t>
            </a:r>
            <a:r>
              <a:rPr lang="en-US" dirty="0">
                <a:solidFill>
                  <a:schemeClr val="bg1"/>
                </a:solidFill>
              </a:rPr>
              <a:t> </a:t>
            </a:r>
            <a:r>
              <a:rPr lang="en-US" dirty="0" err="1">
                <a:solidFill>
                  <a:schemeClr val="bg1"/>
                </a:solidFill>
              </a:rPr>
              <a:t>en</a:t>
            </a:r>
            <a:r>
              <a:rPr lang="en-US" dirty="0">
                <a:solidFill>
                  <a:schemeClr val="bg1"/>
                </a:solidFill>
              </a:rPr>
              <a:t> </a:t>
            </a:r>
            <a:r>
              <a:rPr lang="en-US" dirty="0" err="1">
                <a:solidFill>
                  <a:schemeClr val="bg1"/>
                </a:solidFill>
              </a:rPr>
              <a:t>el</a:t>
            </a:r>
            <a:r>
              <a:rPr lang="en-US" dirty="0">
                <a:solidFill>
                  <a:schemeClr val="bg1"/>
                </a:solidFill>
              </a:rPr>
              <a:t> </a:t>
            </a:r>
            <a:r>
              <a:rPr lang="en-US" dirty="0" err="1">
                <a:solidFill>
                  <a:schemeClr val="bg1"/>
                </a:solidFill>
              </a:rPr>
              <a:t>navegador</a:t>
            </a:r>
            <a:r>
              <a:rPr lang="en-US" dirty="0">
                <a:solidFill>
                  <a:schemeClr val="bg1"/>
                </a:solidFill>
              </a:rPr>
              <a:t>.</a:t>
            </a:r>
            <a:endParaRPr lang="es-CR" dirty="0">
              <a:solidFill>
                <a:schemeClr val="bg1"/>
              </a:solidFill>
            </a:endParaRPr>
          </a:p>
        </p:txBody>
      </p:sp>
      <p:pic>
        <p:nvPicPr>
          <p:cNvPr id="9" name="Picture 8" descr="A screen shot of a computer code&#10;&#10;Description automatically generated">
            <a:extLst>
              <a:ext uri="{FF2B5EF4-FFF2-40B4-BE49-F238E27FC236}">
                <a16:creationId xmlns:a16="http://schemas.microsoft.com/office/drawing/2014/main" id="{425EEFEC-F4BF-635E-718E-414ABA502E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90575" y="1864892"/>
            <a:ext cx="5010849" cy="1305107"/>
          </a:xfrm>
          <a:prstGeom prst="rect">
            <a:avLst/>
          </a:prstGeom>
        </p:spPr>
      </p:pic>
      <p:pic>
        <p:nvPicPr>
          <p:cNvPr id="12" name="Picture 11" descr="A screen shot of a computer program&#10;&#10;Description automatically generated">
            <a:extLst>
              <a:ext uri="{FF2B5EF4-FFF2-40B4-BE49-F238E27FC236}">
                <a16:creationId xmlns:a16="http://schemas.microsoft.com/office/drawing/2014/main" id="{BEF747F7-97F9-1F63-31EF-F08B6A8EBE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47522" y="3893448"/>
            <a:ext cx="7053536" cy="2780174"/>
          </a:xfrm>
          <a:prstGeom prst="rect">
            <a:avLst/>
          </a:prstGeom>
        </p:spPr>
      </p:pic>
      <p:sp>
        <p:nvSpPr>
          <p:cNvPr id="13" name="TextBox 12">
            <a:extLst>
              <a:ext uri="{FF2B5EF4-FFF2-40B4-BE49-F238E27FC236}">
                <a16:creationId xmlns:a16="http://schemas.microsoft.com/office/drawing/2014/main" id="{A661BC62-5E07-7304-0A19-2DFBDF9F8646}"/>
              </a:ext>
            </a:extLst>
          </p:cNvPr>
          <p:cNvSpPr txBox="1"/>
          <p:nvPr/>
        </p:nvSpPr>
        <p:spPr>
          <a:xfrm>
            <a:off x="3040610" y="4149828"/>
            <a:ext cx="1061188" cy="369332"/>
          </a:xfrm>
          <a:prstGeom prst="rect">
            <a:avLst/>
          </a:prstGeom>
          <a:noFill/>
        </p:spPr>
        <p:txBody>
          <a:bodyPr wrap="none" rtlCol="0">
            <a:spAutoFit/>
          </a:bodyPr>
          <a:lstStyle/>
          <a:p>
            <a:r>
              <a:rPr lang="en-US" dirty="0">
                <a:solidFill>
                  <a:schemeClr val="bg1"/>
                </a:solidFill>
                <a:highlight>
                  <a:srgbClr val="000000"/>
                </a:highlight>
              </a:rPr>
              <a:t>Run code</a:t>
            </a:r>
            <a:endParaRPr lang="es-CR" dirty="0">
              <a:solidFill>
                <a:schemeClr val="bg1"/>
              </a:solidFill>
              <a:highlight>
                <a:srgbClr val="000000"/>
              </a:highlight>
            </a:endParaRPr>
          </a:p>
        </p:txBody>
      </p:sp>
      <p:cxnSp>
        <p:nvCxnSpPr>
          <p:cNvPr id="17" name="Straight Arrow Connector 16">
            <a:extLst>
              <a:ext uri="{FF2B5EF4-FFF2-40B4-BE49-F238E27FC236}">
                <a16:creationId xmlns:a16="http://schemas.microsoft.com/office/drawing/2014/main" id="{7BA0DA10-C68F-E4C6-54AF-E66B755B2AC3}"/>
              </a:ext>
            </a:extLst>
          </p:cNvPr>
          <p:cNvCxnSpPr>
            <a:cxnSpLocks/>
          </p:cNvCxnSpPr>
          <p:nvPr/>
        </p:nvCxnSpPr>
        <p:spPr>
          <a:xfrm>
            <a:off x="3990109" y="4334494"/>
            <a:ext cx="8574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4818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ue and black background&#10;&#10;Description automatically generated">
            <a:extLst>
              <a:ext uri="{FF2B5EF4-FFF2-40B4-BE49-F238E27FC236}">
                <a16:creationId xmlns:a16="http://schemas.microsoft.com/office/drawing/2014/main" id="{BCB5CF79-9288-8C9C-B20B-2A60C5C256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2AC2AE74-1634-BCE8-AD22-689F023F584A}"/>
              </a:ext>
            </a:extLst>
          </p:cNvPr>
          <p:cNvSpPr txBox="1"/>
          <p:nvPr/>
        </p:nvSpPr>
        <p:spPr>
          <a:xfrm>
            <a:off x="9198508" y="184378"/>
            <a:ext cx="2788905" cy="400110"/>
          </a:xfrm>
          <a:prstGeom prst="rect">
            <a:avLst/>
          </a:prstGeom>
          <a:noFill/>
        </p:spPr>
        <p:txBody>
          <a:bodyPr wrap="none" rtlCol="0">
            <a:spAutoFit/>
          </a:bodyPr>
          <a:lstStyle/>
          <a:p>
            <a:r>
              <a:rPr lang="en-US" sz="2000" b="1" dirty="0">
                <a:solidFill>
                  <a:schemeClr val="bg2"/>
                </a:solidFill>
                <a:highlight>
                  <a:srgbClr val="000000"/>
                </a:highlight>
              </a:rPr>
              <a:t>TYPESCRIPT-PHP-MYSQL</a:t>
            </a:r>
            <a:endParaRPr lang="es-CR" sz="2000" b="1" dirty="0">
              <a:solidFill>
                <a:schemeClr val="bg2"/>
              </a:solidFill>
              <a:highlight>
                <a:srgbClr val="000000"/>
              </a:highlight>
            </a:endParaRPr>
          </a:p>
        </p:txBody>
      </p:sp>
      <p:pic>
        <p:nvPicPr>
          <p:cNvPr id="8" name="Picture 7" descr="A yellow and black logo&#10;&#10;Description automatically generated">
            <a:extLst>
              <a:ext uri="{FF2B5EF4-FFF2-40B4-BE49-F238E27FC236}">
                <a16:creationId xmlns:a16="http://schemas.microsoft.com/office/drawing/2014/main" id="{F0ABC26D-7997-D10D-22F0-3FDE5F69D2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78648"/>
            <a:ext cx="1960731" cy="679352"/>
          </a:xfrm>
          <a:prstGeom prst="rect">
            <a:avLst/>
          </a:prstGeom>
        </p:spPr>
      </p:pic>
      <p:sp>
        <p:nvSpPr>
          <p:cNvPr id="2" name="TextBox 1">
            <a:extLst>
              <a:ext uri="{FF2B5EF4-FFF2-40B4-BE49-F238E27FC236}">
                <a16:creationId xmlns:a16="http://schemas.microsoft.com/office/drawing/2014/main" id="{9197039B-AA3D-A924-5977-571F91CFEF78}"/>
              </a:ext>
            </a:extLst>
          </p:cNvPr>
          <p:cNvSpPr txBox="1"/>
          <p:nvPr/>
        </p:nvSpPr>
        <p:spPr>
          <a:xfrm>
            <a:off x="714909" y="693919"/>
            <a:ext cx="4651402" cy="477054"/>
          </a:xfrm>
          <a:prstGeom prst="rect">
            <a:avLst/>
          </a:prstGeom>
          <a:noFill/>
        </p:spPr>
        <p:txBody>
          <a:bodyPr wrap="none" rtlCol="0">
            <a:spAutoFit/>
          </a:bodyPr>
          <a:lstStyle/>
          <a:p>
            <a:r>
              <a:rPr lang="en-US" sz="2500" b="1" dirty="0">
                <a:solidFill>
                  <a:schemeClr val="bg2"/>
                </a:solidFill>
              </a:rPr>
              <a:t>¿COMO CORRER UN TYPESCRIPT?</a:t>
            </a:r>
            <a:endParaRPr lang="es-CR" sz="2500" b="1" dirty="0">
              <a:solidFill>
                <a:schemeClr val="bg2"/>
              </a:solidFill>
            </a:endParaRPr>
          </a:p>
        </p:txBody>
      </p:sp>
      <p:sp>
        <p:nvSpPr>
          <p:cNvPr id="3" name="TextBox 2">
            <a:extLst>
              <a:ext uri="{FF2B5EF4-FFF2-40B4-BE49-F238E27FC236}">
                <a16:creationId xmlns:a16="http://schemas.microsoft.com/office/drawing/2014/main" id="{B41CA48F-C224-9F78-D319-FDB9F7C04934}"/>
              </a:ext>
            </a:extLst>
          </p:cNvPr>
          <p:cNvSpPr txBox="1"/>
          <p:nvPr/>
        </p:nvSpPr>
        <p:spPr>
          <a:xfrm>
            <a:off x="714909" y="1359189"/>
            <a:ext cx="4651402" cy="1200329"/>
          </a:xfrm>
          <a:prstGeom prst="rect">
            <a:avLst/>
          </a:prstGeom>
          <a:noFill/>
        </p:spPr>
        <p:txBody>
          <a:bodyPr wrap="square" rtlCol="0">
            <a:spAutoFit/>
          </a:bodyPr>
          <a:lstStyle/>
          <a:p>
            <a:pPr algn="just"/>
            <a:r>
              <a:rPr lang="en-US" dirty="0">
                <a:solidFill>
                  <a:schemeClr val="bg1"/>
                </a:solidFill>
                <a:highlight>
                  <a:srgbClr val="000000"/>
                </a:highlight>
              </a:rPr>
              <a:t>Para eso </a:t>
            </a:r>
            <a:r>
              <a:rPr lang="en-US" dirty="0" err="1">
                <a:solidFill>
                  <a:schemeClr val="bg1"/>
                </a:solidFill>
                <a:highlight>
                  <a:srgbClr val="000000"/>
                </a:highlight>
              </a:rPr>
              <a:t>tenemos</a:t>
            </a:r>
            <a:r>
              <a:rPr lang="en-US" dirty="0">
                <a:solidFill>
                  <a:schemeClr val="bg1"/>
                </a:solidFill>
                <a:highlight>
                  <a:srgbClr val="000000"/>
                </a:highlight>
              </a:rPr>
              <a:t> que primero </a:t>
            </a:r>
            <a:r>
              <a:rPr lang="en-US" dirty="0" err="1">
                <a:solidFill>
                  <a:schemeClr val="bg1"/>
                </a:solidFill>
                <a:highlight>
                  <a:srgbClr val="000000"/>
                </a:highlight>
              </a:rPr>
              <a:t>ir</a:t>
            </a:r>
            <a:r>
              <a:rPr lang="en-US" dirty="0">
                <a:solidFill>
                  <a:schemeClr val="bg1"/>
                </a:solidFill>
                <a:highlight>
                  <a:srgbClr val="000000"/>
                </a:highlight>
              </a:rPr>
              <a:t> a </a:t>
            </a:r>
            <a:r>
              <a:rPr lang="en-US" dirty="0" err="1">
                <a:solidFill>
                  <a:schemeClr val="bg1"/>
                </a:solidFill>
                <a:highlight>
                  <a:srgbClr val="000000"/>
                </a:highlight>
              </a:rPr>
              <a:t>nuestro</a:t>
            </a:r>
            <a:r>
              <a:rPr lang="en-US" dirty="0">
                <a:solidFill>
                  <a:schemeClr val="bg1"/>
                </a:solidFill>
                <a:highlight>
                  <a:srgbClr val="000000"/>
                </a:highlight>
              </a:rPr>
              <a:t> folder del </a:t>
            </a:r>
            <a:r>
              <a:rPr lang="en-US" dirty="0" err="1">
                <a:solidFill>
                  <a:schemeClr val="bg1"/>
                </a:solidFill>
                <a:highlight>
                  <a:srgbClr val="000000"/>
                </a:highlight>
              </a:rPr>
              <a:t>proyecto</a:t>
            </a:r>
            <a:r>
              <a:rPr lang="en-US" dirty="0">
                <a:solidFill>
                  <a:schemeClr val="bg1"/>
                </a:solidFill>
                <a:highlight>
                  <a:srgbClr val="000000"/>
                </a:highlight>
              </a:rPr>
              <a:t> con </a:t>
            </a:r>
            <a:r>
              <a:rPr lang="en-US" dirty="0" err="1">
                <a:solidFill>
                  <a:schemeClr val="bg1"/>
                </a:solidFill>
                <a:highlight>
                  <a:srgbClr val="000000"/>
                </a:highlight>
              </a:rPr>
              <a:t>nuestro</a:t>
            </a:r>
            <a:r>
              <a:rPr lang="en-US" dirty="0">
                <a:solidFill>
                  <a:schemeClr val="bg1"/>
                </a:solidFill>
                <a:highlight>
                  <a:srgbClr val="000000"/>
                </a:highlight>
              </a:rPr>
              <a:t> command prompt y crear un </a:t>
            </a:r>
            <a:r>
              <a:rPr lang="en-US" dirty="0" err="1">
                <a:solidFill>
                  <a:schemeClr val="bg1"/>
                </a:solidFill>
                <a:highlight>
                  <a:srgbClr val="000000"/>
                </a:highlight>
              </a:rPr>
              <a:t>fichero</a:t>
            </a:r>
            <a:r>
              <a:rPr lang="en-US" dirty="0">
                <a:solidFill>
                  <a:schemeClr val="bg1"/>
                </a:solidFill>
                <a:highlight>
                  <a:srgbClr val="000000"/>
                </a:highlight>
              </a:rPr>
              <a:t> de </a:t>
            </a:r>
            <a:r>
              <a:rPr lang="en-US" dirty="0" err="1">
                <a:solidFill>
                  <a:schemeClr val="bg1"/>
                </a:solidFill>
                <a:highlight>
                  <a:srgbClr val="000000"/>
                </a:highlight>
              </a:rPr>
              <a:t>configuración</a:t>
            </a:r>
            <a:r>
              <a:rPr lang="en-US" dirty="0">
                <a:solidFill>
                  <a:schemeClr val="bg1"/>
                </a:solidFill>
                <a:highlight>
                  <a:srgbClr val="000000"/>
                </a:highlight>
              </a:rPr>
              <a:t> que es un </a:t>
            </a:r>
            <a:r>
              <a:rPr lang="en-US" dirty="0" err="1">
                <a:solidFill>
                  <a:schemeClr val="bg1"/>
                </a:solidFill>
                <a:highlight>
                  <a:srgbClr val="000000"/>
                </a:highlight>
              </a:rPr>
              <a:t>tsconfig.json</a:t>
            </a:r>
            <a:r>
              <a:rPr lang="en-US" dirty="0">
                <a:solidFill>
                  <a:schemeClr val="bg1"/>
                </a:solidFill>
                <a:highlight>
                  <a:srgbClr val="000000"/>
                </a:highlight>
              </a:rPr>
              <a:t> de la </a:t>
            </a:r>
            <a:r>
              <a:rPr lang="en-US" dirty="0" err="1">
                <a:solidFill>
                  <a:schemeClr val="bg1"/>
                </a:solidFill>
                <a:highlight>
                  <a:srgbClr val="000000"/>
                </a:highlight>
              </a:rPr>
              <a:t>siguiente</a:t>
            </a:r>
            <a:r>
              <a:rPr lang="en-US" dirty="0">
                <a:solidFill>
                  <a:schemeClr val="bg1"/>
                </a:solidFill>
                <a:highlight>
                  <a:srgbClr val="000000"/>
                </a:highlight>
              </a:rPr>
              <a:t> manera: </a:t>
            </a:r>
            <a:endParaRPr lang="es-CR" dirty="0">
              <a:solidFill>
                <a:schemeClr val="bg1"/>
              </a:solidFill>
              <a:highlight>
                <a:srgbClr val="000000"/>
              </a:highlight>
            </a:endParaRPr>
          </a:p>
        </p:txBody>
      </p:sp>
      <p:pic>
        <p:nvPicPr>
          <p:cNvPr id="7" name="Picture 6">
            <a:extLst>
              <a:ext uri="{FF2B5EF4-FFF2-40B4-BE49-F238E27FC236}">
                <a16:creationId xmlns:a16="http://schemas.microsoft.com/office/drawing/2014/main" id="{5D30B3B2-6C0B-B23F-ADF9-12B0953495CE}"/>
              </a:ext>
            </a:extLst>
          </p:cNvPr>
          <p:cNvPicPr>
            <a:picLocks noChangeAspect="1"/>
          </p:cNvPicPr>
          <p:nvPr/>
        </p:nvPicPr>
        <p:blipFill>
          <a:blip r:embed="rId4">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1858605" y="2747734"/>
            <a:ext cx="7891037" cy="889131"/>
          </a:xfrm>
          <a:prstGeom prst="rect">
            <a:avLst/>
          </a:prstGeom>
        </p:spPr>
      </p:pic>
      <p:pic>
        <p:nvPicPr>
          <p:cNvPr id="11" name="Picture 10" descr="A screen shot of a computer&#10;&#10;Description automatically generated">
            <a:extLst>
              <a:ext uri="{FF2B5EF4-FFF2-40B4-BE49-F238E27FC236}">
                <a16:creationId xmlns:a16="http://schemas.microsoft.com/office/drawing/2014/main" id="{7F852A86-8BD9-62D8-2BE1-070BE98827B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94961" y="3718127"/>
            <a:ext cx="6292452" cy="3058610"/>
          </a:xfrm>
          <a:prstGeom prst="rect">
            <a:avLst/>
          </a:prstGeom>
        </p:spPr>
      </p:pic>
      <p:sp>
        <p:nvSpPr>
          <p:cNvPr id="14" name="TextBox 13">
            <a:extLst>
              <a:ext uri="{FF2B5EF4-FFF2-40B4-BE49-F238E27FC236}">
                <a16:creationId xmlns:a16="http://schemas.microsoft.com/office/drawing/2014/main" id="{3810B378-5435-A1AA-D239-92F01BC7D30B}"/>
              </a:ext>
            </a:extLst>
          </p:cNvPr>
          <p:cNvSpPr txBox="1"/>
          <p:nvPr/>
        </p:nvSpPr>
        <p:spPr>
          <a:xfrm>
            <a:off x="1638945" y="5833067"/>
            <a:ext cx="3340723" cy="369332"/>
          </a:xfrm>
          <a:prstGeom prst="rect">
            <a:avLst/>
          </a:prstGeom>
          <a:noFill/>
        </p:spPr>
        <p:txBody>
          <a:bodyPr wrap="none" rtlCol="0">
            <a:spAutoFit/>
          </a:bodyPr>
          <a:lstStyle/>
          <a:p>
            <a:r>
              <a:rPr lang="en-US" dirty="0" err="1">
                <a:solidFill>
                  <a:schemeClr val="bg1"/>
                </a:solidFill>
              </a:rPr>
              <a:t>Confirmar</a:t>
            </a:r>
            <a:r>
              <a:rPr lang="en-US" dirty="0">
                <a:solidFill>
                  <a:schemeClr val="bg1"/>
                </a:solidFill>
              </a:rPr>
              <a:t> </a:t>
            </a:r>
            <a:r>
              <a:rPr lang="en-US" dirty="0" err="1">
                <a:solidFill>
                  <a:schemeClr val="bg1"/>
                </a:solidFill>
              </a:rPr>
              <a:t>si</a:t>
            </a:r>
            <a:r>
              <a:rPr lang="en-US" dirty="0">
                <a:solidFill>
                  <a:schemeClr val="bg1"/>
                </a:solidFill>
              </a:rPr>
              <a:t> </a:t>
            </a:r>
            <a:r>
              <a:rPr lang="en-US" dirty="0" err="1">
                <a:solidFill>
                  <a:schemeClr val="bg1"/>
                </a:solidFill>
              </a:rPr>
              <a:t>el</a:t>
            </a:r>
            <a:r>
              <a:rPr lang="en-US" dirty="0">
                <a:solidFill>
                  <a:schemeClr val="bg1"/>
                </a:solidFill>
              </a:rPr>
              <a:t> </a:t>
            </a:r>
            <a:r>
              <a:rPr lang="en-US" dirty="0" err="1">
                <a:solidFill>
                  <a:schemeClr val="bg1"/>
                </a:solidFill>
              </a:rPr>
              <a:t>archivo</a:t>
            </a:r>
            <a:r>
              <a:rPr lang="en-US" dirty="0">
                <a:solidFill>
                  <a:schemeClr val="bg1"/>
                </a:solidFill>
              </a:rPr>
              <a:t> fue </a:t>
            </a:r>
            <a:r>
              <a:rPr lang="en-US" dirty="0" err="1">
                <a:solidFill>
                  <a:schemeClr val="bg1"/>
                </a:solidFill>
              </a:rPr>
              <a:t>creado</a:t>
            </a:r>
            <a:endParaRPr lang="es-CR" dirty="0">
              <a:solidFill>
                <a:schemeClr val="bg1"/>
              </a:solidFill>
            </a:endParaRPr>
          </a:p>
        </p:txBody>
      </p:sp>
      <p:cxnSp>
        <p:nvCxnSpPr>
          <p:cNvPr id="16" name="Straight Arrow Connector 15">
            <a:extLst>
              <a:ext uri="{FF2B5EF4-FFF2-40B4-BE49-F238E27FC236}">
                <a16:creationId xmlns:a16="http://schemas.microsoft.com/office/drawing/2014/main" id="{73AD15E3-1587-86F3-139A-3F56C2951015}"/>
              </a:ext>
            </a:extLst>
          </p:cNvPr>
          <p:cNvCxnSpPr>
            <a:cxnSpLocks/>
          </p:cNvCxnSpPr>
          <p:nvPr/>
        </p:nvCxnSpPr>
        <p:spPr>
          <a:xfrm>
            <a:off x="4940135" y="5997039"/>
            <a:ext cx="10094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4727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ue and black background&#10;&#10;Description automatically generated">
            <a:extLst>
              <a:ext uri="{FF2B5EF4-FFF2-40B4-BE49-F238E27FC236}">
                <a16:creationId xmlns:a16="http://schemas.microsoft.com/office/drawing/2014/main" id="{BCB5CF79-9288-8C9C-B20B-2A60C5C256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2AC2AE74-1634-BCE8-AD22-689F023F584A}"/>
              </a:ext>
            </a:extLst>
          </p:cNvPr>
          <p:cNvSpPr txBox="1"/>
          <p:nvPr/>
        </p:nvSpPr>
        <p:spPr>
          <a:xfrm>
            <a:off x="9198508" y="184378"/>
            <a:ext cx="2788905" cy="400110"/>
          </a:xfrm>
          <a:prstGeom prst="rect">
            <a:avLst/>
          </a:prstGeom>
          <a:noFill/>
        </p:spPr>
        <p:txBody>
          <a:bodyPr wrap="none" rtlCol="0">
            <a:spAutoFit/>
          </a:bodyPr>
          <a:lstStyle/>
          <a:p>
            <a:r>
              <a:rPr lang="en-US" sz="2000" b="1" dirty="0">
                <a:solidFill>
                  <a:schemeClr val="bg2"/>
                </a:solidFill>
                <a:highlight>
                  <a:srgbClr val="000000"/>
                </a:highlight>
              </a:rPr>
              <a:t>TYPESCRIPT-PHP-MYSQL</a:t>
            </a:r>
            <a:endParaRPr lang="es-CR" sz="2000" b="1" dirty="0">
              <a:solidFill>
                <a:schemeClr val="bg2"/>
              </a:solidFill>
              <a:highlight>
                <a:srgbClr val="000000"/>
              </a:highlight>
            </a:endParaRPr>
          </a:p>
        </p:txBody>
      </p:sp>
      <p:pic>
        <p:nvPicPr>
          <p:cNvPr id="8" name="Picture 7" descr="A yellow and black logo&#10;&#10;Description automatically generated">
            <a:extLst>
              <a:ext uri="{FF2B5EF4-FFF2-40B4-BE49-F238E27FC236}">
                <a16:creationId xmlns:a16="http://schemas.microsoft.com/office/drawing/2014/main" id="{F0ABC26D-7997-D10D-22F0-3FDE5F69D2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78648"/>
            <a:ext cx="1960731" cy="679352"/>
          </a:xfrm>
          <a:prstGeom prst="rect">
            <a:avLst/>
          </a:prstGeom>
        </p:spPr>
      </p:pic>
      <p:sp>
        <p:nvSpPr>
          <p:cNvPr id="2" name="TextBox 1">
            <a:extLst>
              <a:ext uri="{FF2B5EF4-FFF2-40B4-BE49-F238E27FC236}">
                <a16:creationId xmlns:a16="http://schemas.microsoft.com/office/drawing/2014/main" id="{9197039B-AA3D-A924-5977-571F91CFEF78}"/>
              </a:ext>
            </a:extLst>
          </p:cNvPr>
          <p:cNvSpPr txBox="1"/>
          <p:nvPr/>
        </p:nvSpPr>
        <p:spPr>
          <a:xfrm>
            <a:off x="714909" y="693919"/>
            <a:ext cx="4651402" cy="477054"/>
          </a:xfrm>
          <a:prstGeom prst="rect">
            <a:avLst/>
          </a:prstGeom>
          <a:noFill/>
        </p:spPr>
        <p:txBody>
          <a:bodyPr wrap="none" rtlCol="0">
            <a:spAutoFit/>
          </a:bodyPr>
          <a:lstStyle/>
          <a:p>
            <a:r>
              <a:rPr lang="en-US" sz="2500" b="1" dirty="0">
                <a:solidFill>
                  <a:schemeClr val="bg2"/>
                </a:solidFill>
              </a:rPr>
              <a:t>¿COMO CORRER UN TYPESCRIPT?</a:t>
            </a:r>
            <a:endParaRPr lang="es-CR" sz="2500" b="1" dirty="0">
              <a:solidFill>
                <a:schemeClr val="bg2"/>
              </a:solidFill>
            </a:endParaRPr>
          </a:p>
        </p:txBody>
      </p:sp>
      <p:sp>
        <p:nvSpPr>
          <p:cNvPr id="3" name="TextBox 2">
            <a:extLst>
              <a:ext uri="{FF2B5EF4-FFF2-40B4-BE49-F238E27FC236}">
                <a16:creationId xmlns:a16="http://schemas.microsoft.com/office/drawing/2014/main" id="{B41CA48F-C224-9F78-D319-FDB9F7C04934}"/>
              </a:ext>
            </a:extLst>
          </p:cNvPr>
          <p:cNvSpPr txBox="1"/>
          <p:nvPr/>
        </p:nvSpPr>
        <p:spPr>
          <a:xfrm>
            <a:off x="714909" y="1359189"/>
            <a:ext cx="4651402" cy="1477328"/>
          </a:xfrm>
          <a:prstGeom prst="rect">
            <a:avLst/>
          </a:prstGeom>
          <a:noFill/>
        </p:spPr>
        <p:txBody>
          <a:bodyPr wrap="square" rtlCol="0">
            <a:spAutoFit/>
          </a:bodyPr>
          <a:lstStyle/>
          <a:p>
            <a:pPr algn="just"/>
            <a:r>
              <a:rPr lang="en-US" dirty="0">
                <a:solidFill>
                  <a:schemeClr val="bg1"/>
                </a:solidFill>
                <a:highlight>
                  <a:srgbClr val="000000"/>
                </a:highlight>
              </a:rPr>
              <a:t>Luego </a:t>
            </a:r>
            <a:r>
              <a:rPr lang="en-US" dirty="0" err="1">
                <a:solidFill>
                  <a:schemeClr val="bg1"/>
                </a:solidFill>
                <a:highlight>
                  <a:srgbClr val="000000"/>
                </a:highlight>
              </a:rPr>
              <a:t>tenemos</a:t>
            </a:r>
            <a:r>
              <a:rPr lang="en-US" dirty="0">
                <a:solidFill>
                  <a:schemeClr val="bg1"/>
                </a:solidFill>
                <a:highlight>
                  <a:srgbClr val="000000"/>
                </a:highlight>
              </a:rPr>
              <a:t> que </a:t>
            </a:r>
            <a:r>
              <a:rPr lang="en-US" dirty="0" err="1">
                <a:solidFill>
                  <a:schemeClr val="bg1"/>
                </a:solidFill>
                <a:highlight>
                  <a:srgbClr val="000000"/>
                </a:highlight>
              </a:rPr>
              <a:t>ejecutar</a:t>
            </a:r>
            <a:r>
              <a:rPr lang="en-US" dirty="0">
                <a:solidFill>
                  <a:schemeClr val="bg1"/>
                </a:solidFill>
                <a:highlight>
                  <a:srgbClr val="000000"/>
                </a:highlight>
              </a:rPr>
              <a:t> un commando que </a:t>
            </a:r>
            <a:r>
              <a:rPr lang="en-US" dirty="0" err="1">
                <a:solidFill>
                  <a:schemeClr val="bg1"/>
                </a:solidFill>
                <a:highlight>
                  <a:srgbClr val="000000"/>
                </a:highlight>
              </a:rPr>
              <a:t>convierte</a:t>
            </a:r>
            <a:r>
              <a:rPr lang="en-US" dirty="0">
                <a:solidFill>
                  <a:schemeClr val="bg1"/>
                </a:solidFill>
                <a:highlight>
                  <a:srgbClr val="000000"/>
                </a:highlight>
              </a:rPr>
              <a:t> todos </a:t>
            </a:r>
            <a:r>
              <a:rPr lang="en-US" dirty="0" err="1">
                <a:solidFill>
                  <a:schemeClr val="bg1"/>
                </a:solidFill>
                <a:highlight>
                  <a:srgbClr val="000000"/>
                </a:highlight>
              </a:rPr>
              <a:t>aquellos</a:t>
            </a:r>
            <a:r>
              <a:rPr lang="en-US" dirty="0">
                <a:solidFill>
                  <a:schemeClr val="bg1"/>
                </a:solidFill>
                <a:highlight>
                  <a:srgbClr val="000000"/>
                </a:highlight>
              </a:rPr>
              <a:t> archivos .</a:t>
            </a:r>
            <a:r>
              <a:rPr lang="en-US" dirty="0" err="1">
                <a:solidFill>
                  <a:schemeClr val="bg1"/>
                </a:solidFill>
                <a:highlight>
                  <a:srgbClr val="000000"/>
                </a:highlight>
              </a:rPr>
              <a:t>ts</a:t>
            </a:r>
            <a:r>
              <a:rPr lang="en-US" dirty="0">
                <a:solidFill>
                  <a:schemeClr val="bg1"/>
                </a:solidFill>
                <a:highlight>
                  <a:srgbClr val="000000"/>
                </a:highlight>
              </a:rPr>
              <a:t> </a:t>
            </a:r>
            <a:r>
              <a:rPr lang="en-US" dirty="0" err="1">
                <a:solidFill>
                  <a:schemeClr val="bg1"/>
                </a:solidFill>
                <a:highlight>
                  <a:srgbClr val="000000"/>
                </a:highlight>
              </a:rPr>
              <a:t>en</a:t>
            </a:r>
            <a:r>
              <a:rPr lang="en-US" dirty="0">
                <a:solidFill>
                  <a:schemeClr val="bg1"/>
                </a:solidFill>
                <a:highlight>
                  <a:srgbClr val="000000"/>
                </a:highlight>
              </a:rPr>
              <a:t> archivos .</a:t>
            </a:r>
            <a:r>
              <a:rPr lang="en-US" dirty="0" err="1">
                <a:solidFill>
                  <a:schemeClr val="bg1"/>
                </a:solidFill>
                <a:highlight>
                  <a:srgbClr val="000000"/>
                </a:highlight>
              </a:rPr>
              <a:t>js</a:t>
            </a:r>
            <a:r>
              <a:rPr lang="en-US" dirty="0">
                <a:solidFill>
                  <a:schemeClr val="bg1"/>
                </a:solidFill>
                <a:highlight>
                  <a:srgbClr val="000000"/>
                </a:highlight>
              </a:rPr>
              <a:t> </a:t>
            </a:r>
            <a:r>
              <a:rPr lang="en-US" dirty="0" err="1">
                <a:solidFill>
                  <a:schemeClr val="bg1"/>
                </a:solidFill>
                <a:highlight>
                  <a:srgbClr val="000000"/>
                </a:highlight>
              </a:rPr>
              <a:t>en</a:t>
            </a:r>
            <a:r>
              <a:rPr lang="en-US" dirty="0">
                <a:solidFill>
                  <a:schemeClr val="bg1"/>
                </a:solidFill>
                <a:highlight>
                  <a:srgbClr val="000000"/>
                </a:highlight>
              </a:rPr>
              <a:t> tiempo real para que </a:t>
            </a:r>
            <a:r>
              <a:rPr lang="en-US" dirty="0" err="1">
                <a:solidFill>
                  <a:schemeClr val="bg1"/>
                </a:solidFill>
                <a:highlight>
                  <a:srgbClr val="000000"/>
                </a:highlight>
              </a:rPr>
              <a:t>así</a:t>
            </a:r>
            <a:r>
              <a:rPr lang="en-US" dirty="0">
                <a:solidFill>
                  <a:schemeClr val="bg1"/>
                </a:solidFill>
                <a:highlight>
                  <a:srgbClr val="000000"/>
                </a:highlight>
              </a:rPr>
              <a:t> </a:t>
            </a:r>
            <a:r>
              <a:rPr lang="en-US" dirty="0" err="1">
                <a:solidFill>
                  <a:schemeClr val="bg1"/>
                </a:solidFill>
                <a:highlight>
                  <a:srgbClr val="000000"/>
                </a:highlight>
              </a:rPr>
              <a:t>el</a:t>
            </a:r>
            <a:r>
              <a:rPr lang="en-US" dirty="0">
                <a:solidFill>
                  <a:schemeClr val="bg1"/>
                </a:solidFill>
                <a:highlight>
                  <a:srgbClr val="000000"/>
                </a:highlight>
              </a:rPr>
              <a:t> </a:t>
            </a:r>
            <a:r>
              <a:rPr lang="en-US" dirty="0" err="1">
                <a:solidFill>
                  <a:schemeClr val="bg1"/>
                </a:solidFill>
                <a:highlight>
                  <a:srgbClr val="000000"/>
                </a:highlight>
              </a:rPr>
              <a:t>navegador</a:t>
            </a:r>
            <a:r>
              <a:rPr lang="en-US" dirty="0">
                <a:solidFill>
                  <a:schemeClr val="bg1"/>
                </a:solidFill>
                <a:highlight>
                  <a:srgbClr val="000000"/>
                </a:highlight>
              </a:rPr>
              <a:t> pueda </a:t>
            </a:r>
            <a:r>
              <a:rPr lang="en-US" dirty="0" err="1">
                <a:solidFill>
                  <a:schemeClr val="bg1"/>
                </a:solidFill>
                <a:highlight>
                  <a:srgbClr val="000000"/>
                </a:highlight>
              </a:rPr>
              <a:t>ejecutarlo</a:t>
            </a:r>
            <a:r>
              <a:rPr lang="en-US" dirty="0">
                <a:solidFill>
                  <a:schemeClr val="bg1"/>
                </a:solidFill>
                <a:highlight>
                  <a:srgbClr val="000000"/>
                </a:highlight>
              </a:rPr>
              <a:t> cuando sea </a:t>
            </a:r>
            <a:r>
              <a:rPr lang="en-US" dirty="0" err="1">
                <a:solidFill>
                  <a:schemeClr val="bg1"/>
                </a:solidFill>
                <a:highlight>
                  <a:srgbClr val="000000"/>
                </a:highlight>
              </a:rPr>
              <a:t>necesario</a:t>
            </a:r>
            <a:r>
              <a:rPr lang="en-US" dirty="0">
                <a:solidFill>
                  <a:schemeClr val="bg1"/>
                </a:solidFill>
                <a:highlight>
                  <a:srgbClr val="000000"/>
                </a:highlight>
              </a:rPr>
              <a:t>.</a:t>
            </a:r>
            <a:endParaRPr lang="es-CR" dirty="0">
              <a:solidFill>
                <a:schemeClr val="bg1"/>
              </a:solidFill>
              <a:highlight>
                <a:srgbClr val="000000"/>
              </a:highlight>
            </a:endParaRPr>
          </a:p>
        </p:txBody>
      </p:sp>
      <p:pic>
        <p:nvPicPr>
          <p:cNvPr id="9" name="Picture 8" descr="A black background with white text&#10;&#10;Description automatically generated">
            <a:extLst>
              <a:ext uri="{FF2B5EF4-FFF2-40B4-BE49-F238E27FC236}">
                <a16:creationId xmlns:a16="http://schemas.microsoft.com/office/drawing/2014/main" id="{E375E733-8435-9D27-B16C-C6CED41128DC}"/>
              </a:ext>
            </a:extLst>
          </p:cNvPr>
          <p:cNvPicPr>
            <a:picLocks noChangeAspect="1"/>
          </p:cNvPicPr>
          <p:nvPr/>
        </p:nvPicPr>
        <p:blipFill>
          <a:blip r:embed="rId4">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1960731" y="3290021"/>
            <a:ext cx="8495502" cy="707958"/>
          </a:xfrm>
          <a:prstGeom prst="rect">
            <a:avLst/>
          </a:prstGeom>
        </p:spPr>
      </p:pic>
      <p:pic>
        <p:nvPicPr>
          <p:cNvPr id="12" name="Picture 11" descr="A black background with white text&#10;&#10;Description automatically generated">
            <a:extLst>
              <a:ext uri="{FF2B5EF4-FFF2-40B4-BE49-F238E27FC236}">
                <a16:creationId xmlns:a16="http://schemas.microsoft.com/office/drawing/2014/main" id="{4BF856EC-ABFA-F5BD-E596-27915BED10BD}"/>
              </a:ext>
            </a:extLst>
          </p:cNvPr>
          <p:cNvPicPr>
            <a:picLocks noChangeAspect="1"/>
          </p:cNvPicPr>
          <p:nvPr/>
        </p:nvPicPr>
        <p:blipFill>
          <a:blip r:embed="rId5">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1960731" y="3997979"/>
            <a:ext cx="5626006" cy="706295"/>
          </a:xfrm>
          <a:prstGeom prst="rect">
            <a:avLst/>
          </a:prstGeom>
        </p:spPr>
      </p:pic>
      <p:sp>
        <p:nvSpPr>
          <p:cNvPr id="17" name="TextBox 16">
            <a:extLst>
              <a:ext uri="{FF2B5EF4-FFF2-40B4-BE49-F238E27FC236}">
                <a16:creationId xmlns:a16="http://schemas.microsoft.com/office/drawing/2014/main" id="{2873CBC0-2D49-E7BE-A3F7-D6FE295C796C}"/>
              </a:ext>
            </a:extLst>
          </p:cNvPr>
          <p:cNvSpPr txBox="1"/>
          <p:nvPr/>
        </p:nvSpPr>
        <p:spPr>
          <a:xfrm>
            <a:off x="7066228" y="5474016"/>
            <a:ext cx="4651402" cy="646331"/>
          </a:xfrm>
          <a:prstGeom prst="rect">
            <a:avLst/>
          </a:prstGeom>
          <a:noFill/>
        </p:spPr>
        <p:txBody>
          <a:bodyPr wrap="square" rtlCol="0">
            <a:spAutoFit/>
          </a:bodyPr>
          <a:lstStyle/>
          <a:p>
            <a:pPr algn="just"/>
            <a:r>
              <a:rPr lang="en-US" dirty="0">
                <a:solidFill>
                  <a:schemeClr val="bg1"/>
                </a:solidFill>
                <a:highlight>
                  <a:srgbClr val="000000"/>
                </a:highlight>
              </a:rPr>
              <a:t>Esta </a:t>
            </a:r>
            <a:r>
              <a:rPr lang="en-US" dirty="0" err="1">
                <a:solidFill>
                  <a:schemeClr val="bg1"/>
                </a:solidFill>
                <a:highlight>
                  <a:srgbClr val="000000"/>
                </a:highlight>
              </a:rPr>
              <a:t>instrucción</a:t>
            </a:r>
            <a:r>
              <a:rPr lang="en-US" dirty="0">
                <a:solidFill>
                  <a:schemeClr val="bg1"/>
                </a:solidFill>
                <a:highlight>
                  <a:srgbClr val="000000"/>
                </a:highlight>
              </a:rPr>
              <a:t> </a:t>
            </a:r>
            <a:r>
              <a:rPr lang="en-US" dirty="0" err="1">
                <a:solidFill>
                  <a:schemeClr val="bg1"/>
                </a:solidFill>
                <a:highlight>
                  <a:srgbClr val="000000"/>
                </a:highlight>
              </a:rPr>
              <a:t>vigilara</a:t>
            </a:r>
            <a:r>
              <a:rPr lang="en-US" dirty="0">
                <a:solidFill>
                  <a:schemeClr val="bg1"/>
                </a:solidFill>
                <a:highlight>
                  <a:srgbClr val="000000"/>
                </a:highlight>
              </a:rPr>
              <a:t> </a:t>
            </a:r>
            <a:r>
              <a:rPr lang="en-US" dirty="0" err="1">
                <a:solidFill>
                  <a:schemeClr val="bg1"/>
                </a:solidFill>
                <a:highlight>
                  <a:srgbClr val="000000"/>
                </a:highlight>
              </a:rPr>
              <a:t>los</a:t>
            </a:r>
            <a:r>
              <a:rPr lang="en-US" dirty="0">
                <a:solidFill>
                  <a:schemeClr val="bg1"/>
                </a:solidFill>
                <a:highlight>
                  <a:srgbClr val="000000"/>
                </a:highlight>
              </a:rPr>
              <a:t> </a:t>
            </a:r>
            <a:r>
              <a:rPr lang="en-US" dirty="0" err="1">
                <a:solidFill>
                  <a:schemeClr val="bg1"/>
                </a:solidFill>
                <a:highlight>
                  <a:srgbClr val="000000"/>
                </a:highlight>
              </a:rPr>
              <a:t>cambios</a:t>
            </a:r>
            <a:r>
              <a:rPr lang="en-US" dirty="0">
                <a:solidFill>
                  <a:schemeClr val="bg1"/>
                </a:solidFill>
                <a:highlight>
                  <a:srgbClr val="000000"/>
                </a:highlight>
              </a:rPr>
              <a:t> </a:t>
            </a:r>
            <a:r>
              <a:rPr lang="en-US" dirty="0" err="1">
                <a:solidFill>
                  <a:schemeClr val="bg1"/>
                </a:solidFill>
                <a:highlight>
                  <a:srgbClr val="000000"/>
                </a:highlight>
              </a:rPr>
              <a:t>en</a:t>
            </a:r>
            <a:r>
              <a:rPr lang="en-US" dirty="0">
                <a:solidFill>
                  <a:schemeClr val="bg1"/>
                </a:solidFill>
                <a:highlight>
                  <a:srgbClr val="000000"/>
                </a:highlight>
              </a:rPr>
              <a:t> cualquier </a:t>
            </a:r>
            <a:r>
              <a:rPr lang="en-US" dirty="0" err="1">
                <a:solidFill>
                  <a:schemeClr val="bg1"/>
                </a:solidFill>
                <a:highlight>
                  <a:srgbClr val="000000"/>
                </a:highlight>
              </a:rPr>
              <a:t>archivo</a:t>
            </a:r>
            <a:r>
              <a:rPr lang="en-US" dirty="0">
                <a:solidFill>
                  <a:schemeClr val="bg1"/>
                </a:solidFill>
                <a:highlight>
                  <a:srgbClr val="000000"/>
                </a:highlight>
              </a:rPr>
              <a:t> .</a:t>
            </a:r>
            <a:r>
              <a:rPr lang="en-US" dirty="0" err="1">
                <a:solidFill>
                  <a:schemeClr val="bg1"/>
                </a:solidFill>
                <a:highlight>
                  <a:srgbClr val="000000"/>
                </a:highlight>
              </a:rPr>
              <a:t>ts</a:t>
            </a:r>
            <a:r>
              <a:rPr lang="en-US" dirty="0">
                <a:solidFill>
                  <a:schemeClr val="bg1"/>
                </a:solidFill>
                <a:highlight>
                  <a:srgbClr val="000000"/>
                </a:highlight>
              </a:rPr>
              <a:t> que </a:t>
            </a:r>
            <a:r>
              <a:rPr lang="en-US" dirty="0" err="1">
                <a:solidFill>
                  <a:schemeClr val="bg1"/>
                </a:solidFill>
                <a:highlight>
                  <a:srgbClr val="000000"/>
                </a:highlight>
              </a:rPr>
              <a:t>exista</a:t>
            </a:r>
            <a:r>
              <a:rPr lang="en-US" dirty="0">
                <a:solidFill>
                  <a:schemeClr val="bg1"/>
                </a:solidFill>
                <a:highlight>
                  <a:srgbClr val="000000"/>
                </a:highlight>
              </a:rPr>
              <a:t> </a:t>
            </a:r>
            <a:r>
              <a:rPr lang="en-US" dirty="0" err="1">
                <a:solidFill>
                  <a:schemeClr val="bg1"/>
                </a:solidFill>
                <a:highlight>
                  <a:srgbClr val="000000"/>
                </a:highlight>
              </a:rPr>
              <a:t>en</a:t>
            </a:r>
            <a:r>
              <a:rPr lang="en-US" dirty="0">
                <a:solidFill>
                  <a:schemeClr val="bg1"/>
                </a:solidFill>
                <a:highlight>
                  <a:srgbClr val="000000"/>
                </a:highlight>
              </a:rPr>
              <a:t> </a:t>
            </a:r>
            <a:r>
              <a:rPr lang="en-US" dirty="0" err="1">
                <a:solidFill>
                  <a:schemeClr val="bg1"/>
                </a:solidFill>
                <a:highlight>
                  <a:srgbClr val="000000"/>
                </a:highlight>
              </a:rPr>
              <a:t>el</a:t>
            </a:r>
            <a:r>
              <a:rPr lang="en-US" dirty="0">
                <a:solidFill>
                  <a:schemeClr val="bg1"/>
                </a:solidFill>
                <a:highlight>
                  <a:srgbClr val="000000"/>
                </a:highlight>
              </a:rPr>
              <a:t> Proyecto.</a:t>
            </a:r>
            <a:endParaRPr lang="es-CR" dirty="0">
              <a:solidFill>
                <a:schemeClr val="bg1"/>
              </a:solidFill>
              <a:highlight>
                <a:srgbClr val="000000"/>
              </a:highlight>
            </a:endParaRPr>
          </a:p>
        </p:txBody>
      </p:sp>
    </p:spTree>
    <p:extLst>
      <p:ext uri="{BB962C8B-B14F-4D97-AF65-F5344CB8AC3E}">
        <p14:creationId xmlns:p14="http://schemas.microsoft.com/office/powerpoint/2010/main" val="2460131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ue and black background&#10;&#10;Description automatically generated">
            <a:extLst>
              <a:ext uri="{FF2B5EF4-FFF2-40B4-BE49-F238E27FC236}">
                <a16:creationId xmlns:a16="http://schemas.microsoft.com/office/drawing/2014/main" id="{BCB5CF79-9288-8C9C-B20B-2A60C5C256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2AC2AE74-1634-BCE8-AD22-689F023F584A}"/>
              </a:ext>
            </a:extLst>
          </p:cNvPr>
          <p:cNvSpPr txBox="1"/>
          <p:nvPr/>
        </p:nvSpPr>
        <p:spPr>
          <a:xfrm>
            <a:off x="9198508" y="184378"/>
            <a:ext cx="2788905" cy="400110"/>
          </a:xfrm>
          <a:prstGeom prst="rect">
            <a:avLst/>
          </a:prstGeom>
          <a:noFill/>
        </p:spPr>
        <p:txBody>
          <a:bodyPr wrap="none" rtlCol="0">
            <a:spAutoFit/>
          </a:bodyPr>
          <a:lstStyle/>
          <a:p>
            <a:r>
              <a:rPr lang="en-US" sz="2000" b="1" dirty="0">
                <a:solidFill>
                  <a:schemeClr val="bg2"/>
                </a:solidFill>
                <a:highlight>
                  <a:srgbClr val="000000"/>
                </a:highlight>
              </a:rPr>
              <a:t>TYPESCRIPT-PHP-MYSQL</a:t>
            </a:r>
            <a:endParaRPr lang="es-CR" sz="2000" b="1" dirty="0">
              <a:solidFill>
                <a:schemeClr val="bg2"/>
              </a:solidFill>
              <a:highlight>
                <a:srgbClr val="000000"/>
              </a:highlight>
            </a:endParaRPr>
          </a:p>
        </p:txBody>
      </p:sp>
      <p:pic>
        <p:nvPicPr>
          <p:cNvPr id="8" name="Picture 7" descr="A yellow and black logo&#10;&#10;Description automatically generated">
            <a:extLst>
              <a:ext uri="{FF2B5EF4-FFF2-40B4-BE49-F238E27FC236}">
                <a16:creationId xmlns:a16="http://schemas.microsoft.com/office/drawing/2014/main" id="{F0ABC26D-7997-D10D-22F0-3FDE5F69D2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78648"/>
            <a:ext cx="1960731" cy="679352"/>
          </a:xfrm>
          <a:prstGeom prst="rect">
            <a:avLst/>
          </a:prstGeom>
        </p:spPr>
      </p:pic>
      <p:sp>
        <p:nvSpPr>
          <p:cNvPr id="2" name="TextBox 1">
            <a:extLst>
              <a:ext uri="{FF2B5EF4-FFF2-40B4-BE49-F238E27FC236}">
                <a16:creationId xmlns:a16="http://schemas.microsoft.com/office/drawing/2014/main" id="{9197039B-AA3D-A924-5977-571F91CFEF78}"/>
              </a:ext>
            </a:extLst>
          </p:cNvPr>
          <p:cNvSpPr txBox="1"/>
          <p:nvPr/>
        </p:nvSpPr>
        <p:spPr>
          <a:xfrm>
            <a:off x="714909" y="693919"/>
            <a:ext cx="3646447" cy="477054"/>
          </a:xfrm>
          <a:prstGeom prst="rect">
            <a:avLst/>
          </a:prstGeom>
          <a:noFill/>
        </p:spPr>
        <p:txBody>
          <a:bodyPr wrap="none" rtlCol="0">
            <a:spAutoFit/>
          </a:bodyPr>
          <a:lstStyle/>
          <a:p>
            <a:r>
              <a:rPr lang="en-US" sz="2500" b="1" dirty="0">
                <a:solidFill>
                  <a:schemeClr val="bg2"/>
                </a:solidFill>
              </a:rPr>
              <a:t>TYPESCRIPT A JAVASCRIPT</a:t>
            </a:r>
            <a:endParaRPr lang="es-CR" sz="2500" b="1" dirty="0">
              <a:solidFill>
                <a:schemeClr val="bg2"/>
              </a:solidFill>
            </a:endParaRPr>
          </a:p>
        </p:txBody>
      </p:sp>
      <p:sp>
        <p:nvSpPr>
          <p:cNvPr id="3" name="TextBox 2">
            <a:extLst>
              <a:ext uri="{FF2B5EF4-FFF2-40B4-BE49-F238E27FC236}">
                <a16:creationId xmlns:a16="http://schemas.microsoft.com/office/drawing/2014/main" id="{B41CA48F-C224-9F78-D319-FDB9F7C04934}"/>
              </a:ext>
            </a:extLst>
          </p:cNvPr>
          <p:cNvSpPr txBox="1"/>
          <p:nvPr/>
        </p:nvSpPr>
        <p:spPr>
          <a:xfrm>
            <a:off x="714909" y="1359189"/>
            <a:ext cx="4651402" cy="1200329"/>
          </a:xfrm>
          <a:prstGeom prst="rect">
            <a:avLst/>
          </a:prstGeom>
          <a:noFill/>
        </p:spPr>
        <p:txBody>
          <a:bodyPr wrap="square" rtlCol="0">
            <a:spAutoFit/>
          </a:bodyPr>
          <a:lstStyle/>
          <a:p>
            <a:pPr algn="just"/>
            <a:r>
              <a:rPr lang="en-US" dirty="0">
                <a:solidFill>
                  <a:schemeClr val="bg1"/>
                </a:solidFill>
                <a:highlight>
                  <a:srgbClr val="000000"/>
                </a:highlight>
              </a:rPr>
              <a:t>Se puede </a:t>
            </a:r>
            <a:r>
              <a:rPr lang="en-US" dirty="0" err="1">
                <a:solidFill>
                  <a:schemeClr val="bg1"/>
                </a:solidFill>
                <a:highlight>
                  <a:srgbClr val="000000"/>
                </a:highlight>
              </a:rPr>
              <a:t>apreciar</a:t>
            </a:r>
            <a:r>
              <a:rPr lang="en-US" dirty="0">
                <a:solidFill>
                  <a:schemeClr val="bg1"/>
                </a:solidFill>
                <a:highlight>
                  <a:srgbClr val="000000"/>
                </a:highlight>
              </a:rPr>
              <a:t> que un </a:t>
            </a:r>
            <a:r>
              <a:rPr lang="en-US" dirty="0" err="1">
                <a:solidFill>
                  <a:schemeClr val="bg1"/>
                </a:solidFill>
                <a:highlight>
                  <a:srgbClr val="000000"/>
                </a:highlight>
              </a:rPr>
              <a:t>archivo</a:t>
            </a:r>
            <a:r>
              <a:rPr lang="en-US" dirty="0">
                <a:solidFill>
                  <a:schemeClr val="bg1"/>
                </a:solidFill>
                <a:highlight>
                  <a:srgbClr val="000000"/>
                </a:highlight>
              </a:rPr>
              <a:t> .</a:t>
            </a:r>
            <a:r>
              <a:rPr lang="en-US" dirty="0" err="1">
                <a:solidFill>
                  <a:schemeClr val="bg1"/>
                </a:solidFill>
                <a:highlight>
                  <a:srgbClr val="000000"/>
                </a:highlight>
              </a:rPr>
              <a:t>js</a:t>
            </a:r>
            <a:r>
              <a:rPr lang="en-US" dirty="0">
                <a:solidFill>
                  <a:schemeClr val="bg1"/>
                </a:solidFill>
                <a:highlight>
                  <a:srgbClr val="000000"/>
                </a:highlight>
              </a:rPr>
              <a:t> fue </a:t>
            </a:r>
            <a:r>
              <a:rPr lang="en-US" dirty="0" err="1">
                <a:solidFill>
                  <a:schemeClr val="bg1"/>
                </a:solidFill>
                <a:highlight>
                  <a:srgbClr val="000000"/>
                </a:highlight>
              </a:rPr>
              <a:t>automáticamente</a:t>
            </a:r>
            <a:r>
              <a:rPr lang="en-US" dirty="0">
                <a:solidFill>
                  <a:schemeClr val="bg1"/>
                </a:solidFill>
                <a:highlight>
                  <a:srgbClr val="000000"/>
                </a:highlight>
              </a:rPr>
              <a:t> </a:t>
            </a:r>
            <a:r>
              <a:rPr lang="en-US" dirty="0" err="1">
                <a:solidFill>
                  <a:schemeClr val="bg1"/>
                </a:solidFill>
                <a:highlight>
                  <a:srgbClr val="000000"/>
                </a:highlight>
              </a:rPr>
              <a:t>generado</a:t>
            </a:r>
            <a:r>
              <a:rPr lang="en-US" dirty="0">
                <a:solidFill>
                  <a:schemeClr val="bg1"/>
                </a:solidFill>
                <a:highlight>
                  <a:srgbClr val="000000"/>
                </a:highlight>
              </a:rPr>
              <a:t> y que todos </a:t>
            </a:r>
            <a:r>
              <a:rPr lang="en-US" dirty="0" err="1">
                <a:solidFill>
                  <a:schemeClr val="bg1"/>
                </a:solidFill>
                <a:highlight>
                  <a:srgbClr val="000000"/>
                </a:highlight>
              </a:rPr>
              <a:t>los</a:t>
            </a:r>
            <a:r>
              <a:rPr lang="en-US" dirty="0">
                <a:solidFill>
                  <a:schemeClr val="bg1"/>
                </a:solidFill>
                <a:highlight>
                  <a:srgbClr val="000000"/>
                </a:highlight>
              </a:rPr>
              <a:t> </a:t>
            </a:r>
            <a:r>
              <a:rPr lang="en-US" dirty="0" err="1">
                <a:solidFill>
                  <a:schemeClr val="bg1"/>
                </a:solidFill>
                <a:highlight>
                  <a:srgbClr val="000000"/>
                </a:highlight>
              </a:rPr>
              <a:t>cambios</a:t>
            </a:r>
            <a:r>
              <a:rPr lang="en-US" dirty="0">
                <a:solidFill>
                  <a:schemeClr val="bg1"/>
                </a:solidFill>
                <a:highlight>
                  <a:srgbClr val="000000"/>
                </a:highlight>
              </a:rPr>
              <a:t> se </a:t>
            </a:r>
            <a:r>
              <a:rPr lang="en-US" dirty="0" err="1">
                <a:solidFill>
                  <a:schemeClr val="bg1"/>
                </a:solidFill>
                <a:highlight>
                  <a:srgbClr val="000000"/>
                </a:highlight>
              </a:rPr>
              <a:t>reflejan</a:t>
            </a:r>
            <a:r>
              <a:rPr lang="en-US" dirty="0">
                <a:solidFill>
                  <a:schemeClr val="bg1"/>
                </a:solidFill>
                <a:highlight>
                  <a:srgbClr val="000000"/>
                </a:highlight>
              </a:rPr>
              <a:t> </a:t>
            </a:r>
            <a:r>
              <a:rPr lang="en-US" dirty="0" err="1">
                <a:solidFill>
                  <a:schemeClr val="bg1"/>
                </a:solidFill>
                <a:highlight>
                  <a:srgbClr val="000000"/>
                </a:highlight>
              </a:rPr>
              <a:t>en</a:t>
            </a:r>
            <a:r>
              <a:rPr lang="en-US" dirty="0">
                <a:solidFill>
                  <a:schemeClr val="bg1"/>
                </a:solidFill>
                <a:highlight>
                  <a:srgbClr val="000000"/>
                </a:highlight>
              </a:rPr>
              <a:t> </a:t>
            </a:r>
            <a:r>
              <a:rPr lang="en-US" dirty="0" err="1">
                <a:solidFill>
                  <a:schemeClr val="bg1"/>
                </a:solidFill>
                <a:highlight>
                  <a:srgbClr val="000000"/>
                </a:highlight>
              </a:rPr>
              <a:t>el</a:t>
            </a:r>
            <a:r>
              <a:rPr lang="en-US" dirty="0">
                <a:solidFill>
                  <a:schemeClr val="bg1"/>
                </a:solidFill>
                <a:highlight>
                  <a:srgbClr val="000000"/>
                </a:highlight>
              </a:rPr>
              <a:t> </a:t>
            </a:r>
            <a:r>
              <a:rPr lang="en-US" dirty="0" err="1">
                <a:solidFill>
                  <a:schemeClr val="bg1"/>
                </a:solidFill>
                <a:highlight>
                  <a:srgbClr val="000000"/>
                </a:highlight>
              </a:rPr>
              <a:t>archivo</a:t>
            </a:r>
            <a:r>
              <a:rPr lang="en-US" dirty="0">
                <a:solidFill>
                  <a:schemeClr val="bg1"/>
                </a:solidFill>
                <a:highlight>
                  <a:srgbClr val="000000"/>
                </a:highlight>
              </a:rPr>
              <a:t> </a:t>
            </a:r>
            <a:r>
              <a:rPr lang="en-US" dirty="0" err="1">
                <a:solidFill>
                  <a:schemeClr val="bg1"/>
                </a:solidFill>
                <a:highlight>
                  <a:srgbClr val="000000"/>
                </a:highlight>
              </a:rPr>
              <a:t>en</a:t>
            </a:r>
            <a:r>
              <a:rPr lang="en-US" dirty="0">
                <a:solidFill>
                  <a:schemeClr val="bg1"/>
                </a:solidFill>
                <a:highlight>
                  <a:srgbClr val="000000"/>
                </a:highlight>
              </a:rPr>
              <a:t> tiempo real.</a:t>
            </a:r>
            <a:endParaRPr lang="es-CR" dirty="0">
              <a:solidFill>
                <a:schemeClr val="bg1"/>
              </a:solidFill>
              <a:highlight>
                <a:srgbClr val="000000"/>
              </a:highlight>
            </a:endParaRPr>
          </a:p>
        </p:txBody>
      </p:sp>
      <p:sp>
        <p:nvSpPr>
          <p:cNvPr id="17" name="TextBox 16">
            <a:extLst>
              <a:ext uri="{FF2B5EF4-FFF2-40B4-BE49-F238E27FC236}">
                <a16:creationId xmlns:a16="http://schemas.microsoft.com/office/drawing/2014/main" id="{2873CBC0-2D49-E7BE-A3F7-D6FE295C796C}"/>
              </a:ext>
            </a:extLst>
          </p:cNvPr>
          <p:cNvSpPr txBox="1"/>
          <p:nvPr/>
        </p:nvSpPr>
        <p:spPr>
          <a:xfrm>
            <a:off x="6872807" y="5791436"/>
            <a:ext cx="4651402" cy="923330"/>
          </a:xfrm>
          <a:prstGeom prst="rect">
            <a:avLst/>
          </a:prstGeom>
          <a:noFill/>
        </p:spPr>
        <p:txBody>
          <a:bodyPr wrap="square" rtlCol="0">
            <a:spAutoFit/>
          </a:bodyPr>
          <a:lstStyle/>
          <a:p>
            <a:pPr algn="just"/>
            <a:r>
              <a:rPr lang="en-US" dirty="0" err="1">
                <a:solidFill>
                  <a:schemeClr val="bg1"/>
                </a:solidFill>
                <a:highlight>
                  <a:srgbClr val="000000"/>
                </a:highlight>
              </a:rPr>
              <a:t>Recuerde</a:t>
            </a:r>
            <a:r>
              <a:rPr lang="en-US" dirty="0">
                <a:solidFill>
                  <a:schemeClr val="bg1"/>
                </a:solidFill>
                <a:highlight>
                  <a:srgbClr val="000000"/>
                </a:highlight>
              </a:rPr>
              <a:t> </a:t>
            </a:r>
            <a:r>
              <a:rPr lang="en-US" dirty="0" err="1">
                <a:solidFill>
                  <a:schemeClr val="bg1"/>
                </a:solidFill>
                <a:highlight>
                  <a:srgbClr val="000000"/>
                </a:highlight>
              </a:rPr>
              <a:t>referenciar</a:t>
            </a:r>
            <a:r>
              <a:rPr lang="en-US" dirty="0">
                <a:solidFill>
                  <a:schemeClr val="bg1"/>
                </a:solidFill>
                <a:highlight>
                  <a:srgbClr val="000000"/>
                </a:highlight>
              </a:rPr>
              <a:t> </a:t>
            </a:r>
            <a:r>
              <a:rPr lang="en-US" dirty="0" err="1">
                <a:solidFill>
                  <a:schemeClr val="bg1"/>
                </a:solidFill>
                <a:highlight>
                  <a:srgbClr val="000000"/>
                </a:highlight>
              </a:rPr>
              <a:t>tu</a:t>
            </a:r>
            <a:r>
              <a:rPr lang="en-US" dirty="0">
                <a:solidFill>
                  <a:schemeClr val="bg1"/>
                </a:solidFill>
                <a:highlight>
                  <a:srgbClr val="000000"/>
                </a:highlight>
              </a:rPr>
              <a:t> </a:t>
            </a:r>
            <a:r>
              <a:rPr lang="en-US" dirty="0" err="1">
                <a:solidFill>
                  <a:schemeClr val="bg1"/>
                </a:solidFill>
                <a:highlight>
                  <a:srgbClr val="000000"/>
                </a:highlight>
              </a:rPr>
              <a:t>archivo</a:t>
            </a:r>
            <a:r>
              <a:rPr lang="en-US" dirty="0">
                <a:solidFill>
                  <a:schemeClr val="bg1"/>
                </a:solidFill>
                <a:highlight>
                  <a:srgbClr val="000000"/>
                </a:highlight>
              </a:rPr>
              <a:t> .</a:t>
            </a:r>
            <a:r>
              <a:rPr lang="en-US" dirty="0" err="1">
                <a:solidFill>
                  <a:schemeClr val="bg1"/>
                </a:solidFill>
                <a:highlight>
                  <a:srgbClr val="000000"/>
                </a:highlight>
              </a:rPr>
              <a:t>js</a:t>
            </a:r>
            <a:r>
              <a:rPr lang="en-US" dirty="0">
                <a:solidFill>
                  <a:schemeClr val="bg1"/>
                </a:solidFill>
                <a:highlight>
                  <a:srgbClr val="000000"/>
                </a:highlight>
              </a:rPr>
              <a:t> </a:t>
            </a:r>
            <a:r>
              <a:rPr lang="en-US" dirty="0" err="1">
                <a:solidFill>
                  <a:schemeClr val="bg1"/>
                </a:solidFill>
                <a:highlight>
                  <a:srgbClr val="000000"/>
                </a:highlight>
              </a:rPr>
              <a:t>en</a:t>
            </a:r>
            <a:r>
              <a:rPr lang="en-US" dirty="0">
                <a:solidFill>
                  <a:schemeClr val="bg1"/>
                </a:solidFill>
                <a:highlight>
                  <a:srgbClr val="000000"/>
                </a:highlight>
              </a:rPr>
              <a:t> </a:t>
            </a:r>
            <a:r>
              <a:rPr lang="en-US" dirty="0" err="1">
                <a:solidFill>
                  <a:schemeClr val="bg1"/>
                </a:solidFill>
                <a:highlight>
                  <a:srgbClr val="000000"/>
                </a:highlight>
              </a:rPr>
              <a:t>el</a:t>
            </a:r>
            <a:r>
              <a:rPr lang="en-US" dirty="0">
                <a:solidFill>
                  <a:schemeClr val="bg1"/>
                </a:solidFill>
                <a:highlight>
                  <a:srgbClr val="000000"/>
                </a:highlight>
              </a:rPr>
              <a:t> head de la </a:t>
            </a:r>
            <a:r>
              <a:rPr lang="en-US" dirty="0" err="1">
                <a:solidFill>
                  <a:schemeClr val="bg1"/>
                </a:solidFill>
                <a:highlight>
                  <a:srgbClr val="000000"/>
                </a:highlight>
              </a:rPr>
              <a:t>página</a:t>
            </a:r>
            <a:r>
              <a:rPr lang="en-US" dirty="0">
                <a:solidFill>
                  <a:schemeClr val="bg1"/>
                </a:solidFill>
                <a:highlight>
                  <a:srgbClr val="000000"/>
                </a:highlight>
              </a:rPr>
              <a:t> para que </a:t>
            </a:r>
            <a:r>
              <a:rPr lang="en-US" dirty="0" err="1">
                <a:solidFill>
                  <a:schemeClr val="bg1"/>
                </a:solidFill>
                <a:highlight>
                  <a:srgbClr val="000000"/>
                </a:highlight>
              </a:rPr>
              <a:t>el</a:t>
            </a:r>
            <a:r>
              <a:rPr lang="en-US" dirty="0">
                <a:solidFill>
                  <a:schemeClr val="bg1"/>
                </a:solidFill>
                <a:highlight>
                  <a:srgbClr val="000000"/>
                </a:highlight>
              </a:rPr>
              <a:t> </a:t>
            </a:r>
            <a:r>
              <a:rPr lang="en-US" dirty="0" err="1">
                <a:solidFill>
                  <a:schemeClr val="bg1"/>
                </a:solidFill>
                <a:highlight>
                  <a:srgbClr val="000000"/>
                </a:highlight>
              </a:rPr>
              <a:t>navegador</a:t>
            </a:r>
            <a:r>
              <a:rPr lang="en-US" dirty="0">
                <a:solidFill>
                  <a:schemeClr val="bg1"/>
                </a:solidFill>
                <a:highlight>
                  <a:srgbClr val="000000"/>
                </a:highlight>
              </a:rPr>
              <a:t> lo pueda </a:t>
            </a:r>
            <a:r>
              <a:rPr lang="en-US" dirty="0" err="1">
                <a:solidFill>
                  <a:schemeClr val="bg1"/>
                </a:solidFill>
                <a:highlight>
                  <a:srgbClr val="000000"/>
                </a:highlight>
              </a:rPr>
              <a:t>interpretar</a:t>
            </a:r>
            <a:r>
              <a:rPr lang="en-US" dirty="0">
                <a:solidFill>
                  <a:schemeClr val="bg1"/>
                </a:solidFill>
                <a:highlight>
                  <a:srgbClr val="000000"/>
                </a:highlight>
              </a:rPr>
              <a:t>.</a:t>
            </a:r>
            <a:endParaRPr lang="es-CR" dirty="0">
              <a:solidFill>
                <a:schemeClr val="bg1"/>
              </a:solidFill>
              <a:highlight>
                <a:srgbClr val="000000"/>
              </a:highlight>
            </a:endParaRPr>
          </a:p>
        </p:txBody>
      </p:sp>
      <p:pic>
        <p:nvPicPr>
          <p:cNvPr id="7" name="Picture 6" descr="A screen shot of a computer program&#10;&#10;Description automatically generated">
            <a:extLst>
              <a:ext uri="{FF2B5EF4-FFF2-40B4-BE49-F238E27FC236}">
                <a16:creationId xmlns:a16="http://schemas.microsoft.com/office/drawing/2014/main" id="{6E9D7C48-6FBD-B26E-34FF-2E4774CE6D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6634" y="2487963"/>
            <a:ext cx="9253039" cy="3160240"/>
          </a:xfrm>
          <a:prstGeom prst="rect">
            <a:avLst/>
          </a:prstGeom>
        </p:spPr>
      </p:pic>
    </p:spTree>
    <p:extLst>
      <p:ext uri="{BB962C8B-B14F-4D97-AF65-F5344CB8AC3E}">
        <p14:creationId xmlns:p14="http://schemas.microsoft.com/office/powerpoint/2010/main" val="337935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ue and black background&#10;&#10;Description automatically generated">
            <a:extLst>
              <a:ext uri="{FF2B5EF4-FFF2-40B4-BE49-F238E27FC236}">
                <a16:creationId xmlns:a16="http://schemas.microsoft.com/office/drawing/2014/main" id="{BCB5CF79-9288-8C9C-B20B-2A60C5C256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2AC2AE74-1634-BCE8-AD22-689F023F584A}"/>
              </a:ext>
            </a:extLst>
          </p:cNvPr>
          <p:cNvSpPr txBox="1"/>
          <p:nvPr/>
        </p:nvSpPr>
        <p:spPr>
          <a:xfrm>
            <a:off x="9198508" y="184378"/>
            <a:ext cx="2788905" cy="400110"/>
          </a:xfrm>
          <a:prstGeom prst="rect">
            <a:avLst/>
          </a:prstGeom>
          <a:noFill/>
        </p:spPr>
        <p:txBody>
          <a:bodyPr wrap="none" rtlCol="0">
            <a:spAutoFit/>
          </a:bodyPr>
          <a:lstStyle/>
          <a:p>
            <a:r>
              <a:rPr lang="en-US" sz="2000" b="1" dirty="0">
                <a:solidFill>
                  <a:schemeClr val="bg2"/>
                </a:solidFill>
                <a:highlight>
                  <a:srgbClr val="000000"/>
                </a:highlight>
              </a:rPr>
              <a:t>TYPESCRIPT-PHP-MYSQL</a:t>
            </a:r>
            <a:endParaRPr lang="es-CR" sz="2000" b="1" dirty="0">
              <a:solidFill>
                <a:schemeClr val="bg2"/>
              </a:solidFill>
              <a:highlight>
                <a:srgbClr val="000000"/>
              </a:highlight>
            </a:endParaRPr>
          </a:p>
        </p:txBody>
      </p:sp>
      <p:pic>
        <p:nvPicPr>
          <p:cNvPr id="8" name="Picture 7" descr="A yellow and black logo&#10;&#10;Description automatically generated">
            <a:extLst>
              <a:ext uri="{FF2B5EF4-FFF2-40B4-BE49-F238E27FC236}">
                <a16:creationId xmlns:a16="http://schemas.microsoft.com/office/drawing/2014/main" id="{F0ABC26D-7997-D10D-22F0-3FDE5F69D2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178648"/>
            <a:ext cx="1960731" cy="679352"/>
          </a:xfrm>
          <a:prstGeom prst="rect">
            <a:avLst/>
          </a:prstGeom>
        </p:spPr>
      </p:pic>
      <p:sp>
        <p:nvSpPr>
          <p:cNvPr id="2" name="TextBox 1">
            <a:extLst>
              <a:ext uri="{FF2B5EF4-FFF2-40B4-BE49-F238E27FC236}">
                <a16:creationId xmlns:a16="http://schemas.microsoft.com/office/drawing/2014/main" id="{9197039B-AA3D-A924-5977-571F91CFEF78}"/>
              </a:ext>
            </a:extLst>
          </p:cNvPr>
          <p:cNvSpPr txBox="1"/>
          <p:nvPr/>
        </p:nvSpPr>
        <p:spPr>
          <a:xfrm>
            <a:off x="4164221" y="834189"/>
            <a:ext cx="3937042" cy="477054"/>
          </a:xfrm>
          <a:prstGeom prst="rect">
            <a:avLst/>
          </a:prstGeom>
          <a:noFill/>
        </p:spPr>
        <p:txBody>
          <a:bodyPr wrap="square" rtlCol="0">
            <a:spAutoFit/>
          </a:bodyPr>
          <a:lstStyle/>
          <a:p>
            <a:r>
              <a:rPr lang="en-US" sz="2500" b="1" dirty="0">
                <a:solidFill>
                  <a:schemeClr val="bg2"/>
                </a:solidFill>
              </a:rPr>
              <a:t>TYPESCRIPT VS JAVASCRIPT</a:t>
            </a:r>
            <a:endParaRPr lang="es-CR" sz="2500" b="1" dirty="0">
              <a:solidFill>
                <a:schemeClr val="bg2"/>
              </a:solidFill>
            </a:endParaRPr>
          </a:p>
        </p:txBody>
      </p:sp>
      <p:pic>
        <p:nvPicPr>
          <p:cNvPr id="9" name="Picture 8" descr="A screenshot of a computer program&#10;&#10;Description automatically generated">
            <a:extLst>
              <a:ext uri="{FF2B5EF4-FFF2-40B4-BE49-F238E27FC236}">
                <a16:creationId xmlns:a16="http://schemas.microsoft.com/office/drawing/2014/main" id="{83B87B6F-D5B9-9572-6A37-3D421D696D7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7342" y="1519916"/>
            <a:ext cx="5710858" cy="4195083"/>
          </a:xfrm>
          <a:prstGeom prst="rect">
            <a:avLst/>
          </a:prstGeom>
        </p:spPr>
      </p:pic>
      <p:pic>
        <p:nvPicPr>
          <p:cNvPr id="11" name="Picture 10" descr="A screenshot of a computer program&#10;&#10;Description automatically generated">
            <a:extLst>
              <a:ext uri="{FF2B5EF4-FFF2-40B4-BE49-F238E27FC236}">
                <a16:creationId xmlns:a16="http://schemas.microsoft.com/office/drawing/2014/main" id="{C2DA8C32-CCD2-E531-B5B7-6C48F403111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54179" y="1519915"/>
            <a:ext cx="5730479" cy="4195083"/>
          </a:xfrm>
          <a:prstGeom prst="rect">
            <a:avLst/>
          </a:prstGeom>
        </p:spPr>
      </p:pic>
      <p:sp>
        <p:nvSpPr>
          <p:cNvPr id="12" name="TextBox 11">
            <a:extLst>
              <a:ext uri="{FF2B5EF4-FFF2-40B4-BE49-F238E27FC236}">
                <a16:creationId xmlns:a16="http://schemas.microsoft.com/office/drawing/2014/main" id="{1C1BBADB-B6C9-6FF1-B541-B583D5B494F3}"/>
              </a:ext>
            </a:extLst>
          </p:cNvPr>
          <p:cNvSpPr txBox="1"/>
          <p:nvPr/>
        </p:nvSpPr>
        <p:spPr>
          <a:xfrm>
            <a:off x="8362191" y="6281093"/>
            <a:ext cx="3622467" cy="369332"/>
          </a:xfrm>
          <a:prstGeom prst="rect">
            <a:avLst/>
          </a:prstGeom>
          <a:noFill/>
        </p:spPr>
        <p:txBody>
          <a:bodyPr wrap="none" rtlCol="0">
            <a:spAutoFit/>
          </a:bodyPr>
          <a:lstStyle/>
          <a:p>
            <a:r>
              <a:rPr lang="es-CR" dirty="0">
                <a:solidFill>
                  <a:schemeClr val="bg1"/>
                </a:solidFill>
                <a:hlinkClick r:id="rId7"/>
              </a:rPr>
              <a:t>https://www.typescriptlang.org/play</a:t>
            </a:r>
            <a:endParaRPr lang="es-CR" dirty="0">
              <a:solidFill>
                <a:schemeClr val="bg1"/>
              </a:solidFill>
            </a:endParaRPr>
          </a:p>
        </p:txBody>
      </p:sp>
    </p:spTree>
    <p:extLst>
      <p:ext uri="{BB962C8B-B14F-4D97-AF65-F5344CB8AC3E}">
        <p14:creationId xmlns:p14="http://schemas.microsoft.com/office/powerpoint/2010/main" val="4003715429"/>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1030</TotalTime>
  <Words>1709</Words>
  <Application>Microsoft Office PowerPoint</Application>
  <PresentationFormat>Widescreen</PresentationFormat>
  <Paragraphs>234</Paragraphs>
  <Slides>36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Javier Bolanos Ramirez</dc:creator>
  <cp:lastModifiedBy>Javier Bolanos Ramirez</cp:lastModifiedBy>
  <cp:revision>69</cp:revision>
  <dcterms:created xsi:type="dcterms:W3CDTF">2023-10-11T14:10:21Z</dcterms:created>
  <dcterms:modified xsi:type="dcterms:W3CDTF">2023-10-22T17:33:23Z</dcterms:modified>
</cp:coreProperties>
</file>