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7" r:id="rId2"/>
    <p:sldId id="266" r:id="rId3"/>
    <p:sldId id="259" r:id="rId4"/>
    <p:sldId id="260" r:id="rId5"/>
    <p:sldId id="261" r:id="rId6"/>
    <p:sldId id="264" r:id="rId7"/>
    <p:sldId id="271" r:id="rId8"/>
    <p:sldId id="262" r:id="rId9"/>
    <p:sldId id="270" r:id="rId10"/>
    <p:sldId id="263" r:id="rId11"/>
    <p:sldId id="265" r:id="rId12"/>
    <p:sldId id="268" r:id="rId13"/>
    <p:sldId id="272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3CD0A2"/>
    <a:srgbClr val="3CD0C9"/>
    <a:srgbClr val="D80E0E"/>
    <a:srgbClr val="E60000"/>
    <a:srgbClr val="FFFFFF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8" autoAdjust="0"/>
    <p:restoredTop sz="93794" autoAdjust="0"/>
  </p:normalViewPr>
  <p:slideViewPr>
    <p:cSldViewPr>
      <p:cViewPr varScale="1">
        <p:scale>
          <a:sx n="82" d="100"/>
          <a:sy n="82" d="100"/>
        </p:scale>
        <p:origin x="804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3E0901-AF0E-468E-9F4F-645EB2A1D074}" type="datetimeFigureOut">
              <a:rPr lang="fr-FR" smtClean="0"/>
              <a:pPr/>
              <a:t>22/06/2018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90577-5C2F-4B0A-93B1-CB2A970D247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519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60F57-C9A2-4BC9-A696-0E797BAFC37E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t>22/06/2018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prstClr val="black">
                    <a:tint val="75000"/>
                  </a:prstClr>
                </a:solidFill>
              </a:rPr>
              <a:t>Antoine MENET    Furkan MIRCILOGLU  Théophile MERLAND       Ulrich URSO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373EB-6162-470A-8280-F678BAE31A5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03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14DF9-275E-47A0-91CC-7F830DDB7466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t>22/06/2018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prstClr val="black">
                    <a:tint val="75000"/>
                  </a:prstClr>
                </a:solidFill>
              </a:rPr>
              <a:t>Antoine MENET    Furkan MIRCILOGLU  Théophile MERLAND       Ulrich URSO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8A88-8F3A-479F-9C56-0F5B4DE9BD71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E00F-3F56-4AFE-8425-E05129E3C165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t>22/06/2018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prstClr val="black">
                    <a:tint val="75000"/>
                  </a:prstClr>
                </a:solidFill>
              </a:rPr>
              <a:t>Antoine MENET    Furkan MIRCILOGLU  Théophile MERLAND       Ulrich URSO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D70F-76DA-407F-9E52-956D9EF90570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DF79C-0C28-4DBE-A41E-9F20ED40A9A4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t>22/06/2018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prstClr val="black">
                    <a:tint val="75000"/>
                  </a:prstClr>
                </a:solidFill>
              </a:rPr>
              <a:t>Antoine MENET    Furkan MIRCILOGLU  Théophile MERLAND       Ulrich URSO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2212C-0814-45CA-A27A-7D444847A2F7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03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338D18BF-E46B-4914-BF66-C6743D72EF82}" type="datetime1">
              <a:rPr lang="fr-FR" smtClean="0">
                <a:solidFill>
                  <a:prstClr val="black">
                    <a:tint val="75000"/>
                  </a:prstClr>
                </a:solidFill>
                <a:ea typeface="ＭＳ Ｐゴシック" charset="-128"/>
              </a:rPr>
              <a:t>22/06/2018</a:t>
            </a:fld>
            <a:endParaRPr lang="fr-FR" dirty="0">
              <a:solidFill>
                <a:prstClr val="black">
                  <a:tint val="75000"/>
                </a:prstClr>
              </a:solidFill>
              <a:ea typeface="ＭＳ Ｐゴシック" charset="-128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fr-FR">
                <a:solidFill>
                  <a:prstClr val="black">
                    <a:tint val="75000"/>
                  </a:prstClr>
                </a:solidFill>
                <a:ea typeface="ＭＳ Ｐゴシック" charset="-128"/>
              </a:rPr>
              <a:t>Antoine MENET    Furkan MIRCILOGLU  Théophile MERLAND       Ulrich URSO</a:t>
            </a:r>
            <a:endParaRPr lang="fr-FR" dirty="0">
              <a:solidFill>
                <a:prstClr val="black">
                  <a:tint val="75000"/>
                </a:prstClr>
              </a:solidFill>
              <a:ea typeface="ＭＳ Ｐゴシック" charset="-128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F28FF23B-18AE-4843-B830-F786E41DA61B}" type="slidenum">
              <a:rPr lang="fr-FR" smtClean="0">
                <a:solidFill>
                  <a:prstClr val="black">
                    <a:tint val="75000"/>
                  </a:prstClr>
                </a:solidFill>
                <a:ea typeface="ＭＳ Ｐゴシック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‹N°›</a:t>
            </a:fld>
            <a:endParaRPr lang="fr-FR" dirty="0">
              <a:solidFill>
                <a:prstClr val="black">
                  <a:tint val="75000"/>
                </a:prstClr>
              </a:solidFill>
              <a:ea typeface="ＭＳ Ｐゴシック" charset="-128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32-1535-4D5A-88F6-5320EE3586AB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t>22/06/2018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prstClr val="black">
                    <a:tint val="75000"/>
                  </a:prstClr>
                </a:solidFill>
              </a:rPr>
              <a:t>Antoine MENET    Furkan MIRCILOGLU  Théophile MERLAND       Ulrich URSO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C994-1949-429D-B1EE-ABB71BB2AE0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263B-8023-4F75-B2D2-34DFC608F5D4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t>22/06/2018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prstClr val="black">
                    <a:tint val="75000"/>
                  </a:prstClr>
                </a:solidFill>
              </a:rPr>
              <a:t>Antoine MENET    Furkan MIRCILOGLU  Théophile MERLAND       Ulrich URSO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FE01A-504A-4D44-8A16-9C741728BB8E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5CD5C-B859-481E-ADCA-25F21C5BA2D0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t>22/06/2018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prstClr val="black">
                    <a:tint val="75000"/>
                  </a:prstClr>
                </a:solidFill>
              </a:rPr>
              <a:t>Antoine MENET    Furkan MIRCILOGLU  Théophile MERLAND       Ulrich URSO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B5C7-CE08-44EC-BF69-14057C19FCB2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3D93-2D4C-447C-9020-B40843149FB1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t>22/06/2018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prstClr val="black">
                    <a:tint val="75000"/>
                  </a:prstClr>
                </a:solidFill>
              </a:rPr>
              <a:t>Antoine MENET    Furkan MIRCILOGLU  Théophile MERLAND       Ulrich URSO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355AE-AEC1-4A06-A2A9-CB69AB11B72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DB6F-5B85-4A77-BFD8-A3C21F769C39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t>22/06/2018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prstClr val="black">
                    <a:tint val="75000"/>
                  </a:prstClr>
                </a:solidFill>
              </a:rPr>
              <a:t>Antoine MENET    Furkan MIRCILOGLU  Théophile MERLAND       Ulrich URSO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52D9A-3816-4FA7-8902-7C6CE1B5A2F0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52EA1-F4BE-4BA5-B0C1-70172CB8CD33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t>22/06/2018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prstClr val="black">
                    <a:tint val="75000"/>
                  </a:prstClr>
                </a:solidFill>
              </a:rPr>
              <a:t>Antoine MENET    Furkan MIRCILOGLU  Théophile MERLAND       Ulrich URSO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129DD-B196-4C7F-9998-74815F85D21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48109DE8-134B-4F55-8FD9-BDD7845E26EC}" type="datetime1">
              <a:rPr lang="fr-FR" smtClean="0">
                <a:solidFill>
                  <a:prstClr val="black">
                    <a:tint val="75000"/>
                  </a:prstClr>
                </a:solidFill>
                <a:ea typeface="ＭＳ Ｐゴシック" charset="-128"/>
              </a:rPr>
              <a:t>22/06/2018</a:t>
            </a:fld>
            <a:endParaRPr lang="fr-FR" dirty="0">
              <a:solidFill>
                <a:prstClr val="black">
                  <a:tint val="75000"/>
                </a:prstClr>
              </a:solidFill>
              <a:ea typeface="ＭＳ Ｐゴシック" charset="-128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fr-FR">
                <a:solidFill>
                  <a:prstClr val="black">
                    <a:tint val="75000"/>
                  </a:prstClr>
                </a:solidFill>
                <a:ea typeface="ＭＳ Ｐゴシック" charset="-128"/>
              </a:rPr>
              <a:t>Antoine MENET    Furkan MIRCILOGLU  Théophile MERLAND       Ulrich URSO</a:t>
            </a:r>
            <a:endParaRPr lang="fr-FR" dirty="0">
              <a:solidFill>
                <a:prstClr val="black">
                  <a:tint val="75000"/>
                </a:prstClr>
              </a:solidFill>
              <a:ea typeface="ＭＳ Ｐゴシック" charset="-128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F28FF23B-18AE-4843-B830-F786E41DA61B}" type="slidenum">
              <a:rPr lang="fr-FR" smtClean="0">
                <a:solidFill>
                  <a:prstClr val="black">
                    <a:tint val="75000"/>
                  </a:prstClr>
                </a:solidFill>
                <a:ea typeface="ＭＳ Ｐゴシック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‹N°›</a:t>
            </a:fld>
            <a:endParaRPr lang="fr-FR" dirty="0">
              <a:solidFill>
                <a:prstClr val="black">
                  <a:tint val="75000"/>
                </a:prstClr>
              </a:solidFill>
              <a:ea typeface="ＭＳ Ｐゴシック" charset="-128"/>
            </a:endParaRPr>
          </a:p>
        </p:txBody>
      </p:sp>
      <p:pic>
        <p:nvPicPr>
          <p:cNvPr id="7" name="Picture 10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10" Type="http://schemas.openxmlformats.org/officeDocument/2006/relationships/image" Target="../media/image12.sv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auto">
          <a:xfrm>
            <a:off x="179512" y="2693987"/>
            <a:ext cx="7236296" cy="14700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fr-FR" sz="5400" cap="none" dirty="0">
                <a:solidFill>
                  <a:schemeClr val="bg1"/>
                </a:solidFill>
                <a:latin typeface="Bebas Neue" pitchFamily="34" charset="0"/>
                <a:cs typeface="Arial" charset="0"/>
              </a:rPr>
              <a:t>Synthèse musicale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444208" y="5949280"/>
            <a:ext cx="2722405" cy="908720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fr-FR" sz="2000" dirty="0">
                <a:solidFill>
                  <a:schemeClr val="bg1"/>
                </a:solidFill>
                <a:latin typeface="Arial" charset="0"/>
                <a:cs typeface="Arial" charset="0"/>
              </a:rPr>
              <a:t>Antoine MENET</a:t>
            </a:r>
          </a:p>
          <a:p>
            <a:pPr algn="r"/>
            <a:r>
              <a:rPr lang="fr-FR" sz="2000" dirty="0" err="1">
                <a:solidFill>
                  <a:schemeClr val="bg1"/>
                </a:solidFill>
                <a:latin typeface="Arial" charset="0"/>
                <a:cs typeface="Arial" charset="0"/>
              </a:rPr>
              <a:t>Furkan</a:t>
            </a:r>
            <a:r>
              <a:rPr lang="fr-FR" sz="2000" dirty="0">
                <a:solidFill>
                  <a:schemeClr val="bg1"/>
                </a:solidFill>
                <a:latin typeface="Arial" charset="0"/>
                <a:cs typeface="Arial" charset="0"/>
              </a:rPr>
              <a:t> MIRCILOGLU</a:t>
            </a:r>
          </a:p>
          <a:p>
            <a:pPr algn="r"/>
            <a:r>
              <a:rPr lang="fr-FR" sz="2000" dirty="0">
                <a:solidFill>
                  <a:schemeClr val="bg1"/>
                </a:solidFill>
                <a:latin typeface="Arial" charset="0"/>
                <a:cs typeface="Arial" charset="0"/>
              </a:rPr>
              <a:t>Théophile MERLAND</a:t>
            </a:r>
          </a:p>
          <a:p>
            <a:pPr algn="r"/>
            <a:r>
              <a:rPr lang="fr-FR" sz="2000" dirty="0">
                <a:solidFill>
                  <a:schemeClr val="bg1"/>
                </a:solidFill>
                <a:latin typeface="Arial" charset="0"/>
                <a:cs typeface="Arial" charset="0"/>
              </a:rPr>
              <a:t>Ulrich URSO</a:t>
            </a:r>
          </a:p>
          <a:p>
            <a:pPr algn="r"/>
            <a:endParaRPr lang="fr-FR" sz="2000" dirty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 algn="r"/>
            <a:endParaRPr lang="fr-FR" sz="20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D62DC1B2-2240-4F94-BAD1-909C7B2DC81B}"/>
              </a:ext>
            </a:extLst>
          </p:cNvPr>
          <p:cNvSpPr txBox="1">
            <a:spLocks/>
          </p:cNvSpPr>
          <p:nvPr/>
        </p:nvSpPr>
        <p:spPr>
          <a:xfrm>
            <a:off x="25251" y="20785"/>
            <a:ext cx="1547664" cy="692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2000" dirty="0">
                <a:solidFill>
                  <a:schemeClr val="bg1"/>
                </a:solidFill>
                <a:latin typeface="Arial" charset="0"/>
                <a:cs typeface="Arial" charset="0"/>
              </a:rPr>
              <a:t>LP MECSE</a:t>
            </a:r>
          </a:p>
          <a:p>
            <a:pPr algn="r"/>
            <a:endParaRPr lang="fr-FR" sz="2000" dirty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 algn="r"/>
            <a:endParaRPr lang="fr-FR" sz="20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F14B17-E524-49C9-825F-662EB3D54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  <a:latin typeface="Bebas Neue" panose="020B0606020202050201" pitchFamily="34" charset="0"/>
              </a:rPr>
              <a:t>Réception Bluetooth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65B6EB4-972A-4776-87CD-4AB3907E1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prstClr val="black">
                    <a:tint val="75000"/>
                  </a:prstClr>
                </a:solidFill>
              </a:rPr>
              <a:t>Antoine MENET    Furkan MIRCILOGLU  Théophile MERLAND       Ulrich URSO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C411B33-3D2B-41C2-9A36-12549899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B5C7-CE08-44EC-BF69-14057C19FCB2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Imag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79512" y="2420888"/>
            <a:ext cx="4536504" cy="3277472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891952" y="1831444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Réception trame BLE 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093576" y="2505049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Passage de la valeur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158FA2F-209C-40A0-B9C7-FC27D64702E5}"/>
              </a:ext>
            </a:extLst>
          </p:cNvPr>
          <p:cNvSpPr txBox="1"/>
          <p:nvPr/>
        </p:nvSpPr>
        <p:spPr>
          <a:xfrm>
            <a:off x="6087380" y="3086621"/>
            <a:ext cx="172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CoefLa 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158FA2F-209C-40A0-B9C7-FC27D64702E5}"/>
              </a:ext>
            </a:extLst>
          </p:cNvPr>
          <p:cNvSpPr txBox="1"/>
          <p:nvPr/>
        </p:nvSpPr>
        <p:spPr>
          <a:xfrm>
            <a:off x="5738192" y="3668553"/>
            <a:ext cx="271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Équation : sin (2.</a:t>
            </a:r>
            <a:r>
              <a:rPr lang="el-GR" dirty="0"/>
              <a:t>π</a:t>
            </a:r>
            <a:r>
              <a:rPr lang="fr-FR" dirty="0"/>
              <a:t>.</a:t>
            </a:r>
            <a:r>
              <a:rPr lang="fr-FR" dirty="0" err="1"/>
              <a:t>f.t.coef</a:t>
            </a:r>
            <a:r>
              <a:rPr lang="fr-FR" dirty="0"/>
              <a:t>) 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158FA2F-209C-40A0-B9C7-FC27D64702E5}"/>
              </a:ext>
            </a:extLst>
          </p:cNvPr>
          <p:cNvSpPr txBox="1"/>
          <p:nvPr/>
        </p:nvSpPr>
        <p:spPr>
          <a:xfrm>
            <a:off x="5724128" y="4017757"/>
            <a:ext cx="3204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Si coef = 0 alors équation = False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0158FA2F-209C-40A0-B9C7-FC27D64702E5}"/>
              </a:ext>
            </a:extLst>
          </p:cNvPr>
          <p:cNvSpPr txBox="1"/>
          <p:nvPr/>
        </p:nvSpPr>
        <p:spPr>
          <a:xfrm>
            <a:off x="5724128" y="4307714"/>
            <a:ext cx="3204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Si coef = 1 alors équation = True</a:t>
            </a:r>
          </a:p>
        </p:txBody>
      </p:sp>
      <p:cxnSp>
        <p:nvCxnSpPr>
          <p:cNvPr id="18" name="Connecteur en angle 17"/>
          <p:cNvCxnSpPr>
            <a:endCxn id="19" idx="1"/>
          </p:cNvCxnSpPr>
          <p:nvPr/>
        </p:nvCxnSpPr>
        <p:spPr>
          <a:xfrm flipV="1">
            <a:off x="4572000" y="3271287"/>
            <a:ext cx="1515380" cy="20299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en angle 19"/>
          <p:cNvCxnSpPr/>
          <p:nvPr/>
        </p:nvCxnSpPr>
        <p:spPr>
          <a:xfrm>
            <a:off x="6844120" y="3284984"/>
            <a:ext cx="1108324" cy="48554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186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prstClr val="black">
                    <a:tint val="75000"/>
                  </a:prstClr>
                </a:solidFill>
              </a:rPr>
              <a:t>Antoine MENET    Furkan MIRCILOGLU  Théophile MERLAND       Ulrich URSO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B5C7-CE08-44EC-BF69-14057C19FCB2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167649" y="1952836"/>
            <a:ext cx="4392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Signal en sortie 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759" y="2492896"/>
            <a:ext cx="4705709" cy="2958715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79F14B17-E524-49C9-825F-662EB3D54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  <a:latin typeface="Bebas Neue" panose="020B0606020202050201" pitchFamily="34" charset="0"/>
              </a:rPr>
              <a:t>Génération du son</a:t>
            </a:r>
          </a:p>
        </p:txBody>
      </p:sp>
      <p:pic>
        <p:nvPicPr>
          <p:cNvPr id="8" name="Picture 2" descr="Résultat de recherche d'images pour &quot;STM32F746G-DIS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7926" y="2183668"/>
            <a:ext cx="3514700" cy="35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ccolade ouvrante 8"/>
          <p:cNvSpPr/>
          <p:nvPr/>
        </p:nvSpPr>
        <p:spPr>
          <a:xfrm>
            <a:off x="3572626" y="2492896"/>
            <a:ext cx="455455" cy="2952328"/>
          </a:xfrm>
          <a:prstGeom prst="leftBrac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en arc 10"/>
          <p:cNvCxnSpPr>
            <a:stCxn id="9" idx="1"/>
          </p:cNvCxnSpPr>
          <p:nvPr/>
        </p:nvCxnSpPr>
        <p:spPr>
          <a:xfrm rot="10800000" flipV="1">
            <a:off x="2866238" y="3969060"/>
            <a:ext cx="706388" cy="1260140"/>
          </a:xfrm>
          <a:prstGeom prst="curvedConnector3">
            <a:avLst>
              <a:gd name="adj1" fmla="val 5000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-314026" y="1702393"/>
            <a:ext cx="4392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3168371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>
                <a:solidFill>
                  <a:prstClr val="black">
                    <a:tint val="75000"/>
                  </a:prstClr>
                </a:solidFill>
              </a:rPr>
              <a:t>Antoine MENET    </a:t>
            </a:r>
            <a:r>
              <a:rPr lang="fr-FR" dirty="0" err="1">
                <a:solidFill>
                  <a:prstClr val="black">
                    <a:tint val="75000"/>
                  </a:prstClr>
                </a:solidFill>
              </a:rPr>
              <a:t>Furkan</a:t>
            </a:r>
            <a:r>
              <a:rPr lang="fr-FR" dirty="0">
                <a:solidFill>
                  <a:prstClr val="black">
                    <a:tint val="75000"/>
                  </a:prstClr>
                </a:solidFill>
              </a:rPr>
              <a:t> MIRCILOGLU  Théophile MERLAND       Ulrich URSO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B5C7-CE08-44EC-BF69-14057C19FCB2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79F14B17-E524-49C9-825F-662EB3D54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  <a:latin typeface="Bebas Neue" panose="020B0606020202050201" pitchFamily="34" charset="0"/>
              </a:rPr>
              <a:t>Piste d’améliorations</a:t>
            </a:r>
          </a:p>
        </p:txBody>
      </p:sp>
      <p:sp>
        <p:nvSpPr>
          <p:cNvPr id="2" name="Ellipse 1"/>
          <p:cNvSpPr/>
          <p:nvPr/>
        </p:nvSpPr>
        <p:spPr>
          <a:xfrm>
            <a:off x="2735796" y="4109601"/>
            <a:ext cx="1926214" cy="190913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2780801" y="4714496"/>
            <a:ext cx="1836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bg1"/>
                </a:solidFill>
              </a:rPr>
              <a:t>Ajout d’un équaliseur  </a:t>
            </a:r>
          </a:p>
        </p:txBody>
      </p:sp>
      <p:sp>
        <p:nvSpPr>
          <p:cNvPr id="11" name="Ellipse 10"/>
          <p:cNvSpPr/>
          <p:nvPr/>
        </p:nvSpPr>
        <p:spPr>
          <a:xfrm>
            <a:off x="4662010" y="1724001"/>
            <a:ext cx="2079231" cy="208823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4783523" y="2414174"/>
            <a:ext cx="1836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bg1"/>
                </a:solidFill>
              </a:rPr>
              <a:t>Gestion du volume</a:t>
            </a:r>
          </a:p>
        </p:txBody>
      </p:sp>
      <p:sp>
        <p:nvSpPr>
          <p:cNvPr id="17" name="Ellipse 16"/>
          <p:cNvSpPr/>
          <p:nvPr/>
        </p:nvSpPr>
        <p:spPr>
          <a:xfrm>
            <a:off x="935596" y="1431727"/>
            <a:ext cx="2322258" cy="234026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1178623" y="2247914"/>
            <a:ext cx="1836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bg1"/>
                </a:solidFill>
              </a:rPr>
              <a:t>Mise en place d’interruptions</a:t>
            </a:r>
          </a:p>
        </p:txBody>
      </p:sp>
      <p:sp>
        <p:nvSpPr>
          <p:cNvPr id="19" name="Ellipse 18"/>
          <p:cNvSpPr/>
          <p:nvPr/>
        </p:nvSpPr>
        <p:spPr>
          <a:xfrm>
            <a:off x="6542624" y="4109601"/>
            <a:ext cx="1926214" cy="190913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6587629" y="4710225"/>
            <a:ext cx="1836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bg1"/>
                </a:solidFill>
              </a:rPr>
              <a:t>Rajout de plus de touches</a:t>
            </a:r>
          </a:p>
        </p:txBody>
      </p:sp>
    </p:spTree>
    <p:extLst>
      <p:ext uri="{BB962C8B-B14F-4D97-AF65-F5344CB8AC3E}">
        <p14:creationId xmlns:p14="http://schemas.microsoft.com/office/powerpoint/2010/main" val="2244012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80B43C4-7D49-4701-A08C-BA956F866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prstClr val="black">
                    <a:tint val="75000"/>
                  </a:prstClr>
                </a:solidFill>
              </a:rPr>
              <a:t>Antoine MENET    Furkan MIRCILOGLU  Théophile MERLAND       Ulrich URSO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67B72E-4CA9-41BC-8B36-476B48B89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B5C7-CE08-44EC-BF69-14057C19FCB2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E4710259-8A6D-499D-8475-3440AC6CB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  <a:latin typeface="Bebas Neue" panose="020B0606020202050201" pitchFamily="34" charset="0"/>
              </a:rPr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1910980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A7E675-EBFD-4EEC-8DC6-3014D8D27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621" y="0"/>
            <a:ext cx="8229600" cy="1143000"/>
          </a:xfrm>
        </p:spPr>
        <p:txBody>
          <a:bodyPr>
            <a:normAutofit/>
          </a:bodyPr>
          <a:lstStyle/>
          <a:p>
            <a:r>
              <a:rPr lang="fr-FR" sz="5400" dirty="0">
                <a:solidFill>
                  <a:schemeClr val="bg1"/>
                </a:solidFill>
                <a:latin typeface="Bebas Neue" panose="020B0606020202050201" pitchFamily="34" charset="0"/>
              </a:rPr>
              <a:t>Contexte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476D432-F9CC-484F-85F2-19A5D6AE6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prstClr val="black">
                    <a:tint val="75000"/>
                  </a:prstClr>
                </a:solidFill>
              </a:rPr>
              <a:t>Antoine MENET    Furkan MIRCILOGLU  Théophile MERLAND       Ulrich URSO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D40A627-C587-4013-A9EB-46D2215D8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B5C7-CE08-44EC-BF69-14057C19FCB2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Graphique 5" descr="Homme">
            <a:extLst>
              <a:ext uri="{FF2B5EF4-FFF2-40B4-BE49-F238E27FC236}">
                <a16:creationId xmlns:a16="http://schemas.microsoft.com/office/drawing/2014/main" id="{BA5C10CE-AEA5-4008-8B5F-6EFEF14A24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8846" y="3767388"/>
            <a:ext cx="1389804" cy="1389804"/>
          </a:xfrm>
          <a:prstGeom prst="rect">
            <a:avLst/>
          </a:prstGeom>
        </p:spPr>
      </p:pic>
      <p:pic>
        <p:nvPicPr>
          <p:cNvPr id="7" name="Graphique 6" descr="Homme">
            <a:extLst>
              <a:ext uri="{FF2B5EF4-FFF2-40B4-BE49-F238E27FC236}">
                <a16:creationId xmlns:a16="http://schemas.microsoft.com/office/drawing/2014/main" id="{E6316F9E-7D80-4F3F-9C12-BD4A2B18F3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3748" y="3761133"/>
            <a:ext cx="1389804" cy="1389804"/>
          </a:xfrm>
          <a:prstGeom prst="rect">
            <a:avLst/>
          </a:prstGeom>
        </p:spPr>
      </p:pic>
      <p:pic>
        <p:nvPicPr>
          <p:cNvPr id="8" name="Graphique 7" descr="Homme">
            <a:extLst>
              <a:ext uri="{FF2B5EF4-FFF2-40B4-BE49-F238E27FC236}">
                <a16:creationId xmlns:a16="http://schemas.microsoft.com/office/drawing/2014/main" id="{5A8FC51D-6F6B-4F0C-B255-783EA9E421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03905" y="3776361"/>
            <a:ext cx="1389804" cy="1389804"/>
          </a:xfrm>
          <a:prstGeom prst="rect">
            <a:avLst/>
          </a:prstGeom>
        </p:spPr>
      </p:pic>
      <p:pic>
        <p:nvPicPr>
          <p:cNvPr id="9" name="Graphique 8" descr="Homme">
            <a:extLst>
              <a:ext uri="{FF2B5EF4-FFF2-40B4-BE49-F238E27FC236}">
                <a16:creationId xmlns:a16="http://schemas.microsoft.com/office/drawing/2014/main" id="{E15040F6-77EA-4478-B2E7-0B5AEF4C35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2647" y="3773619"/>
            <a:ext cx="1389804" cy="1389804"/>
          </a:xfrm>
          <a:prstGeom prst="rect">
            <a:avLst/>
          </a:prstGeom>
        </p:spPr>
      </p:pic>
      <p:pic>
        <p:nvPicPr>
          <p:cNvPr id="11" name="Graphique 10" descr="Tablette">
            <a:extLst>
              <a:ext uri="{FF2B5EF4-FFF2-40B4-BE49-F238E27FC236}">
                <a16:creationId xmlns:a16="http://schemas.microsoft.com/office/drawing/2014/main" id="{F0D489BC-A4C0-446F-8892-983D0818196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71113" y="3316790"/>
            <a:ext cx="888686" cy="88868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4C72631-DC82-41E7-A89B-3B06F217540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145" y="3585206"/>
            <a:ext cx="328884" cy="328884"/>
          </a:xfrm>
          <a:prstGeom prst="rect">
            <a:avLst/>
          </a:prstGeom>
        </p:spPr>
      </p:pic>
      <p:pic>
        <p:nvPicPr>
          <p:cNvPr id="15" name="Graphique 14" descr="Haut-parleurs">
            <a:extLst>
              <a:ext uri="{FF2B5EF4-FFF2-40B4-BE49-F238E27FC236}">
                <a16:creationId xmlns:a16="http://schemas.microsoft.com/office/drawing/2014/main" id="{28BAB56A-477C-418D-BCC4-AF6AEC7CDCF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74471" y="3815763"/>
            <a:ext cx="914400" cy="914400"/>
          </a:xfrm>
          <a:prstGeom prst="rect">
            <a:avLst/>
          </a:prstGeom>
        </p:spPr>
      </p:pic>
      <p:pic>
        <p:nvPicPr>
          <p:cNvPr id="17" name="Graphique 16" descr="Musique">
            <a:extLst>
              <a:ext uri="{FF2B5EF4-FFF2-40B4-BE49-F238E27FC236}">
                <a16:creationId xmlns:a16="http://schemas.microsoft.com/office/drawing/2014/main" id="{46593731-C9E1-41E4-9B50-AED95D58732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132989" y="3413277"/>
            <a:ext cx="494360" cy="494360"/>
          </a:xfrm>
          <a:prstGeom prst="rect">
            <a:avLst/>
          </a:prstGeom>
        </p:spPr>
      </p:pic>
      <p:pic>
        <p:nvPicPr>
          <p:cNvPr id="18" name="Graphique 17" descr="Musique">
            <a:extLst>
              <a:ext uri="{FF2B5EF4-FFF2-40B4-BE49-F238E27FC236}">
                <a16:creationId xmlns:a16="http://schemas.microsoft.com/office/drawing/2014/main" id="{EE36037E-E59D-4C4B-A771-D2A310414B0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41691" y="3240687"/>
            <a:ext cx="494360" cy="494360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323528" y="2686793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Interface Android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4644008" y="2680365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Réception et traitement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2802194" y="1630753"/>
            <a:ext cx="3532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Deux groupe de travail </a:t>
            </a:r>
          </a:p>
        </p:txBody>
      </p:sp>
      <p:cxnSp>
        <p:nvCxnSpPr>
          <p:cNvPr id="21" name="Connecteur en angle 20"/>
          <p:cNvCxnSpPr>
            <a:stCxn id="19" idx="1"/>
            <a:endCxn id="14" idx="0"/>
          </p:cNvCxnSpPr>
          <p:nvPr/>
        </p:nvCxnSpPr>
        <p:spPr>
          <a:xfrm rot="10800000" flipV="1">
            <a:off x="2411760" y="1892363"/>
            <a:ext cx="390434" cy="7944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en angle 24"/>
          <p:cNvCxnSpPr>
            <a:stCxn id="19" idx="3"/>
            <a:endCxn id="16" idx="0"/>
          </p:cNvCxnSpPr>
          <p:nvPr/>
        </p:nvCxnSpPr>
        <p:spPr>
          <a:xfrm>
            <a:off x="6334647" y="1892363"/>
            <a:ext cx="397593" cy="7880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122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369574-F4CE-4797-BAF8-AAF0CA0EF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5923"/>
            <a:ext cx="8229600" cy="1143000"/>
          </a:xfrm>
        </p:spPr>
        <p:txBody>
          <a:bodyPr>
            <a:normAutofit/>
          </a:bodyPr>
          <a:lstStyle/>
          <a:p>
            <a:r>
              <a:rPr lang="fr-FR" sz="5400" dirty="0">
                <a:solidFill>
                  <a:schemeClr val="bg1"/>
                </a:solidFill>
                <a:latin typeface="Bebas Neue" panose="020B0606020202050201" pitchFamily="34" charset="0"/>
              </a:rPr>
              <a:t>Sommaire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9BCF891-A65A-4A22-B0F2-E15287587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prstClr val="black">
                    <a:tint val="75000"/>
                  </a:prstClr>
                </a:solidFill>
              </a:rPr>
              <a:t>Antoine MENET    Furkan MIRCILOGLU  Théophile MERLAND       Ulrich URSO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7837BB-0905-4FA5-9DBA-7B564A6C0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B5C7-CE08-44EC-BF69-14057C19FCB2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7D66168-64E4-469E-8FC4-5627B2608F7C}"/>
              </a:ext>
            </a:extLst>
          </p:cNvPr>
          <p:cNvSpPr txBox="1"/>
          <p:nvPr/>
        </p:nvSpPr>
        <p:spPr>
          <a:xfrm>
            <a:off x="513910" y="1658357"/>
            <a:ext cx="522058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Bebas Neue" panose="020B0606020202050201" pitchFamily="34" charset="0"/>
              </a:rPr>
              <a:t>Schéma synoptique</a:t>
            </a:r>
          </a:p>
          <a:p>
            <a:endParaRPr lang="fr-FR" sz="2000" dirty="0">
              <a:latin typeface="Bebas Neue" panose="020B0606020202050201" pitchFamily="34" charset="0"/>
            </a:endParaRPr>
          </a:p>
          <a:p>
            <a:r>
              <a:rPr lang="fr-FR" sz="2400" dirty="0">
                <a:latin typeface="Bebas Neue" panose="020B0606020202050201" pitchFamily="34" charset="0"/>
              </a:rPr>
              <a:t>Application Android</a:t>
            </a:r>
          </a:p>
          <a:p>
            <a:r>
              <a:rPr lang="fr-FR" sz="2000" dirty="0">
                <a:latin typeface="Bebas Neue" panose="020B0606020202050201" pitchFamily="34" charset="0"/>
              </a:rPr>
              <a:t>Interface Utilisateur</a:t>
            </a:r>
          </a:p>
          <a:p>
            <a:r>
              <a:rPr lang="fr-FR" sz="2000" dirty="0">
                <a:latin typeface="Bebas Neue" panose="020B0606020202050201" pitchFamily="34" charset="0"/>
              </a:rPr>
              <a:t>Trame Bluetooth</a:t>
            </a:r>
          </a:p>
          <a:p>
            <a:endParaRPr lang="fr-FR" sz="2000" dirty="0">
              <a:latin typeface="Bebas Neue" panose="020B0606020202050201" pitchFamily="34" charset="0"/>
            </a:endParaRPr>
          </a:p>
          <a:p>
            <a:r>
              <a:rPr lang="fr-FR" sz="2400" dirty="0">
                <a:latin typeface="Bebas Neue" panose="020B0606020202050201" pitchFamily="34" charset="0"/>
              </a:rPr>
              <a:t>Carte STM32</a:t>
            </a:r>
          </a:p>
          <a:p>
            <a:r>
              <a:rPr lang="fr-FR" sz="2000" dirty="0">
                <a:latin typeface="Bebas Neue" panose="020B0606020202050201" pitchFamily="34" charset="0"/>
              </a:rPr>
              <a:t>Réception Bluetooth</a:t>
            </a:r>
          </a:p>
          <a:p>
            <a:r>
              <a:rPr lang="fr-FR" sz="2000" dirty="0">
                <a:latin typeface="Bebas Neue" panose="020B0606020202050201" pitchFamily="34" charset="0"/>
              </a:rPr>
              <a:t>Génération du Son</a:t>
            </a:r>
          </a:p>
          <a:p>
            <a:endParaRPr lang="fr-FR" sz="2400" dirty="0">
              <a:latin typeface="Bebas Neue" panose="020B0606020202050201" pitchFamily="34" charset="0"/>
            </a:endParaRPr>
          </a:p>
          <a:p>
            <a:r>
              <a:rPr lang="fr-FR" sz="2400" dirty="0">
                <a:latin typeface="Bebas Neue" panose="020B0606020202050201" pitchFamily="34" charset="0"/>
              </a:rPr>
              <a:t>Piste d’amélioration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9601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8FCC72-B3BD-4DC8-9B80-FFA18A3E6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78" y="44624"/>
            <a:ext cx="8229600" cy="1143000"/>
          </a:xfrm>
        </p:spPr>
        <p:txBody>
          <a:bodyPr>
            <a:normAutofit/>
          </a:bodyPr>
          <a:lstStyle/>
          <a:p>
            <a:r>
              <a:rPr lang="fr-FR" sz="5400" dirty="0">
                <a:solidFill>
                  <a:schemeClr val="bg1"/>
                </a:solidFill>
                <a:latin typeface="Bebas Neue" panose="020B0606020202050201" pitchFamily="34" charset="0"/>
              </a:rPr>
              <a:t>Schémas synoptique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E52DB23-494F-45F6-91B3-6DFC00326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prstClr val="black">
                    <a:tint val="75000"/>
                  </a:prstClr>
                </a:solidFill>
              </a:rPr>
              <a:t>Antoine MENET    Furkan MIRCILOGLU  Théophile MERLAND       Ulrich URSO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BD676FF-F3B3-400F-9C6E-ACABE3B50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B5C7-CE08-44EC-BF69-14057C19FCB2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750BA33-3534-4983-A3E3-2632C3D013B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398" y="2564904"/>
            <a:ext cx="7236804" cy="273630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210294" y="1781101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Interface Android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4608004" y="178110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Réception et traitement</a:t>
            </a:r>
          </a:p>
        </p:txBody>
      </p:sp>
    </p:spTree>
    <p:extLst>
      <p:ext uri="{BB962C8B-B14F-4D97-AF65-F5344CB8AC3E}">
        <p14:creationId xmlns:p14="http://schemas.microsoft.com/office/powerpoint/2010/main" val="3590585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A3A9C3-5B12-44CA-B0D8-2135A286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54" y="22956"/>
            <a:ext cx="8229600" cy="1143000"/>
          </a:xfrm>
        </p:spPr>
        <p:txBody>
          <a:bodyPr>
            <a:normAutofit/>
          </a:bodyPr>
          <a:lstStyle/>
          <a:p>
            <a:r>
              <a:rPr lang="fr-FR" sz="5400" dirty="0">
                <a:solidFill>
                  <a:schemeClr val="bg1"/>
                </a:solidFill>
                <a:latin typeface="Bebas Neue" panose="020B0606020202050201" pitchFamily="34" charset="0"/>
              </a:rPr>
              <a:t>Matériels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D37D84C-AA71-4343-B9B5-28070E79B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11928" y="6356349"/>
            <a:ext cx="3280184" cy="365125"/>
          </a:xfrm>
        </p:spPr>
        <p:txBody>
          <a:bodyPr/>
          <a:lstStyle/>
          <a:p>
            <a:pPr algn="l"/>
            <a:r>
              <a:rPr lang="fr-FR" dirty="0">
                <a:solidFill>
                  <a:prstClr val="black">
                    <a:tint val="75000"/>
                  </a:prstClr>
                </a:solidFill>
              </a:rPr>
              <a:t>    Antoine MENET    	Furkan MIRCILOGLU  Théophile MERLAND       	       Ulrich URSO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9E8C2F-90C5-4F0A-BF3B-51FDB5D00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B5C7-CE08-44EC-BF69-14057C19FCB2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119E80B-C428-499F-8F04-63FFB8DEE0B7}"/>
              </a:ext>
            </a:extLst>
          </p:cNvPr>
          <p:cNvSpPr txBox="1"/>
          <p:nvPr/>
        </p:nvSpPr>
        <p:spPr>
          <a:xfrm>
            <a:off x="979969" y="2617608"/>
            <a:ext cx="2500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Tablette Android </a:t>
            </a:r>
          </a:p>
          <a:p>
            <a:endParaRPr lang="fr-FR" dirty="0"/>
          </a:p>
          <a:p>
            <a:r>
              <a:rPr lang="fr-FR" dirty="0"/>
              <a:t>Un Ordinateur</a:t>
            </a:r>
          </a:p>
          <a:p>
            <a:endParaRPr lang="fr-FR" dirty="0"/>
          </a:p>
        </p:txBody>
      </p:sp>
      <p:pic>
        <p:nvPicPr>
          <p:cNvPr id="6" name="Picture 2" descr="Résultat de recherche d'images pour &quot;STM32F746G-DISCO&quot;">
            <a:extLst>
              <a:ext uri="{FF2B5EF4-FFF2-40B4-BE49-F238E27FC236}">
                <a16:creationId xmlns:a16="http://schemas.microsoft.com/office/drawing/2014/main" id="{DA089D9E-E2D6-464A-A6AD-80D01BD98D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38" b="17289"/>
          <a:stretch/>
        </p:blipFill>
        <p:spPr bwMode="auto">
          <a:xfrm>
            <a:off x="7318989" y="2556247"/>
            <a:ext cx="1434119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ésultat de recherche d'images pour &quot;ZS-040&quot;">
            <a:extLst>
              <a:ext uri="{FF2B5EF4-FFF2-40B4-BE49-F238E27FC236}">
                <a16:creationId xmlns:a16="http://schemas.microsoft.com/office/drawing/2014/main" id="{BEB1DC7A-F485-4135-870D-58925E1A7B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19" t="38093" r="11485" b="42717"/>
          <a:stretch/>
        </p:blipFill>
        <p:spPr bwMode="auto">
          <a:xfrm>
            <a:off x="7568940" y="4042622"/>
            <a:ext cx="1168450" cy="50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38BE821-343B-49DD-9912-001B011F74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69" y="3887514"/>
            <a:ext cx="1306991" cy="187744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C430E15-35A9-4490-8138-E9EA4EBABB5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8" t="18104" r="14492" b="13745"/>
          <a:stretch/>
        </p:blipFill>
        <p:spPr>
          <a:xfrm rot="16200000">
            <a:off x="7602104" y="4809357"/>
            <a:ext cx="1127571" cy="1143001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0" y="1837634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Interface Android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119E80B-C428-499F-8F04-63FFB8DEE0B7}"/>
              </a:ext>
            </a:extLst>
          </p:cNvPr>
          <p:cNvSpPr txBox="1"/>
          <p:nvPr/>
        </p:nvSpPr>
        <p:spPr>
          <a:xfrm>
            <a:off x="5004048" y="2472961"/>
            <a:ext cx="26121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/>
              <a:t>Carte SMT32F746</a:t>
            </a:r>
          </a:p>
          <a:p>
            <a:endParaRPr lang="fr-FR" dirty="0"/>
          </a:p>
          <a:p>
            <a:r>
              <a:rPr lang="fr-FR" dirty="0"/>
              <a:t>Un module Bluetooth</a:t>
            </a:r>
          </a:p>
          <a:p>
            <a:endParaRPr lang="fr-FR" dirty="0"/>
          </a:p>
          <a:p>
            <a:r>
              <a:rPr lang="fr-FR" dirty="0"/>
              <a:t>Un Ampli</a:t>
            </a:r>
          </a:p>
          <a:p>
            <a:endParaRPr lang="fr-FR" dirty="0"/>
          </a:p>
          <a:p>
            <a:r>
              <a:rPr lang="fr-FR" dirty="0"/>
              <a:t>Une Enceinte</a:t>
            </a:r>
          </a:p>
          <a:p>
            <a:endParaRPr lang="fr-FR" dirty="0"/>
          </a:p>
          <a:p>
            <a:r>
              <a:rPr lang="fr-FR" dirty="0"/>
              <a:t>Un Ordinateur</a:t>
            </a:r>
          </a:p>
          <a:p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4427984" y="1829299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Réception et traitement</a:t>
            </a:r>
          </a:p>
        </p:txBody>
      </p:sp>
    </p:spTree>
    <p:extLst>
      <p:ext uri="{BB962C8B-B14F-4D97-AF65-F5344CB8AC3E}">
        <p14:creationId xmlns:p14="http://schemas.microsoft.com/office/powerpoint/2010/main" val="1889206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728B07-B8E7-4809-B9A3-7E0BB0314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832" y="44624"/>
            <a:ext cx="8229600" cy="1143000"/>
          </a:xfrm>
        </p:spPr>
        <p:txBody>
          <a:bodyPr>
            <a:normAutofit/>
          </a:bodyPr>
          <a:lstStyle/>
          <a:p>
            <a:r>
              <a:rPr lang="fr-FR" sz="5400" dirty="0">
                <a:solidFill>
                  <a:schemeClr val="bg1"/>
                </a:solidFill>
                <a:latin typeface="Bebas Neue" panose="020B0606020202050201" pitchFamily="34" charset="0"/>
              </a:rPr>
              <a:t>Interface utilisateur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63AD2A8-DCD1-42BA-B425-92AF513DA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9832" y="6356350"/>
            <a:ext cx="2895600" cy="365125"/>
          </a:xfrm>
        </p:spPr>
        <p:txBody>
          <a:bodyPr/>
          <a:lstStyle/>
          <a:p>
            <a:r>
              <a:rPr lang="fr-FR">
                <a:solidFill>
                  <a:prstClr val="black">
                    <a:tint val="75000"/>
                  </a:prstClr>
                </a:solidFill>
              </a:rPr>
              <a:t>Antoine MENET    Furkan MIRCILOGLU  Théophile MERLAND       Ulrich URSO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DFF6533-201C-4E96-9F77-E42B9681A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B5C7-CE08-44EC-BF69-14057C19FCB2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7A0014D-FD8C-4544-8D03-3C38EB276C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148301"/>
            <a:ext cx="5735927" cy="358495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02D79C8-F193-48A5-AA81-CD9A989DA49F}"/>
              </a:ext>
            </a:extLst>
          </p:cNvPr>
          <p:cNvSpPr/>
          <p:nvPr/>
        </p:nvSpPr>
        <p:spPr>
          <a:xfrm>
            <a:off x="1428360" y="2076293"/>
            <a:ext cx="4007736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56D919-0E9F-44BA-B50B-13D183B2DE44}"/>
              </a:ext>
            </a:extLst>
          </p:cNvPr>
          <p:cNvSpPr/>
          <p:nvPr/>
        </p:nvSpPr>
        <p:spPr>
          <a:xfrm>
            <a:off x="1433545" y="3067352"/>
            <a:ext cx="6167975" cy="27379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5CA255-7B8F-4392-BF05-70C8217ED630}"/>
              </a:ext>
            </a:extLst>
          </p:cNvPr>
          <p:cNvSpPr/>
          <p:nvPr/>
        </p:nvSpPr>
        <p:spPr>
          <a:xfrm>
            <a:off x="5840431" y="2076293"/>
            <a:ext cx="1107833" cy="57606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575556" y="155404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Connexion Bluetooth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6553200" y="1554044"/>
            <a:ext cx="237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00B0F0"/>
                </a:solidFill>
              </a:rPr>
              <a:t>Apprentissage et Démo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429300" y="266201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00B050"/>
                </a:solidFill>
              </a:rPr>
              <a:t>Clavier</a:t>
            </a:r>
          </a:p>
        </p:txBody>
      </p:sp>
      <p:cxnSp>
        <p:nvCxnSpPr>
          <p:cNvPr id="14" name="Connecteur en angle 13"/>
          <p:cNvCxnSpPr>
            <a:stCxn id="10" idx="3"/>
            <a:endCxn id="7" idx="0"/>
          </p:cNvCxnSpPr>
          <p:nvPr/>
        </p:nvCxnSpPr>
        <p:spPr>
          <a:xfrm>
            <a:off x="2735796" y="1738710"/>
            <a:ext cx="696432" cy="3375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en angle 15"/>
          <p:cNvCxnSpPr>
            <a:stCxn id="11" idx="1"/>
            <a:endCxn id="9" idx="0"/>
          </p:cNvCxnSpPr>
          <p:nvPr/>
        </p:nvCxnSpPr>
        <p:spPr>
          <a:xfrm rot="10800000" flipV="1">
            <a:off x="6394348" y="1738709"/>
            <a:ext cx="158852" cy="3375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663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prstClr val="black">
                    <a:tint val="75000"/>
                  </a:prstClr>
                </a:solidFill>
              </a:rPr>
              <a:t>Antoine MENET    Furkan MIRCILOGLU  Théophile MERLAND       Ulrich URSO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B5C7-CE08-44EC-BF69-14057C19FCB2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188" y="2087111"/>
            <a:ext cx="5759624" cy="3599765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58728B07-B8E7-4809-B9A3-7E0BB0314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832" y="44624"/>
            <a:ext cx="8229600" cy="1143000"/>
          </a:xfrm>
        </p:spPr>
        <p:txBody>
          <a:bodyPr>
            <a:normAutofit/>
          </a:bodyPr>
          <a:lstStyle/>
          <a:p>
            <a:r>
              <a:rPr lang="fr-FR" sz="4800" dirty="0">
                <a:solidFill>
                  <a:schemeClr val="bg1"/>
                </a:solidFill>
                <a:latin typeface="Bebas Neue" panose="020B0606020202050201" pitchFamily="34" charset="0"/>
              </a:rPr>
              <a:t>Fonctionnalités supplémentaires</a:t>
            </a:r>
          </a:p>
        </p:txBody>
      </p:sp>
    </p:spTree>
    <p:extLst>
      <p:ext uri="{BB962C8B-B14F-4D97-AF65-F5344CB8AC3E}">
        <p14:creationId xmlns:p14="http://schemas.microsoft.com/office/powerpoint/2010/main" val="3000811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0587E5-8FEC-4216-915E-DA43785D6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887" y="44624"/>
            <a:ext cx="8229600" cy="1143000"/>
          </a:xfrm>
        </p:spPr>
        <p:txBody>
          <a:bodyPr>
            <a:normAutofit/>
          </a:bodyPr>
          <a:lstStyle/>
          <a:p>
            <a:r>
              <a:rPr lang="fr-FR" sz="5400" dirty="0">
                <a:solidFill>
                  <a:schemeClr val="bg1"/>
                </a:solidFill>
                <a:latin typeface="Bebas Neue" panose="020B0606020202050201" pitchFamily="34" charset="0"/>
              </a:rPr>
              <a:t>Trame Bluetooth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3076081-594B-46BD-9B03-25A30C432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prstClr val="black">
                    <a:tint val="75000"/>
                  </a:prstClr>
                </a:solidFill>
              </a:rPr>
              <a:t>Antoine MENET    Furkan MIRCILOGLU  Théophile MERLAND       Ulrich URSO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77E438C-F82E-497F-9CD1-F598D58A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B5C7-CE08-44EC-BF69-14057C19FCB2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247C21A-CE4E-4E6D-A58F-91B1D075706F}"/>
              </a:ext>
            </a:extLst>
          </p:cNvPr>
          <p:cNvSpPr txBox="1"/>
          <p:nvPr/>
        </p:nvSpPr>
        <p:spPr>
          <a:xfrm>
            <a:off x="3535908" y="2066858"/>
            <a:ext cx="1729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</a:rPr>
              <a:t>0</a:t>
            </a:r>
            <a:r>
              <a:rPr lang="fr-FR" sz="2800" dirty="0">
                <a:solidFill>
                  <a:srgbClr val="00B0F0"/>
                </a:solidFill>
              </a:rPr>
              <a:t>000 1000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94A9D1C-17FD-4588-89B0-AFD43BE4CD70}"/>
              </a:ext>
            </a:extLst>
          </p:cNvPr>
          <p:cNvSpPr txBox="1"/>
          <p:nvPr/>
        </p:nvSpPr>
        <p:spPr>
          <a:xfrm>
            <a:off x="3535908" y="2473190"/>
            <a:ext cx="145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Id        </a:t>
            </a:r>
            <a:r>
              <a:rPr lang="fr-FR" dirty="0">
                <a:solidFill>
                  <a:srgbClr val="00B0F0"/>
                </a:solidFill>
              </a:rPr>
              <a:t>Note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F360797-C340-45F9-8022-AFAA815693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" t="34246" r="68900" b="20742"/>
          <a:stretch/>
        </p:blipFill>
        <p:spPr>
          <a:xfrm rot="5400000">
            <a:off x="-251352" y="1897503"/>
            <a:ext cx="2387065" cy="122413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827739A-C126-4695-9441-59CDD738807F}"/>
              </a:ext>
            </a:extLst>
          </p:cNvPr>
          <p:cNvSpPr txBox="1"/>
          <p:nvPr/>
        </p:nvSpPr>
        <p:spPr>
          <a:xfrm>
            <a:off x="1682726" y="2066858"/>
            <a:ext cx="1729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</a:rPr>
              <a:t>1</a:t>
            </a:r>
            <a:r>
              <a:rPr lang="fr-FR" sz="2800" dirty="0">
                <a:solidFill>
                  <a:srgbClr val="00B0F0"/>
                </a:solidFill>
              </a:rPr>
              <a:t>000 0001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06190FA-E25F-4CC0-8F3B-59EC6C42F23F}"/>
              </a:ext>
            </a:extLst>
          </p:cNvPr>
          <p:cNvSpPr txBox="1"/>
          <p:nvPr/>
        </p:nvSpPr>
        <p:spPr>
          <a:xfrm>
            <a:off x="1692020" y="2435824"/>
            <a:ext cx="145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Id        </a:t>
            </a:r>
            <a:r>
              <a:rPr lang="fr-FR" dirty="0">
                <a:solidFill>
                  <a:srgbClr val="00B0F0"/>
                </a:solidFill>
              </a:rPr>
              <a:t>Note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7965915-32FF-4DB5-A191-53C297527884}"/>
              </a:ext>
            </a:extLst>
          </p:cNvPr>
          <p:cNvSpPr txBox="1"/>
          <p:nvPr/>
        </p:nvSpPr>
        <p:spPr>
          <a:xfrm>
            <a:off x="6932105" y="4071510"/>
            <a:ext cx="1729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</a:rPr>
              <a:t>0</a:t>
            </a:r>
            <a:r>
              <a:rPr lang="fr-FR" sz="2800" dirty="0">
                <a:solidFill>
                  <a:srgbClr val="00B0F0"/>
                </a:solidFill>
              </a:rPr>
              <a:t>000 1000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F1AF1061-87D4-4177-BABF-18BAAF58E971}"/>
              </a:ext>
            </a:extLst>
          </p:cNvPr>
          <p:cNvCxnSpPr>
            <a:cxnSpLocks/>
          </p:cNvCxnSpPr>
          <p:nvPr/>
        </p:nvCxnSpPr>
        <p:spPr>
          <a:xfrm flipH="1">
            <a:off x="7915712" y="4515858"/>
            <a:ext cx="22656" cy="99497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43DEC400-2413-4B21-8982-61EA48045E77}"/>
              </a:ext>
            </a:extLst>
          </p:cNvPr>
          <p:cNvCxnSpPr>
            <a:cxnSpLocks/>
          </p:cNvCxnSpPr>
          <p:nvPr/>
        </p:nvCxnSpPr>
        <p:spPr>
          <a:xfrm>
            <a:off x="7113554" y="4542558"/>
            <a:ext cx="0" cy="9023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71D42DC4-6DD6-4BD5-A4AC-C4F3A3913F0F}"/>
              </a:ext>
            </a:extLst>
          </p:cNvPr>
          <p:cNvSpPr txBox="1"/>
          <p:nvPr/>
        </p:nvSpPr>
        <p:spPr>
          <a:xfrm>
            <a:off x="4175802" y="4071510"/>
            <a:ext cx="1729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</a:rPr>
              <a:t>1</a:t>
            </a:r>
            <a:r>
              <a:rPr lang="fr-FR" sz="2800" dirty="0">
                <a:solidFill>
                  <a:srgbClr val="00B0F0"/>
                </a:solidFill>
              </a:rPr>
              <a:t>000 0001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4D95CDD-7FC3-4DA4-ACF5-7B6A7BFAE1ED}"/>
              </a:ext>
            </a:extLst>
          </p:cNvPr>
          <p:cNvSpPr txBox="1"/>
          <p:nvPr/>
        </p:nvSpPr>
        <p:spPr>
          <a:xfrm>
            <a:off x="6848912" y="547983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F0"/>
                </a:solidFill>
              </a:rPr>
              <a:t>Do Re Mi Fa Sol La Si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2199601-CC73-42D1-B08A-ECCEA870D842}"/>
              </a:ext>
            </a:extLst>
          </p:cNvPr>
          <p:cNvCxnSpPr>
            <a:cxnSpLocks/>
          </p:cNvCxnSpPr>
          <p:nvPr/>
        </p:nvCxnSpPr>
        <p:spPr>
          <a:xfrm>
            <a:off x="4356629" y="4523608"/>
            <a:ext cx="0" cy="9023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5B45CF89-32D4-43CA-A441-48C6EF687A90}"/>
              </a:ext>
            </a:extLst>
          </p:cNvPr>
          <p:cNvSpPr txBox="1"/>
          <p:nvPr/>
        </p:nvSpPr>
        <p:spPr>
          <a:xfrm>
            <a:off x="4103948" y="5479832"/>
            <a:ext cx="2614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F0"/>
                </a:solidFill>
              </a:rPr>
              <a:t>Do# Re# Fa# Sol# La# Do2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CA818470-D738-47D4-94FE-950D35ED5469}"/>
              </a:ext>
            </a:extLst>
          </p:cNvPr>
          <p:cNvSpPr txBox="1"/>
          <p:nvPr/>
        </p:nvSpPr>
        <p:spPr>
          <a:xfrm>
            <a:off x="1692020" y="1448780"/>
            <a:ext cx="172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Trame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8453E1E-C062-4336-81E9-1595F3E0FBA9}"/>
              </a:ext>
            </a:extLst>
          </p:cNvPr>
          <p:cNvSpPr txBox="1"/>
          <p:nvPr/>
        </p:nvSpPr>
        <p:spPr>
          <a:xfrm>
            <a:off x="6938771" y="3753036"/>
            <a:ext cx="172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Octet 1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F9F01BA-CFE2-4314-8418-9802C0EB3651}"/>
              </a:ext>
            </a:extLst>
          </p:cNvPr>
          <p:cNvSpPr txBox="1"/>
          <p:nvPr/>
        </p:nvSpPr>
        <p:spPr>
          <a:xfrm>
            <a:off x="4207345" y="3756840"/>
            <a:ext cx="172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Octet 2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B251CDD6-1859-4414-A5F0-4AF1AB6A43DC}"/>
              </a:ext>
            </a:extLst>
          </p:cNvPr>
          <p:cNvCxnSpPr>
            <a:cxnSpLocks/>
          </p:cNvCxnSpPr>
          <p:nvPr/>
        </p:nvCxnSpPr>
        <p:spPr>
          <a:xfrm flipH="1">
            <a:off x="4576825" y="4493503"/>
            <a:ext cx="1146856" cy="9514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0158FA2F-209C-40A0-B9C7-FC27D64702E5}"/>
              </a:ext>
            </a:extLst>
          </p:cNvPr>
          <p:cNvSpPr txBox="1"/>
          <p:nvPr/>
        </p:nvSpPr>
        <p:spPr>
          <a:xfrm>
            <a:off x="1692019" y="1767461"/>
            <a:ext cx="172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Octet 2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FC4BEA9-C5BC-4552-A6DA-DC67A185528F}"/>
              </a:ext>
            </a:extLst>
          </p:cNvPr>
          <p:cNvSpPr txBox="1"/>
          <p:nvPr/>
        </p:nvSpPr>
        <p:spPr>
          <a:xfrm>
            <a:off x="3615947" y="1778780"/>
            <a:ext cx="172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Octet 1</a:t>
            </a:r>
          </a:p>
        </p:txBody>
      </p:sp>
      <p:pic>
        <p:nvPicPr>
          <p:cNvPr id="27" name="Image 26"/>
          <p:cNvPicPr/>
          <p:nvPr/>
        </p:nvPicPr>
        <p:blipFill>
          <a:blip r:embed="rId3"/>
          <a:stretch>
            <a:fillRect/>
          </a:stretch>
        </p:blipFill>
        <p:spPr>
          <a:xfrm>
            <a:off x="274254" y="3753036"/>
            <a:ext cx="3823028" cy="232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364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prstClr val="black">
                    <a:tint val="75000"/>
                  </a:prstClr>
                </a:solidFill>
              </a:rPr>
              <a:t>Antoine MENET    Furkan MIRCILOGLU  Théophile MERLAND       Ulrich URSO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B5C7-CE08-44EC-BF69-14057C19FCB2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920587E5-8FEC-4216-915E-DA43785D6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887" y="44624"/>
            <a:ext cx="8229600" cy="1143000"/>
          </a:xfrm>
        </p:spPr>
        <p:txBody>
          <a:bodyPr>
            <a:normAutofit/>
          </a:bodyPr>
          <a:lstStyle/>
          <a:p>
            <a:r>
              <a:rPr lang="fr-FR" sz="5400" dirty="0">
                <a:solidFill>
                  <a:schemeClr val="bg1"/>
                </a:solidFill>
                <a:latin typeface="Bebas Neue" panose="020B0606020202050201" pitchFamily="34" charset="0"/>
              </a:rPr>
              <a:t>Montage</a:t>
            </a:r>
          </a:p>
        </p:txBody>
      </p:sp>
      <p:pic>
        <p:nvPicPr>
          <p:cNvPr id="7" name="Imag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692" y="1885184"/>
            <a:ext cx="5832648" cy="4337533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07504" y="1592796"/>
            <a:ext cx="1332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SMT32F746</a:t>
            </a:r>
          </a:p>
        </p:txBody>
      </p:sp>
      <p:cxnSp>
        <p:nvCxnSpPr>
          <p:cNvPr id="9" name="Connecteur en angle 8"/>
          <p:cNvCxnSpPr>
            <a:stCxn id="8" idx="3"/>
          </p:cNvCxnSpPr>
          <p:nvPr/>
        </p:nvCxnSpPr>
        <p:spPr>
          <a:xfrm>
            <a:off x="1439651" y="1762073"/>
            <a:ext cx="900101" cy="3347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6984268" y="4653136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Module Bluetooth</a:t>
            </a:r>
          </a:p>
        </p:txBody>
      </p:sp>
      <p:cxnSp>
        <p:nvCxnSpPr>
          <p:cNvPr id="13" name="Connecteur en angle 12"/>
          <p:cNvCxnSpPr>
            <a:stCxn id="12" idx="2"/>
          </p:cNvCxnSpPr>
          <p:nvPr/>
        </p:nvCxnSpPr>
        <p:spPr>
          <a:xfrm rot="5400000">
            <a:off x="7153545" y="4822415"/>
            <a:ext cx="669560" cy="100811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885585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6195</TotalTime>
  <Words>292</Words>
  <Application>Microsoft Office PowerPoint</Application>
  <PresentationFormat>Affichage à l'écran (4:3)</PresentationFormat>
  <Paragraphs>103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ＭＳ Ｐゴシック</vt:lpstr>
      <vt:lpstr>Arial</vt:lpstr>
      <vt:lpstr>Bebas Neue</vt:lpstr>
      <vt:lpstr>Calibri</vt:lpstr>
      <vt:lpstr>1_Thème Office</vt:lpstr>
      <vt:lpstr>Synthèse musicale</vt:lpstr>
      <vt:lpstr>Contexte</vt:lpstr>
      <vt:lpstr>Sommaire</vt:lpstr>
      <vt:lpstr>Schémas synoptique</vt:lpstr>
      <vt:lpstr>Matériels</vt:lpstr>
      <vt:lpstr>Interface utilisateur</vt:lpstr>
      <vt:lpstr>Fonctionnalités supplémentaires</vt:lpstr>
      <vt:lpstr>Trame Bluetooth</vt:lpstr>
      <vt:lpstr>Montage</vt:lpstr>
      <vt:lpstr>Réception Bluetooth</vt:lpstr>
      <vt:lpstr>Génération du son</vt:lpstr>
      <vt:lpstr>Piste d’améliorations</vt:lpstr>
      <vt:lpstr>Questions ?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Hockey Project</dc:title>
  <dc:creator>Furkan</dc:creator>
  <cp:lastModifiedBy>Furkan Mirciloglu</cp:lastModifiedBy>
  <cp:revision>186</cp:revision>
  <dcterms:created xsi:type="dcterms:W3CDTF">2016-03-27T10:20:21Z</dcterms:created>
  <dcterms:modified xsi:type="dcterms:W3CDTF">2018-06-22T09:35:53Z</dcterms:modified>
</cp:coreProperties>
</file>