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regular.fntdata"/><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it"/>
              <a:t>“Lui </a:t>
            </a:r>
            <a:r>
              <a:rPr lang="it"/>
              <a:t>è Linus Torvalds. Come potrete sicuramente notare da questa immagine, è un uomo molto pacato e distinto.”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it"/>
              <a:t>gcc: compilatore </a:t>
            </a:r>
          </a:p>
          <a:p>
            <a:pPr lvl="0">
              <a:spcBef>
                <a:spcPts val="0"/>
              </a:spcBef>
              <a:buNone/>
            </a:pPr>
            <a:r>
              <a:rPr lang="it"/>
              <a:t>gdb: debugger </a:t>
            </a:r>
          </a:p>
          <a:p>
            <a:pPr lvl="0">
              <a:spcBef>
                <a:spcPts val="0"/>
              </a:spcBef>
              <a:buNone/>
            </a:pPr>
            <a:r>
              <a:rPr lang="it"/>
              <a:t>bash: shell </a:t>
            </a:r>
          </a:p>
          <a:p>
            <a:pPr lvl="0">
              <a:spcBef>
                <a:spcPts val="0"/>
              </a:spcBef>
              <a:buNone/>
            </a:pPr>
            <a:r>
              <a:rPr lang="it"/>
              <a:t>emacs: editor di testo </a:t>
            </a:r>
          </a:p>
          <a:p>
            <a:pPr lvl="0" rtl="0">
              <a:spcBef>
                <a:spcPts val="0"/>
              </a:spcBef>
              <a:buNone/>
            </a:pPr>
            <a:r>
              <a:rPr lang="it"/>
              <a:t>ncurses: set di librerie per terminale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it"/>
              <a:t>Come ha dichiarato la Free Software Foundation (FSF, fondata da Stallman), è il sapere ad essere al servizio di tutti, gratuitamente, ma non il prodotto dello stesso sapere. Free, infatti, si riferisce di solito alla libertà nell'usare un software, nel ridistribuirlo, non al free price, cioè gratis.</a:t>
            </a:r>
          </a:p>
          <a:p>
            <a:pPr lvl="0">
              <a:spcBef>
                <a:spcPts val="0"/>
              </a:spcBef>
              <a:buNone/>
            </a:pPr>
            <a:r>
              <a:t/>
            </a:r>
            <a:endParaRPr/>
          </a:p>
          <a:p>
            <a:pPr lvl="0">
              <a:spcBef>
                <a:spcPts val="0"/>
              </a:spcBef>
              <a:buNone/>
            </a:pPr>
            <a:r>
              <a:rPr lang="it"/>
              <a:t>Secondo Stallman, la lingua inglese manca di una parola semplice e priva di ambiguità che significhi 'free', quindi è sprigionarsi, liberarsi dalle catene (unfetter), il termine che più ci si avvicina. Sempre Stallman afferma anche che le licenze restrittive per l'utente finale sono 'fetter', cioè incatenano.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it"/>
              <a:t>Ubuntu è un termine in lingua zulu, e secondo alcuni significa “Ubuntu è per chi non sa installare Debian”.</a:t>
            </a:r>
          </a:p>
          <a:p>
            <a:pPr lvl="0">
              <a:spcBef>
                <a:spcPts val="0"/>
              </a:spcBef>
              <a:buNone/>
            </a:pPr>
            <a:r>
              <a:rPr lang="it"/>
              <a:t>Scherzi a parte, la parola Ubuntu è un riferimento ad una filosofia di origine sudafricana che teorizza un legame universale di scambio che unisce l'intera umanità (letteralmente, "dell'Essere Umano"). </a:t>
            </a:r>
          </a:p>
          <a:p>
            <a:pPr lvl="0" rtl="0">
              <a:spcBef>
                <a:spcPts val="0"/>
              </a:spcBef>
              <a:buNone/>
            </a:pPr>
            <a:r>
              <a:rPr lang="it"/>
              <a:t>Da qui, il motto della distro “Linux for Human Beings”, ovvero Linux per esseri umani.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it"/>
              <a:t>Distro per principianti (Ubuntu)</a:t>
            </a:r>
          </a:p>
          <a:p>
            <a:pPr lvl="0">
              <a:spcBef>
                <a:spcPts val="0"/>
              </a:spcBef>
              <a:buNone/>
            </a:pPr>
            <a:r>
              <a:rPr lang="it"/>
              <a:t>Distro per esperti (Slackware, Gentoo, Arch Linux)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lgn="ctr">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i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it"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lvl="0">
              <a:spcBef>
                <a:spcPts val="0"/>
              </a:spcBef>
              <a:buNone/>
            </a:pPr>
            <a:r>
              <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lvl="0">
              <a:spcBef>
                <a:spcPts val="0"/>
              </a:spcBef>
              <a:buNone/>
            </a:pPr>
            <a:r>
              <a:t/>
            </a:r>
            <a:endParaRPr/>
          </a:p>
        </p:txBody>
      </p:sp>
      <p:pic>
        <p:nvPicPr>
          <p:cNvPr descr="copertina.jpg" id="68" name="Shape 68"/>
          <p:cNvPicPr preferRelativeResize="0"/>
          <p:nvPr/>
        </p:nvPicPr>
        <p:blipFill>
          <a:blip r:embed="rId3">
            <a:alphaModFix/>
          </a:blip>
          <a:stretch>
            <a:fillRect/>
          </a:stretch>
        </p:blipFill>
        <p:spPr>
          <a:xfrm>
            <a:off x="0" y="857250"/>
            <a:ext cx="9144000" cy="342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835275"/>
            <a:ext cx="8520600" cy="707400"/>
          </a:xfrm>
          <a:prstGeom prst="rect">
            <a:avLst/>
          </a:prstGeom>
        </p:spPr>
        <p:txBody>
          <a:bodyPr anchorCtr="0" anchor="t" bIns="91425" lIns="91425" rIns="91425" wrap="square" tIns="91425">
            <a:noAutofit/>
          </a:bodyPr>
          <a:lstStyle/>
          <a:p>
            <a:pPr lvl="0" rtl="0" algn="ctr">
              <a:spcBef>
                <a:spcPts val="0"/>
              </a:spcBef>
              <a:buNone/>
            </a:pPr>
            <a:r>
              <a:rPr lang="it" sz="6000"/>
              <a:t>Un po’ di storia...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p:txBody>
      </p:sp>
      <p:sp>
        <p:nvSpPr>
          <p:cNvPr id="129" name="Shape 129"/>
          <p:cNvSpPr txBox="1"/>
          <p:nvPr>
            <p:ph idx="1" type="body"/>
          </p:nvPr>
        </p:nvSpPr>
        <p:spPr>
          <a:xfrm>
            <a:off x="311700" y="1390850"/>
            <a:ext cx="8520600" cy="3178200"/>
          </a:xfrm>
          <a:prstGeom prst="rect">
            <a:avLst/>
          </a:prstGeom>
        </p:spPr>
        <p:txBody>
          <a:bodyPr anchorCtr="0" anchor="t" bIns="91425" lIns="91425" rIns="91425" wrap="square" tIns="91425">
            <a:noAutofit/>
          </a:bodyPr>
          <a:lstStyle/>
          <a:p>
            <a:pPr indent="457200" lvl="0" marL="2286000" rtl="0" algn="r">
              <a:spcBef>
                <a:spcPts val="0"/>
              </a:spcBef>
              <a:buNone/>
            </a:pPr>
            <a:r>
              <a:rPr lang="it" sz="2200">
                <a:solidFill>
                  <a:srgbClr val="000000"/>
                </a:solidFill>
                <a:latin typeface="Arial"/>
                <a:ea typeface="Arial"/>
                <a:cs typeface="Arial"/>
                <a:sym typeface="Arial"/>
              </a:rPr>
              <a:t>Linux nasce nel 1990 come progetto personale di Linus Torvalds</a:t>
            </a:r>
          </a:p>
          <a:p>
            <a:pPr indent="457200" lvl="0" marL="3200400" rtl="0" algn="r">
              <a:spcBef>
                <a:spcPts val="0"/>
              </a:spcBef>
              <a:buNone/>
            </a:pPr>
            <a:r>
              <a:rPr lang="it" sz="2200">
                <a:solidFill>
                  <a:srgbClr val="000000"/>
                </a:solidFill>
                <a:latin typeface="Arial"/>
                <a:ea typeface="Arial"/>
                <a:cs typeface="Arial"/>
                <a:sym typeface="Arial"/>
              </a:rPr>
              <a:t>Egli non poteva permettersi un OS (molto costosi all'epoca) per il suo nuovo PC e perciò decise di realizzarne uno tutto suo, unendo l'utile al dilettevole. Utilizzò Minix come base.</a:t>
            </a:r>
          </a:p>
          <a:p>
            <a:pPr lvl="0" rtl="0" algn="r">
              <a:spcBef>
                <a:spcPts val="0"/>
              </a:spcBef>
              <a:buNone/>
            </a:pPr>
            <a:r>
              <a:t/>
            </a:r>
            <a:endParaRPr sz="2000"/>
          </a:p>
        </p:txBody>
      </p:sp>
      <p:pic>
        <p:nvPicPr>
          <p:cNvPr descr="linus.png" id="130" name="Shape 130"/>
          <p:cNvPicPr preferRelativeResize="0"/>
          <p:nvPr/>
        </p:nvPicPr>
        <p:blipFill rotWithShape="1">
          <a:blip r:embed="rId3">
            <a:alphaModFix/>
          </a:blip>
          <a:srcRect b="0" l="24182" r="10265" t="0"/>
          <a:stretch/>
        </p:blipFill>
        <p:spPr>
          <a:xfrm>
            <a:off x="311700" y="1523613"/>
            <a:ext cx="2912901" cy="278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926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a:p>
            <a:pPr lvl="0" rtl="0">
              <a:spcBef>
                <a:spcPts val="0"/>
              </a:spcBef>
              <a:buNone/>
            </a:pPr>
            <a:r>
              <a:t/>
            </a:r>
            <a:endParaRPr/>
          </a:p>
        </p:txBody>
      </p:sp>
      <p:sp>
        <p:nvSpPr>
          <p:cNvPr id="136" name="Shape 136"/>
          <p:cNvSpPr txBox="1"/>
          <p:nvPr>
            <p:ph idx="1" type="body"/>
          </p:nvPr>
        </p:nvSpPr>
        <p:spPr>
          <a:xfrm>
            <a:off x="311700" y="1113925"/>
            <a:ext cx="8520600" cy="3302700"/>
          </a:xfrm>
          <a:prstGeom prst="rect">
            <a:avLst/>
          </a:prstGeom>
        </p:spPr>
        <p:txBody>
          <a:bodyPr anchorCtr="0" anchor="t" bIns="91425" lIns="91425" rIns="91425" wrap="square" tIns="91425">
            <a:noAutofit/>
          </a:bodyPr>
          <a:lstStyle/>
          <a:p>
            <a:pPr lvl="0" rtl="0" algn="ctr">
              <a:spcBef>
                <a:spcPts val="0"/>
              </a:spcBef>
              <a:buNone/>
            </a:pPr>
            <a:r>
              <a:rPr lang="it">
                <a:solidFill>
                  <a:srgbClr val="000000"/>
                </a:solidFill>
                <a:latin typeface="Arial"/>
                <a:ea typeface="Arial"/>
                <a:cs typeface="Arial"/>
                <a:sym typeface="Arial"/>
              </a:rPr>
              <a:t>Nel 1991, </a:t>
            </a:r>
            <a:r>
              <a:rPr lang="it" sz="2400">
                <a:solidFill>
                  <a:srgbClr val="000000"/>
                </a:solidFill>
                <a:latin typeface="Arial"/>
                <a:ea typeface="Arial"/>
                <a:cs typeface="Arial"/>
                <a:sym typeface="Arial"/>
              </a:rPr>
              <a:t>Freax</a:t>
            </a:r>
            <a:r>
              <a:rPr lang="it">
                <a:solidFill>
                  <a:srgbClr val="000000"/>
                </a:solidFill>
                <a:latin typeface="Arial"/>
                <a:ea typeface="Arial"/>
                <a:cs typeface="Arial"/>
                <a:sym typeface="Arial"/>
              </a:rPr>
              <a:t> (nome originale di Linux) raggiunse un livello tale da poter essere chiamato un “sistema operativo”.</a:t>
            </a:r>
          </a:p>
          <a:p>
            <a:pPr lvl="0" rtl="0" algn="ctr">
              <a:spcBef>
                <a:spcPts val="0"/>
              </a:spcBef>
              <a:buNone/>
            </a:pPr>
            <a:r>
              <a:rPr lang="it">
                <a:solidFill>
                  <a:srgbClr val="000000"/>
                </a:solidFill>
                <a:latin typeface="Arial"/>
                <a:ea typeface="Arial"/>
                <a:cs typeface="Arial"/>
                <a:sym typeface="Arial"/>
              </a:rPr>
              <a:t>Torvalds scrisse una prima email sul newsgroup </a:t>
            </a:r>
            <a:r>
              <a:rPr b="1" lang="it">
                <a:solidFill>
                  <a:srgbClr val="000000"/>
                </a:solidFill>
                <a:latin typeface="Arial"/>
                <a:ea typeface="Arial"/>
                <a:cs typeface="Arial"/>
                <a:sym typeface="Arial"/>
              </a:rPr>
              <a:t>comp.os.minix</a:t>
            </a:r>
            <a:r>
              <a:rPr lang="it">
                <a:solidFill>
                  <a:srgbClr val="000000"/>
                </a:solidFill>
                <a:latin typeface="Arial"/>
                <a:ea typeface="Arial"/>
                <a:cs typeface="Arial"/>
                <a:sym typeface="Arial"/>
              </a:rPr>
              <a:t>, nel quale annunciava il suo lavoro.</a:t>
            </a:r>
          </a:p>
          <a:p>
            <a:pPr lvl="0" rtl="0" algn="ctr">
              <a:spcBef>
                <a:spcPts val="0"/>
              </a:spcBef>
              <a:buNone/>
            </a:pPr>
            <a:r>
              <a:rPr lang="it">
                <a:solidFill>
                  <a:srgbClr val="000000"/>
                </a:solidFill>
                <a:latin typeface="Arial"/>
                <a:ea typeface="Arial"/>
                <a:cs typeface="Arial"/>
                <a:sym typeface="Arial"/>
              </a:rPr>
              <a:t>A fronte del grande successo, dettato dalle innumerevoli richieste di poter collaborare allo sviluppo di questo nuovo OS, Torvalds decise di rilasciare una prima versione: la 0.01 del suo software utilizzando per questo la licenza GPL del progetto GNU.</a:t>
            </a: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6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rPr lang="it" sz="1500">
                <a:solidFill>
                  <a:srgbClr val="000000"/>
                </a:solidFill>
                <a:latin typeface="Arial"/>
                <a:ea typeface="Arial"/>
                <a:cs typeface="Arial"/>
                <a:sym typeface="Arial"/>
              </a:rPr>
              <a:t>Per il rilascio, </a:t>
            </a:r>
            <a:r>
              <a:rPr b="1" lang="it" sz="1500">
                <a:solidFill>
                  <a:srgbClr val="000000"/>
                </a:solidFill>
                <a:latin typeface="Arial"/>
                <a:ea typeface="Arial"/>
                <a:cs typeface="Arial"/>
                <a:sym typeface="Arial"/>
              </a:rPr>
              <a:t>Torvalds</a:t>
            </a:r>
            <a:r>
              <a:rPr lang="it" sz="1500">
                <a:solidFill>
                  <a:srgbClr val="000000"/>
                </a:solidFill>
                <a:latin typeface="Arial"/>
                <a:ea typeface="Arial"/>
                <a:cs typeface="Arial"/>
                <a:sym typeface="Arial"/>
              </a:rPr>
              <a:t> fece affidamento sui server ftp dell'università in cui studiava, e la persona che gli aveva offerto lo spazio, </a:t>
            </a:r>
            <a:r>
              <a:rPr b="1" lang="it" sz="1500">
                <a:solidFill>
                  <a:srgbClr val="000000"/>
                </a:solidFill>
                <a:latin typeface="Arial"/>
                <a:ea typeface="Arial"/>
                <a:cs typeface="Arial"/>
                <a:sym typeface="Arial"/>
              </a:rPr>
              <a:t>Ari Lemke</a:t>
            </a:r>
            <a:r>
              <a:rPr lang="it" sz="1500">
                <a:solidFill>
                  <a:srgbClr val="000000"/>
                </a:solidFill>
                <a:latin typeface="Arial"/>
                <a:ea typeface="Arial"/>
                <a:cs typeface="Arial"/>
                <a:sym typeface="Arial"/>
              </a:rPr>
              <a:t>, preferì chiamare “Linux” la cartella che ne conteneva i sorgenti.</a:t>
            </a:r>
            <a:r>
              <a:rPr lang="it" sz="300">
                <a:solidFill>
                  <a:srgbClr val="000000"/>
                </a:solidFill>
                <a:latin typeface="Arial"/>
                <a:ea typeface="Arial"/>
                <a:cs typeface="Arial"/>
                <a:sym typeface="Arial"/>
              </a:rPr>
              <a:t>●</a:t>
            </a:r>
          </a:p>
          <a:p>
            <a:pPr lvl="0" rtl="0" algn="ctr">
              <a:spcBef>
                <a:spcPts val="0"/>
              </a:spcBef>
              <a:buNone/>
            </a:pPr>
            <a:r>
              <a:rPr lang="it" sz="1500">
                <a:solidFill>
                  <a:srgbClr val="000000"/>
                </a:solidFill>
                <a:latin typeface="Arial"/>
                <a:ea typeface="Arial"/>
                <a:cs typeface="Arial"/>
                <a:sym typeface="Arial"/>
              </a:rPr>
              <a:t>Il 29 gennaio 1992, il prof. Andrew Tanenbaum, autore tra l'altro del sistema operativo Minix e infastidito dal continuo interesse verso Linux nel newsgroup che lo riguardava, scrisse il celebre messaggio </a:t>
            </a:r>
            <a:r>
              <a:rPr lang="it">
                <a:solidFill>
                  <a:srgbClr val="000000"/>
                </a:solidFill>
                <a:latin typeface="Arial"/>
                <a:ea typeface="Arial"/>
                <a:cs typeface="Arial"/>
                <a:sym typeface="Arial"/>
              </a:rPr>
              <a:t>“</a:t>
            </a:r>
            <a:r>
              <a:rPr b="1" lang="it">
                <a:solidFill>
                  <a:srgbClr val="000000"/>
                </a:solidFill>
                <a:latin typeface="Arial"/>
                <a:ea typeface="Arial"/>
                <a:cs typeface="Arial"/>
                <a:sym typeface="Arial"/>
              </a:rPr>
              <a:t>LINUX is obsolete</a:t>
            </a:r>
            <a:r>
              <a:rPr lang="it">
                <a:solidFill>
                  <a:srgbClr val="000000"/>
                </a:solidFill>
                <a:latin typeface="Arial"/>
                <a:ea typeface="Arial"/>
                <a:cs typeface="Arial"/>
                <a:sym typeface="Arial"/>
              </a:rPr>
              <a:t>”</a:t>
            </a:r>
            <a:r>
              <a:rPr lang="it" sz="1500">
                <a:solidFill>
                  <a:srgbClr val="000000"/>
                </a:solidFill>
                <a:latin typeface="Arial"/>
                <a:ea typeface="Arial"/>
                <a:cs typeface="Arial"/>
                <a:sym typeface="Arial"/>
              </a:rPr>
              <a:t>, nel quale criticava pesantemente le scelte architetturali di Torvalds, affermando che </a:t>
            </a:r>
            <a:r>
              <a:rPr lang="it">
                <a:solidFill>
                  <a:srgbClr val="000000"/>
                </a:solidFill>
                <a:latin typeface="Arial"/>
                <a:ea typeface="Arial"/>
                <a:cs typeface="Arial"/>
                <a:sym typeface="Arial"/>
              </a:rPr>
              <a:t>“</a:t>
            </a:r>
            <a:r>
              <a:rPr b="1" lang="it">
                <a:solidFill>
                  <a:srgbClr val="000000"/>
                </a:solidFill>
                <a:latin typeface="Arial"/>
                <a:ea typeface="Arial"/>
                <a:cs typeface="Arial"/>
                <a:sym typeface="Arial"/>
              </a:rPr>
              <a:t>non avrebbe mai passato il suo esame di Sistemi Operativi</a:t>
            </a:r>
            <a:r>
              <a:rPr lang="it">
                <a:solidFill>
                  <a:srgbClr val="000000"/>
                </a:solidFill>
                <a:latin typeface="Arial"/>
                <a:ea typeface="Arial"/>
                <a:cs typeface="Arial"/>
                <a:sym typeface="Arial"/>
              </a:rPr>
              <a:t>”</a:t>
            </a:r>
            <a:r>
              <a:rPr lang="it" sz="1500">
                <a:solidFill>
                  <a:srgbClr val="000000"/>
                </a:solidFill>
                <a:latin typeface="Arial"/>
                <a:ea typeface="Arial"/>
                <a:cs typeface="Arial"/>
                <a:sym typeface="Arial"/>
              </a:rPr>
              <a:t>.</a:t>
            </a:r>
          </a:p>
          <a:p>
            <a:pPr lvl="0" rtl="0" algn="ctr">
              <a:spcBef>
                <a:spcPts val="0"/>
              </a:spcBef>
              <a:buNone/>
            </a:pPr>
            <a:r>
              <a:rPr lang="it" sz="1500">
                <a:solidFill>
                  <a:srgbClr val="000000"/>
                </a:solidFill>
                <a:latin typeface="Arial"/>
                <a:ea typeface="Arial"/>
                <a:cs typeface="Arial"/>
                <a:sym typeface="Arial"/>
              </a:rPr>
              <a:t>Torvalds replicò punto per punto, sminuendo Minix e Tanenbaum dando vita ad una “flame war” ancora oggi leggendaria.</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p:txBody>
      </p:sp>
      <p:sp>
        <p:nvSpPr>
          <p:cNvPr id="148" name="Shape 14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rPr lang="it">
                <a:solidFill>
                  <a:srgbClr val="000000"/>
                </a:solidFill>
                <a:latin typeface="Arial"/>
                <a:ea typeface="Arial"/>
                <a:cs typeface="Arial"/>
                <a:sym typeface="Arial"/>
              </a:rPr>
              <a:t>Richard Stallman fonda la Free Software Foundation, un'organizzazione no-­profit basata su contributi volontari in lavoro e denaro. </a:t>
            </a:r>
          </a:p>
          <a:p>
            <a:pPr lvl="0" rtl="0" algn="ctr">
              <a:spcBef>
                <a:spcPts val="0"/>
              </a:spcBef>
              <a:buNone/>
            </a:pPr>
            <a:r>
              <a:rPr lang="it">
                <a:solidFill>
                  <a:srgbClr val="000000"/>
                </a:solidFill>
                <a:latin typeface="Arial"/>
                <a:ea typeface="Arial"/>
                <a:cs typeface="Arial"/>
                <a:sym typeface="Arial"/>
              </a:rPr>
              <a:t>Egli avvia il progetto GNU (GNU's not Unix), il cui scopo era realizzare un sistema operativo analogo a Unix della AT&amp;T completamente open source.</a:t>
            </a:r>
          </a:p>
          <a:p>
            <a:pPr lvl="0" rtl="0" algn="ctr">
              <a:spcBef>
                <a:spcPts val="0"/>
              </a:spcBef>
              <a:buNone/>
            </a:pPr>
            <a:r>
              <a:rPr lang="it">
                <a:solidFill>
                  <a:srgbClr val="000000"/>
                </a:solidFill>
                <a:latin typeface="Arial"/>
                <a:ea typeface="Arial"/>
                <a:cs typeface="Arial"/>
                <a:sym typeface="Arial"/>
              </a:rPr>
              <a:t>In 7 anni la FSF avvia e concretizza svariati progetti fra cui: gcc, gdb, bash, emacs, ncurses, …</a:t>
            </a:r>
            <a:br>
              <a:rPr lang="it">
                <a:solidFill>
                  <a:srgbClr val="000000"/>
                </a:solidFill>
                <a:latin typeface="Arial"/>
                <a:ea typeface="Arial"/>
                <a:cs typeface="Arial"/>
                <a:sym typeface="Arial"/>
              </a:rPr>
            </a:br>
          </a:p>
          <a:p>
            <a:pPr lvl="0" rtl="0" algn="ctr">
              <a:spcBef>
                <a:spcPts val="0"/>
              </a:spcBef>
              <a:buNone/>
            </a:pPr>
            <a:r>
              <a:rPr lang="it">
                <a:solidFill>
                  <a:srgbClr val="000000"/>
                </a:solidFill>
                <a:latin typeface="Arial"/>
                <a:ea typeface="Arial"/>
                <a:cs typeface="Arial"/>
                <a:sym typeface="Arial"/>
              </a:rPr>
              <a:t>Ma mancava il kernel...</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p:txBody>
      </p:sp>
      <p:sp>
        <p:nvSpPr>
          <p:cNvPr id="154" name="Shape 15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t/>
            </a:r>
            <a:endParaRPr>
              <a:solidFill>
                <a:srgbClr val="000000"/>
              </a:solidFill>
              <a:latin typeface="Arial"/>
              <a:ea typeface="Arial"/>
              <a:cs typeface="Arial"/>
              <a:sym typeface="Arial"/>
            </a:endParaRPr>
          </a:p>
          <a:p>
            <a:pPr lvl="0" rtl="0" algn="ctr">
              <a:spcBef>
                <a:spcPts val="0"/>
              </a:spcBef>
              <a:buNone/>
            </a:pPr>
            <a:r>
              <a:rPr lang="it">
                <a:solidFill>
                  <a:srgbClr val="000000"/>
                </a:solidFill>
                <a:latin typeface="Arial"/>
                <a:ea typeface="Arial"/>
                <a:cs typeface="Arial"/>
                <a:sym typeface="Arial"/>
              </a:rPr>
              <a:t>Stallman contatta Torvalds, il quale accetta l’inserimento del suo kernel in GNU: nasce così un sistema operativo completo, GNU/Linux, pienamente compatibile con lo Unix proprietario ma </a:t>
            </a:r>
          </a:p>
          <a:p>
            <a:pPr lvl="0" rtl="0" algn="ctr">
              <a:spcBef>
                <a:spcPts val="0"/>
              </a:spcBef>
              <a:buNone/>
            </a:pPr>
            <a:r>
              <a:rPr lang="it" sz="3000">
                <a:solidFill>
                  <a:srgbClr val="000000"/>
                </a:solidFill>
                <a:latin typeface="Arial"/>
                <a:ea typeface="Arial"/>
                <a:cs typeface="Arial"/>
                <a:sym typeface="Arial"/>
              </a:rPr>
              <a:t>completamente libero</a:t>
            </a:r>
            <a:r>
              <a:rPr lang="it">
                <a:solidFill>
                  <a:srgbClr val="000000"/>
                </a:solidFill>
                <a:latin typeface="Arial"/>
                <a:ea typeface="Arial"/>
                <a:cs typeface="Arial"/>
                <a:sym typeface="Arial"/>
              </a:rPr>
              <a:t>.</a:t>
            </a:r>
          </a:p>
          <a:p>
            <a:pPr lvl="0" rtl="0" algn="ctr">
              <a:spcBef>
                <a:spcPts val="0"/>
              </a:spcBef>
              <a:buNone/>
            </a:pPr>
            <a:r>
              <a:rPr lang="it">
                <a:solidFill>
                  <a:srgbClr val="000000"/>
                </a:solidFill>
                <a:latin typeface="Arial"/>
                <a:ea typeface="Arial"/>
                <a:cs typeface="Arial"/>
                <a:sym typeface="Arial"/>
              </a:rPr>
              <a:t>Nel giro di pochi anni GNU/Linux diviene competitivo per affidabilità e sicurezza con le versioni commerciali più importanti di Unix.</a:t>
            </a:r>
          </a:p>
          <a:p>
            <a:pPr lvl="0" rtl="0">
              <a:spcBef>
                <a:spcPts val="0"/>
              </a:spcBef>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Storia di Linux</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rPr lang="it" sz="3000">
                <a:solidFill>
                  <a:srgbClr val="000000"/>
                </a:solidFill>
                <a:latin typeface="Arial"/>
                <a:ea typeface="Arial"/>
                <a:cs typeface="Arial"/>
                <a:sym typeface="Arial"/>
              </a:rPr>
              <a:t>Linus Torvalds dirige il gruppo di lavoro che sviluppa il kernel Linux per conto della Linux Foundation.</a:t>
            </a:r>
          </a:p>
          <a:p>
            <a:pPr lvl="0" rtl="0" algn="ctr">
              <a:spcBef>
                <a:spcPts val="0"/>
              </a:spcBef>
              <a:buNone/>
            </a:pPr>
            <a:r>
              <a:rPr lang="it" sz="3000">
                <a:solidFill>
                  <a:srgbClr val="000000"/>
                </a:solidFill>
                <a:latin typeface="Arial"/>
                <a:ea typeface="Arial"/>
                <a:cs typeface="Arial"/>
                <a:sym typeface="Arial"/>
              </a:rPr>
              <a:t>Stallman continua a dirigere la Free Software Foundation e a combattere per il software libero.</a:t>
            </a: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164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Programma del Linux Day 2017</a:t>
            </a:r>
          </a:p>
        </p:txBody>
      </p:sp>
      <p:sp>
        <p:nvSpPr>
          <p:cNvPr id="166" name="Shape 166"/>
          <p:cNvSpPr txBox="1"/>
          <p:nvPr>
            <p:ph idx="1" type="body"/>
          </p:nvPr>
        </p:nvSpPr>
        <p:spPr>
          <a:xfrm>
            <a:off x="580575" y="920400"/>
            <a:ext cx="7875900" cy="3302700"/>
          </a:xfrm>
          <a:prstGeom prst="rect">
            <a:avLst/>
          </a:prstGeom>
        </p:spPr>
        <p:txBody>
          <a:bodyPr anchorCtr="0" anchor="t" bIns="91425" lIns="91425" rIns="91425" wrap="square" tIns="91425">
            <a:noAutofit/>
          </a:bodyPr>
          <a:lstStyle/>
          <a:p>
            <a:pPr lvl="0" rtl="0">
              <a:spcBef>
                <a:spcPts val="500"/>
              </a:spcBef>
              <a:spcAft>
                <a:spcPts val="0"/>
              </a:spcAft>
              <a:buNone/>
            </a:pPr>
            <a:r>
              <a:t/>
            </a:r>
            <a:endParaRPr sz="1400">
              <a:solidFill>
                <a:srgbClr val="000000"/>
              </a:solidFill>
              <a:latin typeface="Arial"/>
              <a:ea typeface="Arial"/>
              <a:cs typeface="Arial"/>
              <a:sym typeface="Arial"/>
            </a:endParaRP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Introduzione e benvenuto al Linux Day 2017! (Lo staff del Linux Day)</a:t>
            </a: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Simone Boccuzzi, Rete della Conoscenza: "Alla ricerca di una rete libera"</a:t>
            </a: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Francesco Lovergine, CNR: "Privacy e sicurezza nel mondo del Cloud"</a:t>
            </a: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Pausa, merenda</a:t>
            </a: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Carlo Alberto Trisciuzzi: "Trasformare una singleboard in un NAS"</a:t>
            </a:r>
          </a:p>
          <a:p>
            <a:pPr indent="-342900" lvl="0" marL="457200" rtl="0" algn="l">
              <a:spcBef>
                <a:spcPts val="500"/>
              </a:spcBef>
              <a:spcAft>
                <a:spcPts val="0"/>
              </a:spcAft>
              <a:buClr>
                <a:srgbClr val="000000"/>
              </a:buClr>
              <a:buFont typeface="Arial"/>
            </a:pPr>
            <a:r>
              <a:rPr lang="it">
                <a:solidFill>
                  <a:srgbClr val="000000"/>
                </a:solidFill>
                <a:latin typeface="Arial"/>
                <a:ea typeface="Arial"/>
                <a:cs typeface="Arial"/>
                <a:sym typeface="Arial"/>
              </a:rPr>
              <a:t>Carlo Lorusso: "Sicurezza: Tecniche di difesa proattiva e Offensive Security"</a:t>
            </a:r>
          </a:p>
          <a:p>
            <a:pPr lvl="0" rtl="0">
              <a:spcBef>
                <a:spcPts val="0"/>
              </a:spcBef>
              <a:buNone/>
            </a:pPr>
            <a:r>
              <a:t/>
            </a:r>
            <a:endParaRPr>
              <a:solidFill>
                <a:srgbClr val="000000"/>
              </a:solidFill>
            </a:endParaRPr>
          </a:p>
          <a:p>
            <a:pPr indent="0" lvl="0" marL="0" rtl="0">
              <a:spcBef>
                <a:spcPts val="0"/>
              </a:spcBef>
              <a:buNone/>
            </a:pPr>
            <a:r>
              <a:rPr lang="it" sz="3000">
                <a:solidFill>
                  <a:srgbClr val="000000"/>
                </a:solidFill>
                <a:latin typeface="Arial"/>
                <a:ea typeface="Arial"/>
                <a:cs typeface="Arial"/>
                <a:sym typeface="Arial"/>
              </a:rPr>
              <a:t>http://ld17bari.github.io/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it" sz="4800"/>
              <a:t>Perchè Linux day?</a:t>
            </a:r>
          </a:p>
          <a:p>
            <a:pPr lvl="0" algn="ctr">
              <a:spcBef>
                <a:spcPts val="0"/>
              </a:spcBef>
              <a:buNone/>
            </a:pPr>
            <a:r>
              <a:t/>
            </a:r>
            <a:endParaRPr/>
          </a:p>
          <a:p>
            <a:pPr lvl="0" algn="ctr">
              <a:spcBef>
                <a:spcPts val="0"/>
              </a:spcBef>
              <a:buNone/>
            </a:pPr>
            <a:r>
              <a:t/>
            </a:r>
            <a:endParaRPr/>
          </a:p>
        </p:txBody>
      </p:sp>
      <p:sp>
        <p:nvSpPr>
          <p:cNvPr id="74" name="Shape 74"/>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t/>
            </a:r>
            <a:endParaRPr sz="3000">
              <a:solidFill>
                <a:srgbClr val="000000"/>
              </a:solidFill>
              <a:latin typeface="Arial"/>
              <a:ea typeface="Arial"/>
              <a:cs typeface="Arial"/>
              <a:sym typeface="Arial"/>
            </a:endParaRPr>
          </a:p>
          <a:p>
            <a:pPr lvl="0" algn="ctr">
              <a:spcBef>
                <a:spcPts val="0"/>
              </a:spcBef>
              <a:buNone/>
            </a:pPr>
            <a:r>
              <a:rPr lang="it" sz="3000">
                <a:solidFill>
                  <a:srgbClr val="000000"/>
                </a:solidFill>
                <a:latin typeface="Arial"/>
                <a:ea typeface="Arial"/>
                <a:cs typeface="Arial"/>
                <a:sym typeface="Arial"/>
              </a:rPr>
              <a:t>Il Linux Day ha lo scopo di promuovere l'uso e la conoscenza del sistema operativo GNU/Linux e del software libero</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Caratteristiche del software libero:</a:t>
            </a:r>
          </a:p>
          <a:p>
            <a:pPr lvl="0" rtl="0">
              <a:spcBef>
                <a:spcPts val="0"/>
              </a:spcBef>
              <a:buNone/>
            </a:pPr>
            <a:r>
              <a:rPr lang="it"/>
              <a:t> </a:t>
            </a:r>
          </a:p>
        </p:txBody>
      </p:sp>
      <p:sp>
        <p:nvSpPr>
          <p:cNvPr id="80" name="Shape 80"/>
          <p:cNvSpPr txBox="1"/>
          <p:nvPr>
            <p:ph idx="1" type="body"/>
          </p:nvPr>
        </p:nvSpPr>
        <p:spPr>
          <a:xfrm>
            <a:off x="311700" y="1855100"/>
            <a:ext cx="8520600" cy="2713800"/>
          </a:xfrm>
          <a:prstGeom prst="rect">
            <a:avLst/>
          </a:prstGeom>
        </p:spPr>
        <p:txBody>
          <a:bodyPr anchorCtr="0" anchor="t" bIns="91425" lIns="91425" rIns="91425" wrap="square" tIns="91425">
            <a:noAutofit/>
          </a:bodyPr>
          <a:lstStyle/>
          <a:p>
            <a:pPr indent="-69850" lvl="0" marL="0" rtl="0" algn="ctr">
              <a:spcBef>
                <a:spcPts val="0"/>
              </a:spcBef>
              <a:buClr>
                <a:schemeClr val="dk1"/>
              </a:buClr>
              <a:buSzPct val="30555"/>
              <a:buFont typeface="Arial"/>
              <a:buNone/>
            </a:pPr>
            <a:r>
              <a:rPr lang="it" sz="3600">
                <a:solidFill>
                  <a:srgbClr val="000000"/>
                </a:solidFill>
              </a:rPr>
              <a:t>Il software può essere modificato da chiunque, migliorato, adattato alle proprie esigenze e distribuito.</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it" sz="4800"/>
              <a:t>Software libero</a:t>
            </a:r>
          </a:p>
        </p:txBody>
      </p:sp>
      <p:sp>
        <p:nvSpPr>
          <p:cNvPr id="86" name="Shape 86"/>
          <p:cNvSpPr txBox="1"/>
          <p:nvPr>
            <p:ph idx="1" type="body"/>
          </p:nvPr>
        </p:nvSpPr>
        <p:spPr>
          <a:xfrm>
            <a:off x="311700" y="1814375"/>
            <a:ext cx="8520600" cy="2754600"/>
          </a:xfrm>
          <a:prstGeom prst="rect">
            <a:avLst/>
          </a:prstGeom>
        </p:spPr>
        <p:txBody>
          <a:bodyPr anchorCtr="0" anchor="t" bIns="91425" lIns="91425" rIns="91425" wrap="square" tIns="91425">
            <a:noAutofit/>
          </a:bodyPr>
          <a:lstStyle/>
          <a:p>
            <a:pPr indent="0" lvl="0" marL="0" rtl="0">
              <a:spcBef>
                <a:spcPts val="0"/>
              </a:spcBef>
              <a:buNone/>
            </a:pPr>
            <a:r>
              <a:rPr b="1" lang="it" sz="6000">
                <a:solidFill>
                  <a:srgbClr val="000000"/>
                </a:solidFill>
              </a:rPr>
              <a:t>NON</a:t>
            </a:r>
            <a:r>
              <a:rPr lang="it" sz="6000">
                <a:solidFill>
                  <a:srgbClr val="000000"/>
                </a:solidFill>
              </a:rPr>
              <a:t> SIGNIFICA </a:t>
            </a:r>
          </a:p>
          <a:p>
            <a:pPr indent="0" lvl="0" marL="0" rtl="0">
              <a:spcBef>
                <a:spcPts val="0"/>
              </a:spcBef>
              <a:buNone/>
            </a:pPr>
            <a:r>
              <a:rPr lang="it" sz="6000">
                <a:solidFill>
                  <a:srgbClr val="000000"/>
                </a:solidFill>
              </a:rPr>
              <a:t>GRATUITO</a:t>
            </a:r>
          </a:p>
        </p:txBody>
      </p:sp>
      <p:pic>
        <p:nvPicPr>
          <p:cNvPr descr="pagah.jpg" id="87" name="Shape 87"/>
          <p:cNvPicPr preferRelativeResize="0"/>
          <p:nvPr/>
        </p:nvPicPr>
        <p:blipFill>
          <a:blip r:embed="rId3">
            <a:alphaModFix/>
          </a:blip>
          <a:stretch>
            <a:fillRect/>
          </a:stretch>
        </p:blipFill>
        <p:spPr>
          <a:xfrm>
            <a:off x="7001173" y="3611600"/>
            <a:ext cx="2142826" cy="1205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Software libero</a:t>
            </a:r>
          </a:p>
        </p:txBody>
      </p:sp>
      <p:sp>
        <p:nvSpPr>
          <p:cNvPr id="93" name="Shape 9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1000"/>
              </a:spcBef>
              <a:spcAft>
                <a:spcPts val="0"/>
              </a:spcAft>
              <a:buNone/>
            </a:pPr>
            <a:r>
              <a:rPr lang="it" sz="2400">
                <a:solidFill>
                  <a:srgbClr val="000000"/>
                </a:solidFill>
                <a:latin typeface="Arial"/>
                <a:ea typeface="Arial"/>
                <a:cs typeface="Arial"/>
                <a:sym typeface="Arial"/>
              </a:rPr>
              <a:t>Un contributo notevole alla diffusione del software libero lo si deve agli strumenti di comunicazione quali:</a:t>
            </a:r>
          </a:p>
          <a:p>
            <a:pPr lvl="0" rtl="0" algn="ctr">
              <a:spcBef>
                <a:spcPts val="1000"/>
              </a:spcBef>
              <a:spcAft>
                <a:spcPts val="0"/>
              </a:spcAft>
              <a:buNone/>
            </a:pPr>
            <a:r>
              <a:rPr lang="it" sz="2400">
                <a:solidFill>
                  <a:srgbClr val="000000"/>
                </a:solidFill>
                <a:latin typeface="Arial"/>
                <a:ea typeface="Arial"/>
                <a:cs typeface="Arial"/>
                <a:sym typeface="Arial"/>
              </a:rPr>
              <a:t>Mailing list, Forum, IRC, StackOverflow (recente)</a:t>
            </a:r>
          </a:p>
          <a:p>
            <a:pPr lvl="0" rtl="0" algn="ctr">
              <a:spcBef>
                <a:spcPts val="1000"/>
              </a:spcBef>
              <a:spcAft>
                <a:spcPts val="0"/>
              </a:spcAft>
              <a:buNone/>
            </a:pPr>
            <a:r>
              <a:rPr lang="it" sz="2400">
                <a:solidFill>
                  <a:srgbClr val="000000"/>
                </a:solidFill>
                <a:latin typeface="Arial"/>
                <a:ea typeface="Arial"/>
                <a:cs typeface="Arial"/>
                <a:sym typeface="Arial"/>
              </a:rPr>
              <a:t>e a tools di sviluppo collaborativo,come ad esempio:</a:t>
            </a:r>
          </a:p>
          <a:p>
            <a:pPr lvl="0" rtl="0" algn="ctr">
              <a:spcBef>
                <a:spcPts val="1000"/>
              </a:spcBef>
              <a:spcAft>
                <a:spcPts val="0"/>
              </a:spcAft>
              <a:buNone/>
            </a:pPr>
            <a:r>
              <a:rPr lang="it" sz="2400">
                <a:solidFill>
                  <a:srgbClr val="000000"/>
                </a:solidFill>
                <a:latin typeface="Arial"/>
                <a:ea typeface="Arial"/>
                <a:cs typeface="Arial"/>
                <a:sym typeface="Arial"/>
              </a:rPr>
              <a:t>Git, Svn, Mercury</a:t>
            </a:r>
            <a:r>
              <a:rPr lang="it" sz="2400">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Software libero</a:t>
            </a:r>
          </a:p>
        </p:txBody>
      </p:sp>
      <p:sp>
        <p:nvSpPr>
          <p:cNvPr id="99" name="Shape 9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t/>
            </a:r>
            <a:endParaRPr sz="3600">
              <a:solidFill>
                <a:srgbClr val="000000"/>
              </a:solidFill>
              <a:latin typeface="Arial"/>
              <a:ea typeface="Arial"/>
              <a:cs typeface="Arial"/>
              <a:sym typeface="Arial"/>
            </a:endParaRPr>
          </a:p>
          <a:p>
            <a:pPr lvl="0" rtl="0" algn="ctr">
              <a:spcBef>
                <a:spcPts val="0"/>
              </a:spcBef>
              <a:buNone/>
            </a:pPr>
            <a:r>
              <a:rPr lang="it" sz="3600">
                <a:solidFill>
                  <a:srgbClr val="000000"/>
                </a:solidFill>
                <a:latin typeface="Arial"/>
                <a:ea typeface="Arial"/>
                <a:cs typeface="Arial"/>
                <a:sym typeface="Arial"/>
              </a:rPr>
              <a:t>GNU/Linux è solo un esempio di software libero di successo, molto probabilmente il più grande.</a:t>
            </a:r>
          </a:p>
          <a:p>
            <a:pPr lvl="0" rtl="0">
              <a:spcBef>
                <a:spcPts val="0"/>
              </a:spcBef>
              <a:buNone/>
            </a:pPr>
            <a:r>
              <a:t/>
            </a:r>
            <a:endParaRPr>
              <a:solidFill>
                <a:srgbClr val="000000"/>
              </a:solidFill>
              <a:latin typeface="Arial"/>
              <a:ea typeface="Arial"/>
              <a:cs typeface="Arial"/>
              <a:sym typeface="Arial"/>
            </a:endParaRPr>
          </a:p>
          <a:p>
            <a:pPr lvl="0" rtl="0">
              <a:spcBef>
                <a:spcPts val="0"/>
              </a:spcBef>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rtl="0" algn="ctr">
              <a:spcBef>
                <a:spcPts val="0"/>
              </a:spcBef>
              <a:buNone/>
            </a:pPr>
            <a:r>
              <a:rPr lang="it" sz="4800"/>
              <a:t>Le distribuzioni</a:t>
            </a:r>
          </a:p>
        </p:txBody>
      </p:sp>
      <p:sp>
        <p:nvSpPr>
          <p:cNvPr id="105" name="Shape 10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rPr lang="it" sz="2400">
                <a:solidFill>
                  <a:srgbClr val="000000"/>
                </a:solidFill>
                <a:latin typeface="Arial"/>
                <a:ea typeface="Arial"/>
                <a:cs typeface="Arial"/>
                <a:sym typeface="Arial"/>
              </a:rPr>
              <a:t>Principalmente una distribuzione è costituita da un </a:t>
            </a:r>
            <a:r>
              <a:rPr lang="it" sz="3000">
                <a:solidFill>
                  <a:srgbClr val="000000"/>
                </a:solidFill>
                <a:latin typeface="Arial"/>
                <a:ea typeface="Arial"/>
                <a:cs typeface="Arial"/>
                <a:sym typeface="Arial"/>
              </a:rPr>
              <a:t>kernel </a:t>
            </a:r>
            <a:r>
              <a:rPr lang="it" sz="3000">
                <a:solidFill>
                  <a:srgbClr val="000000"/>
                </a:solidFill>
                <a:latin typeface="Arial"/>
                <a:ea typeface="Arial"/>
                <a:cs typeface="Arial"/>
                <a:sym typeface="Arial"/>
              </a:rPr>
              <a:t>Linux</a:t>
            </a:r>
            <a:r>
              <a:rPr lang="it" sz="2400">
                <a:solidFill>
                  <a:srgbClr val="000000"/>
                </a:solidFill>
                <a:latin typeface="Arial"/>
                <a:ea typeface="Arial"/>
                <a:cs typeface="Arial"/>
                <a:sym typeface="Arial"/>
              </a:rPr>
              <a:t> e una suite di programmi </a:t>
            </a:r>
            <a:r>
              <a:rPr lang="it" sz="3000">
                <a:solidFill>
                  <a:srgbClr val="000000"/>
                </a:solidFill>
                <a:latin typeface="Arial"/>
                <a:ea typeface="Arial"/>
                <a:cs typeface="Arial"/>
                <a:sym typeface="Arial"/>
              </a:rPr>
              <a:t>personalizzati</a:t>
            </a:r>
          </a:p>
        </p:txBody>
      </p:sp>
      <p:pic>
        <p:nvPicPr>
          <p:cNvPr descr="distros.png" id="106" name="Shape 106"/>
          <p:cNvPicPr preferRelativeResize="0"/>
          <p:nvPr/>
        </p:nvPicPr>
        <p:blipFill>
          <a:blip r:embed="rId3">
            <a:alphaModFix/>
          </a:blip>
          <a:stretch>
            <a:fillRect/>
          </a:stretch>
        </p:blipFill>
        <p:spPr>
          <a:xfrm>
            <a:off x="1890713" y="2697163"/>
            <a:ext cx="5362575" cy="199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it" sz="4800"/>
              <a:t>Le </a:t>
            </a:r>
            <a:r>
              <a:rPr lang="it" sz="4800"/>
              <a:t>distribuzione</a:t>
            </a:r>
          </a:p>
        </p:txBody>
      </p:sp>
      <p:sp>
        <p:nvSpPr>
          <p:cNvPr id="112" name="Shape 112"/>
          <p:cNvSpPr txBox="1"/>
          <p:nvPr>
            <p:ph idx="1" type="body"/>
          </p:nvPr>
        </p:nvSpPr>
        <p:spPr>
          <a:xfrm>
            <a:off x="311700" y="1433797"/>
            <a:ext cx="8520600" cy="3302700"/>
          </a:xfrm>
          <a:prstGeom prst="rect">
            <a:avLst/>
          </a:prstGeom>
        </p:spPr>
        <p:txBody>
          <a:bodyPr anchorCtr="0" anchor="ctr" bIns="91425" lIns="91425" rIns="91425" wrap="square" tIns="91425">
            <a:noAutofit/>
          </a:bodyPr>
          <a:lstStyle/>
          <a:p>
            <a:pPr lvl="0" rtl="0" algn="ctr">
              <a:spcBef>
                <a:spcPts val="0"/>
              </a:spcBef>
              <a:buNone/>
            </a:pPr>
            <a:r>
              <a:t/>
            </a:r>
            <a:endParaRPr sz="3600">
              <a:solidFill>
                <a:srgbClr val="000000"/>
              </a:solidFill>
              <a:latin typeface="Arial"/>
              <a:ea typeface="Arial"/>
              <a:cs typeface="Arial"/>
              <a:sym typeface="Arial"/>
            </a:endParaRPr>
          </a:p>
          <a:p>
            <a:pPr lvl="0" rtl="0" algn="ctr">
              <a:spcBef>
                <a:spcPts val="0"/>
              </a:spcBef>
              <a:buNone/>
            </a:pPr>
            <a:r>
              <a:rPr lang="it" sz="3600">
                <a:solidFill>
                  <a:srgbClr val="000000"/>
                </a:solidFill>
                <a:latin typeface="Arial"/>
                <a:ea typeface="Arial"/>
                <a:cs typeface="Arial"/>
                <a:sym typeface="Arial"/>
              </a:rPr>
              <a:t>Le differenze delle diverse distro sono relative all'aspetto grafico ma anche a chi sono rivolte o quale sia il proprio utilizzo.</a:t>
            </a:r>
          </a:p>
          <a:p>
            <a:pPr lvl="0" rtl="0" algn="ctr">
              <a:spcBef>
                <a:spcPts val="0"/>
              </a:spcBef>
              <a:buNone/>
            </a:pPr>
            <a:r>
              <a:t/>
            </a:r>
            <a:endParaRPr sz="3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lvl="0" algn="ctr">
              <a:spcBef>
                <a:spcPts val="0"/>
              </a:spcBef>
              <a:buNone/>
            </a:pPr>
            <a:r>
              <a:rPr lang="it" sz="4800"/>
              <a:t>Per cosa vengono </a:t>
            </a:r>
            <a:r>
              <a:rPr lang="it" sz="4800"/>
              <a:t>utilizzati</a:t>
            </a:r>
            <a:r>
              <a:rPr lang="it" sz="4800"/>
              <a:t>?</a:t>
            </a:r>
          </a:p>
        </p:txBody>
      </p:sp>
      <p:sp>
        <p:nvSpPr>
          <p:cNvPr id="118" name="Shape 11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lvl="0" rtl="0" algn="ctr">
              <a:spcBef>
                <a:spcPts val="0"/>
              </a:spcBef>
              <a:buNone/>
            </a:pPr>
            <a:r>
              <a:rPr lang="it" sz="3600">
                <a:solidFill>
                  <a:srgbClr val="000000"/>
                </a:solidFill>
                <a:latin typeface="Arial"/>
                <a:ea typeface="Arial"/>
                <a:cs typeface="Arial"/>
                <a:sym typeface="Arial"/>
              </a:rPr>
              <a:t>Distro per macchine client e server  (CentOS, Debian, Ubuntu, CoreOS);</a:t>
            </a:r>
          </a:p>
          <a:p>
            <a:pPr lvl="0" algn="ctr">
              <a:spcBef>
                <a:spcPts val="0"/>
              </a:spcBef>
              <a:buNone/>
            </a:pPr>
            <a:r>
              <a:rPr lang="it" sz="3600">
                <a:solidFill>
                  <a:srgbClr val="000000"/>
                </a:solidFill>
                <a:latin typeface="Arial"/>
                <a:ea typeface="Arial"/>
                <a:cs typeface="Arial"/>
                <a:sym typeface="Arial"/>
              </a:rPr>
              <a:t>Distro per esperti di sicurezza</a:t>
            </a:r>
            <a:br>
              <a:rPr lang="it" sz="3600">
                <a:solidFill>
                  <a:srgbClr val="000000"/>
                </a:solidFill>
                <a:latin typeface="Arial"/>
                <a:ea typeface="Arial"/>
                <a:cs typeface="Arial"/>
                <a:sym typeface="Arial"/>
              </a:rPr>
            </a:br>
            <a:r>
              <a:rPr lang="it" sz="3600">
                <a:solidFill>
                  <a:srgbClr val="000000"/>
                </a:solidFill>
                <a:latin typeface="Arial"/>
                <a:ea typeface="Arial"/>
                <a:cs typeface="Arial"/>
                <a:sym typeface="Arial"/>
              </a:rPr>
              <a:t>(Kali Linux, BackBox) </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