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75" r:id="rId5"/>
    <p:sldId id="271" r:id="rId6"/>
    <p:sldId id="272" r:id="rId7"/>
    <p:sldId id="276" r:id="rId8"/>
    <p:sldId id="273" r:id="rId9"/>
    <p:sldId id="277" r:id="rId10"/>
    <p:sldId id="274" r:id="rId11"/>
    <p:sldId id="278" r:id="rId12"/>
    <p:sldId id="282" r:id="rId13"/>
    <p:sldId id="279" r:id="rId14"/>
    <p:sldId id="280" r:id="rId1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Помірний стиль 2 –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Помірний стиль 2 –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Помірний стиль 2 –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07D0C-AF8A-4846-8FCE-46A529C0F52B}" type="datetimeFigureOut">
              <a:rPr lang="uk-UA" smtClean="0"/>
              <a:t>09.06.2025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01137-7C21-479E-9196-65695D144E6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9262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D18D1-DA8A-7122-6029-967E46E86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94AC10A-C1E3-4457-950A-A2DA9BFCD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E69A988-7AAB-0E82-1053-E396D028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BE9F-9EB6-4DDD-9E8E-2D42F59E3A19}" type="datetimeFigureOut">
              <a:rPr lang="uk-UA" smtClean="0"/>
              <a:t>09.06.2025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E426735-EFAA-857F-B659-41AAD983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B1CB951-4276-0122-5FE6-32870093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A26-ED97-48C6-AB11-C5FB1453F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4867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46507-EC3C-0536-806C-7AF14A46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4FDD49A-231E-C61F-9848-F01C146DD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149B0F7-E044-F630-844D-E9AC19DE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BE9F-9EB6-4DDD-9E8E-2D42F59E3A19}" type="datetimeFigureOut">
              <a:rPr lang="uk-UA" smtClean="0"/>
              <a:t>09.06.2025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1B4EFBD-FD08-8180-DEED-B1A0259B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AEE64FA-DF35-40FC-CAF7-E10B98EB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A26-ED97-48C6-AB11-C5FB1453F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2456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20D1A259-F725-2F41-B665-EA375606F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706E2AD-D012-826F-CE83-845C4C3A5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199BC7D-8856-1C29-C535-6F595EE3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BE9F-9EB6-4DDD-9E8E-2D42F59E3A19}" type="datetimeFigureOut">
              <a:rPr lang="uk-UA" smtClean="0"/>
              <a:t>09.06.2025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357AD08-D9AF-29D6-6A5B-BC51C39F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BA2ACE4-7B77-29D8-C7F7-462858EE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A26-ED97-48C6-AB11-C5FB1453F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273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9CF8C-B751-6212-F0D3-D7BBD8A4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44AC48-1B71-42E7-D977-C4C1977F9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028DBF1-259D-1200-410D-8CCB831D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BE9F-9EB6-4DDD-9E8E-2D42F59E3A19}" type="datetimeFigureOut">
              <a:rPr lang="uk-UA" smtClean="0"/>
              <a:t>09.06.2025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AEE8239-643D-C3E1-CE2C-DDC501A1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48E523C6-D81E-BADF-C4EA-32CEF69A8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A26-ED97-48C6-AB11-C5FB1453F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331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AA5D-E462-3EDD-9B83-DF86A709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7BBB86D-B8A4-1C85-8D40-5CD4C6416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D644CB8-C0F2-9660-FC12-D8CDF6719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BE9F-9EB6-4DDD-9E8E-2D42F59E3A19}" type="datetimeFigureOut">
              <a:rPr lang="uk-UA" smtClean="0"/>
              <a:t>09.06.2025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36AE4CD-E739-9E8F-7778-E1FDC533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47F68BB-C59C-349E-0CA3-F8A579E7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A26-ED97-48C6-AB11-C5FB1453F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68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E69F9-B315-0649-6F22-E341D126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84F0E25-D453-C80F-BF31-0343E1348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90F6E05-2D69-323B-1051-A40ADDE69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4DFCFF1-FE96-B493-702C-B80F89492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BE9F-9EB6-4DDD-9E8E-2D42F59E3A19}" type="datetimeFigureOut">
              <a:rPr lang="uk-UA" smtClean="0"/>
              <a:t>09.06.2025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82CB074-5B69-7BAE-E09D-E9523395D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975FB0E-39C4-1662-EDE4-4FD2BC39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A26-ED97-48C6-AB11-C5FB1453F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36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6BFD7E-A3B7-C163-0F2C-2E37DF55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E6C8927-0D44-7468-E237-8B3DC5E9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281C603-30B3-3A07-195A-A566DEA71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D05EAE2E-817E-AEB3-AEF2-AE5582F6DA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DA448B6B-83BB-AD5A-72B2-BBA381A51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194A4BF7-928B-EB4B-17A7-6B86713F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BE9F-9EB6-4DDD-9E8E-2D42F59E3A19}" type="datetimeFigureOut">
              <a:rPr lang="uk-UA" smtClean="0"/>
              <a:t>09.06.2025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886A43D5-8308-DF8E-5170-B0C5AD62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CCCDE649-A39A-C422-243D-117A6B43A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A26-ED97-48C6-AB11-C5FB1453F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4022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A05DB-089B-A0CE-5CDF-477A6AEF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7A0A604-BFE5-F811-06D2-2FDD2498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BE9F-9EB6-4DDD-9E8E-2D42F59E3A19}" type="datetimeFigureOut">
              <a:rPr lang="uk-UA" smtClean="0"/>
              <a:t>09.06.2025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58D09CF6-F730-893D-6D72-86C863EC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ADDBFEF-A29E-1FA7-BACF-2AC17442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A26-ED97-48C6-AB11-C5FB1453F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1317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5EC6C88-EF60-852B-9838-048B2B80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BE9F-9EB6-4DDD-9E8E-2D42F59E3A19}" type="datetimeFigureOut">
              <a:rPr lang="uk-UA" smtClean="0"/>
              <a:t>09.06.2025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CC0E9758-09D4-03EF-4DB8-7E3AF602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01631137-A859-73D6-A321-3C785F68C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A26-ED97-48C6-AB11-C5FB1453F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779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AC6CA-7948-9B06-F6AB-CCBCF2E38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51CF508-0E56-787C-0BB1-A2FD5C719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70982CE-2878-CE27-76D2-C5B50FFC1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026ACA6-CD7F-4345-3798-8ADB0FFA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BE9F-9EB6-4DDD-9E8E-2D42F59E3A19}" type="datetimeFigureOut">
              <a:rPr lang="uk-UA" smtClean="0"/>
              <a:t>09.06.2025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9604227-0562-0FBB-3336-5B4886D0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A088ED3-A514-FFA6-EDCF-6F1B6FE5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A26-ED97-48C6-AB11-C5FB1453F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026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A52E4-C7EC-1718-3260-F05165A4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43580E12-F148-81B0-E73B-DF0DB1DEB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EA710AE4-482B-4D26-7F44-E4E854C5D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E3711379-B15E-469D-B4E7-789687C57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4BE9F-9EB6-4DDD-9E8E-2D42F59E3A19}" type="datetimeFigureOut">
              <a:rPr lang="uk-UA" smtClean="0"/>
              <a:t>09.06.2025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8A234BBB-D20E-09F2-705C-054797CF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4842BA9-664B-C925-302C-40403FF5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AAA26-ED97-48C6-AB11-C5FB1453F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745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7DED0A73-3314-8C03-7C72-04956121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ECBCBAD-6185-7EC7-F0B6-674ED4530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A634822-7F04-BB16-380F-9A9D71D78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4BE9F-9EB6-4DDD-9E8E-2D42F59E3A19}" type="datetimeFigureOut">
              <a:rPr lang="uk-UA" smtClean="0"/>
              <a:t>09.06.2025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484079B-04E0-FEC8-4C8C-F46503253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640E82B-C4EB-F04F-172C-B28D6E665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AAA26-ED97-48C6-AB11-C5FB1453FE0F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50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F27A0-FEC5-872C-231B-1886038CC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617EF49-C14B-F132-2A93-7939080A9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0AEFE0-67D9-50B4-776E-685A9DE71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82AB91-6374-14A8-9F49-62AA87AE23CA}"/>
              </a:ext>
            </a:extLst>
          </p:cNvPr>
          <p:cNvSpPr txBox="1"/>
          <p:nvPr/>
        </p:nvSpPr>
        <p:spPr>
          <a:xfrm>
            <a:off x="945739" y="612045"/>
            <a:ext cx="1030052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2800" dirty="0"/>
              <a:t>МІНІСТЕРСТВО ОСВІТИ І НАУКИ УКРАЇНИ</a:t>
            </a:r>
            <a:br>
              <a:rPr lang="uk-UA" sz="2800" dirty="0"/>
            </a:br>
            <a:r>
              <a:rPr lang="uk-UA" sz="2800" dirty="0"/>
              <a:t>ХАРКІВСЬКИЙ НАЦІОНАЛЬНИЙ УНІВЕРСИТЕТ РАДІОЕЛЕКТРОНІКИ</a:t>
            </a:r>
            <a:br>
              <a:rPr lang="uk-UA" sz="2800" dirty="0"/>
            </a:br>
            <a:br>
              <a:rPr lang="uk-UA" sz="2800" dirty="0"/>
            </a:br>
            <a:br>
              <a:rPr lang="uk-UA" sz="2800" dirty="0"/>
            </a:br>
            <a:r>
              <a:rPr lang="uk-UA" sz="2800" b="1" dirty="0"/>
              <a:t>«</a:t>
            </a:r>
            <a:r>
              <a:rPr lang="ru-RU" sz="2800" b="1" dirty="0" err="1"/>
              <a:t>Дослідження</a:t>
            </a:r>
            <a:r>
              <a:rPr lang="ru-RU" sz="2800" b="1" dirty="0"/>
              <a:t> </a:t>
            </a:r>
            <a:r>
              <a:rPr lang="ru-RU" sz="2800" b="1" dirty="0" err="1"/>
              <a:t>алгоритмів</a:t>
            </a:r>
            <a:r>
              <a:rPr lang="ru-RU" sz="2800" b="1" dirty="0"/>
              <a:t> </a:t>
            </a:r>
            <a:r>
              <a:rPr lang="uk-UA" sz="2800" b="1" dirty="0"/>
              <a:t>комп'ютерного</a:t>
            </a:r>
            <a:r>
              <a:rPr lang="ru-RU" sz="2800" b="1" dirty="0"/>
              <a:t> </a:t>
            </a:r>
            <a:r>
              <a:rPr lang="ru-RU" sz="2800" b="1" dirty="0" err="1"/>
              <a:t>зору</a:t>
            </a:r>
            <a:r>
              <a:rPr lang="ru-RU" sz="2800" b="1" dirty="0"/>
              <a:t> для </a:t>
            </a:r>
            <a:r>
              <a:rPr lang="ru-RU" sz="2800" b="1" dirty="0" err="1"/>
              <a:t>розпізнавання</a:t>
            </a:r>
            <a:r>
              <a:rPr lang="ru-RU" sz="2800" b="1" dirty="0"/>
              <a:t> </a:t>
            </a:r>
            <a:r>
              <a:rPr lang="ru-RU" sz="2800" b="1" dirty="0" err="1"/>
              <a:t>жестів</a:t>
            </a:r>
            <a:r>
              <a:rPr lang="uk-UA" sz="2800" b="1" dirty="0"/>
              <a:t>»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B1031-E167-3639-67D6-680000A63906}"/>
              </a:ext>
            </a:extLst>
          </p:cNvPr>
          <p:cNvSpPr txBox="1"/>
          <p:nvPr/>
        </p:nvSpPr>
        <p:spPr>
          <a:xfrm>
            <a:off x="5135512" y="5721636"/>
            <a:ext cx="6110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400" dirty="0" err="1"/>
              <a:t>Виконав</a:t>
            </a:r>
            <a:r>
              <a:rPr lang="ru-RU" sz="2400" dirty="0"/>
              <a:t>: ст. гр. ІПЗм-23-3 Гайдук Д.А.</a:t>
            </a:r>
          </a:p>
          <a:p>
            <a:pPr algn="r"/>
            <a:r>
              <a:rPr lang="ru-RU" sz="2400" dirty="0" err="1"/>
              <a:t>Науковий</a:t>
            </a:r>
            <a:r>
              <a:rPr lang="ru-RU" sz="2400" dirty="0"/>
              <a:t> </a:t>
            </a:r>
            <a:r>
              <a:rPr lang="ru-RU" sz="2400" dirty="0" err="1"/>
              <a:t>керівник</a:t>
            </a:r>
            <a:r>
              <a:rPr lang="ru-RU" sz="2400" dirty="0"/>
              <a:t>: доц. каф. ПІ </a:t>
            </a:r>
            <a:r>
              <a:rPr lang="ru-RU" sz="2400" dirty="0" err="1"/>
              <a:t>Голян</a:t>
            </a:r>
            <a:r>
              <a:rPr lang="ru-RU" sz="2400" dirty="0"/>
              <a:t> В.В.</a:t>
            </a:r>
          </a:p>
        </p:txBody>
      </p:sp>
    </p:spTree>
    <p:extLst>
      <p:ext uri="{BB962C8B-B14F-4D97-AF65-F5344CB8AC3E}">
        <p14:creationId xmlns:p14="http://schemas.microsoft.com/office/powerpoint/2010/main" val="2215525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EC244-9297-B3AF-3E17-2C0940C5A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E9151-16FE-EEAF-0914-E41C0E5BF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BD7E76B-1740-B893-BA93-4A538ADC6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E831FA-A2EC-CF06-0DB7-7EAC60A6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E85C6B-4C8F-BA05-BDAC-BA1D085E533B}"/>
              </a:ext>
            </a:extLst>
          </p:cNvPr>
          <p:cNvSpPr txBox="1"/>
          <p:nvPr/>
        </p:nvSpPr>
        <p:spPr>
          <a:xfrm>
            <a:off x="945739" y="658527"/>
            <a:ext cx="10300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Архітектура</a:t>
            </a:r>
            <a:r>
              <a:rPr lang="ru-RU" sz="2800" b="1" dirty="0"/>
              <a:t> та </a:t>
            </a:r>
            <a:r>
              <a:rPr lang="ru-RU" sz="2800" b="1" dirty="0" err="1"/>
              <a:t>функціональні</a:t>
            </a:r>
            <a:r>
              <a:rPr lang="ru-RU" sz="2800" b="1" dirty="0"/>
              <a:t> </a:t>
            </a:r>
            <a:r>
              <a:rPr lang="ru-RU" sz="2800" b="1" dirty="0" err="1"/>
              <a:t>можливості</a:t>
            </a:r>
            <a:r>
              <a:rPr lang="ru-RU" sz="2800" b="1" dirty="0"/>
              <a:t> </a:t>
            </a:r>
            <a:r>
              <a:rPr lang="ru-RU" sz="2800" b="1" dirty="0" err="1"/>
              <a:t>системи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3E62FA-6D34-08D9-29FB-FF8E07FD1DE1}"/>
              </a:ext>
            </a:extLst>
          </p:cNvPr>
          <p:cNvSpPr txBox="1"/>
          <p:nvPr/>
        </p:nvSpPr>
        <p:spPr>
          <a:xfrm>
            <a:off x="945739" y="1342309"/>
            <a:ext cx="1067730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400" dirty="0"/>
              <a:t>Система для розпізнавання жестів включає кілька основних компонентів: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400" dirty="0"/>
              <a:t>модуль захоплення відео – підключає камеру і захоплює </a:t>
            </a:r>
            <a:r>
              <a:rPr lang="uk-UA" sz="2400" dirty="0" err="1"/>
              <a:t>відеопотік</a:t>
            </a:r>
            <a:r>
              <a:rPr lang="uk-UA" sz="2400" dirty="0"/>
              <a:t> у реальному часі (</a:t>
            </a:r>
            <a:r>
              <a:rPr lang="en-US" sz="2400" dirty="0"/>
              <a:t>OpenCV)</a:t>
            </a:r>
            <a:r>
              <a:rPr lang="uk-UA" sz="2400" dirty="0"/>
              <a:t>;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400" dirty="0"/>
              <a:t>модуль обробки зображень – перетворює кадри для подальшого виявлення руки за допомогою </a:t>
            </a:r>
            <a:r>
              <a:rPr lang="en-US" sz="2400" dirty="0" err="1"/>
              <a:t>MediaPipe</a:t>
            </a:r>
            <a:r>
              <a:rPr lang="uk-UA" sz="2400" dirty="0"/>
              <a:t>;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400" dirty="0"/>
              <a:t>модуль </a:t>
            </a:r>
            <a:r>
              <a:rPr lang="uk-UA" sz="2400" dirty="0" err="1"/>
              <a:t>трекінгу</a:t>
            </a:r>
            <a:r>
              <a:rPr lang="uk-UA" sz="2400" dirty="0"/>
              <a:t> ключових точок – виявляє та нормалізує 21 ключову точку на руці (</a:t>
            </a:r>
            <a:r>
              <a:rPr lang="en-US" sz="2400" dirty="0" err="1"/>
              <a:t>MediaPipe</a:t>
            </a:r>
            <a:r>
              <a:rPr lang="en-US" sz="2400" dirty="0"/>
              <a:t>)</a:t>
            </a:r>
            <a:r>
              <a:rPr lang="uk-UA" sz="2400" dirty="0"/>
              <a:t>;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400" dirty="0"/>
              <a:t>модуль класифікації жестів – передає координати до нейронної мережі (</a:t>
            </a:r>
            <a:r>
              <a:rPr lang="en-US" sz="2400" dirty="0"/>
              <a:t>CNN + LSTM) </a:t>
            </a:r>
            <a:r>
              <a:rPr lang="uk-UA" sz="2400" dirty="0"/>
              <a:t>для розпізнавання статичних та динамічних жестів (</a:t>
            </a:r>
            <a:r>
              <a:rPr lang="en-US" sz="2400" dirty="0" err="1"/>
              <a:t>PyTorch</a:t>
            </a:r>
            <a:r>
              <a:rPr lang="en-US" sz="2400" dirty="0"/>
              <a:t> Lightning).</a:t>
            </a:r>
          </a:p>
          <a:p>
            <a:endParaRPr lang="uk-UA" sz="2400" dirty="0"/>
          </a:p>
          <a:p>
            <a:r>
              <a:rPr lang="uk-UA" sz="2400" dirty="0"/>
              <a:t>Ця модульна архітектура забезпечує гнучкість і масштабованість системи.</a:t>
            </a:r>
          </a:p>
        </p:txBody>
      </p:sp>
      <p:sp>
        <p:nvSpPr>
          <p:cNvPr id="4" name="Google Shape;305;p29">
            <a:extLst>
              <a:ext uri="{FF2B5EF4-FFF2-40B4-BE49-F238E27FC236}">
                <a16:creationId xmlns:a16="http://schemas.microsoft.com/office/drawing/2014/main" id="{B286DEBC-CB44-5C9A-BC7D-4E46506065AB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C263845F-6F9B-459A-BE92-C6A7126FFBE5}" type="slidenum">
              <a:rPr lang="ru-RU" sz="1800" b="1"/>
              <a:t>10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243188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D0040-EC64-AD70-9842-575C895EE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9563A-D36A-627D-9160-FF9174A5B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5C44D8ED-C696-D8B0-E5B9-A11F30FEA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EF5866-5D3E-84BE-A905-1170B810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5B920D-C255-CF99-73CB-4848CC3A01DA}"/>
              </a:ext>
            </a:extLst>
          </p:cNvPr>
          <p:cNvSpPr txBox="1"/>
          <p:nvPr/>
        </p:nvSpPr>
        <p:spPr>
          <a:xfrm>
            <a:off x="945739" y="658527"/>
            <a:ext cx="10300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u="sng" dirty="0"/>
              <a:t>Тестування</a:t>
            </a:r>
            <a:r>
              <a:rPr lang="uk-UA" sz="2800" b="1" dirty="0"/>
              <a:t> та оптимізація системи</a:t>
            </a:r>
            <a:endParaRPr lang="uk-UA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8EB11-F526-3814-7598-7B5366D97B9E}"/>
              </a:ext>
            </a:extLst>
          </p:cNvPr>
          <p:cNvSpPr txBox="1"/>
          <p:nvPr/>
        </p:nvSpPr>
        <p:spPr>
          <a:xfrm>
            <a:off x="568960" y="1361207"/>
            <a:ext cx="54855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400" i="1" dirty="0" err="1"/>
              <a:t>Таблиця</a:t>
            </a:r>
            <a:r>
              <a:rPr lang="ru-RU" sz="2400" i="1" dirty="0"/>
              <a:t> 2 – </a:t>
            </a:r>
            <a:r>
              <a:rPr lang="ru-RU" sz="2400" i="1" dirty="0" err="1"/>
              <a:t>Тестування</a:t>
            </a:r>
            <a:r>
              <a:rPr lang="ru-RU" sz="2400" i="1" dirty="0"/>
              <a:t> </a:t>
            </a:r>
            <a:r>
              <a:rPr lang="ru-RU" sz="2400" i="1" dirty="0" err="1"/>
              <a:t>стандартних</a:t>
            </a:r>
            <a:r>
              <a:rPr lang="ru-RU" sz="2400" i="1" dirty="0"/>
              <a:t> </a:t>
            </a:r>
            <a:r>
              <a:rPr lang="ru-RU" sz="2400" i="1" dirty="0" err="1"/>
              <a:t>жестів</a:t>
            </a:r>
            <a:endParaRPr lang="uk-UA" sz="2400" i="1" dirty="0"/>
          </a:p>
        </p:txBody>
      </p:sp>
      <p:sp>
        <p:nvSpPr>
          <p:cNvPr id="4" name="Google Shape;305;p29">
            <a:extLst>
              <a:ext uri="{FF2B5EF4-FFF2-40B4-BE49-F238E27FC236}">
                <a16:creationId xmlns:a16="http://schemas.microsoft.com/office/drawing/2014/main" id="{58C22E09-77C8-F5DF-12F7-82EFB2406A34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C263845F-6F9B-459A-BE92-C6A7126FFBE5}" type="slidenum">
              <a:rPr lang="ru-RU" sz="1800" b="1"/>
              <a:t>11</a:t>
            </a:fld>
            <a:endParaRPr lang="ru-RU" sz="1800" b="1" dirty="0"/>
          </a:p>
        </p:txBody>
      </p:sp>
      <p:graphicFrame>
        <p:nvGraphicFramePr>
          <p:cNvPr id="6" name="Таблиця 5">
            <a:extLst>
              <a:ext uri="{FF2B5EF4-FFF2-40B4-BE49-F238E27FC236}">
                <a16:creationId xmlns:a16="http://schemas.microsoft.com/office/drawing/2014/main" id="{1347CCC5-A300-5F87-F24D-BB69933ED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826459"/>
              </p:ext>
            </p:extLst>
          </p:nvPr>
        </p:nvGraphicFramePr>
        <p:xfrm>
          <a:off x="568960" y="2371664"/>
          <a:ext cx="4820556" cy="410073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205020">
                  <a:extLst>
                    <a:ext uri="{9D8B030D-6E8A-4147-A177-3AD203B41FA5}">
                      <a16:colId xmlns:a16="http://schemas.microsoft.com/office/drawing/2014/main" val="3955034663"/>
                    </a:ext>
                  </a:extLst>
                </a:gridCol>
                <a:gridCol w="1205020">
                  <a:extLst>
                    <a:ext uri="{9D8B030D-6E8A-4147-A177-3AD203B41FA5}">
                      <a16:colId xmlns:a16="http://schemas.microsoft.com/office/drawing/2014/main" val="4205500133"/>
                    </a:ext>
                  </a:extLst>
                </a:gridCol>
                <a:gridCol w="1205020">
                  <a:extLst>
                    <a:ext uri="{9D8B030D-6E8A-4147-A177-3AD203B41FA5}">
                      <a16:colId xmlns:a16="http://schemas.microsoft.com/office/drawing/2014/main" val="2068329893"/>
                    </a:ext>
                  </a:extLst>
                </a:gridCol>
                <a:gridCol w="1205496">
                  <a:extLst>
                    <a:ext uri="{9D8B030D-6E8A-4147-A177-3AD203B41FA5}">
                      <a16:colId xmlns:a16="http://schemas.microsoft.com/office/drawing/2014/main" val="4288385540"/>
                    </a:ext>
                  </a:extLst>
                </a:gridCol>
              </a:tblGrid>
              <a:tr h="45049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Жест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Точність (Accuracy)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Час відгуку (ms)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Нотації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extLst>
                  <a:ext uri="{0D108BD9-81ED-4DB2-BD59-A6C34878D82A}">
                    <a16:rowId xmlns:a16="http://schemas.microsoft.com/office/drawing/2014/main" val="601491867"/>
                  </a:ext>
                </a:extLst>
              </a:tr>
              <a:tr h="6900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Open Palm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98.5%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 dirty="0">
                          <a:effectLst/>
                        </a:rPr>
                        <a:t>85</a:t>
                      </a:r>
                      <a:endParaRPr lang="uk-UA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Висока точність при різних умовах освітлення.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extLst>
                  <a:ext uri="{0D108BD9-81ED-4DB2-BD59-A6C34878D82A}">
                    <a16:rowId xmlns:a16="http://schemas.microsoft.com/office/drawing/2014/main" val="3446941481"/>
                  </a:ext>
                </a:extLst>
              </a:tr>
              <a:tr h="21091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 dirty="0" err="1">
                          <a:effectLst/>
                        </a:rPr>
                        <a:t>Thumbs</a:t>
                      </a:r>
                      <a:r>
                        <a:rPr lang="uk-UA" sz="1000" kern="100" dirty="0">
                          <a:effectLst/>
                        </a:rPr>
                        <a:t> </a:t>
                      </a:r>
                      <a:r>
                        <a:rPr lang="uk-UA" sz="1000" kern="100" dirty="0" err="1">
                          <a:effectLst/>
                        </a:rPr>
                        <a:t>Up</a:t>
                      </a:r>
                      <a:endParaRPr lang="uk-UA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 dirty="0">
                          <a:effectLst/>
                        </a:rPr>
                        <a:t>96.3%</a:t>
                      </a:r>
                      <a:endParaRPr lang="uk-UA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 dirty="0">
                          <a:effectLst/>
                        </a:rPr>
                        <a:t>90</a:t>
                      </a:r>
                      <a:endParaRPr lang="uk-UA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 dirty="0">
                          <a:effectLst/>
                        </a:rPr>
                        <a:t>Точність трохи знижується при слабкому освітленні.</a:t>
                      </a:r>
                      <a:endParaRPr lang="uk-UA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extLst>
                  <a:ext uri="{0D108BD9-81ED-4DB2-BD59-A6C34878D82A}">
                    <a16:rowId xmlns:a16="http://schemas.microsoft.com/office/drawing/2014/main" val="1170567811"/>
                  </a:ext>
                </a:extLst>
              </a:tr>
              <a:tr h="6900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 dirty="0" err="1">
                          <a:effectLst/>
                        </a:rPr>
                        <a:t>Four</a:t>
                      </a:r>
                      <a:r>
                        <a:rPr lang="uk-UA" sz="1000" kern="100" dirty="0">
                          <a:effectLst/>
                        </a:rPr>
                        <a:t> </a:t>
                      </a:r>
                      <a:r>
                        <a:rPr lang="uk-UA" sz="1000" kern="100" dirty="0" err="1">
                          <a:effectLst/>
                        </a:rPr>
                        <a:t>Fingers</a:t>
                      </a:r>
                      <a:r>
                        <a:rPr lang="uk-UA" sz="1000" kern="100" dirty="0">
                          <a:effectLst/>
                        </a:rPr>
                        <a:t> </a:t>
                      </a:r>
                      <a:r>
                        <a:rPr lang="uk-UA" sz="1000" kern="100" dirty="0" err="1">
                          <a:effectLst/>
                        </a:rPr>
                        <a:t>Up</a:t>
                      </a:r>
                      <a:endParaRPr lang="uk-UA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95.1%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92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 dirty="0">
                          <a:effectLst/>
                        </a:rPr>
                        <a:t>Важко розпізнати при швидких рухах.</a:t>
                      </a:r>
                      <a:endParaRPr lang="uk-UA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extLst>
                  <a:ext uri="{0D108BD9-81ED-4DB2-BD59-A6C34878D82A}">
                    <a16:rowId xmlns:a16="http://schemas.microsoft.com/office/drawing/2014/main" val="3095462684"/>
                  </a:ext>
                </a:extLst>
              </a:tr>
              <a:tr h="6900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Up Pinch One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97.8%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87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Добре працює з низьким рівнем шуму.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extLst>
                  <a:ext uri="{0D108BD9-81ED-4DB2-BD59-A6C34878D82A}">
                    <a16:rowId xmlns:a16="http://schemas.microsoft.com/office/drawing/2014/main" val="603790841"/>
                  </a:ext>
                </a:extLst>
              </a:tr>
              <a:tr h="69007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Palm Rotated Inward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94.2%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>
                          <a:effectLst/>
                        </a:rPr>
                        <a:t>95</a:t>
                      </a:r>
                      <a:endParaRPr lang="uk-UA" sz="8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000" kern="100" dirty="0">
                          <a:effectLst/>
                        </a:rPr>
                        <a:t>Вимагає стабільної руки для точного розпізнавання.</a:t>
                      </a:r>
                      <a:endParaRPr lang="uk-UA" sz="8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338" marR="51338" marT="0" marB="0"/>
                </a:tc>
                <a:extLst>
                  <a:ext uri="{0D108BD9-81ED-4DB2-BD59-A6C34878D82A}">
                    <a16:rowId xmlns:a16="http://schemas.microsoft.com/office/drawing/2014/main" val="26259273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38383D-372F-9E6F-49EC-EFB72D6D34BC}"/>
              </a:ext>
            </a:extLst>
          </p:cNvPr>
          <p:cNvSpPr txBox="1"/>
          <p:nvPr/>
        </p:nvSpPr>
        <p:spPr>
          <a:xfrm>
            <a:off x="5967777" y="1795730"/>
            <a:ext cx="58442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400" i="1" dirty="0" err="1"/>
              <a:t>Таблиця</a:t>
            </a:r>
            <a:r>
              <a:rPr lang="ru-RU" sz="2400" i="1" dirty="0"/>
              <a:t> 3 – </a:t>
            </a:r>
            <a:r>
              <a:rPr lang="ru-RU" sz="2400" i="1" dirty="0" err="1"/>
              <a:t>Тестування</a:t>
            </a:r>
            <a:r>
              <a:rPr lang="ru-RU" sz="2400" i="1" dirty="0"/>
              <a:t> </a:t>
            </a:r>
            <a:r>
              <a:rPr lang="ru-RU" sz="2400" i="1" dirty="0" err="1"/>
              <a:t>режимів</a:t>
            </a:r>
            <a:r>
              <a:rPr lang="ru-RU" sz="2400" i="1" dirty="0"/>
              <a:t> </a:t>
            </a:r>
            <a:r>
              <a:rPr lang="ru-RU" sz="2400" i="1" dirty="0" err="1"/>
              <a:t>управління</a:t>
            </a:r>
            <a:endParaRPr lang="uk-UA" sz="2400" i="1" dirty="0"/>
          </a:p>
        </p:txBody>
      </p:sp>
      <p:graphicFrame>
        <p:nvGraphicFramePr>
          <p:cNvPr id="8" name="Таблиця 7">
            <a:extLst>
              <a:ext uri="{FF2B5EF4-FFF2-40B4-BE49-F238E27FC236}">
                <a16:creationId xmlns:a16="http://schemas.microsoft.com/office/drawing/2014/main" id="{1C37B047-0847-BBF1-E4FE-B04BA28D2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35526"/>
              </p:ext>
            </p:extLst>
          </p:nvPr>
        </p:nvGraphicFramePr>
        <p:xfrm>
          <a:off x="5584128" y="2738151"/>
          <a:ext cx="6439535" cy="3383536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09725">
                  <a:extLst>
                    <a:ext uri="{9D8B030D-6E8A-4147-A177-3AD203B41FA5}">
                      <a16:colId xmlns:a16="http://schemas.microsoft.com/office/drawing/2014/main" val="548316318"/>
                    </a:ext>
                  </a:extLst>
                </a:gridCol>
                <a:gridCol w="1339215">
                  <a:extLst>
                    <a:ext uri="{9D8B030D-6E8A-4147-A177-3AD203B41FA5}">
                      <a16:colId xmlns:a16="http://schemas.microsoft.com/office/drawing/2014/main" val="1060400379"/>
                    </a:ext>
                  </a:extLst>
                </a:gridCol>
                <a:gridCol w="1530350">
                  <a:extLst>
                    <a:ext uri="{9D8B030D-6E8A-4147-A177-3AD203B41FA5}">
                      <a16:colId xmlns:a16="http://schemas.microsoft.com/office/drawing/2014/main" val="3707399656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1682781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 dirty="0">
                          <a:effectLst/>
                        </a:rPr>
                        <a:t>Жест (режим)</a:t>
                      </a:r>
                      <a:endParaRPr lang="uk-UA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>
                          <a:effectLst/>
                        </a:rPr>
                        <a:t>Точність (Accuracy)</a:t>
                      </a:r>
                      <a:endParaRPr lang="uk-UA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>
                          <a:effectLst/>
                        </a:rPr>
                        <a:t>Час відгуку (ms)</a:t>
                      </a:r>
                      <a:endParaRPr lang="uk-UA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>
                          <a:effectLst/>
                        </a:rPr>
                        <a:t>Нотації</a:t>
                      </a:r>
                      <a:endParaRPr lang="uk-UA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>
                          <a:effectLst/>
                        </a:rPr>
                        <a:t>Open Palm (Mouse Mode)</a:t>
                      </a:r>
                      <a:endParaRPr lang="uk-UA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>
                          <a:effectLst/>
                        </a:rPr>
                        <a:t>98.2%</a:t>
                      </a:r>
                      <a:endParaRPr lang="uk-UA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 dirty="0">
                          <a:effectLst/>
                        </a:rPr>
                        <a:t>88</a:t>
                      </a:r>
                      <a:endParaRPr lang="uk-UA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>
                          <a:effectLst/>
                        </a:rPr>
                        <a:t>Швидке реагування на позицію пальця, мінімальні збої.</a:t>
                      </a:r>
                      <a:endParaRPr lang="uk-UA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70094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>
                          <a:effectLst/>
                        </a:rPr>
                        <a:t>Open Pinch (Volume Mode)</a:t>
                      </a:r>
                      <a:endParaRPr lang="uk-UA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>
                          <a:effectLst/>
                        </a:rPr>
                        <a:t>96.9%</a:t>
                      </a:r>
                      <a:endParaRPr lang="uk-UA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>
                          <a:effectLst/>
                        </a:rPr>
                        <a:t>91</a:t>
                      </a:r>
                      <a:endParaRPr lang="uk-UA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>
                          <a:effectLst/>
                        </a:rPr>
                        <a:t>Легка втрата точності при різких рухах.</a:t>
                      </a:r>
                      <a:endParaRPr lang="uk-UA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80504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 dirty="0" err="1">
                          <a:effectLst/>
                        </a:rPr>
                        <a:t>Shaka</a:t>
                      </a:r>
                      <a:r>
                        <a:rPr lang="uk-UA" sz="1400" kern="100" dirty="0">
                          <a:effectLst/>
                        </a:rPr>
                        <a:t> (</a:t>
                      </a:r>
                      <a:r>
                        <a:rPr lang="uk-UA" sz="1400" kern="100" dirty="0" err="1">
                          <a:effectLst/>
                        </a:rPr>
                        <a:t>Scroll</a:t>
                      </a:r>
                      <a:r>
                        <a:rPr lang="uk-UA" sz="1400" kern="100" dirty="0">
                          <a:effectLst/>
                        </a:rPr>
                        <a:t> </a:t>
                      </a:r>
                      <a:r>
                        <a:rPr lang="uk-UA" sz="1400" kern="100" dirty="0" err="1">
                          <a:effectLst/>
                        </a:rPr>
                        <a:t>Mode</a:t>
                      </a:r>
                      <a:r>
                        <a:rPr lang="uk-UA" sz="1400" kern="100" dirty="0">
                          <a:effectLst/>
                        </a:rPr>
                        <a:t>)</a:t>
                      </a:r>
                      <a:endParaRPr lang="uk-UA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 dirty="0">
                          <a:effectLst/>
                        </a:rPr>
                        <a:t>95.7%</a:t>
                      </a:r>
                      <a:endParaRPr lang="uk-UA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 dirty="0">
                          <a:effectLst/>
                        </a:rPr>
                        <a:t>93</a:t>
                      </a:r>
                      <a:endParaRPr lang="uk-UA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6300470" algn="r"/>
                        </a:tabLst>
                      </a:pPr>
                      <a:r>
                        <a:rPr lang="uk-UA" sz="1400" kern="100" dirty="0">
                          <a:effectLst/>
                        </a:rPr>
                        <a:t>Найбільша точність при постійному використанні одного жесту.</a:t>
                      </a:r>
                      <a:endParaRPr lang="uk-UA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6840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64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C4FB0-E97A-3B5D-A9B2-4F251454F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17749-7BA0-41E6-E4F3-79255F3E66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5C00CF8-6F99-28DE-2C11-6BAA406E7E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D953D5-4C76-218F-50AE-1728E243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9D7310-F426-1467-FE05-2772A647AFA0}"/>
              </a:ext>
            </a:extLst>
          </p:cNvPr>
          <p:cNvSpPr txBox="1"/>
          <p:nvPr/>
        </p:nvSpPr>
        <p:spPr>
          <a:xfrm>
            <a:off x="945739" y="658527"/>
            <a:ext cx="10300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Тестування та </a:t>
            </a:r>
            <a:r>
              <a:rPr lang="uk-UA" sz="2800" b="1" u="sng" dirty="0"/>
              <a:t>оптимізація</a:t>
            </a:r>
            <a:r>
              <a:rPr lang="uk-UA" sz="2800" b="1" dirty="0"/>
              <a:t> системи</a:t>
            </a:r>
            <a:endParaRPr lang="uk-UA" sz="2800" dirty="0"/>
          </a:p>
        </p:txBody>
      </p:sp>
      <p:sp>
        <p:nvSpPr>
          <p:cNvPr id="4" name="Google Shape;305;p29">
            <a:extLst>
              <a:ext uri="{FF2B5EF4-FFF2-40B4-BE49-F238E27FC236}">
                <a16:creationId xmlns:a16="http://schemas.microsoft.com/office/drawing/2014/main" id="{2D7D8139-CD5E-9C03-4F9C-116363851A75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C263845F-6F9B-459A-BE92-C6A7126FFBE5}" type="slidenum">
              <a:rPr lang="ru-RU" sz="1800" b="1"/>
              <a:t>12</a:t>
            </a:fld>
            <a:endParaRPr lang="ru-RU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B0EC46-781A-A3B7-7D54-E676879EE201}"/>
              </a:ext>
            </a:extLst>
          </p:cNvPr>
          <p:cNvSpPr txBox="1"/>
          <p:nvPr/>
        </p:nvSpPr>
        <p:spPr>
          <a:xfrm>
            <a:off x="945739" y="1342309"/>
            <a:ext cx="10677301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500" dirty="0"/>
              <a:t>Адаптація до умов освітлення: застосування методів попередньої обробки зображень для покращення точності при змінних умовах освітлення.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500" dirty="0"/>
              <a:t>Швидкодія: використання технік для зниження часу обробки, таких як видалення фону і фільтрація малих об'єктів.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500" dirty="0"/>
              <a:t>Управління шумами: фільтраційні методи для зменшення впливу шуму та непотрібних рухів, забезпечуючи точність навіть при фонових шумах.</a:t>
            </a:r>
          </a:p>
          <a:p>
            <a:endParaRPr lang="uk-UA" sz="2500" dirty="0"/>
          </a:p>
          <a:p>
            <a:r>
              <a:rPr lang="uk-UA" sz="2500" dirty="0"/>
              <a:t>Висновок: оптимізація покращила точність та швидкодію системи в умовах змінного освітлення та шуму.</a:t>
            </a:r>
          </a:p>
        </p:txBody>
      </p:sp>
    </p:spTree>
    <p:extLst>
      <p:ext uri="{BB962C8B-B14F-4D97-AF65-F5344CB8AC3E}">
        <p14:creationId xmlns:p14="http://schemas.microsoft.com/office/powerpoint/2010/main" val="253075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A3440-7346-93F9-110C-221104159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7F820F-7E48-0BC9-D429-AFF174C9C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785A1BFC-5480-1E47-0AFA-9009213AC6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BC500A-251E-C7EC-2CBF-76F51FEC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59F918-9724-1455-6FBE-69DEC9D15B46}"/>
              </a:ext>
            </a:extLst>
          </p:cNvPr>
          <p:cNvSpPr txBox="1"/>
          <p:nvPr/>
        </p:nvSpPr>
        <p:spPr>
          <a:xfrm>
            <a:off x="945739" y="658527"/>
            <a:ext cx="10300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Інтерфейс</a:t>
            </a:r>
            <a:r>
              <a:rPr lang="ru-RU" sz="2800" b="1" dirty="0"/>
              <a:t> та </a:t>
            </a:r>
            <a:r>
              <a:rPr lang="ru-RU" sz="2800" b="1" dirty="0" err="1"/>
              <a:t>застосування</a:t>
            </a:r>
            <a:r>
              <a:rPr lang="ru-RU" sz="2800" b="1" dirty="0"/>
              <a:t> </a:t>
            </a:r>
            <a:r>
              <a:rPr lang="ru-RU" sz="2800" b="1" dirty="0" err="1"/>
              <a:t>жестів</a:t>
            </a:r>
            <a:r>
              <a:rPr lang="ru-RU" sz="2800" b="1" dirty="0"/>
              <a:t>: </a:t>
            </a:r>
            <a:r>
              <a:rPr lang="ru-RU" sz="2800" b="1" dirty="0" err="1"/>
              <a:t>розпізнавання</a:t>
            </a:r>
            <a:r>
              <a:rPr lang="ru-RU" sz="2800" b="1" dirty="0"/>
              <a:t> і </a:t>
            </a:r>
            <a:r>
              <a:rPr lang="ru-RU" sz="2800" b="1" dirty="0" err="1"/>
              <a:t>управління</a:t>
            </a:r>
            <a:endParaRPr lang="ru-RU" sz="2800" dirty="0"/>
          </a:p>
        </p:txBody>
      </p:sp>
      <p:sp>
        <p:nvSpPr>
          <p:cNvPr id="4" name="Google Shape;305;p29">
            <a:extLst>
              <a:ext uri="{FF2B5EF4-FFF2-40B4-BE49-F238E27FC236}">
                <a16:creationId xmlns:a16="http://schemas.microsoft.com/office/drawing/2014/main" id="{BEE21C4E-15AD-B8EA-74B7-944E3B6C7F7F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C263845F-6F9B-459A-BE92-C6A7126FFBE5}" type="slidenum">
              <a:rPr lang="ru-RU" sz="1800" b="1"/>
              <a:t>13</a:t>
            </a:fld>
            <a:endParaRPr lang="ru-RU" sz="1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D34506-A155-275A-B1CA-FC6AB3329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59" y="2049781"/>
            <a:ext cx="4808219" cy="4808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4C3B31-B4A4-D71E-0FE2-44C563ACD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818" y="1999168"/>
            <a:ext cx="4808220" cy="4808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2D51F9-D0B6-1B2E-72C5-FFABCBF7A69C}"/>
              </a:ext>
            </a:extLst>
          </p:cNvPr>
          <p:cNvSpPr txBox="1"/>
          <p:nvPr/>
        </p:nvSpPr>
        <p:spPr>
          <a:xfrm>
            <a:off x="568960" y="1361207"/>
            <a:ext cx="54855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i="1" dirty="0"/>
              <a:t>Рисунок 1 – </a:t>
            </a:r>
            <a:r>
              <a:rPr lang="ru-RU" sz="2000" i="1" dirty="0" err="1"/>
              <a:t>Розпізнавання</a:t>
            </a:r>
            <a:r>
              <a:rPr lang="ru-RU" sz="2000" i="1" dirty="0"/>
              <a:t> </a:t>
            </a:r>
            <a:r>
              <a:rPr lang="ru-RU" sz="2000" i="1" dirty="0" err="1"/>
              <a:t>моделлю</a:t>
            </a:r>
            <a:r>
              <a:rPr lang="ru-RU" sz="2000" i="1" dirty="0"/>
              <a:t> </a:t>
            </a:r>
            <a:r>
              <a:rPr lang="ru-RU" sz="2000" i="1" dirty="0" err="1"/>
              <a:t>різних</a:t>
            </a:r>
            <a:r>
              <a:rPr lang="ru-RU" sz="2000" i="1" dirty="0"/>
              <a:t> </a:t>
            </a:r>
            <a:r>
              <a:rPr lang="ru-RU" sz="2000" i="1" dirty="0" err="1"/>
              <a:t>варіацій</a:t>
            </a:r>
            <a:r>
              <a:rPr lang="ru-RU" sz="2000" i="1" dirty="0"/>
              <a:t> </a:t>
            </a:r>
            <a:r>
              <a:rPr lang="ru-RU" sz="2000" i="1" dirty="0" err="1"/>
              <a:t>жестів</a:t>
            </a:r>
            <a:endParaRPr lang="uk-UA" sz="20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2B71D-658F-2B44-66C3-69AED363817D}"/>
              </a:ext>
            </a:extLst>
          </p:cNvPr>
          <p:cNvSpPr txBox="1"/>
          <p:nvPr/>
        </p:nvSpPr>
        <p:spPr>
          <a:xfrm>
            <a:off x="6431280" y="1361207"/>
            <a:ext cx="54855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i="1" dirty="0"/>
              <a:t>Рисунок 2 – </a:t>
            </a:r>
            <a:r>
              <a:rPr lang="ru-RU" sz="2000" i="1" dirty="0" err="1"/>
              <a:t>Управління</a:t>
            </a:r>
            <a:r>
              <a:rPr lang="ru-RU" sz="2000" i="1" dirty="0"/>
              <a:t> </a:t>
            </a:r>
            <a:r>
              <a:rPr lang="ru-RU" sz="2000" i="1" dirty="0" err="1"/>
              <a:t>мишею</a:t>
            </a:r>
            <a:r>
              <a:rPr lang="ru-RU" sz="2000" i="1" dirty="0"/>
              <a:t>, </a:t>
            </a:r>
            <a:r>
              <a:rPr lang="ru-RU" sz="2000" i="1" dirty="0" err="1"/>
              <a:t>зміна</a:t>
            </a:r>
            <a:r>
              <a:rPr lang="ru-RU" sz="2000" i="1" dirty="0"/>
              <a:t> </a:t>
            </a:r>
            <a:r>
              <a:rPr lang="ru-RU" sz="2000" i="1" dirty="0" err="1"/>
              <a:t>гучності</a:t>
            </a:r>
            <a:r>
              <a:rPr lang="ru-RU" sz="2000" i="1" dirty="0"/>
              <a:t> та </a:t>
            </a:r>
            <a:r>
              <a:rPr lang="ru-RU" sz="2000" i="1" dirty="0" err="1"/>
              <a:t>навігація</a:t>
            </a:r>
            <a:r>
              <a:rPr lang="ru-RU" sz="2000" i="1" dirty="0"/>
              <a:t> в </a:t>
            </a:r>
            <a:r>
              <a:rPr lang="ru-RU" sz="2000" i="1" dirty="0" err="1"/>
              <a:t>браузері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32411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EB542-7E84-5AA5-A7B3-63FE5FC95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A159D-CB82-8ED6-95E6-632394F0A8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B3665A1-556D-7918-1221-95066BAE2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237C12-93C4-CDAE-749E-42C342D3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A2EC9E-C00E-5F69-5C62-B1FCC5467304}"/>
              </a:ext>
            </a:extLst>
          </p:cNvPr>
          <p:cNvSpPr txBox="1"/>
          <p:nvPr/>
        </p:nvSpPr>
        <p:spPr>
          <a:xfrm>
            <a:off x="945739" y="658527"/>
            <a:ext cx="10300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Підсумки</a:t>
            </a:r>
            <a:r>
              <a:rPr lang="ru-RU" sz="2800" b="1" dirty="0"/>
              <a:t> </a:t>
            </a:r>
            <a:r>
              <a:rPr lang="ru-RU" sz="2800" b="1" dirty="0" err="1"/>
              <a:t>дослідження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2755C2-39DB-AEF3-B1F5-BF6FD51A1575}"/>
              </a:ext>
            </a:extLst>
          </p:cNvPr>
          <p:cNvSpPr txBox="1"/>
          <p:nvPr/>
        </p:nvSpPr>
        <p:spPr>
          <a:xfrm>
            <a:off x="945739" y="1165331"/>
            <a:ext cx="1113450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000" i="1" dirty="0"/>
              <a:t>Реалістичність та корисність отриманих результатів</a:t>
            </a:r>
            <a:br>
              <a:rPr lang="uk-UA" sz="2000" dirty="0"/>
            </a:br>
            <a:r>
              <a:rPr lang="uk-UA" sz="2000" dirty="0"/>
              <a:t>Розроблена система для розпізнавання жестів ефективно функціонує в умовах змінного освітлення, фонових перешкод і варіативності жестів. Показники точності моделі (92.0% </a:t>
            </a:r>
            <a:r>
              <a:rPr lang="en-US" sz="2000" dirty="0"/>
              <a:t>accuracy, 91.7% precision</a:t>
            </a:r>
            <a:r>
              <a:rPr lang="uk-UA" sz="2000" dirty="0"/>
              <a:t>, </a:t>
            </a:r>
            <a:r>
              <a:rPr lang="en-US" sz="2000" dirty="0"/>
              <a:t>90.9%</a:t>
            </a:r>
            <a:r>
              <a:rPr lang="uk-UA" sz="2000" dirty="0"/>
              <a:t> </a:t>
            </a:r>
            <a:r>
              <a:rPr lang="en-US" sz="2000" dirty="0"/>
              <a:t>recall</a:t>
            </a:r>
            <a:r>
              <a:rPr lang="uk-UA" sz="2000" dirty="0"/>
              <a:t> та</a:t>
            </a:r>
            <a:r>
              <a:rPr lang="en-US" sz="2000" dirty="0"/>
              <a:t> 91.3% F1-score) </a:t>
            </a:r>
            <a:r>
              <a:rPr lang="uk-UA" sz="2000" dirty="0"/>
              <a:t>підтверджують її здатність працювати в реальному часі та з різними умовами, що робить систему корисною для безконтактного керування технічними пристроями.</a:t>
            </a:r>
          </a:p>
          <a:p>
            <a:pPr>
              <a:buNone/>
            </a:pPr>
            <a:endParaRPr lang="uk-UA" sz="2000" dirty="0"/>
          </a:p>
          <a:p>
            <a:pPr>
              <a:buNone/>
            </a:pPr>
            <a:r>
              <a:rPr lang="uk-UA" sz="2000" i="1" dirty="0"/>
              <a:t>Можливий розвиток досліджень</a:t>
            </a:r>
            <a:br>
              <a:rPr lang="uk-UA" sz="2000" dirty="0"/>
            </a:br>
            <a:r>
              <a:rPr lang="uk-UA" sz="2000" dirty="0"/>
              <a:t>Подальші дослідження можуть включати розширення навчальних вибірок, використання мультимодальних </a:t>
            </a:r>
            <a:r>
              <a:rPr lang="uk-UA" sz="2000" dirty="0" err="1"/>
              <a:t>трансформерів</a:t>
            </a:r>
            <a:r>
              <a:rPr lang="uk-UA" sz="2000" dirty="0"/>
              <a:t> для покращення обробки відео та сенсорних даних, а також підтримку персоналізації моделей за допомогою </a:t>
            </a:r>
            <a:r>
              <a:rPr lang="en-US" sz="2000" dirty="0"/>
              <a:t>few-shot learning, </a:t>
            </a:r>
            <a:r>
              <a:rPr lang="uk-UA" sz="2000" dirty="0"/>
              <a:t>що підвищить адаптивність системи.</a:t>
            </a:r>
          </a:p>
          <a:p>
            <a:br>
              <a:rPr lang="uk-UA" sz="2000" dirty="0"/>
            </a:br>
            <a:r>
              <a:rPr lang="uk-UA" sz="2000" i="1" dirty="0"/>
              <a:t>Висновок</a:t>
            </a:r>
            <a:br>
              <a:rPr lang="uk-UA" sz="2000" dirty="0"/>
            </a:br>
            <a:r>
              <a:rPr lang="uk-UA" sz="2000" dirty="0"/>
              <a:t>Розробка та впровадження системи на основі гібридної архітектури </a:t>
            </a:r>
            <a:r>
              <a:rPr lang="en-US" sz="2000" dirty="0"/>
              <a:t>CNN + RNN (LSTM) </a:t>
            </a:r>
            <a:r>
              <a:rPr lang="uk-UA" sz="2000" dirty="0"/>
              <a:t>продемонстрували високі результати в точності та швидкодії. Це підтверджує перспективність технології для практичного використання у різних сферах, таких як </a:t>
            </a:r>
            <a:r>
              <a:rPr lang="en-US" sz="2000" dirty="0"/>
              <a:t>VR/AR, </a:t>
            </a:r>
            <a:r>
              <a:rPr lang="uk-UA" sz="2000" dirty="0"/>
              <a:t>робототехніка та медичні інтерфейси. Подальші вдосконалення дозволять ще більше підвищити ефективність системи.</a:t>
            </a:r>
          </a:p>
        </p:txBody>
      </p:sp>
      <p:sp>
        <p:nvSpPr>
          <p:cNvPr id="4" name="Google Shape;305;p29">
            <a:extLst>
              <a:ext uri="{FF2B5EF4-FFF2-40B4-BE49-F238E27FC236}">
                <a16:creationId xmlns:a16="http://schemas.microsoft.com/office/drawing/2014/main" id="{C607F064-3452-6CCD-B0C9-5894741E9A1F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C263845F-6F9B-459A-BE92-C6A7126FFBE5}" type="slidenum">
              <a:rPr lang="ru-RU" sz="1800" b="1"/>
              <a:t>14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01511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BDDE7-1FB2-D37D-1AAB-1416CADC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181D20-6F0E-B0F4-8F55-B7E9E3528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B73F695-52B3-765A-A49B-993C9EADF5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13AE4BF-0953-417B-9885-8479A6B79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353594-B780-14FC-228D-33D95CB892DE}"/>
              </a:ext>
            </a:extLst>
          </p:cNvPr>
          <p:cNvSpPr txBox="1"/>
          <p:nvPr/>
        </p:nvSpPr>
        <p:spPr>
          <a:xfrm>
            <a:off x="945739" y="658527"/>
            <a:ext cx="10300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Мета, актуальність та об'єкт дослідження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EE595-7695-F01F-2FF2-E60FC51BA338}"/>
              </a:ext>
            </a:extLst>
          </p:cNvPr>
          <p:cNvSpPr txBox="1"/>
          <p:nvPr/>
        </p:nvSpPr>
        <p:spPr>
          <a:xfrm>
            <a:off x="945739" y="1342309"/>
            <a:ext cx="1127253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200" i="1" dirty="0"/>
              <a:t>Актуальність</a:t>
            </a:r>
            <a:br>
              <a:rPr lang="uk-UA" sz="2200" dirty="0"/>
            </a:br>
            <a:r>
              <a:rPr lang="uk-UA" sz="2200" dirty="0"/>
              <a:t>Розпізнавання жестів є перспективним напрямом у галузі комп’ютерного зору, що забезпечує природну та інтуїтивну взаємодію з технікою без фізичного контакту. Актуальність обумовлена потребою в більш точних, швидких і адаптивних системах управління в умовах змінного середовища.</a:t>
            </a:r>
          </a:p>
          <a:p>
            <a:br>
              <a:rPr lang="uk-UA" sz="2200" dirty="0"/>
            </a:br>
            <a:r>
              <a:rPr lang="uk-UA" sz="2200" i="1" dirty="0"/>
              <a:t>Мета дослідження</a:t>
            </a:r>
            <a:br>
              <a:rPr lang="uk-UA" sz="2200" dirty="0"/>
            </a:br>
            <a:r>
              <a:rPr lang="uk-UA" sz="2200" dirty="0"/>
              <a:t>Проведення комплексного дослідження ефективності алгоритмів комп’ютерного зору для розпізнавання жестів із акцентом на аналіз їхньої точності, адаптивності до змін освітлення, фону та індивідуальних особливостей виконання жестів, а також визначення оптимальної моделі для подальшої реалізації в системах взаємодії «людина–комп’ютер».</a:t>
            </a:r>
          </a:p>
          <a:p>
            <a:br>
              <a:rPr lang="uk-UA" sz="2200" dirty="0"/>
            </a:br>
            <a:r>
              <a:rPr lang="uk-UA" sz="2200" i="1" dirty="0"/>
              <a:t>Об’єкт дослідження</a:t>
            </a:r>
            <a:br>
              <a:rPr lang="uk-UA" sz="2200" dirty="0"/>
            </a:br>
            <a:r>
              <a:rPr lang="uk-UA" sz="2200" dirty="0"/>
              <a:t>Процес розпізнавання жестів за допомогою комп’ютерного зору, що включає етапи захоплення зображень, їх обробки, виявлення ключових точок та класифікації рухів.</a:t>
            </a:r>
          </a:p>
        </p:txBody>
      </p:sp>
      <p:sp>
        <p:nvSpPr>
          <p:cNvPr id="4" name="Google Shape;305;p29">
            <a:extLst>
              <a:ext uri="{FF2B5EF4-FFF2-40B4-BE49-F238E27FC236}">
                <a16:creationId xmlns:a16="http://schemas.microsoft.com/office/drawing/2014/main" id="{D0E608DE-AA5F-85EB-A968-F701106EC74C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C263845F-6F9B-459A-BE92-C6A7126FFBE5}" type="slidenum">
              <a:rPr lang="ru-RU" sz="1800" b="1"/>
              <a:t>2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4113351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B5E02-5158-B53C-EDCB-7D63765C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52CE0-A2CE-2424-D9AE-E63E500A2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06E92E5-F7BC-E79F-3745-7127E53458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33FFBF-FC78-2DB9-86AE-9C86B4C18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570C81-64E6-6EAD-47E5-BFE920D8F432}"/>
              </a:ext>
            </a:extLst>
          </p:cNvPr>
          <p:cNvSpPr txBox="1"/>
          <p:nvPr/>
        </p:nvSpPr>
        <p:spPr>
          <a:xfrm>
            <a:off x="945739" y="658527"/>
            <a:ext cx="10300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Постановка задачі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985960-1334-9795-8B9F-E955EF09C89F}"/>
              </a:ext>
            </a:extLst>
          </p:cNvPr>
          <p:cNvSpPr txBox="1"/>
          <p:nvPr/>
        </p:nvSpPr>
        <p:spPr>
          <a:xfrm>
            <a:off x="945739" y="1342309"/>
            <a:ext cx="106773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uk-UA" sz="2400" dirty="0"/>
              <a:t>У зв’язку з актуальністю безконтактної взаємодії людини з комп’ютером, виникає потреба в розробці ефективних алгоритмів комп’ютерного зору для розпізнавання жестів. Сучасні підходи стикаються з проблемами адаптації до змін освітлення, фону, індивідуальних особливостей жестів і потребують високої точності та швидкості.</a:t>
            </a:r>
          </a:p>
          <a:p>
            <a:pPr algn="just">
              <a:buNone/>
            </a:pPr>
            <a:endParaRPr lang="uk-UA" sz="2400" b="1" dirty="0"/>
          </a:p>
          <a:p>
            <a:pPr algn="just">
              <a:buNone/>
            </a:pPr>
            <a:r>
              <a:rPr lang="uk-UA" sz="2400" i="1" dirty="0"/>
              <a:t>Для вирішення цієї проблеми поставлено такі завдання: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/>
              <a:t>провести огляд існуючих алгоритмів розпізнавання жестів;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/>
              <a:t>порівняти їх за точністю, швидкістю та адаптивністю;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/>
              <a:t>удосконалити алгоритми для складних умов (освітлення, фон, жести);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/>
              <a:t>реалізувати програмну систему для тестування;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uk-UA" sz="2400" dirty="0"/>
              <a:t>оцінити ефективність у практичних сценаріях.</a:t>
            </a:r>
          </a:p>
        </p:txBody>
      </p:sp>
      <p:sp>
        <p:nvSpPr>
          <p:cNvPr id="4" name="Google Shape;305;p29">
            <a:extLst>
              <a:ext uri="{FF2B5EF4-FFF2-40B4-BE49-F238E27FC236}">
                <a16:creationId xmlns:a16="http://schemas.microsoft.com/office/drawing/2014/main" id="{15BA238E-AF6D-39EF-2186-24558CD79777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C263845F-6F9B-459A-BE92-C6A7126FFBE5}" type="slidenum">
              <a:rPr lang="ru-RU" sz="1800" b="1"/>
              <a:t>3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61781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9DEAE-D5F6-E218-D509-5AC9B9947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7ECAA5-030C-BB36-82A6-CAE37CD0C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B94FB74-FCF2-4226-ABDF-1153045F3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5C819B-D513-50CE-5261-056DC017C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1DBC3B-4323-831E-CDA3-B9D6F656D114}"/>
              </a:ext>
            </a:extLst>
          </p:cNvPr>
          <p:cNvSpPr txBox="1"/>
          <p:nvPr/>
        </p:nvSpPr>
        <p:spPr>
          <a:xfrm>
            <a:off x="945739" y="658527"/>
            <a:ext cx="10300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Протиріччя та невирішені питання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4FBBD-C927-FD05-01D5-C88D7D3116D1}"/>
              </a:ext>
            </a:extLst>
          </p:cNvPr>
          <p:cNvSpPr txBox="1"/>
          <p:nvPr/>
        </p:nvSpPr>
        <p:spPr>
          <a:xfrm>
            <a:off x="945739" y="1342309"/>
            <a:ext cx="106773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uk-UA" altLang="uk-UA" sz="2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Класичні методи </a:t>
            </a:r>
            <a:r>
              <a:rPr kumimoji="0" lang="uk-UA" altLang="uk-UA" sz="21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vs</a:t>
            </a:r>
            <a:r>
              <a:rPr kumimoji="0" lang="uk-UA" altLang="uk-UA" sz="2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Глибоке навчання</a:t>
            </a:r>
            <a:b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Прості, але чутливі до зовнішніх умов проти потужних, але </a:t>
            </a:r>
            <a:r>
              <a:rPr kumimoji="0" lang="uk-UA" altLang="uk-UA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ресурсоємних</a:t>
            </a:r>
            <a: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алгоритмів.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uk-UA" altLang="uk-UA" sz="2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Універсальність </a:t>
            </a:r>
            <a:r>
              <a:rPr kumimoji="0" lang="uk-UA" altLang="uk-UA" sz="21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vs</a:t>
            </a:r>
            <a:r>
              <a:rPr kumimoji="0" lang="uk-UA" altLang="uk-UA" sz="2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Спеціалізація</a:t>
            </a:r>
            <a:b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Універсальні моделі не завжди точні у специфічних сценаріях, спеціалізовані — менш гнучкі.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uk-UA" altLang="uk-UA" sz="2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Стійкість до зовнішніх факторів</a:t>
            </a:r>
            <a:b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Освітлення, фон, швидкі жести знижують точність; сенсори дорогі й мають обмеження.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uk-UA" altLang="uk-UA" sz="2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Індивідуальні відмінності користувачів</a:t>
            </a:r>
            <a:b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Варіативність форм рук і стилів жестів ускладнює розпізнавання.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uk-UA" altLang="uk-UA" sz="2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Обмеженість </a:t>
            </a:r>
            <a:r>
              <a:rPr kumimoji="0" lang="uk-UA" altLang="uk-UA" sz="21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датасетів</a:t>
            </a:r>
            <a:b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Брак реалістичних даних та висока вартість їх збору.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uk-UA" altLang="uk-UA" sz="2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Компроміс між точністю та зручністю пристроїв</a:t>
            </a:r>
            <a:b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Точні сенсори часто незручні або дорогі у використанні.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uk-UA" altLang="uk-UA" sz="21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Проблема інтеграції</a:t>
            </a:r>
            <a:b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Поєднання різних технологій дає найкращі результати, але вимагає складного </a:t>
            </a:r>
            <a:r>
              <a:rPr kumimoji="0" lang="uk-UA" altLang="uk-UA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проєктування</a:t>
            </a:r>
            <a:r>
              <a:rPr kumimoji="0" lang="uk-UA" altLang="uk-UA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4" name="Google Shape;305;p29">
            <a:extLst>
              <a:ext uri="{FF2B5EF4-FFF2-40B4-BE49-F238E27FC236}">
                <a16:creationId xmlns:a16="http://schemas.microsoft.com/office/drawing/2014/main" id="{AEA70ED1-DD18-107A-7A80-0F3D8ED00105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C263845F-6F9B-459A-BE92-C6A7126FFBE5}" type="slidenum">
              <a:rPr lang="ru-RU" sz="1800" b="1"/>
              <a:t>4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44487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9FFB4-5AE6-5DC2-36D3-A40DFEAF6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34446-4C0A-CFCE-2D8A-EB1DA60A1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B6CB132-C254-0E35-B5B0-833C5BAF7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2A5380-B60B-DDAA-4539-AA967002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DDDA9E-A41B-A8F6-814A-50466CA5904B}"/>
              </a:ext>
            </a:extLst>
          </p:cNvPr>
          <p:cNvSpPr txBox="1"/>
          <p:nvPr/>
        </p:nvSpPr>
        <p:spPr>
          <a:xfrm>
            <a:off x="945739" y="658527"/>
            <a:ext cx="10300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Обґрунтування</a:t>
            </a:r>
            <a:r>
              <a:rPr lang="ru-RU" sz="2800" b="1" dirty="0"/>
              <a:t> </a:t>
            </a:r>
            <a:r>
              <a:rPr lang="ru-RU" sz="2800" b="1" dirty="0" err="1"/>
              <a:t>методології</a:t>
            </a:r>
            <a:r>
              <a:rPr lang="ru-RU" sz="2800" b="1" dirty="0"/>
              <a:t> </a:t>
            </a:r>
            <a:r>
              <a:rPr lang="ru-RU" sz="2800" b="1" dirty="0" err="1"/>
              <a:t>дослідження</a:t>
            </a:r>
            <a:endParaRPr lang="uk-UA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100C0-CF14-A1E2-ED72-CB5D6DC27AF3}"/>
              </a:ext>
            </a:extLst>
          </p:cNvPr>
          <p:cNvSpPr txBox="1"/>
          <p:nvPr/>
        </p:nvSpPr>
        <p:spPr>
          <a:xfrm>
            <a:off x="945739" y="1342309"/>
            <a:ext cx="10677301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uk-UA" sz="2300" i="1" dirty="0"/>
              <a:t>Фактори вибору алгоритмів:</a:t>
            </a:r>
          </a:p>
          <a:p>
            <a:pPr algn="just">
              <a:buNone/>
            </a:pPr>
            <a:r>
              <a:rPr lang="uk-UA" sz="2300" dirty="0"/>
              <a:t>точність, швидкодія, адаптивність до умов (освітлення, шум), ефективність при обмежених ресурсах. </a:t>
            </a:r>
          </a:p>
          <a:p>
            <a:pPr algn="just">
              <a:buNone/>
            </a:pPr>
            <a:endParaRPr lang="uk-UA" sz="2300" dirty="0"/>
          </a:p>
          <a:p>
            <a:pPr algn="just">
              <a:buNone/>
            </a:pPr>
            <a:r>
              <a:rPr lang="uk-UA" sz="2300" i="1" dirty="0"/>
              <a:t>Класичні методи: </a:t>
            </a:r>
          </a:p>
          <a:p>
            <a:pPr algn="just">
              <a:buNone/>
            </a:pPr>
            <a:r>
              <a:rPr lang="en-US" sz="2300" dirty="0"/>
              <a:t>SVM, KNN, HOG — </a:t>
            </a:r>
            <a:r>
              <a:rPr lang="uk-UA" sz="2300" dirty="0"/>
              <a:t>ефективні для класифікації та виявлення, але обмежені відсутністю глибинної обробки даних. </a:t>
            </a:r>
          </a:p>
          <a:p>
            <a:pPr algn="just">
              <a:buNone/>
            </a:pPr>
            <a:endParaRPr lang="uk-UA" sz="2300" dirty="0"/>
          </a:p>
          <a:p>
            <a:pPr algn="just">
              <a:buNone/>
            </a:pPr>
            <a:r>
              <a:rPr lang="uk-UA" sz="2300" i="1" dirty="0"/>
              <a:t>Методи глибинного навчання: </a:t>
            </a:r>
          </a:p>
          <a:p>
            <a:pPr algn="just">
              <a:buNone/>
            </a:pPr>
            <a:r>
              <a:rPr lang="en-US" sz="2300" dirty="0"/>
              <a:t>CNN, RNN, LSTM, </a:t>
            </a:r>
            <a:r>
              <a:rPr lang="en-US" sz="2300" dirty="0" err="1"/>
              <a:t>ViT</a:t>
            </a:r>
            <a:r>
              <a:rPr lang="en-US" sz="2300" dirty="0"/>
              <a:t> — </a:t>
            </a:r>
            <a:r>
              <a:rPr lang="uk-UA" sz="2300" dirty="0"/>
              <a:t>автоматичне виділення ознак та обробка великих даних для складних завдань (розпізнавання жестів, динамічні сцени). </a:t>
            </a:r>
          </a:p>
          <a:p>
            <a:pPr algn="just">
              <a:buNone/>
            </a:pPr>
            <a:endParaRPr lang="uk-UA" sz="2300" dirty="0"/>
          </a:p>
          <a:p>
            <a:pPr algn="just">
              <a:buNone/>
            </a:pPr>
            <a:r>
              <a:rPr lang="uk-UA" sz="2300" i="1" dirty="0"/>
              <a:t>Гібридні підходи: </a:t>
            </a:r>
          </a:p>
          <a:p>
            <a:pPr algn="just">
              <a:buNone/>
            </a:pPr>
            <a:r>
              <a:rPr lang="en-US" sz="2300" dirty="0"/>
              <a:t>CNN + RNN (LSTM) — </a:t>
            </a:r>
            <a:r>
              <a:rPr lang="uk-UA" sz="2300" dirty="0"/>
              <a:t>поєднання просторових ознак і тимчасових </a:t>
            </a:r>
            <a:r>
              <a:rPr lang="uk-UA" sz="2300" dirty="0" err="1"/>
              <a:t>залежностей</a:t>
            </a:r>
            <a:r>
              <a:rPr lang="uk-UA" sz="2300" dirty="0"/>
              <a:t> для розпізнавання складних динамічних жестів.</a:t>
            </a:r>
          </a:p>
        </p:txBody>
      </p:sp>
      <p:sp>
        <p:nvSpPr>
          <p:cNvPr id="4" name="Google Shape;305;p29">
            <a:extLst>
              <a:ext uri="{FF2B5EF4-FFF2-40B4-BE49-F238E27FC236}">
                <a16:creationId xmlns:a16="http://schemas.microsoft.com/office/drawing/2014/main" id="{9E4F79C5-3AD1-FF4C-105C-3033425C71A2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C263845F-6F9B-459A-BE92-C6A7126FFBE5}" type="slidenum">
              <a:rPr lang="ru-RU" sz="1800" b="1"/>
              <a:t>5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52360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0F620-7EDF-9390-D6B3-ED7BC36B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EB7D9-017B-1986-6E23-035411F70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93EC577-7A07-38AF-44EC-3853BB3FE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592A28-ED3C-A472-6634-7F5295C87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3A05E9-7174-AC36-0AE9-8CD808DDB9F3}"/>
              </a:ext>
            </a:extLst>
          </p:cNvPr>
          <p:cNvSpPr txBox="1"/>
          <p:nvPr/>
        </p:nvSpPr>
        <p:spPr>
          <a:xfrm>
            <a:off x="945739" y="658527"/>
            <a:ext cx="10300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Порівняльна оцінка алгоритмів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ACF20-8017-BD08-4F00-B8D01525FD05}"/>
              </a:ext>
            </a:extLst>
          </p:cNvPr>
          <p:cNvSpPr txBox="1"/>
          <p:nvPr/>
        </p:nvSpPr>
        <p:spPr>
          <a:xfrm>
            <a:off x="945739" y="1342309"/>
            <a:ext cx="1067730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200" dirty="0"/>
              <a:t>Для порівняння алгоритмів використовувався метод </a:t>
            </a:r>
            <a:r>
              <a:rPr lang="en-US" sz="2200" dirty="0"/>
              <a:t>PROMETHEE, </a:t>
            </a:r>
            <a:r>
              <a:rPr lang="uk-UA" sz="2200" dirty="0"/>
              <a:t>що дозволяє оцінювати алгоритми за кількома критеріями, такими як точність, швидкодія, стійкість, адаптація та інші. Зібрані дані, отримані з відкритих баз даних та результатів тестувань, допомогли порівняти алгоритми з різних аспектів ефективності. Ключові критерії включали: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/>
              <a:t>точність (</a:t>
            </a:r>
            <a:r>
              <a:rPr lang="en-US" sz="2200" dirty="0"/>
              <a:t>Accuracy): </a:t>
            </a:r>
            <a:r>
              <a:rPr lang="uk-UA" sz="2200" dirty="0"/>
              <a:t>отримана з наборів даних </a:t>
            </a:r>
            <a:r>
              <a:rPr lang="en-US" sz="2200" dirty="0"/>
              <a:t>Sign Language MNIST </a:t>
            </a:r>
            <a:r>
              <a:rPr lang="uk-UA" sz="2200" dirty="0"/>
              <a:t>та </a:t>
            </a:r>
            <a:r>
              <a:rPr lang="en-US" sz="2200" dirty="0" err="1"/>
              <a:t>ChaLearn</a:t>
            </a:r>
            <a:r>
              <a:rPr lang="en-US" sz="2200" dirty="0"/>
              <a:t> Gesture Dataset</a:t>
            </a:r>
            <a:r>
              <a:rPr lang="uk-UA" sz="2200" dirty="0"/>
              <a:t>;</a:t>
            </a: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/>
              <a:t>швидкодія (</a:t>
            </a:r>
            <a:r>
              <a:rPr lang="en-US" sz="2200" dirty="0"/>
              <a:t>Latency): </a:t>
            </a:r>
            <a:r>
              <a:rPr lang="uk-UA" sz="2200" dirty="0"/>
              <a:t>час обробки кадру на стандартному обладнанні;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/>
              <a:t>стійкість (</a:t>
            </a:r>
            <a:r>
              <a:rPr lang="en-US" sz="2200" dirty="0"/>
              <a:t>Robustness): </a:t>
            </a:r>
            <a:r>
              <a:rPr lang="uk-UA" sz="2200" dirty="0"/>
              <a:t>вплив зовнішніх умов (шум, освітлення);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/>
              <a:t>обчислювальна складність (</a:t>
            </a:r>
            <a:r>
              <a:rPr lang="en-US" sz="2200" dirty="0"/>
              <a:t>Complexity): </a:t>
            </a:r>
            <a:r>
              <a:rPr lang="uk-UA" sz="2200" dirty="0"/>
              <a:t>потреби в обчислювальних ресурсах;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/>
              <a:t>адаптація до користувача (</a:t>
            </a:r>
            <a:r>
              <a:rPr lang="en-US" sz="2200" dirty="0"/>
              <a:t>Adaptability): </a:t>
            </a:r>
            <a:r>
              <a:rPr lang="uk-UA" sz="2200" dirty="0"/>
              <a:t>оцінка необхідності додаткового навчання;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uk-UA" sz="2200" dirty="0"/>
              <a:t>гнучкість (</a:t>
            </a:r>
            <a:r>
              <a:rPr lang="en-US" sz="2200" dirty="0"/>
              <a:t>Flexibility): </a:t>
            </a:r>
            <a:r>
              <a:rPr lang="uk-UA" sz="2200" dirty="0"/>
              <a:t>здатність працювати з різними умовами та типами даних.</a:t>
            </a:r>
          </a:p>
          <a:p>
            <a:r>
              <a:rPr lang="uk-UA" sz="2200" dirty="0"/>
              <a:t>Результати нормалізовані для забезпечення справедливого порівняння. Потоки переваг для кожного критерію обчислені за допомогою формули </a:t>
            </a:r>
            <a:r>
              <a:rPr lang="en-US" sz="2200" dirty="0"/>
              <a:t>PROMETHEE, </a:t>
            </a:r>
            <a:r>
              <a:rPr lang="uk-UA" sz="2200" dirty="0"/>
              <a:t>що дозволяє отримати комплексну оцінку ефективності алгоритмів у різних умовах.</a:t>
            </a:r>
          </a:p>
        </p:txBody>
      </p:sp>
      <p:sp>
        <p:nvSpPr>
          <p:cNvPr id="4" name="Google Shape;305;p29">
            <a:extLst>
              <a:ext uri="{FF2B5EF4-FFF2-40B4-BE49-F238E27FC236}">
                <a16:creationId xmlns:a16="http://schemas.microsoft.com/office/drawing/2014/main" id="{33CEBE43-9DB7-EBA8-3673-85754BB7075C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C263845F-6F9B-459A-BE92-C6A7126FFBE5}" type="slidenum">
              <a:rPr lang="ru-RU" sz="1800" b="1"/>
              <a:t>6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188141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6227A-D6EA-7EB8-69D2-F2456510E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E50EA-BAEE-1329-2D96-7F301A2A8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82C47D3C-9205-F682-1C0F-49C8FA60A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CA2F45-A303-A0CC-31E9-186C85EA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72718C-11D7-A657-14BE-4B4803559E67}"/>
              </a:ext>
            </a:extLst>
          </p:cNvPr>
          <p:cNvSpPr txBox="1"/>
          <p:nvPr/>
        </p:nvSpPr>
        <p:spPr>
          <a:xfrm>
            <a:off x="945739" y="658527"/>
            <a:ext cx="10300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Підсумки</a:t>
            </a:r>
            <a:r>
              <a:rPr lang="ru-RU" sz="2800" b="1" dirty="0"/>
              <a:t> </a:t>
            </a:r>
            <a:r>
              <a:rPr lang="ru-RU" sz="2800" b="1" dirty="0" err="1"/>
              <a:t>порівняння</a:t>
            </a:r>
            <a:r>
              <a:rPr lang="ru-RU" sz="2800" b="1" dirty="0"/>
              <a:t> </a:t>
            </a:r>
            <a:r>
              <a:rPr lang="ru-RU" sz="2800" b="1" dirty="0" err="1"/>
              <a:t>алгоритмів</a:t>
            </a:r>
            <a:r>
              <a:rPr lang="ru-RU" sz="2800" b="1" dirty="0"/>
              <a:t> для </a:t>
            </a:r>
            <a:r>
              <a:rPr lang="ru-RU" sz="2800" b="1" dirty="0" err="1"/>
              <a:t>розпізнавання</a:t>
            </a:r>
            <a:r>
              <a:rPr lang="ru-RU" sz="2800" b="1" dirty="0"/>
              <a:t> </a:t>
            </a:r>
            <a:r>
              <a:rPr lang="ru-RU" sz="2800" b="1" dirty="0" err="1"/>
              <a:t>жестів</a:t>
            </a:r>
            <a:endParaRPr lang="uk-UA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9FA46-82E7-AFF7-2BD9-3690DDBCC497}"/>
              </a:ext>
            </a:extLst>
          </p:cNvPr>
          <p:cNvSpPr txBox="1"/>
          <p:nvPr/>
        </p:nvSpPr>
        <p:spPr>
          <a:xfrm>
            <a:off x="945739" y="1342309"/>
            <a:ext cx="101286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i="1" dirty="0" err="1"/>
              <a:t>Таблиця</a:t>
            </a:r>
            <a:r>
              <a:rPr lang="ru-RU" sz="2000" i="1" dirty="0"/>
              <a:t> 1 – </a:t>
            </a:r>
            <a:r>
              <a:rPr lang="ru-RU" sz="2000" i="1" dirty="0" err="1"/>
              <a:t>Підсумкова</a:t>
            </a:r>
            <a:r>
              <a:rPr lang="ru-RU" sz="2000" i="1" dirty="0"/>
              <a:t> </a:t>
            </a:r>
            <a:r>
              <a:rPr lang="ru-RU" sz="2000" i="1" dirty="0" err="1"/>
              <a:t>таблиця</a:t>
            </a:r>
            <a:r>
              <a:rPr lang="ru-RU" sz="2000" i="1" dirty="0"/>
              <a:t> </a:t>
            </a:r>
            <a:r>
              <a:rPr lang="ru-RU" sz="2000" i="1" dirty="0" err="1"/>
              <a:t>порівняння</a:t>
            </a:r>
            <a:r>
              <a:rPr lang="ru-RU" sz="2000" i="1" dirty="0"/>
              <a:t> </a:t>
            </a:r>
            <a:r>
              <a:rPr lang="ru-RU" sz="2000" i="1" dirty="0" err="1"/>
              <a:t>алгоритмів</a:t>
            </a:r>
            <a:endParaRPr lang="uk-UA" sz="2000" i="1" dirty="0"/>
          </a:p>
        </p:txBody>
      </p:sp>
      <p:sp>
        <p:nvSpPr>
          <p:cNvPr id="4" name="Google Shape;305;p29">
            <a:extLst>
              <a:ext uri="{FF2B5EF4-FFF2-40B4-BE49-F238E27FC236}">
                <a16:creationId xmlns:a16="http://schemas.microsoft.com/office/drawing/2014/main" id="{2193EED8-E59F-D5C4-31C4-D839AAC556C2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C263845F-6F9B-459A-BE92-C6A7126FFBE5}" type="slidenum">
              <a:rPr lang="ru-RU" sz="1800" b="1"/>
              <a:t>7</a:t>
            </a:fld>
            <a:endParaRPr lang="ru-RU" sz="1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Таблиця 7">
                <a:extLst>
                  <a:ext uri="{FF2B5EF4-FFF2-40B4-BE49-F238E27FC236}">
                    <a16:creationId xmlns:a16="http://schemas.microsoft.com/office/drawing/2014/main" id="{A0CF57AA-C3AE-4A43-BA2F-651FD4913C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516098"/>
                  </p:ext>
                </p:extLst>
              </p:nvPr>
            </p:nvGraphicFramePr>
            <p:xfrm>
              <a:off x="2889370" y="1742419"/>
              <a:ext cx="6439535" cy="3212406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287780">
                      <a:extLst>
                        <a:ext uri="{9D8B030D-6E8A-4147-A177-3AD203B41FA5}">
                          <a16:colId xmlns:a16="http://schemas.microsoft.com/office/drawing/2014/main" val="4159822006"/>
                        </a:ext>
                      </a:extLst>
                    </a:gridCol>
                    <a:gridCol w="1287780">
                      <a:extLst>
                        <a:ext uri="{9D8B030D-6E8A-4147-A177-3AD203B41FA5}">
                          <a16:colId xmlns:a16="http://schemas.microsoft.com/office/drawing/2014/main" val="1653156785"/>
                        </a:ext>
                      </a:extLst>
                    </a:gridCol>
                    <a:gridCol w="1287780">
                      <a:extLst>
                        <a:ext uri="{9D8B030D-6E8A-4147-A177-3AD203B41FA5}">
                          <a16:colId xmlns:a16="http://schemas.microsoft.com/office/drawing/2014/main" val="2515790923"/>
                        </a:ext>
                      </a:extLst>
                    </a:gridCol>
                    <a:gridCol w="1287780">
                      <a:extLst>
                        <a:ext uri="{9D8B030D-6E8A-4147-A177-3AD203B41FA5}">
                          <a16:colId xmlns:a16="http://schemas.microsoft.com/office/drawing/2014/main" val="4282489770"/>
                        </a:ext>
                      </a:extLst>
                    </a:gridCol>
                    <a:gridCol w="1288415">
                      <a:extLst>
                        <a:ext uri="{9D8B030D-6E8A-4147-A177-3AD203B41FA5}">
                          <a16:colId xmlns:a16="http://schemas.microsoft.com/office/drawing/2014/main" val="344553265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Алгоритм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uk-UA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uk-UA" sz="1400" kern="100">
                                  <a:effectLst/>
                                  <a:latin typeface="Cambria Math" panose="02040503050406030204" pitchFamily="18" charset="0"/>
                                </a:rPr>
                                <m:t>⁺</m:t>
                              </m:r>
                            </m:oMath>
                          </a14:m>
                          <a:r>
                            <a:rPr lang="uk-UA" sz="1400" kern="100" dirty="0">
                              <a:effectLst/>
                            </a:rPr>
                            <a:t> (Вихідний потік)</a:t>
                          </a:r>
                          <a:endParaRPr lang="uk-UA" sz="11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uk-UA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uk-UA" sz="1400" kern="100">
                                  <a:effectLst/>
                                  <a:latin typeface="Cambria Math" panose="02040503050406030204" pitchFamily="18" charset="0"/>
                                </a:rPr>
                                <m:t>⁻</m:t>
                              </m:r>
                            </m:oMath>
                          </a14:m>
                          <a:r>
                            <a:rPr lang="uk-UA" sz="1400" kern="100">
                              <a:effectLst/>
                            </a:rPr>
                            <a:t> (Вхідний потік)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a:rPr lang="uk-UA" sz="1400" kern="100"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uk-UA" sz="1400" kern="100">
                              <a:effectLst/>
                            </a:rPr>
                            <a:t> (Чиста перевага)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Ранг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72829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CNN + RNN (LSTM)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0.85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 dirty="0">
                              <a:effectLst/>
                            </a:rPr>
                            <a:t>0.15</a:t>
                          </a:r>
                          <a:endParaRPr lang="uk-UA" sz="11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 dirty="0">
                              <a:effectLst/>
                            </a:rPr>
                            <a:t>0.70</a:t>
                          </a:r>
                          <a:endParaRPr lang="uk-UA" sz="11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1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814495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CNN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0.75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0.20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0.55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2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31491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LSTM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0.65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0.25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0.40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 dirty="0">
                              <a:effectLst/>
                            </a:rPr>
                            <a:t>3</a:t>
                          </a:r>
                          <a:endParaRPr lang="uk-UA" sz="11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0244149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ViT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0.60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0.30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0.30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4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662600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RNN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0.55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0.35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0.20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851602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SVM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0.30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0.50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-0.20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6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6599477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KNN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0.25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0.55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 dirty="0">
                              <a:effectLst/>
                            </a:rPr>
                            <a:t>-0.30</a:t>
                          </a:r>
                          <a:endParaRPr lang="uk-UA" sz="11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7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7246389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HOG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0.20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0.60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-0.40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 dirty="0">
                              <a:effectLst/>
                            </a:rPr>
                            <a:t>8</a:t>
                          </a:r>
                          <a:endParaRPr lang="uk-UA" sz="11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634429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Таблиця 7">
                <a:extLst>
                  <a:ext uri="{FF2B5EF4-FFF2-40B4-BE49-F238E27FC236}">
                    <a16:creationId xmlns:a16="http://schemas.microsoft.com/office/drawing/2014/main" id="{A0CF57AA-C3AE-4A43-BA2F-651FD4913C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4516098"/>
                  </p:ext>
                </p:extLst>
              </p:nvPr>
            </p:nvGraphicFramePr>
            <p:xfrm>
              <a:off x="2889370" y="1742419"/>
              <a:ext cx="6439535" cy="3212406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287780">
                      <a:extLst>
                        <a:ext uri="{9D8B030D-6E8A-4147-A177-3AD203B41FA5}">
                          <a16:colId xmlns:a16="http://schemas.microsoft.com/office/drawing/2014/main" val="4159822006"/>
                        </a:ext>
                      </a:extLst>
                    </a:gridCol>
                    <a:gridCol w="1287780">
                      <a:extLst>
                        <a:ext uri="{9D8B030D-6E8A-4147-A177-3AD203B41FA5}">
                          <a16:colId xmlns:a16="http://schemas.microsoft.com/office/drawing/2014/main" val="1653156785"/>
                        </a:ext>
                      </a:extLst>
                    </a:gridCol>
                    <a:gridCol w="1287780">
                      <a:extLst>
                        <a:ext uri="{9D8B030D-6E8A-4147-A177-3AD203B41FA5}">
                          <a16:colId xmlns:a16="http://schemas.microsoft.com/office/drawing/2014/main" val="2515790923"/>
                        </a:ext>
                      </a:extLst>
                    </a:gridCol>
                    <a:gridCol w="1287780">
                      <a:extLst>
                        <a:ext uri="{9D8B030D-6E8A-4147-A177-3AD203B41FA5}">
                          <a16:colId xmlns:a16="http://schemas.microsoft.com/office/drawing/2014/main" val="4282489770"/>
                        </a:ext>
                      </a:extLst>
                    </a:gridCol>
                    <a:gridCol w="1288415">
                      <a:extLst>
                        <a:ext uri="{9D8B030D-6E8A-4147-A177-3AD203B41FA5}">
                          <a16:colId xmlns:a16="http://schemas.microsoft.com/office/drawing/2014/main" val="3445532658"/>
                        </a:ext>
                      </a:extLst>
                    </a:gridCol>
                  </a:tblGrid>
                  <a:tr h="6058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Алгоритм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948" t="-1000" r="-302844" b="-44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000" t="-1000" r="-201415" b="-44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1422" t="-1000" r="-102370" b="-44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Ранг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17282998"/>
                      </a:ext>
                    </a:extLst>
                  </a:tr>
                  <a:tr h="60585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CNN + RNN (LSTM)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0.85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 dirty="0">
                              <a:effectLst/>
                            </a:rPr>
                            <a:t>0.15</a:t>
                          </a:r>
                          <a:endParaRPr lang="uk-UA" sz="11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 dirty="0">
                              <a:effectLst/>
                            </a:rPr>
                            <a:t>0.70</a:t>
                          </a:r>
                          <a:endParaRPr lang="uk-UA" sz="11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1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8144954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CNN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0.75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0.20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0.55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2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6314912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LSTM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0.65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0.25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0.40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 dirty="0">
                              <a:effectLst/>
                            </a:rPr>
                            <a:t>3</a:t>
                          </a:r>
                          <a:endParaRPr lang="uk-UA" sz="11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02441498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ViT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0.60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0.30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0.30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4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6626003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RNN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0.55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0.35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0.20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851602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SVM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0.30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0.50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-0.20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6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6599477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KNN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0.25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0.55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 dirty="0">
                              <a:effectLst/>
                            </a:rPr>
                            <a:t>-0.30</a:t>
                          </a:r>
                          <a:endParaRPr lang="uk-UA" sz="11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7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7246389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HOG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0.20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0.60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>
                              <a:effectLst/>
                            </a:rPr>
                            <a:t>-0.40</a:t>
                          </a:r>
                          <a:endParaRPr lang="uk-UA" sz="1100" kern="1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  <a:buNone/>
                            <a:tabLst>
                              <a:tab pos="6300470" algn="r"/>
                            </a:tabLst>
                          </a:pPr>
                          <a:r>
                            <a:rPr lang="uk-UA" sz="1400" kern="100" dirty="0">
                              <a:effectLst/>
                            </a:rPr>
                            <a:t>8</a:t>
                          </a:r>
                          <a:endParaRPr lang="uk-UA" sz="11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634429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DA79E3C-ECE5-388C-4E02-DC95B3146BB8}"/>
              </a:ext>
            </a:extLst>
          </p:cNvPr>
          <p:cNvSpPr txBox="1"/>
          <p:nvPr/>
        </p:nvSpPr>
        <p:spPr>
          <a:xfrm>
            <a:off x="945739" y="5115582"/>
            <a:ext cx="1067730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dirty="0" err="1"/>
              <a:t>Висновок</a:t>
            </a:r>
            <a:r>
              <a:rPr lang="ru-RU" sz="2000" dirty="0"/>
              <a:t>: алгоритм </a:t>
            </a:r>
            <a:r>
              <a:rPr lang="en-US" sz="2000" dirty="0"/>
              <a:t>CNN + RNN (LSTM) </a:t>
            </a:r>
            <a:r>
              <a:rPr lang="ru-RU" sz="2000" dirty="0"/>
              <a:t>є </a:t>
            </a:r>
            <a:r>
              <a:rPr lang="ru-RU" sz="2000" dirty="0" err="1"/>
              <a:t>найкращим</a:t>
            </a:r>
            <a:r>
              <a:rPr lang="ru-RU" sz="2000" dirty="0"/>
              <a:t> </a:t>
            </a:r>
            <a:r>
              <a:rPr lang="ru-RU" sz="2000" dirty="0" err="1"/>
              <a:t>варіантом</a:t>
            </a:r>
            <a:r>
              <a:rPr lang="ru-RU" sz="2000" dirty="0"/>
              <a:t> для задач </a:t>
            </a:r>
            <a:r>
              <a:rPr lang="ru-RU" sz="2000" dirty="0" err="1"/>
              <a:t>розпізнавання</a:t>
            </a:r>
            <a:r>
              <a:rPr lang="ru-RU" sz="2000" dirty="0"/>
              <a:t> </a:t>
            </a:r>
            <a:r>
              <a:rPr lang="ru-RU" sz="2000" dirty="0" err="1"/>
              <a:t>жестів</a:t>
            </a:r>
            <a:r>
              <a:rPr lang="ru-RU" sz="2000" dirty="0"/>
              <a:t>, </a:t>
            </a:r>
            <a:r>
              <a:rPr lang="ru-RU" sz="2000" dirty="0" err="1"/>
              <a:t>оскільки</a:t>
            </a:r>
            <a:r>
              <a:rPr lang="ru-RU" sz="2000" dirty="0"/>
              <a:t> </a:t>
            </a:r>
            <a:r>
              <a:rPr lang="ru-RU" sz="2000" dirty="0" err="1"/>
              <a:t>поєднує</a:t>
            </a:r>
            <a:r>
              <a:rPr lang="ru-RU" sz="2000" dirty="0"/>
              <a:t> </a:t>
            </a:r>
            <a:r>
              <a:rPr lang="ru-RU" sz="2000" dirty="0" err="1"/>
              <a:t>переваги</a:t>
            </a:r>
            <a:r>
              <a:rPr lang="ru-RU" sz="2000" dirty="0"/>
              <a:t> </a:t>
            </a:r>
            <a:r>
              <a:rPr lang="ru-RU" sz="2000" dirty="0" err="1"/>
              <a:t>глибокого</a:t>
            </a:r>
            <a:r>
              <a:rPr lang="ru-RU" sz="2000" dirty="0"/>
              <a:t> </a:t>
            </a:r>
            <a:r>
              <a:rPr lang="ru-RU" sz="2000" dirty="0" err="1"/>
              <a:t>навчання</a:t>
            </a:r>
            <a:r>
              <a:rPr lang="ru-RU" sz="2000" dirty="0"/>
              <a:t> для </a:t>
            </a:r>
            <a:r>
              <a:rPr lang="ru-RU" sz="2000" dirty="0" err="1"/>
              <a:t>ефективного</a:t>
            </a:r>
            <a:r>
              <a:rPr lang="ru-RU" sz="2000" dirty="0"/>
              <a:t> </a:t>
            </a:r>
            <a:r>
              <a:rPr lang="ru-RU" sz="2000" dirty="0" err="1"/>
              <a:t>аналізу</a:t>
            </a:r>
            <a:r>
              <a:rPr lang="ru-RU" sz="2000" dirty="0"/>
              <a:t> </a:t>
            </a:r>
            <a:r>
              <a:rPr lang="ru-RU" sz="2000" dirty="0" err="1"/>
              <a:t>зображень</a:t>
            </a:r>
            <a:r>
              <a:rPr lang="ru-RU" sz="2000" dirty="0"/>
              <a:t> та </a:t>
            </a:r>
            <a:r>
              <a:rPr lang="ru-RU" sz="2000" dirty="0" err="1"/>
              <a:t>рекурентних</a:t>
            </a:r>
            <a:r>
              <a:rPr lang="ru-RU" sz="2000" dirty="0"/>
              <a:t> </a:t>
            </a:r>
            <a:r>
              <a:rPr lang="ru-RU" sz="2000" dirty="0" err="1"/>
              <a:t>нейронних</a:t>
            </a:r>
            <a:r>
              <a:rPr lang="ru-RU" sz="2000" dirty="0"/>
              <a:t> мереж для </a:t>
            </a:r>
            <a:r>
              <a:rPr lang="ru-RU" sz="2000" dirty="0" err="1"/>
              <a:t>обробки</a:t>
            </a:r>
            <a:r>
              <a:rPr lang="ru-RU" sz="2000" dirty="0"/>
              <a:t> </a:t>
            </a:r>
            <a:r>
              <a:rPr lang="ru-RU" sz="2000" dirty="0" err="1"/>
              <a:t>послідовних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. </a:t>
            </a:r>
            <a:r>
              <a:rPr lang="ru-RU" sz="2000" dirty="0" err="1"/>
              <a:t>Цей</a:t>
            </a:r>
            <a:r>
              <a:rPr lang="ru-RU" sz="2000" dirty="0"/>
              <a:t> алгоритм </a:t>
            </a:r>
            <a:r>
              <a:rPr lang="ru-RU" sz="2000" dirty="0" err="1"/>
              <a:t>забезпечує</a:t>
            </a:r>
            <a:r>
              <a:rPr lang="ru-RU" sz="2000" dirty="0"/>
              <a:t> </a:t>
            </a:r>
            <a:r>
              <a:rPr lang="ru-RU" sz="2000" dirty="0" err="1"/>
              <a:t>високу</a:t>
            </a:r>
            <a:r>
              <a:rPr lang="ru-RU" sz="2000" dirty="0"/>
              <a:t> </a:t>
            </a:r>
            <a:r>
              <a:rPr lang="ru-RU" sz="2000" dirty="0" err="1"/>
              <a:t>точність</a:t>
            </a:r>
            <a:r>
              <a:rPr lang="ru-RU" sz="2000" dirty="0"/>
              <a:t>, </a:t>
            </a:r>
            <a:r>
              <a:rPr lang="ru-RU" sz="2000" dirty="0" err="1"/>
              <a:t>швидкодію</a:t>
            </a:r>
            <a:r>
              <a:rPr lang="ru-RU" sz="2000" dirty="0"/>
              <a:t> та </a:t>
            </a:r>
            <a:r>
              <a:rPr lang="ru-RU" sz="2000" dirty="0" err="1"/>
              <a:t>стабільність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робить </a:t>
            </a:r>
            <a:r>
              <a:rPr lang="ru-RU" sz="2000" dirty="0" err="1"/>
              <a:t>його</a:t>
            </a:r>
            <a:r>
              <a:rPr lang="ru-RU" sz="2000" dirty="0"/>
              <a:t> </a:t>
            </a:r>
            <a:r>
              <a:rPr lang="ru-RU" sz="2000" dirty="0" err="1"/>
              <a:t>оптимальним</a:t>
            </a:r>
            <a:r>
              <a:rPr lang="ru-RU" sz="2000" dirty="0"/>
              <a:t> </a:t>
            </a:r>
            <a:r>
              <a:rPr lang="ru-RU" sz="2000" dirty="0" err="1"/>
              <a:t>вибором</a:t>
            </a:r>
            <a:r>
              <a:rPr lang="ru-RU" sz="2000" dirty="0"/>
              <a:t> для </a:t>
            </a:r>
            <a:r>
              <a:rPr lang="ru-RU" sz="2000" dirty="0" err="1"/>
              <a:t>реальних</a:t>
            </a:r>
            <a:r>
              <a:rPr lang="ru-RU" sz="2000" dirty="0"/>
              <a:t> </a:t>
            </a:r>
            <a:r>
              <a:rPr lang="ru-RU" sz="2000" dirty="0" err="1"/>
              <a:t>застосувань</a:t>
            </a:r>
            <a:r>
              <a:rPr lang="ru-RU" sz="2000" dirty="0"/>
              <a:t>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7816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04F0B-1EA3-02FF-8BB2-7980DAF16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49C11-7D63-EF17-7CB4-D3692C13A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79C0773-3EDD-E675-474E-CC98E4A23C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8C8101-7111-51EC-CF09-4A112A7D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784806-567E-370D-AC96-2187CEA9B541}"/>
              </a:ext>
            </a:extLst>
          </p:cNvPr>
          <p:cNvSpPr txBox="1"/>
          <p:nvPr/>
        </p:nvSpPr>
        <p:spPr>
          <a:xfrm>
            <a:off x="945739" y="658527"/>
            <a:ext cx="10300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Програмна</a:t>
            </a:r>
            <a:r>
              <a:rPr lang="ru-RU" sz="2800" b="1" dirty="0"/>
              <a:t> </a:t>
            </a:r>
            <a:r>
              <a:rPr lang="ru-RU" sz="2800" b="1" dirty="0" err="1"/>
              <a:t>реалізація</a:t>
            </a:r>
            <a:r>
              <a:rPr lang="ru-RU" sz="2800" b="1" dirty="0"/>
              <a:t> </a:t>
            </a:r>
            <a:r>
              <a:rPr lang="ru-RU" sz="2800" b="1" dirty="0" err="1"/>
              <a:t>системи</a:t>
            </a:r>
            <a:r>
              <a:rPr lang="ru-RU" sz="2800" b="1" dirty="0"/>
              <a:t> </a:t>
            </a:r>
            <a:r>
              <a:rPr lang="ru-RU" sz="2800" b="1" dirty="0" err="1"/>
              <a:t>розпізнавання</a:t>
            </a:r>
            <a:r>
              <a:rPr lang="ru-RU" sz="2800" b="1" dirty="0"/>
              <a:t> </a:t>
            </a:r>
            <a:r>
              <a:rPr lang="ru-RU" sz="2800" b="1" dirty="0" err="1"/>
              <a:t>жестів</a:t>
            </a:r>
            <a:endParaRPr lang="uk-UA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D5A4AB-5C76-1C5F-340E-6ACBA23E0CD2}"/>
              </a:ext>
            </a:extLst>
          </p:cNvPr>
          <p:cNvSpPr txBox="1"/>
          <p:nvPr/>
        </p:nvSpPr>
        <p:spPr>
          <a:xfrm>
            <a:off x="945739" y="1342309"/>
            <a:ext cx="1067730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400" i="1" dirty="0"/>
              <a:t>Опис процесу розробки</a:t>
            </a:r>
          </a:p>
          <a:p>
            <a:pPr>
              <a:buNone/>
            </a:pPr>
            <a:r>
              <a:rPr lang="uk-UA" sz="2400" dirty="0"/>
              <a:t>Для створення ефективної системи розпізнавання жестів було обрано технологічний стек, що поєднує комп'ютерний зір, нейронне навчання та управління пристроєм. Мова програмування </a:t>
            </a:r>
            <a:r>
              <a:rPr lang="en-US" sz="2400" dirty="0"/>
              <a:t>Python </a:t>
            </a:r>
            <a:r>
              <a:rPr lang="uk-UA" sz="2400" dirty="0"/>
              <a:t>була вибрана через свою зручність та підтримку бібліотек машинного навчання.</a:t>
            </a:r>
          </a:p>
          <a:p>
            <a:pPr>
              <a:buNone/>
            </a:pPr>
            <a:r>
              <a:rPr lang="uk-UA" sz="2400" i="1" dirty="0"/>
              <a:t>Вибрані мови програмування та фреймворки: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Python – </a:t>
            </a:r>
            <a:r>
              <a:rPr lang="uk-UA" sz="2400" dirty="0"/>
              <a:t>основна мова розробки, завдяки зручному синтаксису та великій кількості бібліотек;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OpenCV – </a:t>
            </a:r>
            <a:r>
              <a:rPr lang="uk-UA" sz="2400" dirty="0"/>
              <a:t>для захоплення </a:t>
            </a:r>
            <a:r>
              <a:rPr lang="uk-UA" sz="2400" dirty="0" err="1"/>
              <a:t>відеопотоку</a:t>
            </a:r>
            <a:r>
              <a:rPr lang="uk-UA" sz="2400" dirty="0"/>
              <a:t> з </a:t>
            </a:r>
            <a:r>
              <a:rPr lang="uk-UA" sz="2400" dirty="0" err="1"/>
              <a:t>вебкамери</a:t>
            </a:r>
            <a:r>
              <a:rPr lang="uk-UA" sz="2400" dirty="0"/>
              <a:t> та попередньої обробки зображень;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MediaPipe</a:t>
            </a:r>
            <a:r>
              <a:rPr lang="en-US" sz="2400" dirty="0"/>
              <a:t> – </a:t>
            </a:r>
            <a:r>
              <a:rPr lang="uk-UA" sz="2400" dirty="0"/>
              <a:t>для відстеження положень руки та отримання координат ключових точок кисті;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PyTorch</a:t>
            </a:r>
            <a:r>
              <a:rPr lang="en-US" sz="2400" dirty="0"/>
              <a:t> Lightning – </a:t>
            </a:r>
            <a:r>
              <a:rPr lang="uk-UA" sz="2400" dirty="0"/>
              <a:t>для побудови та тренування нейронної мережі;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AutoPy</a:t>
            </a:r>
            <a:r>
              <a:rPr lang="en-US" sz="2400" dirty="0"/>
              <a:t>, </a:t>
            </a:r>
            <a:r>
              <a:rPr lang="en-US" sz="2400" dirty="0" err="1"/>
              <a:t>pynput</a:t>
            </a:r>
            <a:r>
              <a:rPr lang="en-US" sz="2400" dirty="0"/>
              <a:t>, </a:t>
            </a:r>
            <a:r>
              <a:rPr lang="en-US" sz="2400" dirty="0" err="1"/>
              <a:t>pycaw</a:t>
            </a:r>
            <a:r>
              <a:rPr lang="en-US" sz="2400" dirty="0"/>
              <a:t> – </a:t>
            </a:r>
            <a:r>
              <a:rPr lang="uk-UA" sz="2400" dirty="0"/>
              <a:t>для управління системними подіями, такими як рух миші, зміна гучності та натискання клавіш.</a:t>
            </a:r>
          </a:p>
        </p:txBody>
      </p:sp>
      <p:sp>
        <p:nvSpPr>
          <p:cNvPr id="4" name="Google Shape;305;p29">
            <a:extLst>
              <a:ext uri="{FF2B5EF4-FFF2-40B4-BE49-F238E27FC236}">
                <a16:creationId xmlns:a16="http://schemas.microsoft.com/office/drawing/2014/main" id="{E600CD2C-E8C6-7F6C-3941-01CCC9D29564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C263845F-6F9B-459A-BE92-C6A7126FFBE5}" type="slidenum">
              <a:rPr lang="ru-RU" sz="1800" b="1"/>
              <a:t>8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83463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5B865-7B44-3AB6-A5B6-D21BD8434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06310-1563-7BAE-052B-6A2BA9A90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0E62C3C-AA0E-EDC3-FE2F-0BF5230FC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813873-17F3-7CFB-63DD-F8D3500A4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496"/>
            <a:ext cx="12218276" cy="688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D3CC9A-33EE-EF0F-1AA9-B778B0F85940}"/>
              </a:ext>
            </a:extLst>
          </p:cNvPr>
          <p:cNvSpPr txBox="1"/>
          <p:nvPr/>
        </p:nvSpPr>
        <p:spPr>
          <a:xfrm>
            <a:off x="945739" y="658527"/>
            <a:ext cx="10300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Програмна</a:t>
            </a:r>
            <a:r>
              <a:rPr lang="ru-RU" sz="2800" b="1" dirty="0"/>
              <a:t> </a:t>
            </a:r>
            <a:r>
              <a:rPr lang="ru-RU" sz="2800" b="1" dirty="0" err="1"/>
              <a:t>реалізація</a:t>
            </a:r>
            <a:r>
              <a:rPr lang="ru-RU" sz="2800" b="1" dirty="0"/>
              <a:t> </a:t>
            </a:r>
            <a:r>
              <a:rPr lang="ru-RU" sz="2800" b="1" dirty="0" err="1"/>
              <a:t>системи</a:t>
            </a:r>
            <a:r>
              <a:rPr lang="ru-RU" sz="2800" b="1" dirty="0"/>
              <a:t> </a:t>
            </a:r>
            <a:r>
              <a:rPr lang="ru-RU" sz="2800" b="1" dirty="0" err="1"/>
              <a:t>розпізнавання</a:t>
            </a:r>
            <a:r>
              <a:rPr lang="ru-RU" sz="2800" b="1" dirty="0"/>
              <a:t> </a:t>
            </a:r>
            <a:r>
              <a:rPr lang="ru-RU" sz="2800" b="1" dirty="0" err="1"/>
              <a:t>жестів</a:t>
            </a:r>
            <a:endParaRPr lang="uk-UA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82F468-1A81-A708-F770-49C90386809C}"/>
              </a:ext>
            </a:extLst>
          </p:cNvPr>
          <p:cNvSpPr txBox="1"/>
          <p:nvPr/>
        </p:nvSpPr>
        <p:spPr>
          <a:xfrm>
            <a:off x="945739" y="1342309"/>
            <a:ext cx="1104306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sz="2200" i="1" dirty="0"/>
              <a:t>Основні етапи розробки:</a:t>
            </a:r>
          </a:p>
          <a:p>
            <a:pPr>
              <a:buFont typeface="+mj-lt"/>
              <a:buAutoNum type="arabicPeriod"/>
            </a:pPr>
            <a:r>
              <a:rPr lang="uk-UA" sz="2200" dirty="0"/>
              <a:t>збір та анотування даних: відеозапис жестів, витяг координат через </a:t>
            </a:r>
            <a:r>
              <a:rPr lang="en-US" sz="2200" dirty="0" err="1"/>
              <a:t>MediaPipe</a:t>
            </a:r>
            <a:r>
              <a:rPr lang="en-US" sz="2200" dirty="0"/>
              <a:t>, </a:t>
            </a:r>
            <a:r>
              <a:rPr lang="uk-UA" sz="2200" dirty="0"/>
              <a:t>анотація та нормалізація даних;</a:t>
            </a:r>
          </a:p>
          <a:p>
            <a:pPr>
              <a:buFont typeface="+mj-lt"/>
              <a:buAutoNum type="arabicPeriod"/>
            </a:pPr>
            <a:r>
              <a:rPr lang="uk-UA" sz="2200" dirty="0"/>
              <a:t>навчання нейронної мережі: побудова моделі в </a:t>
            </a:r>
            <a:r>
              <a:rPr lang="en-US" sz="2200" dirty="0" err="1"/>
              <a:t>PyTorch</a:t>
            </a:r>
            <a:r>
              <a:rPr lang="en-US" sz="2200" dirty="0"/>
              <a:t> Lightning, </a:t>
            </a:r>
            <a:r>
              <a:rPr lang="uk-UA" sz="2200" dirty="0"/>
              <a:t>підбір параметрів, навчання 100 епох, точність до 96%;</a:t>
            </a:r>
          </a:p>
          <a:p>
            <a:pPr>
              <a:buFont typeface="+mj-lt"/>
              <a:buAutoNum type="arabicPeriod"/>
            </a:pPr>
            <a:r>
              <a:rPr lang="uk-UA" sz="2200" dirty="0"/>
              <a:t>інтеграція компонентів: об'єднання </a:t>
            </a:r>
            <a:r>
              <a:rPr lang="uk-UA" sz="2200" dirty="0" err="1"/>
              <a:t>відеопотоку</a:t>
            </a:r>
            <a:r>
              <a:rPr lang="uk-UA" sz="2200" dirty="0"/>
              <a:t> та відстеження координат для передачі в модель, відповідність жестів подіям;</a:t>
            </a:r>
          </a:p>
          <a:p>
            <a:pPr>
              <a:buFont typeface="+mj-lt"/>
              <a:buAutoNum type="arabicPeriod"/>
            </a:pPr>
            <a:r>
              <a:rPr lang="uk-UA" sz="2200" dirty="0"/>
              <a:t>розробка інтерфейсу: консольний та графічний інтерфейс для запуску системи та візуалізації жестів;</a:t>
            </a:r>
          </a:p>
          <a:p>
            <a:pPr>
              <a:buFont typeface="+mj-lt"/>
              <a:buAutoNum type="arabicPeriod"/>
            </a:pPr>
            <a:r>
              <a:rPr lang="uk-UA" sz="2200" dirty="0"/>
              <a:t>підготовка до тестування: тестування на точність, швидкість і стійкість до зовнішніх чинників.</a:t>
            </a:r>
          </a:p>
          <a:p>
            <a:r>
              <a:rPr lang="uk-UA" sz="2200" dirty="0"/>
              <a:t>Висновок: розроблена система розпізнавання жестів забезпечує високу точність та ефективність завдяки поєднанню </a:t>
            </a:r>
            <a:r>
              <a:rPr lang="en-US" sz="2200" dirty="0" err="1"/>
              <a:t>MediaPipe</a:t>
            </a:r>
            <a:r>
              <a:rPr lang="en-US" sz="2200" dirty="0"/>
              <a:t> </a:t>
            </a:r>
            <a:r>
              <a:rPr lang="uk-UA" sz="2200" dirty="0"/>
              <a:t>для відстеження рухів рук та нейронної моделі </a:t>
            </a:r>
            <a:r>
              <a:rPr lang="en-US" sz="2200" dirty="0"/>
              <a:t>CNN + LSTM. </a:t>
            </a:r>
            <a:r>
              <a:rPr lang="uk-UA" sz="2200" dirty="0"/>
              <a:t>Використання </a:t>
            </a:r>
            <a:r>
              <a:rPr lang="en-US" sz="2200" dirty="0" err="1"/>
              <a:t>PyTorch</a:t>
            </a:r>
            <a:r>
              <a:rPr lang="en-US" sz="2200" dirty="0"/>
              <a:t> Lightning </a:t>
            </a:r>
            <a:r>
              <a:rPr lang="uk-UA" sz="2200" dirty="0"/>
              <a:t>полегшує навчання моделі, а інтеграція з бібліотеками для управління системними подіями створює зручний інтерфейс для користувачів.</a:t>
            </a:r>
          </a:p>
        </p:txBody>
      </p:sp>
      <p:sp>
        <p:nvSpPr>
          <p:cNvPr id="4" name="Google Shape;305;p29">
            <a:extLst>
              <a:ext uri="{FF2B5EF4-FFF2-40B4-BE49-F238E27FC236}">
                <a16:creationId xmlns:a16="http://schemas.microsoft.com/office/drawing/2014/main" id="{D1F58027-1C81-DCC9-676B-DBEB2D86F809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C263845F-6F9B-459A-BE92-C6A7126FFBE5}" type="slidenum">
              <a:rPr lang="ru-RU" sz="1800" b="1"/>
              <a:t>9</a:t>
            </a:fld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9804782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1558</Words>
  <Application>Microsoft Office PowerPoint</Application>
  <PresentationFormat>Широкоэкранный</PresentationFormat>
  <Paragraphs>188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DM Serif Display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Daniil Haiduk</cp:lastModifiedBy>
  <cp:revision>2</cp:revision>
  <dcterms:created xsi:type="dcterms:W3CDTF">2025-04-21T11:49:30Z</dcterms:created>
  <dcterms:modified xsi:type="dcterms:W3CDTF">2025-06-09T17:06:55Z</dcterms:modified>
</cp:coreProperties>
</file>