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2" r:id="rId6"/>
    <p:sldId id="265" r:id="rId7"/>
    <p:sldId id="264" r:id="rId8"/>
    <p:sldId id="267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291" autoAdjust="0"/>
  </p:normalViewPr>
  <p:slideViewPr>
    <p:cSldViewPr snapToGrid="0">
      <p:cViewPr varScale="1">
        <p:scale>
          <a:sx n="115" d="100"/>
          <a:sy n="115" d="100"/>
        </p:scale>
        <p:origin x="42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C92DA-B61B-4CC2-842E-119513729D9C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B11F8-B064-4F34-B340-960AC063C6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82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11F8-B064-4F34-B340-960AC063C63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64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11F8-B064-4F34-B340-960AC063C63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32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20782-F3F8-4560-AB65-DBF26856E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5E6704-2BA8-4CA1-A521-770969807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ED9147-83AB-4979-8BC4-E6C1FA33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0E6B-5C2A-4A19-AD05-00A06147FFDB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CA9004-9272-4E37-8AFF-5BEDDAA4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7B180B-7D14-4AEA-B79A-5ACCDA39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D862-19CB-4301-89F7-A42B35B609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36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4882B-677C-4E86-A513-FCA4BF4C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54C5E4-F90E-46DF-95AF-7A264976F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1ED5D6-D536-4AA1-B492-7F0C3863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0E6B-5C2A-4A19-AD05-00A06147FFDB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AC3229-4094-49F1-87A4-26F22086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7FB03-57A9-4115-B57C-4B317F24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D862-19CB-4301-89F7-A42B35B609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62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1D4C01-0560-4CF6-8005-C53E529E2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9A2E5B-0942-461F-B706-39AAA91E4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BEB752-4B99-448F-8B86-D5028D74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0E6B-5C2A-4A19-AD05-00A06147FFDB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44152F-9DB8-4202-B2F1-B5329E72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CABF8F-91CE-4D95-B175-997D4E79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D862-19CB-4301-89F7-A42B35B609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1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5EF57-3F1A-444F-ABF8-A295C836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28C7E-BEA0-4C27-A9FB-B8132E67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3BD6D8-9CD4-445A-B403-A6022360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0E6B-5C2A-4A19-AD05-00A06147FFDB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47F772-41F8-4E17-87FD-ABCFD849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CC982-B818-46B8-A4B0-A07E30B5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D862-19CB-4301-89F7-A42B35B609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AEDF7-565A-4410-9D03-C00E750B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24D27C-1649-4A2D-9AB1-08DD2B21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01CB6C-59BD-4098-A167-FBD17E99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0E6B-5C2A-4A19-AD05-00A06147FFDB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DEDEFC-B9F2-407E-9EAE-41C53544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EF2B37-728A-4DF5-A1BD-567AF959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D862-19CB-4301-89F7-A42B35B609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0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45B31-3583-48B1-A9E9-F627A3C4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412A7-233A-42E8-9DAB-FFB19A61D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AFF7E8-9455-4F7A-97FD-1AD620032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99A2C8-92BD-46CA-A028-032F874B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0E6B-5C2A-4A19-AD05-00A06147FFDB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0B7A41-A7E7-47BE-AC1F-691A7549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58740C-2D37-43BD-8721-C5C6E0D9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D862-19CB-4301-89F7-A42B35B609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47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70C4D-BB16-43D2-A391-211EBB1D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71D80F-B1CD-4E8D-BDC0-6864E4A0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411857-F345-46FD-A01E-FD9DF90D7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FF52A-6739-42AA-9C0B-373F7D9F2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F4FF8F-F9EE-4A02-8739-C35B0DB5B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14DC4F-E8E8-48D1-AF12-78E9A5D1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0E6B-5C2A-4A19-AD05-00A06147FFDB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036445-BC9E-4FEA-AC8E-19197EB3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E2586B-FA89-4732-B230-894853A4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D862-19CB-4301-89F7-A42B35B609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73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BBD61-2721-45D5-8B59-9A23D1CA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BCCCA6-16F7-4632-B435-7C649017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0E6B-5C2A-4A19-AD05-00A06147FFDB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831B5D-300C-4B0A-BEB8-C85E6178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1F021B-12BF-4929-BC02-963694D9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D862-19CB-4301-89F7-A42B35B609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8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C32541-FCB5-4201-A793-75D09813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0E6B-5C2A-4A19-AD05-00A06147FFDB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EF3AD4-0820-4F93-B0B3-A477B064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DCB5C4-472A-45C3-947D-7BE6B81E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D862-19CB-4301-89F7-A42B35B609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18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B6B2A-A21F-431C-98B2-FC25616C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0B4365-62F9-4647-A07E-09957DD4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8D648E-A784-475B-8130-271A6BD07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BBA744-DA4A-4D54-BAD6-305F49C0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0E6B-5C2A-4A19-AD05-00A06147FFDB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A0A0E6-8B22-445D-AE67-673E48E3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DD0DA9-046E-4662-9724-BBB72B2B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D862-19CB-4301-89F7-A42B35B609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3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9D0D19-A1AD-4B48-A56F-B1979B9B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1888F06-1515-4D26-A0F1-04083D9B8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D3F9F4-AA59-4A67-98D8-D7504A150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CD8E12-3330-492C-9D00-E4275EB7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0E6B-5C2A-4A19-AD05-00A06147FFDB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D01CB1-DA9D-438E-8709-EB88BBC1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BDD513-820F-4EF6-B36B-9C06670D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D862-19CB-4301-89F7-A42B35B609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55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9C67E2-6B54-4470-A7A6-AB5BA2E9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FD0CE4-D1A5-4295-A197-A33EE4A48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4D5CC7-9BA6-4BEA-A1EE-424814921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0E6B-5C2A-4A19-AD05-00A06147FFDB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299858-9A72-47A2-BA1D-CBEE784EB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83F9C5-1067-4F62-AA36-B0D75846E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2D862-19CB-4301-89F7-A42B35B609B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0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Hervebonniol@sfr.f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bohn1971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8C41E98-2B20-4A6B-BAD0-9FF28913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786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Parc de Loisirs VTT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D56E3E1-0790-4B63-A034-E9DEEDBC1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419" y="1825625"/>
            <a:ext cx="3962743" cy="4598667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B02A014-D676-46AB-8340-3954A8EE2001}"/>
              </a:ext>
            </a:extLst>
          </p:cNvPr>
          <p:cNvSpPr txBox="1"/>
          <p:nvPr/>
        </p:nvSpPr>
        <p:spPr>
          <a:xfrm>
            <a:off x="406400" y="1560315"/>
            <a:ext cx="719778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Aujourd’hui, quasi tout le monde possède un ou plusieurs vélos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Le marché du cycle est florissant (+10% par an depuis 4 ans)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Le VTT tire le marché ! </a:t>
            </a:r>
          </a:p>
          <a:p>
            <a:endParaRPr lang="fr-FR" dirty="0">
              <a:latin typeface="Arial Rounded MT Bold" panose="020F0704030504030204" pitchFamily="34" charset="0"/>
            </a:endParaRPr>
          </a:p>
          <a:p>
            <a:r>
              <a:rPr lang="fr-FR" sz="2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Pourquoi ?</a:t>
            </a:r>
          </a:p>
          <a:p>
            <a:endParaRPr lang="fr-FR" sz="20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>
                <a:latin typeface="Arial Rounded MT Bold" panose="020F0704030504030204" pitchFamily="34" charset="0"/>
              </a:rPr>
              <a:t>Encouragement des mobilités douces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>
                <a:latin typeface="Arial Rounded MT Bold" panose="020F0704030504030204" pitchFamily="34" charset="0"/>
              </a:rPr>
              <a:t>Valeur Sport/Bien-Etre : le Vélo est la seconde activité physique préférée des Français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>
                <a:latin typeface="Arial Rounded MT Bold" panose="020F0704030504030204" pitchFamily="34" charset="0"/>
              </a:rPr>
              <a:t>Rapprochement à la nature avec le VTT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>
              <a:latin typeface="Arial Rounded MT Bold" panose="020F0704030504030204" pitchFamily="34" charset="0"/>
            </a:endParaRPr>
          </a:p>
          <a:p>
            <a:r>
              <a:rPr lang="fr-FR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Mais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dirty="0">
                <a:latin typeface="Arial Rounded MT Bold" panose="020F0704030504030204" pitchFamily="34" charset="0"/>
              </a:rPr>
              <a:t>la pratique VTT Gravity se développe en montagne</a:t>
            </a:r>
          </a:p>
          <a:p>
            <a:r>
              <a:rPr lang="fr-FR" dirty="0">
                <a:latin typeface="Arial Rounded MT Bold" panose="020F0704030504030204" pitchFamily="34" charset="0"/>
              </a:rPr>
              <a:t>Alors que les clients existants et potentiels trépignent d’impatience en ville…</a:t>
            </a:r>
          </a:p>
        </p:txBody>
      </p:sp>
    </p:spTree>
    <p:extLst>
      <p:ext uri="{BB962C8B-B14F-4D97-AF65-F5344CB8AC3E}">
        <p14:creationId xmlns:p14="http://schemas.microsoft.com/office/powerpoint/2010/main" val="147582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8C41E98-2B20-4A6B-BAD0-9FF28913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7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Concept: Parc de Loisirs VTT Gravity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7B9CEF-ECE6-4F39-8F12-81E687A0D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130800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latin typeface="Arial Rounded MT Bold" panose="020F0704030504030204" pitchFamily="34" charset="0"/>
              </a:rPr>
              <a:t>Nous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>
                <a:latin typeface="Arial Rounded MT Bold" panose="020F0704030504030204" pitchFamily="34" charset="0"/>
              </a:rPr>
              <a:t>Cadres supérieurs commerciaux, 40 ans d’Expérience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>
                <a:latin typeface="Arial Rounded MT Bold" panose="020F0704030504030204" pitchFamily="34" charset="0"/>
              </a:rPr>
              <a:t>Management / </a:t>
            </a:r>
            <a:r>
              <a:rPr lang="fr-FR" sz="1800" dirty="0" err="1">
                <a:latin typeface="Arial Rounded MT Bold" panose="020F0704030504030204" pitchFamily="34" charset="0"/>
              </a:rPr>
              <a:t>Resp</a:t>
            </a:r>
            <a:r>
              <a:rPr lang="fr-FR" sz="1800" dirty="0">
                <a:latin typeface="Arial Rounded MT Bold" panose="020F0704030504030204" pitchFamily="34" charset="0"/>
              </a:rPr>
              <a:t> Projet / Budget et Prévisionnels d’activité / Pilotage d’activité / PAC / </a:t>
            </a:r>
            <a:r>
              <a:rPr lang="fr-FR" sz="1800" dirty="0" err="1">
                <a:latin typeface="Arial Rounded MT Bold" panose="020F0704030504030204" pitchFamily="34" charset="0"/>
              </a:rPr>
              <a:t>Mkt</a:t>
            </a:r>
            <a:endParaRPr lang="fr-FR" sz="1800" dirty="0">
              <a:latin typeface="Arial Rounded MT Bold" panose="020F07040305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>
                <a:latin typeface="Arial Rounded MT Bold" panose="020F0704030504030204" pitchFamily="34" charset="0"/>
              </a:rPr>
              <a:t>Passionnés VTT, Sports Nature et Course à Pieds</a:t>
            </a:r>
          </a:p>
          <a:p>
            <a:pPr marL="457200" lvl="1" indent="0">
              <a:buNone/>
            </a:pPr>
            <a:endParaRPr lang="fr-FR" sz="2000" dirty="0">
              <a:latin typeface="Arial Rounded MT Bold" panose="020F0704030504030204" pitchFamily="34" charset="0"/>
            </a:endParaRPr>
          </a:p>
          <a:p>
            <a:pPr lvl="0"/>
            <a:r>
              <a:rPr lang="fr-FR" dirty="0">
                <a:solidFill>
                  <a:prstClr val="black"/>
                </a:solidFill>
                <a:latin typeface="Arial Rounded MT Bold" panose="020F0704030504030204" pitchFamily="34" charset="0"/>
              </a:rPr>
              <a:t>Nos Motivations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>
                <a:latin typeface="Arial Rounded MT Bold" panose="020F0704030504030204" pitchFamily="34" charset="0"/>
              </a:rPr>
              <a:t>Indépendance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>
                <a:latin typeface="Arial Rounded MT Bold" panose="020F0704030504030204" pitchFamily="34" charset="0"/>
              </a:rPr>
              <a:t>Mettre nos expériences similaires et complémentaire dans un PROJET COMMUN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>
                <a:latin typeface="Arial Rounded MT Bold" panose="020F0704030504030204" pitchFamily="34" charset="0"/>
              </a:rPr>
              <a:t>Créer une activité transmissible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>
                <a:latin typeface="Arial Rounded MT Bold" panose="020F0704030504030204" pitchFamily="34" charset="0"/>
              </a:rPr>
              <a:t>Partager notre passion avec notre communauté, nos proches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fr-FR" sz="2000" dirty="0"/>
          </a:p>
          <a:p>
            <a:pPr lvl="0"/>
            <a:r>
              <a:rPr lang="fr-FR" dirty="0">
                <a:solidFill>
                  <a:prstClr val="black"/>
                </a:solidFill>
                <a:latin typeface="Arial Rounded MT Bold" panose="020F0704030504030204" pitchFamily="34" charset="0"/>
              </a:rPr>
              <a:t>Notre Projet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>
                <a:latin typeface="Arial Rounded MT Bold" panose="020F0704030504030204" pitchFamily="34" charset="0"/>
              </a:rPr>
              <a:t> Construire et Exploiter un Parc de Loisirs VTT Gravity accessible à Tous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>
                <a:latin typeface="Arial Rounded MT Bold" panose="020F0704030504030204" pitchFamily="34" charset="0"/>
              </a:rPr>
              <a:t> Concilier SENSATIONS / NATURE / CONVIVIALITE / SECURITE &amp; PROXIMITE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>
                <a:latin typeface="Arial Rounded MT Bold" panose="020F0704030504030204" pitchFamily="34" charset="0"/>
              </a:rPr>
              <a:t> Proposer une Expérience de Ride Inédite dans notre Région</a:t>
            </a:r>
          </a:p>
        </p:txBody>
      </p:sp>
    </p:spTree>
    <p:extLst>
      <p:ext uri="{BB962C8B-B14F-4D97-AF65-F5344CB8AC3E}">
        <p14:creationId xmlns:p14="http://schemas.microsoft.com/office/powerpoint/2010/main" val="799884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8C41E98-2B20-4A6B-BAD0-9FF28913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92"/>
            <a:ext cx="10515600" cy="66357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Offre VTT Gravity</a:t>
            </a:r>
          </a:p>
        </p:txBody>
      </p:sp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2BE98310-CCDE-4BAF-828F-C4C8DD0B7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715067"/>
              </p:ext>
            </p:extLst>
          </p:nvPr>
        </p:nvGraphicFramePr>
        <p:xfrm>
          <a:off x="838200" y="927639"/>
          <a:ext cx="10515600" cy="4826572"/>
        </p:xfrm>
        <a:graphic>
          <a:graphicData uri="http://schemas.openxmlformats.org/drawingml/2006/table">
            <a:tbl>
              <a:tblPr firstRow="1" firstCol="1" bandRow="1"/>
              <a:tblGrid>
                <a:gridCol w="2313451">
                  <a:extLst>
                    <a:ext uri="{9D8B030D-6E8A-4147-A177-3AD203B41FA5}">
                      <a16:colId xmlns:a16="http://schemas.microsoft.com/office/drawing/2014/main" val="3772336348"/>
                    </a:ext>
                  </a:extLst>
                </a:gridCol>
                <a:gridCol w="3952764">
                  <a:extLst>
                    <a:ext uri="{9D8B030D-6E8A-4147-A177-3AD203B41FA5}">
                      <a16:colId xmlns:a16="http://schemas.microsoft.com/office/drawing/2014/main" val="952543664"/>
                    </a:ext>
                  </a:extLst>
                </a:gridCol>
                <a:gridCol w="4249385">
                  <a:extLst>
                    <a:ext uri="{9D8B030D-6E8A-4147-A177-3AD203B41FA5}">
                      <a16:colId xmlns:a16="http://schemas.microsoft.com/office/drawing/2014/main" val="2519444875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FORCES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FAIBLESSES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107023"/>
                  </a:ext>
                </a:extLst>
              </a:tr>
              <a:tr h="706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0070C0"/>
                          </a:solidFill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Stations Montagnes</a:t>
                      </a:r>
                      <a:endParaRPr lang="fr-FR" sz="14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Grande variété de pistes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Système de remontées mécaniques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Environnement sécurisé et qualitatif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Offre loisirs sport connexe complète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mois d’ouverture Juillet Aout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Distance Sites : mini 1h30 à 3h00 région lyonnaise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Peu adapté au court séjour et gros budget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941443"/>
                  </a:ext>
                </a:extLst>
              </a:tr>
              <a:tr h="1064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0070C0"/>
                          </a:solidFill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« Spots Sauvages »</a:t>
                      </a:r>
                      <a:endParaRPr lang="fr-FR" sz="14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Aucun frais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Illégale (FFRP) / ONF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 d’assurance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Accès difficile/précaire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 err="1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Unsafe</a:t>
                      </a:r>
                      <a:endParaRPr lang="fr-FR" sz="14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Spots de qualité variable et aléatoire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Spots = </a:t>
                      </a:r>
                      <a:r>
                        <a:rPr lang="fr-FR" sz="1400" dirty="0" err="1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seult</a:t>
                      </a: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Pratiquants expérimentés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809152"/>
                  </a:ext>
                </a:extLst>
              </a:tr>
              <a:tr h="706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0070C0"/>
                          </a:solidFill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Sites de Descentes Officiels/Associations :</a:t>
                      </a:r>
                      <a:endParaRPr lang="fr-FR" sz="14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0070C0"/>
                          </a:solidFill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Initiatives Rider…</a:t>
                      </a:r>
                      <a:endParaRPr lang="fr-FR" sz="14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frais limités à l’adhésion aux associations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 de remontées mécaniques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Construction/Elaboration/Entretien réalisé par Association : Qualité très disparate et aléatoire selon les concepteurs (</a:t>
                      </a:r>
                      <a:r>
                        <a:rPr lang="fr-FR" sz="1400" dirty="0" err="1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shaper</a:t>
                      </a: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fr-FR" sz="1400" dirty="0" err="1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digger</a:t>
                      </a: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endParaRPr lang="fr-FR" sz="10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286767"/>
                  </a:ext>
                </a:extLst>
              </a:tr>
              <a:tr h="8855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0070C0"/>
                          </a:solidFill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Concept Bike Park Privé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0070C0"/>
                          </a:solidFill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Moyenne Montagne &amp; Prox. Agglomérations</a:t>
                      </a:r>
                      <a:endParaRPr lang="fr-FR" sz="14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Accès à Tous et tout</a:t>
                      </a:r>
                      <a:r>
                        <a:rPr lang="fr-FR" sz="1400" baseline="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niveau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Proximité et accessibilité du Site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Environnement sécurisé/assurance…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Services et prestations connexes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Ouverture 8 à 10 mois env.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Pistes plus courtes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4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Environnement – spectaculaire que la montagne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6099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84CF0AA-7FC1-4CAC-BAD5-7E978108B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60153"/>
              </p:ext>
            </p:extLst>
          </p:nvPr>
        </p:nvGraphicFramePr>
        <p:xfrm>
          <a:off x="838200" y="6005733"/>
          <a:ext cx="10515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432">
                  <a:extLst>
                    <a:ext uri="{9D8B030D-6E8A-4147-A177-3AD203B41FA5}">
                      <a16:colId xmlns:a16="http://schemas.microsoft.com/office/drawing/2014/main" val="489660593"/>
                    </a:ext>
                  </a:extLst>
                </a:gridCol>
                <a:gridCol w="3957851">
                  <a:extLst>
                    <a:ext uri="{9D8B030D-6E8A-4147-A177-3AD203B41FA5}">
                      <a16:colId xmlns:a16="http://schemas.microsoft.com/office/drawing/2014/main" val="1941907572"/>
                    </a:ext>
                  </a:extLst>
                </a:gridCol>
                <a:gridCol w="4243317">
                  <a:extLst>
                    <a:ext uri="{9D8B030D-6E8A-4147-A177-3AD203B41FA5}">
                      <a16:colId xmlns:a16="http://schemas.microsoft.com/office/drawing/2014/main" val="1355301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rial Rounded MT Bold" panose="020F0704030504030204" pitchFamily="34" charset="0"/>
                        </a:rPr>
                        <a:t>Bike Park </a:t>
                      </a:r>
                      <a:r>
                        <a:rPr lang="fr-FR" sz="1400" dirty="0" err="1">
                          <a:latin typeface="Arial Rounded MT Bold" panose="020F0704030504030204" pitchFamily="34" charset="0"/>
                        </a:rPr>
                        <a:t>InDoor</a:t>
                      </a:r>
                      <a:r>
                        <a:rPr lang="fr-FR" sz="1400" dirty="0">
                          <a:latin typeface="Arial Rounded MT Bold" panose="020F07040305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rial Rounded MT Bold" panose="020F0704030504030204" pitchFamily="34" charset="0"/>
                        </a:rPr>
                        <a:t>Idem +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dirty="0">
                          <a:latin typeface="Arial Rounded MT Bold" panose="020F0704030504030204" pitchFamily="34" charset="0"/>
                        </a:rPr>
                        <a:t>Ouverture 12 mois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dirty="0">
                          <a:latin typeface="Arial Rounded MT Bold" panose="020F0704030504030204" pitchFamily="34" charset="0"/>
                        </a:rPr>
                        <a:t>Hyper proximité Centre 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latin typeface="Arial Rounded MT Bold" panose="020F0704030504030204" pitchFamily="34" charset="0"/>
                        </a:rPr>
                        <a:t>« Skate Parc/Laser Game du Vélo »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latin typeface="Arial Rounded MT Bold" panose="020F0704030504030204" pitchFamily="34" charset="0"/>
                        </a:rPr>
                        <a:t>Environnement purement Artificiel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latin typeface="Arial Rounded MT Bold" panose="020F0704030504030204" pitchFamily="34" charset="0"/>
                        </a:rPr>
                        <a:t>Cible restreinte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57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60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555AB5-F27C-4EE4-BD96-EA3A0291A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430562"/>
              </p:ext>
            </p:extLst>
          </p:nvPr>
        </p:nvGraphicFramePr>
        <p:xfrm>
          <a:off x="1028106" y="2771005"/>
          <a:ext cx="3874577" cy="3455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577">
                  <a:extLst>
                    <a:ext uri="{9D8B030D-6E8A-4147-A177-3AD203B41FA5}">
                      <a16:colId xmlns:a16="http://schemas.microsoft.com/office/drawing/2014/main" val="3777269305"/>
                    </a:ext>
                  </a:extLst>
                </a:gridCol>
              </a:tblGrid>
              <a:tr h="13346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TRISTAN</a:t>
                      </a:r>
                    </a:p>
                    <a:p>
                      <a:pPr algn="ctr"/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18 ans (étudiant) / St-Etienne</a:t>
                      </a:r>
                    </a:p>
                    <a:p>
                      <a:pPr algn="ctr"/>
                      <a:endParaRPr lang="fr-FR" sz="1600" dirty="0">
                        <a:latin typeface="Arial Rounded MT Bold" panose="020F0704030504030204" pitchFamily="34" charset="0"/>
                      </a:endParaRPr>
                    </a:p>
                    <a:p>
                      <a:pPr algn="ctr"/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Hard </a:t>
                      </a:r>
                      <a:r>
                        <a:rPr lang="fr-FR" sz="1600" dirty="0" err="1">
                          <a:latin typeface="Arial Rounded MT Bold" panose="020F0704030504030204" pitchFamily="34" charset="0"/>
                        </a:rPr>
                        <a:t>Core</a:t>
                      </a:r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 Rider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63859"/>
                  </a:ext>
                </a:extLst>
              </a:tr>
              <a:tr h="108550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Pratique en Tribu sur Tous Spots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Possède </a:t>
                      </a:r>
                      <a:r>
                        <a:rPr lang="fr-FR" sz="1600" dirty="0" err="1">
                          <a:latin typeface="Arial Rounded MT Bold" panose="020F0704030504030204" pitchFamily="34" charset="0"/>
                        </a:rPr>
                        <a:t>sesVélos</a:t>
                      </a:r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 &amp; Equipement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Actif et communicant sur réseaux sociaux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33861"/>
                  </a:ext>
                </a:extLst>
              </a:tr>
              <a:tr h="1034928"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Recherche en priorité :</a:t>
                      </a:r>
                    </a:p>
                    <a:p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Sensations</a:t>
                      </a:r>
                    </a:p>
                    <a:p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Convivialité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13228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85FDBAB-675E-4AB2-AF74-0164DD66AB3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4285070"/>
            <a:ext cx="3346340" cy="194104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B7D0CEA-155C-4BD1-B28E-2DD276FB7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592" y="2232115"/>
            <a:ext cx="2837208" cy="212965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F97DD-D009-480F-92D6-7E61874C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Arial Rounded MT Bold" panose="020F0704030504030204" pitchFamily="34" charset="0"/>
              </a:rPr>
              <a:t>Notre conviction maitresse : Elargissement de la cible au-delà des Hard </a:t>
            </a:r>
            <a:r>
              <a:rPr lang="fr-FR" sz="2000" dirty="0" err="1">
                <a:latin typeface="Arial Rounded MT Bold" panose="020F0704030504030204" pitchFamily="34" charset="0"/>
              </a:rPr>
              <a:t>Core</a:t>
            </a:r>
            <a:r>
              <a:rPr lang="fr-FR" sz="2000" dirty="0">
                <a:latin typeface="Arial Rounded MT Bold" panose="020F0704030504030204" pitchFamily="34" charset="0"/>
              </a:rPr>
              <a:t> Rider, donner accès à toute la famille</a:t>
            </a:r>
          </a:p>
          <a:p>
            <a:r>
              <a:rPr lang="fr-FR" sz="2000" dirty="0">
                <a:latin typeface="Arial Rounded MT Bold" panose="020F0704030504030204" pitchFamily="34" charset="0"/>
              </a:rPr>
              <a:t>4 Persona Identifiés</a:t>
            </a:r>
          </a:p>
          <a:p>
            <a:pPr marL="0" indent="0">
              <a:buNone/>
            </a:pPr>
            <a:endParaRPr lang="fr-FR" sz="2000" dirty="0">
              <a:latin typeface="Arial Rounded MT Bold" panose="020F0704030504030204" pitchFamily="34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6DF32F0-4713-4C30-B122-E953D279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Nos Cibles</a:t>
            </a:r>
          </a:p>
        </p:txBody>
      </p:sp>
    </p:spTree>
    <p:extLst>
      <p:ext uri="{BB962C8B-B14F-4D97-AF65-F5344CB8AC3E}">
        <p14:creationId xmlns:p14="http://schemas.microsoft.com/office/powerpoint/2010/main" val="15807171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6DF32F0-4713-4C30-B122-E953D279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Nos Cibles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555AB5-F27C-4EE4-BD96-EA3A0291A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35465"/>
              </p:ext>
            </p:extLst>
          </p:nvPr>
        </p:nvGraphicFramePr>
        <p:xfrm>
          <a:off x="838200" y="2033333"/>
          <a:ext cx="3874577" cy="3924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577">
                  <a:extLst>
                    <a:ext uri="{9D8B030D-6E8A-4147-A177-3AD203B41FA5}">
                      <a16:colId xmlns:a16="http://schemas.microsoft.com/office/drawing/2014/main" val="468959477"/>
                    </a:ext>
                  </a:extLst>
                </a:gridCol>
              </a:tblGrid>
              <a:tr h="13346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STEPHANE</a:t>
                      </a:r>
                    </a:p>
                    <a:p>
                      <a:pPr algn="ctr"/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34 ans (salarié) / Lyon / En Couple</a:t>
                      </a:r>
                    </a:p>
                    <a:p>
                      <a:pPr algn="ctr"/>
                      <a:endParaRPr lang="fr-FR" sz="1600" dirty="0">
                        <a:latin typeface="Arial Rounded MT Bold" panose="020F0704030504030204" pitchFamily="34" charset="0"/>
                      </a:endParaRPr>
                    </a:p>
                    <a:p>
                      <a:pPr algn="ctr"/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Pratique Multisports avec tendance 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63859"/>
                  </a:ext>
                </a:extLst>
              </a:tr>
              <a:tr h="108550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Pratique seul, couple ou ami(s)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Possède 1 VTT XC…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Aimerait essayer Descente mais investissement lourd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Souhaite progresser mais avec une prise de risque mesurée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33861"/>
                  </a:ext>
                </a:extLst>
              </a:tr>
              <a:tr h="1034928">
                <a:tc>
                  <a:txBody>
                    <a:bodyPr/>
                    <a:lstStyle/>
                    <a:p>
                      <a:endParaRPr lang="fr-FR" sz="1600" dirty="0">
                        <a:latin typeface="Arial Rounded MT Bold" panose="020F0704030504030204" pitchFamily="34" charset="0"/>
                      </a:endParaRPr>
                    </a:p>
                    <a:p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Nature / Sensations </a:t>
                      </a:r>
                    </a:p>
                    <a:p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Sécurité / Convivialité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13228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CBC5A0AE-C6E3-4F72-8A57-325CF25F1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711" y="2232115"/>
            <a:ext cx="3320089" cy="24724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179BC46-A22F-4A27-8159-60C042E79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49" y="4521171"/>
            <a:ext cx="3263547" cy="216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3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6DF32F0-4713-4C30-B122-E953D279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Nos Cibles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555AB5-F27C-4EE4-BD96-EA3A0291A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75595"/>
              </p:ext>
            </p:extLst>
          </p:nvPr>
        </p:nvGraphicFramePr>
        <p:xfrm>
          <a:off x="982898" y="1945557"/>
          <a:ext cx="387457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577">
                  <a:extLst>
                    <a:ext uri="{9D8B030D-6E8A-4147-A177-3AD203B41FA5}">
                      <a16:colId xmlns:a16="http://schemas.microsoft.com/office/drawing/2014/main" val="664801070"/>
                    </a:ext>
                  </a:extLst>
                </a:gridCol>
              </a:tblGrid>
              <a:tr h="13346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CHLOE</a:t>
                      </a:r>
                    </a:p>
                    <a:p>
                      <a:pPr algn="ctr"/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27 ans /  Lyon</a:t>
                      </a:r>
                    </a:p>
                    <a:p>
                      <a:pPr algn="ctr"/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Prof. Libérale, Célibataire</a:t>
                      </a:r>
                    </a:p>
                    <a:p>
                      <a:pPr algn="ctr"/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Pratique Fitness, Course à Pied, Vélo en Groupe + Voyages…</a:t>
                      </a:r>
                    </a:p>
                    <a:p>
                      <a:pPr algn="ctr"/>
                      <a:endParaRPr lang="fr-FR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63859"/>
                  </a:ext>
                </a:extLst>
              </a:tr>
              <a:tr h="108550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Pratique du Sport entre amies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Investit pour ses Passions et organise des sorties…, voyages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Ne possède pas de VTT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fr-FR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33861"/>
                  </a:ext>
                </a:extLst>
              </a:tr>
              <a:tr h="1034928">
                <a:tc>
                  <a:txBody>
                    <a:bodyPr/>
                    <a:lstStyle/>
                    <a:p>
                      <a:endParaRPr lang="fr-FR" sz="1600" dirty="0">
                        <a:latin typeface="Arial Rounded MT Bold" panose="020F0704030504030204" pitchFamily="34" charset="0"/>
                      </a:endParaRPr>
                    </a:p>
                    <a:p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Accessibilité / Convivialité </a:t>
                      </a:r>
                    </a:p>
                    <a:p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Ludique / Rencontres</a:t>
                      </a:r>
                    </a:p>
                    <a:p>
                      <a:endParaRPr lang="fr-FR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13228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94458ACA-01E8-4008-A5A8-F17B8041A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31"/>
          <a:stretch/>
        </p:blipFill>
        <p:spPr>
          <a:xfrm>
            <a:off x="6096000" y="4127648"/>
            <a:ext cx="3705289" cy="24981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B91B4F9-34C6-4E9E-BE08-8306DA54E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26" y="1734523"/>
            <a:ext cx="4019274" cy="22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6DF32F0-4713-4C30-B122-E953D279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Nos Cibles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555AB5-F27C-4EE4-BD96-EA3A0291A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86127"/>
              </p:ext>
            </p:extLst>
          </p:nvPr>
        </p:nvGraphicFramePr>
        <p:xfrm>
          <a:off x="999078" y="2083545"/>
          <a:ext cx="3874577" cy="4167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577">
                  <a:extLst>
                    <a:ext uri="{9D8B030D-6E8A-4147-A177-3AD203B41FA5}">
                      <a16:colId xmlns:a16="http://schemas.microsoft.com/office/drawing/2014/main" val="664801070"/>
                    </a:ext>
                  </a:extLst>
                </a:gridCol>
              </a:tblGrid>
              <a:tr h="13346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GILLES</a:t>
                      </a:r>
                    </a:p>
                    <a:p>
                      <a:pPr algn="ctr"/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46 ans (CSP+) / Ouest Lyonnais</a:t>
                      </a:r>
                    </a:p>
                    <a:p>
                      <a:pPr algn="ctr"/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Couple avec 2 Enfants (10 et 14 ans)</a:t>
                      </a:r>
                    </a:p>
                    <a:p>
                      <a:pPr algn="ctr"/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Activité sportive régulière</a:t>
                      </a:r>
                    </a:p>
                    <a:p>
                      <a:pPr algn="ctr"/>
                      <a:endParaRPr lang="fr-FR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63859"/>
                  </a:ext>
                </a:extLst>
              </a:tr>
              <a:tr h="108550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Enduro jeune, Vélo tps en tps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Pas de vélo adapté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Recherche une activité fédérant sa famille et porteuse de valeurs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Peu de temps libre, ouvert à de Nelles </a:t>
                      </a:r>
                      <a:r>
                        <a:rPr lang="fr-FR" sz="1600" dirty="0" err="1">
                          <a:latin typeface="Arial Rounded MT Bold" panose="020F0704030504030204" pitchFamily="34" charset="0"/>
                        </a:rPr>
                        <a:t>Exp</a:t>
                      </a:r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. Innovantes + Perspectives Activités connexes, Hébergement…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33861"/>
                  </a:ext>
                </a:extLst>
              </a:tr>
              <a:tr h="1034928">
                <a:tc>
                  <a:txBody>
                    <a:bodyPr/>
                    <a:lstStyle/>
                    <a:p>
                      <a:endParaRPr lang="fr-FR" sz="1600" dirty="0">
                        <a:latin typeface="Arial Rounded MT Bold" panose="020F0704030504030204" pitchFamily="34" charset="0"/>
                      </a:endParaRPr>
                    </a:p>
                    <a:p>
                      <a:r>
                        <a:rPr lang="fr-FR" sz="1600" dirty="0">
                          <a:latin typeface="Arial Rounded MT Bold" panose="020F0704030504030204" pitchFamily="34" charset="0"/>
                        </a:rPr>
                        <a:t>Accessibilité / Sécurité / Partage</a:t>
                      </a:r>
                    </a:p>
                    <a:p>
                      <a:endParaRPr lang="fr-FR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13228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108B2E7C-B17A-4074-A8BE-EA9A810252C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06" y="3622387"/>
            <a:ext cx="2077278" cy="30214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947C1E5-3BC5-4F4E-8B7F-F7BECBE2AD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82" y="2215551"/>
            <a:ext cx="3097709" cy="190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1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6DF32F0-4713-4C30-B122-E953D279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0"/>
              </a:rPr>
              <a:t>Activités et Facteurs clés de succès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E5D5421-DEE9-4342-B0F0-CE6D7BA30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93433"/>
              </p:ext>
            </p:extLst>
          </p:nvPr>
        </p:nvGraphicFramePr>
        <p:xfrm>
          <a:off x="838199" y="3330790"/>
          <a:ext cx="10515601" cy="3563573"/>
        </p:xfrm>
        <a:graphic>
          <a:graphicData uri="http://schemas.openxmlformats.org/drawingml/2006/table">
            <a:tbl>
              <a:tblPr firstRow="1" firstCol="1" bandRow="1"/>
              <a:tblGrid>
                <a:gridCol w="3156627">
                  <a:extLst>
                    <a:ext uri="{9D8B030D-6E8A-4147-A177-3AD203B41FA5}">
                      <a16:colId xmlns:a16="http://schemas.microsoft.com/office/drawing/2014/main" val="3056168481"/>
                    </a:ext>
                  </a:extLst>
                </a:gridCol>
                <a:gridCol w="3811129">
                  <a:extLst>
                    <a:ext uri="{9D8B030D-6E8A-4147-A177-3AD203B41FA5}">
                      <a16:colId xmlns:a16="http://schemas.microsoft.com/office/drawing/2014/main" val="1648034346"/>
                    </a:ext>
                  </a:extLst>
                </a:gridCol>
                <a:gridCol w="3547845">
                  <a:extLst>
                    <a:ext uri="{9D8B030D-6E8A-4147-A177-3AD203B41FA5}">
                      <a16:colId xmlns:a16="http://schemas.microsoft.com/office/drawing/2014/main" val="376567667"/>
                    </a:ext>
                  </a:extLst>
                </a:gridCol>
              </a:tblGrid>
              <a:tr h="353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EMPLACEMENT</a:t>
                      </a:r>
                      <a:endParaRPr lang="fr-FR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EMPLACEMENT</a:t>
                      </a:r>
                      <a:endParaRPr lang="fr-FR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EMPLACEMENT</a:t>
                      </a:r>
                      <a:endParaRPr lang="fr-FR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531080"/>
                  </a:ext>
                </a:extLst>
              </a:tr>
              <a:tr h="861912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Moins de 1h des agglomérations de Lyon/St-Etienne/Roanne…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Exposition Sud, ensoleillé, vue dégagée, visibilité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Pentes de 150 à 300m D- 20% en moyenne sur 50 Ha env.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744450"/>
                  </a:ext>
                </a:extLst>
              </a:tr>
              <a:tr h="706735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Accès autoroute A89 et desserte train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fr-FR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Vue qualitative sur montagnes et plaines environnantes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Pistes de 800m à 2 km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fr-FR" sz="1600" dirty="0" err="1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Pump</a:t>
                      </a:r>
                      <a:r>
                        <a:rPr lang="fr-FR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track</a:t>
                      </a:r>
                      <a:r>
                        <a:rPr lang="fr-FR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/ Airbag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245695"/>
                  </a:ext>
                </a:extLst>
              </a:tr>
              <a:tr h="1157046">
                <a:tc>
                  <a:txBody>
                    <a:bodyPr/>
                    <a:lstStyle/>
                    <a:p>
                      <a:endParaRPr lang="fr-FR" sz="1600" dirty="0"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Intégration dans une communauté de communes « Station Verte » proposant un large choix d'offres : Nature/Tourisme/Hébergement : </a:t>
                      </a:r>
                      <a:r>
                        <a:rPr lang="fr-FR" sz="1600" b="1" dirty="0">
                          <a:solidFill>
                            <a:srgbClr val="00B050"/>
                          </a:solidFill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Synergie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fr-FR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Intégration d’un système de remontées mécaniques/navettes performant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026556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E9BB1011-DE0F-498A-AC5A-BC1B20F60E93}"/>
              </a:ext>
            </a:extLst>
          </p:cNvPr>
          <p:cNvSpPr txBox="1"/>
          <p:nvPr/>
        </p:nvSpPr>
        <p:spPr>
          <a:xfrm>
            <a:off x="838199" y="994611"/>
            <a:ext cx="10515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Activités Clés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 Rounded MT Bold" panose="020F0704030504030204" pitchFamily="34" charset="0"/>
              </a:rPr>
              <a:t>Droit d’entrée Parc VTT ouvrant droit aux remontées par navettes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 Rounded MT Bold" panose="020F0704030504030204" pitchFamily="34" charset="0"/>
              </a:rPr>
              <a:t>Location VTT Gravity et Protections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 Rounded MT Bold" panose="020F0704030504030204" pitchFamily="34" charset="0"/>
              </a:rPr>
              <a:t>Petite Restauration: distributeur boissons et confiseries / Vente de sandwichs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 Rounded MT Bold" panose="020F0704030504030204" pitchFamily="34" charset="0"/>
              </a:rPr>
              <a:t>Cours VTT individuel / groupes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 Rounded MT Bold" panose="020F0704030504030204" pitchFamily="34" charset="0"/>
              </a:rPr>
              <a:t>Réservation et règlement possible e-commerce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 Rounded MT Bold" panose="020F0704030504030204" pitchFamily="34" charset="0"/>
              </a:rPr>
              <a:t>Marketing digital ciblé par Persona identifié</a:t>
            </a:r>
          </a:p>
        </p:txBody>
      </p:sp>
    </p:spTree>
    <p:extLst>
      <p:ext uri="{BB962C8B-B14F-4D97-AF65-F5344CB8AC3E}">
        <p14:creationId xmlns:p14="http://schemas.microsoft.com/office/powerpoint/2010/main" val="30659953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6DF32F0-4713-4C30-B122-E953D279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0"/>
              </a:rPr>
              <a:t>Méthode et Calcul des Recettes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FDD14E-2DB3-461F-B8D6-60059F6C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764"/>
          </a:xfrm>
        </p:spPr>
        <p:txBody>
          <a:bodyPr>
            <a:normAutofit fontScale="62500" lnSpcReduction="20000"/>
          </a:bodyPr>
          <a:lstStyle/>
          <a:p>
            <a:r>
              <a:rPr lang="fr-FR" sz="3500" b="1" dirty="0">
                <a:solidFill>
                  <a:srgbClr val="0070C0"/>
                </a:solidFill>
              </a:rPr>
              <a:t>Accès Site :</a:t>
            </a:r>
          </a:p>
          <a:p>
            <a:pPr marL="0" indent="0">
              <a:buNone/>
            </a:pPr>
            <a:r>
              <a:rPr lang="fr-FR" dirty="0"/>
              <a:t>	Définition du nombre de jours d’ouverture Annuel</a:t>
            </a:r>
          </a:p>
          <a:p>
            <a:pPr marL="0" indent="0">
              <a:buNone/>
            </a:pPr>
            <a:r>
              <a:rPr lang="fr-FR" dirty="0"/>
              <a:t> 		x Taux de remplissage moyen à la Journée</a:t>
            </a:r>
          </a:p>
          <a:p>
            <a:pPr marL="0" indent="0">
              <a:buNone/>
            </a:pPr>
            <a:r>
              <a:rPr lang="fr-FR" dirty="0"/>
              <a:t>		x Panier Moyen (Différents Accès au Parc seront proposés : </a:t>
            </a:r>
            <a:r>
              <a:rPr lang="fr-FR" dirty="0" err="1"/>
              <a:t>Pass</a:t>
            </a:r>
            <a:r>
              <a:rPr lang="fr-FR" dirty="0"/>
              <a:t> Journée…)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3500" b="1" dirty="0">
                <a:solidFill>
                  <a:srgbClr val="0070C0"/>
                </a:solidFill>
              </a:rPr>
              <a:t>Location Cycles/Matériel</a:t>
            </a:r>
          </a:p>
          <a:p>
            <a:pPr marL="0" indent="0">
              <a:buNone/>
            </a:pPr>
            <a:endParaRPr lang="fr-FR" sz="3500" b="1" dirty="0">
              <a:solidFill>
                <a:srgbClr val="0070C0"/>
              </a:solidFill>
            </a:endParaRPr>
          </a:p>
          <a:p>
            <a:r>
              <a:rPr lang="fr-FR" sz="3500" b="1" dirty="0">
                <a:solidFill>
                  <a:srgbClr val="0070C0"/>
                </a:solidFill>
              </a:rPr>
              <a:t>Petite Restauration (Automates, Sandwichs)</a:t>
            </a:r>
          </a:p>
          <a:p>
            <a:endParaRPr lang="fr-FR" sz="2200" b="1" dirty="0">
              <a:solidFill>
                <a:srgbClr val="00B0F0"/>
              </a:solidFill>
            </a:endParaRPr>
          </a:p>
          <a:p>
            <a:r>
              <a:rPr lang="fr-FR" sz="2600" b="1" dirty="0">
                <a:solidFill>
                  <a:srgbClr val="0070C0"/>
                </a:solidFill>
              </a:rPr>
              <a:t>A moyen terme : cours, événements</a:t>
            </a:r>
          </a:p>
          <a:p>
            <a:r>
              <a:rPr lang="fr-FR" sz="2600" b="1" dirty="0">
                <a:solidFill>
                  <a:srgbClr val="0070C0"/>
                </a:solidFill>
              </a:rPr>
              <a:t>Subventions Commune, Département, </a:t>
            </a:r>
            <a:r>
              <a:rPr lang="fr-FR" sz="2600" b="1" dirty="0" smtClean="0">
                <a:solidFill>
                  <a:srgbClr val="0070C0"/>
                </a:solidFill>
              </a:rPr>
              <a:t>Région</a:t>
            </a:r>
          </a:p>
          <a:p>
            <a:r>
              <a:rPr lang="fr-FR" sz="2600" b="1" dirty="0" smtClean="0">
                <a:solidFill>
                  <a:srgbClr val="0070C0"/>
                </a:solidFill>
                <a:hlinkClick r:id="rId3"/>
              </a:rPr>
              <a:t>Hervebonniol@sfr.fr</a:t>
            </a:r>
            <a:endParaRPr lang="fr-FR" sz="2600" b="1" dirty="0" smtClean="0">
              <a:solidFill>
                <a:srgbClr val="0070C0"/>
              </a:solidFill>
            </a:endParaRPr>
          </a:p>
          <a:p>
            <a:r>
              <a:rPr lang="fr-FR" sz="2600" b="1" dirty="0" smtClean="0">
                <a:solidFill>
                  <a:srgbClr val="0070C0"/>
                </a:solidFill>
                <a:hlinkClick r:id="rId4"/>
              </a:rPr>
              <a:t>gbohn1971@gmail.com</a:t>
            </a:r>
            <a:endParaRPr lang="fr-FR" sz="2600" b="1" dirty="0" smtClean="0">
              <a:solidFill>
                <a:srgbClr val="0070C0"/>
              </a:solidFill>
            </a:endParaRPr>
          </a:p>
          <a:p>
            <a:endParaRPr lang="fr-FR" sz="2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75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687</Words>
  <Application>Microsoft Office PowerPoint</Application>
  <PresentationFormat>Grand écran</PresentationFormat>
  <Paragraphs>155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Arial Rounded MT Bold</vt:lpstr>
      <vt:lpstr>Calibri</vt:lpstr>
      <vt:lpstr>Calibri Light</vt:lpstr>
      <vt:lpstr>Courier New</vt:lpstr>
      <vt:lpstr>Times New Roman</vt:lpstr>
      <vt:lpstr>Wingdings</vt:lpstr>
      <vt:lpstr>Thème Office</vt:lpstr>
      <vt:lpstr>Parc de Loisirs VTT</vt:lpstr>
      <vt:lpstr>Concept: Parc de Loisirs VTT Gravity</vt:lpstr>
      <vt:lpstr> Offre VTT Gravity</vt:lpstr>
      <vt:lpstr>Nos Cibles</vt:lpstr>
      <vt:lpstr>Nos Cibles</vt:lpstr>
      <vt:lpstr>Nos Cibles</vt:lpstr>
      <vt:lpstr>Nos Cibles</vt:lpstr>
      <vt:lpstr>Activités et Facteurs clés de succès</vt:lpstr>
      <vt:lpstr>Méthode et Calcul des Recettes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 de Loisirs VTT</dc:title>
  <dc:creator>GAEL BOHN</dc:creator>
  <cp:lastModifiedBy>adminHOC</cp:lastModifiedBy>
  <cp:revision>57</cp:revision>
  <dcterms:created xsi:type="dcterms:W3CDTF">2018-04-30T15:02:01Z</dcterms:created>
  <dcterms:modified xsi:type="dcterms:W3CDTF">2018-05-30T15:14:44Z</dcterms:modified>
</cp:coreProperties>
</file>