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81" r:id="rId6"/>
    <p:sldId id="259" r:id="rId7"/>
    <p:sldId id="260" r:id="rId8"/>
    <p:sldId id="261" r:id="rId9"/>
    <p:sldId id="263" r:id="rId10"/>
    <p:sldId id="285" r:id="rId11"/>
    <p:sldId id="265" r:id="rId12"/>
    <p:sldId id="266" r:id="rId13"/>
    <p:sldId id="283" r:id="rId14"/>
    <p:sldId id="269" r:id="rId15"/>
    <p:sldId id="270" r:id="rId16"/>
    <p:sldId id="271" r:id="rId17"/>
    <p:sldId id="272" r:id="rId18"/>
    <p:sldId id="273" r:id="rId19"/>
    <p:sldId id="274" r:id="rId20"/>
    <p:sldId id="275" r:id="rId21"/>
    <p:sldId id="276" r:id="rId22"/>
    <p:sldId id="277" r:id="rId23"/>
    <p:sldId id="278" r:id="rId24"/>
    <p:sldId id="284" r:id="rId25"/>
    <p:sldId id="279" r:id="rId26"/>
    <p:sldId id="280" r:id="rId27"/>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93A060-1F58-45F0-856E-B2BC78AFEB97}">
          <p14:sldIdLst>
            <p14:sldId id="256"/>
            <p14:sldId id="257"/>
            <p14:sldId id="282"/>
            <p14:sldId id="258"/>
            <p14:sldId id="281"/>
            <p14:sldId id="259"/>
            <p14:sldId id="260"/>
            <p14:sldId id="261"/>
            <p14:sldId id="263"/>
            <p14:sldId id="285"/>
            <p14:sldId id="265"/>
            <p14:sldId id="266"/>
            <p14:sldId id="283"/>
            <p14:sldId id="269"/>
            <p14:sldId id="270"/>
            <p14:sldId id="271"/>
            <p14:sldId id="272"/>
            <p14:sldId id="273"/>
            <p14:sldId id="274"/>
            <p14:sldId id="275"/>
            <p14:sldId id="276"/>
            <p14:sldId id="277"/>
            <p14:sldId id="278"/>
            <p14:sldId id="284"/>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MySQL (InnoDB)</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1</c:v>
                </c:pt>
              </c:strCache>
            </c:strRef>
          </c:cat>
          <c:val>
            <c:numRef>
              <c:f>Sheet1!$B$2</c:f>
              <c:numCache>
                <c:formatCode>General</c:formatCode>
                <c:ptCount val="1"/>
                <c:pt idx="0">
                  <c:v>26.156666999999999</c:v>
                </c:pt>
              </c:numCache>
            </c:numRef>
          </c:val>
          <c:extLst>
            <c:ext xmlns:c16="http://schemas.microsoft.com/office/drawing/2014/chart" uri="{C3380CC4-5D6E-409C-BE32-E72D297353CC}">
              <c16:uniqueId val="{00000000-4834-49D0-BD5B-08E84AAAE0F9}"/>
            </c:ext>
          </c:extLst>
        </c:ser>
        <c:ser>
          <c:idx val="2"/>
          <c:order val="1"/>
          <c:tx>
            <c:v>MySQL (MyISAM)</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25.97666667</c:v>
              </c:pt>
            </c:numLit>
          </c:val>
          <c:extLst>
            <c:ext xmlns:c16="http://schemas.microsoft.com/office/drawing/2014/chart" uri="{C3380CC4-5D6E-409C-BE32-E72D297353CC}">
              <c16:uniqueId val="{00000001-D2D8-4344-9F49-36DFCB5EE868}"/>
            </c:ext>
          </c:extLst>
        </c:ser>
        <c:ser>
          <c:idx val="1"/>
          <c:order val="2"/>
          <c:tx>
            <c:strRef>
              <c:f>Sheet1!$C$1</c:f>
              <c:strCache>
                <c:ptCount val="1"/>
                <c:pt idx="0">
                  <c:v>Monetdb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1</c:v>
                </c:pt>
              </c:strCache>
            </c:strRef>
          </c:cat>
          <c:val>
            <c:numRef>
              <c:f>Sheet1!$C$2</c:f>
              <c:numCache>
                <c:formatCode>General</c:formatCode>
                <c:ptCount val="1"/>
                <c:pt idx="0">
                  <c:v>1.2064699999999999E-2</c:v>
                </c:pt>
              </c:numCache>
            </c:numRef>
          </c:val>
          <c:extLst>
            <c:ext xmlns:c16="http://schemas.microsoft.com/office/drawing/2014/chart" uri="{C3380CC4-5D6E-409C-BE32-E72D297353CC}">
              <c16:uniqueId val="{00000001-4834-49D0-BD5B-08E84AAAE0F9}"/>
            </c:ext>
          </c:extLst>
        </c:ser>
        <c:dLbls>
          <c:dLblPos val="outEnd"/>
          <c:showLegendKey val="0"/>
          <c:showVal val="1"/>
          <c:showCatName val="0"/>
          <c:showSerName val="0"/>
          <c:showPercent val="0"/>
          <c:showBubbleSize val="0"/>
        </c:dLbls>
        <c:gapWidth val="219"/>
        <c:overlap val="-27"/>
        <c:axId val="570424368"/>
        <c:axId val="570427976"/>
      </c:barChart>
      <c:catAx>
        <c:axId val="57042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0427976"/>
        <c:crosses val="autoZero"/>
        <c:auto val="1"/>
        <c:lblAlgn val="ctr"/>
        <c:lblOffset val="100"/>
        <c:noMultiLvlLbl val="0"/>
      </c:catAx>
      <c:valAx>
        <c:axId val="570427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r>
                  <a:rPr lang="en-US" baseline="0" dirty="0"/>
                  <a:t> IN SECONDS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0424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MySQL (InnoDB)</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2</c:v>
                </c:pt>
              </c:strCache>
            </c:strRef>
          </c:cat>
          <c:val>
            <c:numRef>
              <c:f>Sheet1!$B$2</c:f>
              <c:numCache>
                <c:formatCode>General</c:formatCode>
                <c:ptCount val="1"/>
                <c:pt idx="0">
                  <c:v>645.31667000000004</c:v>
                </c:pt>
              </c:numCache>
            </c:numRef>
          </c:val>
          <c:extLst>
            <c:ext xmlns:c16="http://schemas.microsoft.com/office/drawing/2014/chart" uri="{C3380CC4-5D6E-409C-BE32-E72D297353CC}">
              <c16:uniqueId val="{00000000-EF8C-44D3-B72C-6EF0C9DAC921}"/>
            </c:ext>
          </c:extLst>
        </c:ser>
        <c:ser>
          <c:idx val="2"/>
          <c:order val="1"/>
          <c:tx>
            <c:v>MySQL (MyISAM)</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652.29666669999995</c:v>
              </c:pt>
            </c:numLit>
          </c:val>
          <c:extLst>
            <c:ext xmlns:c16="http://schemas.microsoft.com/office/drawing/2014/chart" uri="{C3380CC4-5D6E-409C-BE32-E72D297353CC}">
              <c16:uniqueId val="{00000000-F08E-45C7-AC83-B7B5C5A77555}"/>
            </c:ext>
          </c:extLst>
        </c:ser>
        <c:ser>
          <c:idx val="1"/>
          <c:order val="2"/>
          <c:tx>
            <c:strRef>
              <c:f>Sheet1!$C$1</c:f>
              <c:strCache>
                <c:ptCount val="1"/>
                <c:pt idx="0">
                  <c:v>Monetdb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2</c:v>
                </c:pt>
              </c:strCache>
            </c:strRef>
          </c:cat>
          <c:val>
            <c:numRef>
              <c:f>Sheet1!$C$2</c:f>
              <c:numCache>
                <c:formatCode>General</c:formatCode>
                <c:ptCount val="1"/>
                <c:pt idx="0">
                  <c:v>2.0156500000000001E-2</c:v>
                </c:pt>
              </c:numCache>
            </c:numRef>
          </c:val>
          <c:extLst>
            <c:ext xmlns:c16="http://schemas.microsoft.com/office/drawing/2014/chart" uri="{C3380CC4-5D6E-409C-BE32-E72D297353CC}">
              <c16:uniqueId val="{00000001-EF8C-44D3-B72C-6EF0C9DAC921}"/>
            </c:ext>
          </c:extLst>
        </c:ser>
        <c:dLbls>
          <c:dLblPos val="outEnd"/>
          <c:showLegendKey val="0"/>
          <c:showVal val="1"/>
          <c:showCatName val="0"/>
          <c:showSerName val="0"/>
          <c:showPercent val="0"/>
          <c:showBubbleSize val="0"/>
        </c:dLbls>
        <c:gapWidth val="219"/>
        <c:overlap val="-27"/>
        <c:axId val="364434616"/>
        <c:axId val="364437568"/>
      </c:barChart>
      <c:catAx>
        <c:axId val="364434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437568"/>
        <c:crosses val="autoZero"/>
        <c:auto val="1"/>
        <c:lblAlgn val="ctr"/>
        <c:lblOffset val="100"/>
        <c:noMultiLvlLbl val="0"/>
      </c:catAx>
      <c:valAx>
        <c:axId val="364437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r>
                  <a:rPr lang="en-US" baseline="0" dirty="0"/>
                  <a:t> IN SECONDS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4434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QUERY</a:t>
            </a:r>
            <a:r>
              <a:rPr lang="en-US" b="1" baseline="0" dirty="0"/>
              <a:t> 3</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MySQL (InnoDB)</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3</c:v>
                </c:pt>
              </c:strCache>
            </c:strRef>
          </c:cat>
          <c:val>
            <c:numRef>
              <c:f>Sheet1!$B$2</c:f>
              <c:numCache>
                <c:formatCode>General</c:formatCode>
                <c:ptCount val="1"/>
                <c:pt idx="0">
                  <c:v>853.25</c:v>
                </c:pt>
              </c:numCache>
            </c:numRef>
          </c:val>
          <c:extLst>
            <c:ext xmlns:c16="http://schemas.microsoft.com/office/drawing/2014/chart" uri="{C3380CC4-5D6E-409C-BE32-E72D297353CC}">
              <c16:uniqueId val="{00000000-DC6A-45E3-BE2C-7B450775CF17}"/>
            </c:ext>
          </c:extLst>
        </c:ser>
        <c:ser>
          <c:idx val="2"/>
          <c:order val="1"/>
          <c:tx>
            <c:v>MySQL (MyISAM)</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2086.0100000000002</c:v>
              </c:pt>
            </c:numLit>
          </c:val>
          <c:extLst>
            <c:ext xmlns:c16="http://schemas.microsoft.com/office/drawing/2014/chart" uri="{C3380CC4-5D6E-409C-BE32-E72D297353CC}">
              <c16:uniqueId val="{00000000-52E9-41E9-B36D-9811E76A806B}"/>
            </c:ext>
          </c:extLst>
        </c:ser>
        <c:ser>
          <c:idx val="1"/>
          <c:order val="2"/>
          <c:tx>
            <c:strRef>
              <c:f>Sheet1!$C$1</c:f>
              <c:strCache>
                <c:ptCount val="1"/>
                <c:pt idx="0">
                  <c:v>Monetdb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3</c:v>
                </c:pt>
              </c:strCache>
            </c:strRef>
          </c:cat>
          <c:val>
            <c:numRef>
              <c:f>Sheet1!$C$2</c:f>
              <c:numCache>
                <c:formatCode>General</c:formatCode>
                <c:ptCount val="1"/>
                <c:pt idx="0">
                  <c:v>1.4732667E-2</c:v>
                </c:pt>
              </c:numCache>
            </c:numRef>
          </c:val>
          <c:extLst>
            <c:ext xmlns:c16="http://schemas.microsoft.com/office/drawing/2014/chart" uri="{C3380CC4-5D6E-409C-BE32-E72D297353CC}">
              <c16:uniqueId val="{00000001-DC6A-45E3-BE2C-7B450775CF17}"/>
            </c:ext>
          </c:extLst>
        </c:ser>
        <c:dLbls>
          <c:dLblPos val="outEnd"/>
          <c:showLegendKey val="0"/>
          <c:showVal val="1"/>
          <c:showCatName val="0"/>
          <c:showSerName val="0"/>
          <c:showPercent val="0"/>
          <c:showBubbleSize val="0"/>
        </c:dLbls>
        <c:gapWidth val="219"/>
        <c:overlap val="-27"/>
        <c:axId val="573618472"/>
        <c:axId val="573615848"/>
      </c:barChart>
      <c:catAx>
        <c:axId val="573618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3615848"/>
        <c:crosses val="autoZero"/>
        <c:auto val="1"/>
        <c:lblAlgn val="ctr"/>
        <c:lblOffset val="100"/>
        <c:noMultiLvlLbl val="0"/>
      </c:catAx>
      <c:valAx>
        <c:axId val="57361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r>
                  <a:rPr lang="en-US" baseline="0" dirty="0"/>
                  <a:t> IN SECONDS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3618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QUERY</a:t>
            </a:r>
            <a:r>
              <a:rPr lang="en-US" b="1" baseline="0" dirty="0"/>
              <a:t> 4</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MySQL (InnoDB)</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4</c:v>
                </c:pt>
              </c:strCache>
            </c:strRef>
          </c:cat>
          <c:val>
            <c:numRef>
              <c:f>Sheet1!$B$2</c:f>
              <c:numCache>
                <c:formatCode>General</c:formatCode>
                <c:ptCount val="1"/>
                <c:pt idx="0">
                  <c:v>0.48333333299999998</c:v>
                </c:pt>
              </c:numCache>
            </c:numRef>
          </c:val>
          <c:extLst>
            <c:ext xmlns:c16="http://schemas.microsoft.com/office/drawing/2014/chart" uri="{C3380CC4-5D6E-409C-BE32-E72D297353CC}">
              <c16:uniqueId val="{00000000-9C8B-44A3-BF0C-E9EEB58D442E}"/>
            </c:ext>
          </c:extLst>
        </c:ser>
        <c:ser>
          <c:idx val="2"/>
          <c:order val="1"/>
          <c:tx>
            <c:v>MySQL (MyISAM)</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0.29333333</c:v>
              </c:pt>
            </c:numLit>
          </c:val>
          <c:extLst>
            <c:ext xmlns:c16="http://schemas.microsoft.com/office/drawing/2014/chart" uri="{C3380CC4-5D6E-409C-BE32-E72D297353CC}">
              <c16:uniqueId val="{00000000-82C6-4AC9-AA50-8B186B501B45}"/>
            </c:ext>
          </c:extLst>
        </c:ser>
        <c:ser>
          <c:idx val="1"/>
          <c:order val="2"/>
          <c:tx>
            <c:strRef>
              <c:f>Sheet1!$C$1</c:f>
              <c:strCache>
                <c:ptCount val="1"/>
                <c:pt idx="0">
                  <c:v>Monetdb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4</c:v>
                </c:pt>
              </c:strCache>
            </c:strRef>
          </c:cat>
          <c:val>
            <c:numRef>
              <c:f>Sheet1!$C$2</c:f>
              <c:numCache>
                <c:formatCode>General</c:formatCode>
                <c:ptCount val="1"/>
                <c:pt idx="0">
                  <c:v>1.1313666999999999E-2</c:v>
                </c:pt>
              </c:numCache>
            </c:numRef>
          </c:val>
          <c:extLst>
            <c:ext xmlns:c16="http://schemas.microsoft.com/office/drawing/2014/chart" uri="{C3380CC4-5D6E-409C-BE32-E72D297353CC}">
              <c16:uniqueId val="{00000001-9C8B-44A3-BF0C-E9EEB58D442E}"/>
            </c:ext>
          </c:extLst>
        </c:ser>
        <c:dLbls>
          <c:dLblPos val="outEnd"/>
          <c:showLegendKey val="0"/>
          <c:showVal val="1"/>
          <c:showCatName val="0"/>
          <c:showSerName val="0"/>
          <c:showPercent val="0"/>
          <c:showBubbleSize val="0"/>
        </c:dLbls>
        <c:gapWidth val="219"/>
        <c:overlap val="-27"/>
        <c:axId val="445429680"/>
        <c:axId val="445430008"/>
      </c:barChart>
      <c:catAx>
        <c:axId val="4454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430008"/>
        <c:crosses val="autoZero"/>
        <c:auto val="1"/>
        <c:lblAlgn val="ctr"/>
        <c:lblOffset val="100"/>
        <c:noMultiLvlLbl val="0"/>
      </c:catAx>
      <c:valAx>
        <c:axId val="445430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r>
                  <a:rPr lang="en-US" baseline="0" dirty="0"/>
                  <a:t> IN SECONDS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42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QUERY</a:t>
            </a:r>
            <a:r>
              <a:rPr lang="en-US" b="1" baseline="0" dirty="0"/>
              <a:t> 5</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MySQL (InnoDB)</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5</c:v>
                </c:pt>
              </c:strCache>
            </c:strRef>
          </c:cat>
          <c:val>
            <c:numRef>
              <c:f>Sheet1!$B$2</c:f>
              <c:numCache>
                <c:formatCode>General</c:formatCode>
                <c:ptCount val="1"/>
                <c:pt idx="0">
                  <c:v>137.15333330000001</c:v>
                </c:pt>
              </c:numCache>
            </c:numRef>
          </c:val>
          <c:extLst>
            <c:ext xmlns:c16="http://schemas.microsoft.com/office/drawing/2014/chart" uri="{C3380CC4-5D6E-409C-BE32-E72D297353CC}">
              <c16:uniqueId val="{00000000-AA35-4A79-9223-22A273539C5F}"/>
            </c:ext>
          </c:extLst>
        </c:ser>
        <c:ser>
          <c:idx val="2"/>
          <c:order val="1"/>
          <c:tx>
            <c:v>MySQL (MyISAM)</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337.27666670000002</c:v>
              </c:pt>
            </c:numLit>
          </c:val>
          <c:extLst>
            <c:ext xmlns:c16="http://schemas.microsoft.com/office/drawing/2014/chart" uri="{C3380CC4-5D6E-409C-BE32-E72D297353CC}">
              <c16:uniqueId val="{00000000-2D86-477A-8C59-E121198FF2D6}"/>
            </c:ext>
          </c:extLst>
        </c:ser>
        <c:ser>
          <c:idx val="1"/>
          <c:order val="2"/>
          <c:tx>
            <c:strRef>
              <c:f>Sheet1!$C$1</c:f>
              <c:strCache>
                <c:ptCount val="1"/>
                <c:pt idx="0">
                  <c:v>Monetdb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Query 5</c:v>
                </c:pt>
              </c:strCache>
            </c:strRef>
          </c:cat>
          <c:val>
            <c:numRef>
              <c:f>Sheet1!$C$2</c:f>
              <c:numCache>
                <c:formatCode>General</c:formatCode>
                <c:ptCount val="1"/>
                <c:pt idx="0">
                  <c:v>1.8765667E-2</c:v>
                </c:pt>
              </c:numCache>
            </c:numRef>
          </c:val>
          <c:extLst>
            <c:ext xmlns:c16="http://schemas.microsoft.com/office/drawing/2014/chart" uri="{C3380CC4-5D6E-409C-BE32-E72D297353CC}">
              <c16:uniqueId val="{00000001-AA35-4A79-9223-22A273539C5F}"/>
            </c:ext>
          </c:extLst>
        </c:ser>
        <c:dLbls>
          <c:dLblPos val="outEnd"/>
          <c:showLegendKey val="0"/>
          <c:showVal val="1"/>
          <c:showCatName val="0"/>
          <c:showSerName val="0"/>
          <c:showPercent val="0"/>
          <c:showBubbleSize val="0"/>
        </c:dLbls>
        <c:gapWidth val="219"/>
        <c:overlap val="-27"/>
        <c:axId val="577194288"/>
        <c:axId val="577192976"/>
      </c:barChart>
      <c:catAx>
        <c:axId val="57719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7192976"/>
        <c:crosses val="autoZero"/>
        <c:auto val="1"/>
        <c:lblAlgn val="ctr"/>
        <c:lblOffset val="100"/>
        <c:noMultiLvlLbl val="0"/>
      </c:catAx>
      <c:valAx>
        <c:axId val="577192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r>
                  <a:rPr lang="en-US" baseline="0" dirty="0"/>
                  <a:t> IN SECONDS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7194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9E1EF6-57CE-4432-9B58-336C6AA22299}"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19293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E1EF6-57CE-4432-9B58-336C6AA22299}"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259204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E1EF6-57CE-4432-9B58-336C6AA22299}"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332027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E1EF6-57CE-4432-9B58-336C6AA22299}"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71348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E1EF6-57CE-4432-9B58-336C6AA22299}"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272265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9E1EF6-57CE-4432-9B58-336C6AA22299}"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277387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9E1EF6-57CE-4432-9B58-336C6AA22299}" type="datetimeFigureOut">
              <a:rPr lang="en-US" smtClean="0"/>
              <a:t>11/14/2016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67672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9E1EF6-57CE-4432-9B58-336C6AA22299}" type="datetimeFigureOut">
              <a:rPr lang="en-US" smtClean="0"/>
              <a:t>11/14/2016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274264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E1EF6-57CE-4432-9B58-336C6AA22299}" type="datetimeFigureOut">
              <a:rPr lang="en-US" smtClean="0"/>
              <a:t>11/14/2016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25498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E1EF6-57CE-4432-9B58-336C6AA22299}"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42777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E1EF6-57CE-4432-9B58-336C6AA22299}"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62ACF-A3B6-41D2-A0EA-14C8C75469FC}" type="slidenum">
              <a:rPr lang="en-US" smtClean="0"/>
              <a:t>‹#›</a:t>
            </a:fld>
            <a:endParaRPr lang="en-US"/>
          </a:p>
        </p:txBody>
      </p:sp>
    </p:spTree>
    <p:extLst>
      <p:ext uri="{BB962C8B-B14F-4D97-AF65-F5344CB8AC3E}">
        <p14:creationId xmlns:p14="http://schemas.microsoft.com/office/powerpoint/2010/main" val="67585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E1EF6-57CE-4432-9B58-336C6AA22299}" type="datetimeFigureOut">
              <a:rPr lang="en-US" smtClean="0"/>
              <a:t>11/14/2016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62ACF-A3B6-41D2-A0EA-14C8C75469FC}" type="slidenum">
              <a:rPr lang="en-US" smtClean="0"/>
              <a:t>‹#›</a:t>
            </a:fld>
            <a:endParaRPr lang="en-US"/>
          </a:p>
        </p:txBody>
      </p:sp>
    </p:spTree>
    <p:extLst>
      <p:ext uri="{BB962C8B-B14F-4D97-AF65-F5344CB8AC3E}">
        <p14:creationId xmlns:p14="http://schemas.microsoft.com/office/powerpoint/2010/main" val="2628252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MySQL vs. </a:t>
            </a:r>
            <a:r>
              <a:rPr lang="en-US" dirty="0" err="1"/>
              <a:t>Monetdb</a:t>
            </a:r>
            <a:endParaRPr lang="en-US" dirty="0"/>
          </a:p>
        </p:txBody>
      </p:sp>
      <p:sp>
        <p:nvSpPr>
          <p:cNvPr id="3" name="Subtitle 2"/>
          <p:cNvSpPr>
            <a:spLocks noGrp="1"/>
          </p:cNvSpPr>
          <p:nvPr>
            <p:ph type="subTitle" idx="1"/>
          </p:nvPr>
        </p:nvSpPr>
        <p:spPr/>
        <p:txBody>
          <a:bodyPr>
            <a:normAutofit/>
          </a:bodyPr>
          <a:lstStyle/>
          <a:p>
            <a:r>
              <a:rPr lang="en-US" sz="3500" dirty="0"/>
              <a:t>A benchmark comparison between in-memory and out-of-memory databases</a:t>
            </a:r>
          </a:p>
        </p:txBody>
      </p:sp>
    </p:spTree>
    <p:extLst>
      <p:ext uri="{BB962C8B-B14F-4D97-AF65-F5344CB8AC3E}">
        <p14:creationId xmlns:p14="http://schemas.microsoft.com/office/powerpoint/2010/main" val="662289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TPC-H</a:t>
            </a:r>
          </a:p>
        </p:txBody>
      </p:sp>
      <p:sp>
        <p:nvSpPr>
          <p:cNvPr id="3" name="Content Placeholder 2"/>
          <p:cNvSpPr>
            <a:spLocks noGrp="1"/>
          </p:cNvSpPr>
          <p:nvPr>
            <p:ph idx="1"/>
          </p:nvPr>
        </p:nvSpPr>
        <p:spPr/>
        <p:txBody>
          <a:bodyPr/>
          <a:lstStyle/>
          <a:p>
            <a:r>
              <a:rPr lang="en-US" dirty="0"/>
              <a:t>A decision support benchmark</a:t>
            </a:r>
          </a:p>
          <a:p>
            <a:r>
              <a:rPr lang="en-US" dirty="0"/>
              <a:t>Consists of a suite of business oriented ad-hoc queries and concurrent data modifications</a:t>
            </a:r>
          </a:p>
          <a:p>
            <a:r>
              <a:rPr lang="en-US" dirty="0"/>
              <a:t>The queries and the data populating the database have been chosen to have broad industry-wide relevance</a:t>
            </a:r>
          </a:p>
          <a:p>
            <a:r>
              <a:rPr lang="en-US" dirty="0"/>
              <a:t>This benchmark illustrates decision support systems that examine large volumes of data, execute queries with a high degree of complexity, and give answers to critical business questions</a:t>
            </a:r>
          </a:p>
        </p:txBody>
      </p:sp>
    </p:spTree>
    <p:extLst>
      <p:ext uri="{BB962C8B-B14F-4D97-AF65-F5344CB8AC3E}">
        <p14:creationId xmlns:p14="http://schemas.microsoft.com/office/powerpoint/2010/main" val="148621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Installing and Compiling TPC-H</a:t>
            </a:r>
          </a:p>
        </p:txBody>
      </p:sp>
      <p:sp>
        <p:nvSpPr>
          <p:cNvPr id="3" name="Content Placeholder 2"/>
          <p:cNvSpPr>
            <a:spLocks noGrp="1"/>
          </p:cNvSpPr>
          <p:nvPr>
            <p:ph idx="1"/>
          </p:nvPr>
        </p:nvSpPr>
        <p:spPr/>
        <p:txBody>
          <a:bodyPr/>
          <a:lstStyle/>
          <a:p>
            <a:r>
              <a:rPr lang="en-US" sz="2400" dirty="0"/>
              <a:t>The program used to generate the data from TPC-H is called </a:t>
            </a:r>
            <a:r>
              <a:rPr lang="en-US" sz="2400" dirty="0" err="1"/>
              <a:t>dbgen</a:t>
            </a:r>
            <a:r>
              <a:rPr lang="en-US" sz="2400" dirty="0"/>
              <a:t>.</a:t>
            </a:r>
          </a:p>
          <a:p>
            <a:r>
              <a:rPr lang="en-US" sz="2400" dirty="0"/>
              <a:t>To install </a:t>
            </a:r>
            <a:r>
              <a:rPr lang="en-US" sz="2400" dirty="0" err="1"/>
              <a:t>dbgen</a:t>
            </a:r>
            <a:r>
              <a:rPr lang="en-US" sz="2400" dirty="0"/>
              <a:t> first I need to download the file from the TPC-H site using the following command cd Downloads/tpch_2_16_0/tpch_2_15_0/</a:t>
            </a:r>
            <a:r>
              <a:rPr lang="en-US" sz="2400" dirty="0" err="1"/>
              <a:t>dbgen</a:t>
            </a:r>
            <a:r>
              <a:rPr lang="en-US" sz="2400" dirty="0"/>
              <a:t>/ </a:t>
            </a:r>
          </a:p>
          <a:p>
            <a:r>
              <a:rPr lang="en-US" sz="2400" dirty="0"/>
              <a:t>Then I had to create a </a:t>
            </a:r>
            <a:r>
              <a:rPr lang="en-US" sz="2400" dirty="0" err="1"/>
              <a:t>makefile</a:t>
            </a:r>
            <a:r>
              <a:rPr lang="en-US" sz="2400" dirty="0"/>
              <a:t> and go in and change the lines to CC  = </a:t>
            </a:r>
            <a:r>
              <a:rPr lang="en-US" sz="2400" b="1" dirty="0" err="1"/>
              <a:t>gcc</a:t>
            </a:r>
            <a:r>
              <a:rPr lang="en-US" sz="2400" dirty="0"/>
              <a:t>	DATABASE=</a:t>
            </a:r>
            <a:r>
              <a:rPr lang="en-US" sz="2400" b="1" dirty="0"/>
              <a:t>SQLSERVER		</a:t>
            </a:r>
            <a:r>
              <a:rPr lang="en-US" sz="2400" dirty="0"/>
              <a:t>Machine=</a:t>
            </a:r>
            <a:r>
              <a:rPr lang="en-US" sz="2400" b="1" dirty="0"/>
              <a:t>LINUX		</a:t>
            </a:r>
            <a:r>
              <a:rPr lang="en-US" sz="2400" dirty="0"/>
              <a:t>Workload=</a:t>
            </a:r>
            <a:r>
              <a:rPr lang="en-US" sz="2400" b="1" dirty="0"/>
              <a:t>TPCH</a:t>
            </a:r>
          </a:p>
          <a:p>
            <a:r>
              <a:rPr lang="en-US" sz="2400" dirty="0"/>
              <a:t>Next in the </a:t>
            </a:r>
            <a:r>
              <a:rPr lang="en-US" sz="2400" dirty="0" err="1"/>
              <a:t>dbgen</a:t>
            </a:r>
            <a:r>
              <a:rPr lang="en-US" sz="2400" dirty="0"/>
              <a:t> folder I had to find the </a:t>
            </a:r>
            <a:r>
              <a:rPr lang="en-US" sz="2400" dirty="0" err="1"/>
              <a:t>tpcd.h</a:t>
            </a:r>
            <a:r>
              <a:rPr lang="en-US" sz="2400" dirty="0"/>
              <a:t> file and edit the lines</a:t>
            </a:r>
          </a:p>
          <a:p>
            <a:pPr marL="0" indent="0">
              <a:buNone/>
            </a:pPr>
            <a:r>
              <a:rPr lang="en-US" sz="2400" dirty="0"/>
              <a:t>     define START_TRAN      </a:t>
            </a:r>
            <a:r>
              <a:rPr lang="en-US" sz="2400" b="1" dirty="0"/>
              <a:t>"BEGIN WORK;“		</a:t>
            </a:r>
            <a:r>
              <a:rPr lang="en-US" sz="2400" dirty="0"/>
              <a:t>define END_TRAN        </a:t>
            </a:r>
            <a:r>
              <a:rPr lang="en-US" sz="2400" b="1" dirty="0"/>
              <a:t>"COMMIT WORK;“</a:t>
            </a:r>
          </a:p>
          <a:p>
            <a:r>
              <a:rPr lang="en-US" sz="2400" dirty="0"/>
              <a:t>Then I ran the </a:t>
            </a:r>
            <a:r>
              <a:rPr lang="en-US" sz="2400" b="1" dirty="0"/>
              <a:t>make</a:t>
            </a:r>
            <a:r>
              <a:rPr lang="en-US" sz="2400" dirty="0"/>
              <a:t> command.</a:t>
            </a:r>
          </a:p>
          <a:p>
            <a:pPr marL="0" indent="0">
              <a:buNone/>
            </a:pPr>
            <a:endParaRPr lang="en-US" sz="2000" dirty="0"/>
          </a:p>
        </p:txBody>
      </p:sp>
    </p:spTree>
    <p:extLst>
      <p:ext uri="{BB962C8B-B14F-4D97-AF65-F5344CB8AC3E}">
        <p14:creationId xmlns:p14="http://schemas.microsoft.com/office/powerpoint/2010/main" val="155150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Generating the data- 100 Mb</a:t>
            </a:r>
          </a:p>
        </p:txBody>
      </p:sp>
      <p:sp>
        <p:nvSpPr>
          <p:cNvPr id="3" name="Content Placeholder 2"/>
          <p:cNvSpPr>
            <a:spLocks noGrp="1"/>
          </p:cNvSpPr>
          <p:nvPr>
            <p:ph idx="1"/>
          </p:nvPr>
        </p:nvSpPr>
        <p:spPr/>
        <p:txBody>
          <a:bodyPr>
            <a:normAutofit/>
          </a:bodyPr>
          <a:lstStyle/>
          <a:p>
            <a:r>
              <a:rPr lang="en-US" sz="2400" dirty="0"/>
              <a:t>After installing and setup TPC-H, I generated the data using </a:t>
            </a:r>
            <a:r>
              <a:rPr lang="en-US" sz="2400" dirty="0" err="1"/>
              <a:t>dbgen</a:t>
            </a:r>
            <a:endParaRPr lang="en-US" sz="2400" dirty="0"/>
          </a:p>
          <a:p>
            <a:r>
              <a:rPr lang="en-US" sz="2400" dirty="0"/>
              <a:t>Using the command ./</a:t>
            </a:r>
            <a:r>
              <a:rPr lang="en-US" sz="2400" dirty="0" err="1"/>
              <a:t>dbgen</a:t>
            </a:r>
            <a:r>
              <a:rPr lang="en-US" sz="2400" dirty="0"/>
              <a:t> -s 0.1 to generate the data where the 0.1 in the command dictates the amount of data to be generated in this case I use 100 Mb</a:t>
            </a:r>
          </a:p>
          <a:p>
            <a:r>
              <a:rPr lang="en-US" sz="2400" dirty="0"/>
              <a:t>Once the data was generated I created the database in MySQL using the </a:t>
            </a:r>
            <a:r>
              <a:rPr lang="en-US" sz="2400" b="1" dirty="0"/>
              <a:t>CREATE DATABASE </a:t>
            </a:r>
            <a:r>
              <a:rPr lang="en-US" sz="2400" b="1" dirty="0" err="1"/>
              <a:t>tpch</a:t>
            </a:r>
            <a:r>
              <a:rPr lang="en-US" sz="2400" b="1" dirty="0"/>
              <a:t>; </a:t>
            </a:r>
            <a:r>
              <a:rPr lang="en-US" sz="2400" dirty="0"/>
              <a:t> command and then chose the database to load the data in the tables.</a:t>
            </a:r>
          </a:p>
          <a:p>
            <a:r>
              <a:rPr lang="en-US" sz="2400" dirty="0"/>
              <a:t>I then created each table with the CREATE TABLE command and set all the descriptions for each column</a:t>
            </a:r>
          </a:p>
          <a:p>
            <a:r>
              <a:rPr lang="en-US" sz="2400" dirty="0"/>
              <a:t>Once the tables were created it was time to load the data into each table using the LOAD DATA LOCAL INFILE '</a:t>
            </a:r>
            <a:r>
              <a:rPr lang="en-US" sz="2400" b="1" dirty="0" err="1"/>
              <a:t>customer</a:t>
            </a:r>
            <a:r>
              <a:rPr lang="en-US" sz="2400" dirty="0" err="1"/>
              <a:t>.tbl</a:t>
            </a:r>
            <a:r>
              <a:rPr lang="en-US" sz="2400" dirty="0"/>
              <a:t>' INTO TABLE </a:t>
            </a:r>
            <a:r>
              <a:rPr lang="en-US" sz="2400" b="1" dirty="0"/>
              <a:t>CUSTOMER</a:t>
            </a:r>
            <a:r>
              <a:rPr lang="en-US" sz="2400" dirty="0"/>
              <a:t> FIELDS TERMINATED BY '|‘ and changing the table name to each table</a:t>
            </a:r>
          </a:p>
        </p:txBody>
      </p:sp>
    </p:spTree>
    <p:extLst>
      <p:ext uri="{BB962C8B-B14F-4D97-AF65-F5344CB8AC3E}">
        <p14:creationId xmlns:p14="http://schemas.microsoft.com/office/powerpoint/2010/main" val="2485382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0886"/>
          </a:xfrm>
        </p:spPr>
        <p:txBody>
          <a:bodyPr>
            <a:noAutofit/>
          </a:bodyPr>
          <a:lstStyle/>
          <a:p>
            <a:pPr algn="ctr"/>
            <a:r>
              <a:rPr lang="en-US" dirty="0"/>
              <a:t>Query 1</a:t>
            </a:r>
          </a:p>
        </p:txBody>
      </p:sp>
      <p:sp>
        <p:nvSpPr>
          <p:cNvPr id="3" name="TextBox 2"/>
          <p:cNvSpPr txBox="1"/>
          <p:nvPr/>
        </p:nvSpPr>
        <p:spPr>
          <a:xfrm>
            <a:off x="838200" y="1333850"/>
            <a:ext cx="10515599" cy="5170646"/>
          </a:xfrm>
          <a:prstGeom prst="rect">
            <a:avLst/>
          </a:prstGeom>
          <a:noFill/>
        </p:spPr>
        <p:txBody>
          <a:bodyPr wrap="square" rtlCol="0">
            <a:spAutoFit/>
          </a:bodyPr>
          <a:lstStyle/>
          <a:p>
            <a:r>
              <a:rPr lang="en-US" sz="1000" dirty="0" err="1"/>
              <a:t>mysql</a:t>
            </a:r>
            <a:r>
              <a:rPr lang="en-US" sz="1000" dirty="0"/>
              <a:t>&gt; select</a:t>
            </a:r>
          </a:p>
          <a:p>
            <a:r>
              <a:rPr lang="en-US" sz="1000" dirty="0"/>
              <a:t>           </a:t>
            </a:r>
            <a:r>
              <a:rPr lang="en-US" sz="1000" dirty="0" err="1"/>
              <a:t>s_acctbal</a:t>
            </a:r>
            <a:r>
              <a:rPr lang="en-US" sz="1000" dirty="0"/>
              <a:t>,</a:t>
            </a:r>
          </a:p>
          <a:p>
            <a:r>
              <a:rPr lang="en-US" sz="1000" dirty="0"/>
              <a:t>           </a:t>
            </a:r>
            <a:r>
              <a:rPr lang="en-US" sz="1000" dirty="0" err="1"/>
              <a:t>s_name</a:t>
            </a:r>
            <a:r>
              <a:rPr lang="en-US" sz="1000" dirty="0"/>
              <a:t>,</a:t>
            </a:r>
          </a:p>
          <a:p>
            <a:r>
              <a:rPr lang="en-US" sz="1000" dirty="0"/>
              <a:t>           </a:t>
            </a:r>
            <a:r>
              <a:rPr lang="en-US" sz="1000" dirty="0" err="1"/>
              <a:t>n_name</a:t>
            </a:r>
            <a:r>
              <a:rPr lang="en-US" sz="1000" dirty="0"/>
              <a:t>,</a:t>
            </a:r>
          </a:p>
          <a:p>
            <a:r>
              <a:rPr lang="en-US" sz="1000" dirty="0"/>
              <a:t>           </a:t>
            </a:r>
            <a:r>
              <a:rPr lang="en-US" sz="1000" dirty="0" err="1"/>
              <a:t>p_partkey</a:t>
            </a:r>
            <a:r>
              <a:rPr lang="en-US" sz="1000" dirty="0"/>
              <a:t>,						 where</a:t>
            </a:r>
          </a:p>
          <a:p>
            <a:r>
              <a:rPr lang="en-US" sz="1000" dirty="0"/>
              <a:t>           </a:t>
            </a:r>
            <a:r>
              <a:rPr lang="en-US" sz="1000" dirty="0" err="1"/>
              <a:t>p_mfgr</a:t>
            </a:r>
            <a:r>
              <a:rPr lang="en-US" sz="1000" dirty="0"/>
              <a:t>,						          </a:t>
            </a:r>
            <a:r>
              <a:rPr lang="en-US" sz="1000" dirty="0" err="1"/>
              <a:t>p_partkey</a:t>
            </a:r>
            <a:r>
              <a:rPr lang="en-US" sz="1000" dirty="0"/>
              <a:t> = </a:t>
            </a:r>
            <a:r>
              <a:rPr lang="en-US" sz="1000" dirty="0" err="1"/>
              <a:t>ps_partkey</a:t>
            </a:r>
            <a:endParaRPr lang="en-US" sz="1000" dirty="0"/>
          </a:p>
          <a:p>
            <a:r>
              <a:rPr lang="en-US" sz="1000" dirty="0"/>
              <a:t>           </a:t>
            </a:r>
            <a:r>
              <a:rPr lang="en-US" sz="1000" dirty="0" err="1"/>
              <a:t>s_address</a:t>
            </a:r>
            <a:r>
              <a:rPr lang="en-US" sz="1000" dirty="0"/>
              <a:t>,						          and </a:t>
            </a:r>
            <a:r>
              <a:rPr lang="en-US" sz="1000" dirty="0" err="1"/>
              <a:t>s_suppkey</a:t>
            </a:r>
            <a:r>
              <a:rPr lang="en-US" sz="1000" dirty="0"/>
              <a:t> = </a:t>
            </a:r>
            <a:r>
              <a:rPr lang="en-US" sz="1000" dirty="0" err="1"/>
              <a:t>ps_suppkey</a:t>
            </a:r>
            <a:endParaRPr lang="en-US" sz="1000" dirty="0"/>
          </a:p>
          <a:p>
            <a:r>
              <a:rPr lang="en-US" sz="1000" dirty="0"/>
              <a:t>           </a:t>
            </a:r>
            <a:r>
              <a:rPr lang="en-US" sz="1000" dirty="0" err="1"/>
              <a:t>s_phone</a:t>
            </a:r>
            <a:r>
              <a:rPr lang="en-US" sz="1000" dirty="0"/>
              <a:t>,						          and </a:t>
            </a:r>
            <a:r>
              <a:rPr lang="en-US" sz="1000" dirty="0" err="1"/>
              <a:t>s_nationkey</a:t>
            </a:r>
            <a:r>
              <a:rPr lang="en-US" sz="1000" dirty="0"/>
              <a:t> = </a:t>
            </a:r>
            <a:r>
              <a:rPr lang="en-US" sz="1000" dirty="0" err="1"/>
              <a:t>n_nationkey</a:t>
            </a:r>
            <a:endParaRPr lang="en-US" sz="1000" dirty="0"/>
          </a:p>
          <a:p>
            <a:r>
              <a:rPr lang="en-US" sz="1000" dirty="0"/>
              <a:t>           </a:t>
            </a:r>
            <a:r>
              <a:rPr lang="en-US" sz="1000" dirty="0" err="1"/>
              <a:t>s_comment</a:t>
            </a:r>
            <a:r>
              <a:rPr lang="en-US" sz="1000" dirty="0"/>
              <a:t>					          and </a:t>
            </a:r>
            <a:r>
              <a:rPr lang="en-US" sz="1000" dirty="0" err="1"/>
              <a:t>n_regionkey</a:t>
            </a:r>
            <a:r>
              <a:rPr lang="en-US" sz="1000" dirty="0"/>
              <a:t> = </a:t>
            </a:r>
            <a:r>
              <a:rPr lang="en-US" sz="1000" dirty="0" err="1"/>
              <a:t>r_regionkey</a:t>
            </a:r>
            <a:endParaRPr lang="en-US" sz="1000" dirty="0"/>
          </a:p>
          <a:p>
            <a:r>
              <a:rPr lang="en-US" sz="1000" dirty="0"/>
              <a:t>   from						          and </a:t>
            </a:r>
            <a:r>
              <a:rPr lang="en-US" sz="1000" dirty="0" err="1"/>
              <a:t>r_name</a:t>
            </a:r>
            <a:r>
              <a:rPr lang="en-US" sz="1000" dirty="0"/>
              <a:t> = 'ASIA'</a:t>
            </a:r>
          </a:p>
          <a:p>
            <a:r>
              <a:rPr lang="en-US" sz="1000" dirty="0"/>
              <a:t>           part,						order by</a:t>
            </a:r>
          </a:p>
          <a:p>
            <a:r>
              <a:rPr lang="en-US" sz="1000" dirty="0"/>
              <a:t>           supplier,						          </a:t>
            </a:r>
            <a:r>
              <a:rPr lang="en-US" sz="1000" dirty="0" err="1"/>
              <a:t>s_acctbal</a:t>
            </a:r>
            <a:r>
              <a:rPr lang="en-US" sz="1000" dirty="0"/>
              <a:t> </a:t>
            </a:r>
            <a:r>
              <a:rPr lang="en-US" sz="1000" dirty="0" err="1"/>
              <a:t>desc</a:t>
            </a:r>
            <a:r>
              <a:rPr lang="en-US" sz="1000" dirty="0"/>
              <a:t>,</a:t>
            </a:r>
          </a:p>
          <a:p>
            <a:r>
              <a:rPr lang="en-US" sz="1000" dirty="0"/>
              <a:t>           </a:t>
            </a:r>
            <a:r>
              <a:rPr lang="en-US" sz="1000" dirty="0" err="1"/>
              <a:t>partsupp</a:t>
            </a:r>
            <a:r>
              <a:rPr lang="en-US" sz="1000" dirty="0"/>
              <a:t>,						          </a:t>
            </a:r>
            <a:r>
              <a:rPr lang="en-US" sz="1000" dirty="0" err="1"/>
              <a:t>n_name</a:t>
            </a:r>
            <a:r>
              <a:rPr lang="en-US" sz="1000" dirty="0"/>
              <a:t>,</a:t>
            </a:r>
          </a:p>
          <a:p>
            <a:r>
              <a:rPr lang="en-US" sz="1000" dirty="0"/>
              <a:t>           nation,						          </a:t>
            </a:r>
            <a:r>
              <a:rPr lang="en-US" sz="1000" dirty="0" err="1"/>
              <a:t>s_name</a:t>
            </a:r>
            <a:endParaRPr lang="en-US" sz="1000" dirty="0"/>
          </a:p>
          <a:p>
            <a:r>
              <a:rPr lang="en-US" sz="1000" dirty="0"/>
              <a:t>           region						          </a:t>
            </a:r>
            <a:r>
              <a:rPr lang="en-US" sz="1000" dirty="0" err="1"/>
              <a:t>p_partkey</a:t>
            </a:r>
            <a:r>
              <a:rPr lang="en-US" sz="1000" dirty="0"/>
              <a:t>:</a:t>
            </a:r>
          </a:p>
          <a:p>
            <a:r>
              <a:rPr lang="en-US" sz="1000" dirty="0"/>
              <a:t>   where</a:t>
            </a:r>
          </a:p>
          <a:p>
            <a:r>
              <a:rPr lang="en-US" sz="1000" dirty="0"/>
              <a:t>           </a:t>
            </a:r>
            <a:r>
              <a:rPr lang="en-US" sz="1000" dirty="0" err="1"/>
              <a:t>p_partkey</a:t>
            </a:r>
            <a:r>
              <a:rPr lang="en-US" sz="1000" dirty="0"/>
              <a:t> = </a:t>
            </a:r>
            <a:r>
              <a:rPr lang="en-US" sz="1000" dirty="0" err="1"/>
              <a:t>ps_partkey</a:t>
            </a:r>
            <a:endParaRPr lang="en-US" sz="1000" dirty="0"/>
          </a:p>
          <a:p>
            <a:r>
              <a:rPr lang="en-US" sz="1000" dirty="0"/>
              <a:t>           and </a:t>
            </a:r>
            <a:r>
              <a:rPr lang="en-US" sz="1000" dirty="0" err="1"/>
              <a:t>s_suppkey</a:t>
            </a:r>
            <a:r>
              <a:rPr lang="en-US" sz="1000" dirty="0"/>
              <a:t> = </a:t>
            </a:r>
            <a:r>
              <a:rPr lang="en-US" sz="1000" dirty="0" err="1"/>
              <a:t>ps_suppkey</a:t>
            </a:r>
            <a:endParaRPr lang="en-US" sz="1000" dirty="0"/>
          </a:p>
          <a:p>
            <a:r>
              <a:rPr lang="en-US" sz="1000" dirty="0"/>
              <a:t>           and </a:t>
            </a:r>
            <a:r>
              <a:rPr lang="en-US" sz="1000" dirty="0" err="1"/>
              <a:t>p_size</a:t>
            </a:r>
            <a:r>
              <a:rPr lang="en-US" sz="1000" dirty="0"/>
              <a:t> = 19</a:t>
            </a:r>
          </a:p>
          <a:p>
            <a:r>
              <a:rPr lang="en-US" sz="1000" dirty="0"/>
              <a:t>           and </a:t>
            </a:r>
            <a:r>
              <a:rPr lang="en-US" sz="1000" dirty="0" err="1"/>
              <a:t>p_type</a:t>
            </a:r>
            <a:r>
              <a:rPr lang="en-US" sz="1000" dirty="0"/>
              <a:t> like 'PROMO ANODIZED BRASS'</a:t>
            </a:r>
          </a:p>
          <a:p>
            <a:r>
              <a:rPr lang="en-US" sz="1000" dirty="0"/>
              <a:t>           and </a:t>
            </a:r>
            <a:r>
              <a:rPr lang="en-US" sz="1000" dirty="0" err="1"/>
              <a:t>s_nationkey</a:t>
            </a:r>
            <a:r>
              <a:rPr lang="en-US" sz="1000" dirty="0"/>
              <a:t> = </a:t>
            </a:r>
            <a:r>
              <a:rPr lang="en-US" sz="1000" dirty="0" err="1"/>
              <a:t>n_nationkey</a:t>
            </a:r>
            <a:endParaRPr lang="en-US" sz="1000" dirty="0"/>
          </a:p>
          <a:p>
            <a:r>
              <a:rPr lang="en-US" sz="1000" dirty="0"/>
              <a:t>           and </a:t>
            </a:r>
            <a:r>
              <a:rPr lang="en-US" sz="1000" dirty="0" err="1"/>
              <a:t>n_regionkey</a:t>
            </a:r>
            <a:r>
              <a:rPr lang="en-US" sz="1000" dirty="0"/>
              <a:t> = </a:t>
            </a:r>
            <a:r>
              <a:rPr lang="en-US" sz="1000" dirty="0" err="1"/>
              <a:t>r_regionkey</a:t>
            </a:r>
            <a:endParaRPr lang="en-US" sz="1000" dirty="0"/>
          </a:p>
          <a:p>
            <a:r>
              <a:rPr lang="en-US" sz="1000" dirty="0"/>
              <a:t>           and </a:t>
            </a:r>
            <a:r>
              <a:rPr lang="en-US" sz="1000" dirty="0" err="1"/>
              <a:t>r_name</a:t>
            </a:r>
            <a:r>
              <a:rPr lang="en-US" sz="1000" dirty="0"/>
              <a:t> = 'ASIA'</a:t>
            </a:r>
          </a:p>
          <a:p>
            <a:r>
              <a:rPr lang="en-US" sz="1000" dirty="0"/>
              <a:t>           and </a:t>
            </a:r>
            <a:r>
              <a:rPr lang="en-US" sz="1000" dirty="0" err="1"/>
              <a:t>ps_supplycost</a:t>
            </a:r>
            <a:r>
              <a:rPr lang="en-US" sz="1000" dirty="0"/>
              <a:t> = (</a:t>
            </a:r>
          </a:p>
          <a:p>
            <a:r>
              <a:rPr lang="en-US" sz="1000" dirty="0"/>
              <a:t>                   select</a:t>
            </a:r>
          </a:p>
          <a:p>
            <a:r>
              <a:rPr lang="en-US" sz="1000" dirty="0"/>
              <a:t>                           min(</a:t>
            </a:r>
            <a:r>
              <a:rPr lang="en-US" sz="1000" dirty="0" err="1"/>
              <a:t>ps_supplycost</a:t>
            </a:r>
            <a:r>
              <a:rPr lang="en-US" sz="1000" dirty="0"/>
              <a:t>)</a:t>
            </a:r>
          </a:p>
          <a:p>
            <a:r>
              <a:rPr lang="en-US" sz="1000" dirty="0"/>
              <a:t>                   from</a:t>
            </a:r>
          </a:p>
          <a:p>
            <a:r>
              <a:rPr lang="en-US" sz="1000" dirty="0"/>
              <a:t>                           </a:t>
            </a:r>
            <a:r>
              <a:rPr lang="en-US" sz="1000" dirty="0" err="1"/>
              <a:t>partsupp</a:t>
            </a:r>
            <a:r>
              <a:rPr lang="en-US" sz="1000" dirty="0"/>
              <a:t>,</a:t>
            </a:r>
          </a:p>
          <a:p>
            <a:r>
              <a:rPr lang="en-US" sz="1000" dirty="0"/>
              <a:t>                           supplier,</a:t>
            </a:r>
          </a:p>
          <a:p>
            <a:r>
              <a:rPr lang="en-US" sz="1000" dirty="0"/>
              <a:t>                           nation,</a:t>
            </a:r>
          </a:p>
          <a:p>
            <a:r>
              <a:rPr lang="en-US" sz="1000" dirty="0"/>
              <a:t>                           region</a:t>
            </a:r>
          </a:p>
          <a:p>
            <a:pPr lvl="1"/>
            <a:r>
              <a:rPr lang="en-US" sz="1000" dirty="0"/>
              <a:t>)</a:t>
            </a:r>
          </a:p>
          <a:p>
            <a:endParaRPr lang="en-US" sz="1000" dirty="0"/>
          </a:p>
        </p:txBody>
      </p:sp>
    </p:spTree>
    <p:extLst>
      <p:ext uri="{BB962C8B-B14F-4D97-AF65-F5344CB8AC3E}">
        <p14:creationId xmlns:p14="http://schemas.microsoft.com/office/powerpoint/2010/main" val="345680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Query 2</a:t>
            </a:r>
          </a:p>
        </p:txBody>
      </p:sp>
      <p:sp>
        <p:nvSpPr>
          <p:cNvPr id="5" name="TextBox 4"/>
          <p:cNvSpPr txBox="1"/>
          <p:nvPr/>
        </p:nvSpPr>
        <p:spPr>
          <a:xfrm>
            <a:off x="964734" y="1526797"/>
            <a:ext cx="9823508" cy="4832092"/>
          </a:xfrm>
          <a:prstGeom prst="rect">
            <a:avLst/>
          </a:prstGeom>
          <a:noFill/>
        </p:spPr>
        <p:txBody>
          <a:bodyPr wrap="square" rtlCol="0">
            <a:spAutoFit/>
          </a:bodyPr>
          <a:lstStyle/>
          <a:p>
            <a:r>
              <a:rPr lang="en-US" sz="1200" dirty="0"/>
              <a:t> </a:t>
            </a:r>
            <a:r>
              <a:rPr lang="en-US" sz="1400" dirty="0"/>
              <a:t>select</a:t>
            </a:r>
          </a:p>
          <a:p>
            <a:r>
              <a:rPr lang="en-US" sz="1400" dirty="0"/>
              <a:t>    -&gt;         </a:t>
            </a:r>
            <a:r>
              <a:rPr lang="en-US" sz="1400" dirty="0" err="1"/>
              <a:t>l_orderkey</a:t>
            </a:r>
            <a:r>
              <a:rPr lang="en-US" sz="1400" dirty="0"/>
              <a:t>,</a:t>
            </a:r>
          </a:p>
          <a:p>
            <a:r>
              <a:rPr lang="en-US" sz="1400" dirty="0"/>
              <a:t>    -&gt;         sum(</a:t>
            </a:r>
            <a:r>
              <a:rPr lang="en-US" sz="1400" dirty="0" err="1"/>
              <a:t>l_extendedprice</a:t>
            </a:r>
            <a:r>
              <a:rPr lang="en-US" sz="1400" dirty="0"/>
              <a:t> * (1 - </a:t>
            </a:r>
            <a:r>
              <a:rPr lang="en-US" sz="1400" dirty="0" err="1"/>
              <a:t>l_discount</a:t>
            </a:r>
            <a:r>
              <a:rPr lang="en-US" sz="1400" dirty="0"/>
              <a:t>)) as revenue,</a:t>
            </a:r>
          </a:p>
          <a:p>
            <a:r>
              <a:rPr lang="en-US" sz="1400" dirty="0"/>
              <a:t>    -&gt;         </a:t>
            </a:r>
            <a:r>
              <a:rPr lang="en-US" sz="1400" dirty="0" err="1"/>
              <a:t>o_orderdate</a:t>
            </a:r>
            <a:r>
              <a:rPr lang="en-US" sz="1400" dirty="0"/>
              <a:t>,</a:t>
            </a:r>
          </a:p>
          <a:p>
            <a:r>
              <a:rPr lang="en-US" sz="1400" dirty="0"/>
              <a:t>    -&gt;         </a:t>
            </a:r>
            <a:r>
              <a:rPr lang="en-US" sz="1400" dirty="0" err="1"/>
              <a:t>o_shippriority</a:t>
            </a:r>
            <a:endParaRPr lang="en-US" sz="1400" dirty="0"/>
          </a:p>
          <a:p>
            <a:r>
              <a:rPr lang="en-US" sz="1400" dirty="0"/>
              <a:t>    -&gt; from</a:t>
            </a:r>
          </a:p>
          <a:p>
            <a:r>
              <a:rPr lang="en-US" sz="1400" dirty="0"/>
              <a:t>    -&gt;         customer,</a:t>
            </a:r>
          </a:p>
          <a:p>
            <a:r>
              <a:rPr lang="en-US" sz="1400" dirty="0"/>
              <a:t>    -&gt;         orders,</a:t>
            </a:r>
          </a:p>
          <a:p>
            <a:r>
              <a:rPr lang="en-US" sz="1400" dirty="0"/>
              <a:t>    -&gt;         </a:t>
            </a:r>
            <a:r>
              <a:rPr lang="en-US" sz="1400" dirty="0" err="1"/>
              <a:t>lineitem</a:t>
            </a:r>
            <a:endParaRPr lang="en-US" sz="1400" dirty="0"/>
          </a:p>
          <a:p>
            <a:r>
              <a:rPr lang="en-US" sz="1400" dirty="0"/>
              <a:t>    -&gt; where</a:t>
            </a:r>
          </a:p>
          <a:p>
            <a:r>
              <a:rPr lang="en-US" sz="1400" dirty="0"/>
              <a:t>    -&gt;         </a:t>
            </a:r>
            <a:r>
              <a:rPr lang="en-US" sz="1400" dirty="0" err="1"/>
              <a:t>c_mktsegment</a:t>
            </a:r>
            <a:r>
              <a:rPr lang="en-US" sz="1400" dirty="0"/>
              <a:t> = 'AUTOMOBILE'</a:t>
            </a:r>
          </a:p>
          <a:p>
            <a:r>
              <a:rPr lang="en-US" sz="1400" dirty="0"/>
              <a:t>    -&gt;         and </a:t>
            </a:r>
            <a:r>
              <a:rPr lang="en-US" sz="1400" dirty="0" err="1"/>
              <a:t>c_custkey</a:t>
            </a:r>
            <a:r>
              <a:rPr lang="en-US" sz="1400" dirty="0"/>
              <a:t> = </a:t>
            </a:r>
            <a:r>
              <a:rPr lang="en-US" sz="1400" dirty="0" err="1"/>
              <a:t>o_custkey</a:t>
            </a:r>
            <a:endParaRPr lang="en-US" sz="1400" dirty="0"/>
          </a:p>
          <a:p>
            <a:r>
              <a:rPr lang="en-US" sz="1400" dirty="0"/>
              <a:t>    -&gt;         and </a:t>
            </a:r>
            <a:r>
              <a:rPr lang="en-US" sz="1400" dirty="0" err="1"/>
              <a:t>l_orderkey</a:t>
            </a:r>
            <a:r>
              <a:rPr lang="en-US" sz="1400" dirty="0"/>
              <a:t> = </a:t>
            </a:r>
            <a:r>
              <a:rPr lang="en-US" sz="1400" dirty="0" err="1"/>
              <a:t>o_orderkey</a:t>
            </a:r>
            <a:endParaRPr lang="en-US" sz="1400" dirty="0"/>
          </a:p>
          <a:p>
            <a:r>
              <a:rPr lang="en-US" sz="1400" dirty="0"/>
              <a:t>    -&gt;         and </a:t>
            </a:r>
            <a:r>
              <a:rPr lang="en-US" sz="1400" dirty="0" err="1"/>
              <a:t>o_orderdate</a:t>
            </a:r>
            <a:r>
              <a:rPr lang="en-US" sz="1400" dirty="0"/>
              <a:t> &lt; date '1995-08-15'</a:t>
            </a:r>
          </a:p>
          <a:p>
            <a:r>
              <a:rPr lang="en-US" sz="1400" dirty="0"/>
              <a:t>    -&gt;         and </a:t>
            </a:r>
            <a:r>
              <a:rPr lang="en-US" sz="1400" dirty="0" err="1"/>
              <a:t>l_shipdate</a:t>
            </a:r>
            <a:r>
              <a:rPr lang="en-US" sz="1400" dirty="0"/>
              <a:t> &gt; date '1995-08-27'</a:t>
            </a:r>
          </a:p>
          <a:p>
            <a:r>
              <a:rPr lang="en-US" sz="1400" dirty="0"/>
              <a:t>    -&gt; group by</a:t>
            </a:r>
          </a:p>
          <a:p>
            <a:r>
              <a:rPr lang="en-US" sz="1400" dirty="0"/>
              <a:t>    -&gt;         </a:t>
            </a:r>
            <a:r>
              <a:rPr lang="en-US" sz="1400" dirty="0" err="1"/>
              <a:t>l_orderkey</a:t>
            </a:r>
            <a:r>
              <a:rPr lang="en-US" sz="1400" dirty="0"/>
              <a:t>,</a:t>
            </a:r>
          </a:p>
          <a:p>
            <a:r>
              <a:rPr lang="en-US" sz="1400" dirty="0"/>
              <a:t>    -&gt;         </a:t>
            </a:r>
            <a:r>
              <a:rPr lang="en-US" sz="1400" dirty="0" err="1"/>
              <a:t>o_orderdate</a:t>
            </a:r>
            <a:r>
              <a:rPr lang="en-US" sz="1400" dirty="0"/>
              <a:t>,</a:t>
            </a:r>
          </a:p>
          <a:p>
            <a:r>
              <a:rPr lang="en-US" sz="1400" dirty="0"/>
              <a:t>    -&gt;         </a:t>
            </a:r>
            <a:r>
              <a:rPr lang="en-US" sz="1400" dirty="0" err="1"/>
              <a:t>o_shippriority</a:t>
            </a:r>
            <a:endParaRPr lang="en-US" sz="1400" dirty="0"/>
          </a:p>
          <a:p>
            <a:r>
              <a:rPr lang="en-US" sz="1400" dirty="0"/>
              <a:t>    -&gt; order by</a:t>
            </a:r>
          </a:p>
          <a:p>
            <a:r>
              <a:rPr lang="en-US" sz="1400" dirty="0"/>
              <a:t>    -&gt;         revenue </a:t>
            </a:r>
            <a:r>
              <a:rPr lang="en-US" sz="1400" dirty="0" err="1"/>
              <a:t>desc</a:t>
            </a:r>
            <a:r>
              <a:rPr lang="en-US" sz="1400" dirty="0"/>
              <a:t>,</a:t>
            </a:r>
          </a:p>
          <a:p>
            <a:r>
              <a:rPr lang="en-US" sz="1400" dirty="0"/>
              <a:t>    -&gt;         </a:t>
            </a:r>
            <a:r>
              <a:rPr lang="en-US" sz="1400" dirty="0" err="1"/>
              <a:t>o_orderdate</a:t>
            </a:r>
            <a:r>
              <a:rPr lang="en-US" sz="1400" dirty="0"/>
              <a:t>;</a:t>
            </a:r>
          </a:p>
        </p:txBody>
      </p:sp>
    </p:spTree>
    <p:extLst>
      <p:ext uri="{BB962C8B-B14F-4D97-AF65-F5344CB8AC3E}">
        <p14:creationId xmlns:p14="http://schemas.microsoft.com/office/powerpoint/2010/main" val="370665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459"/>
            <a:ext cx="10515600" cy="1325563"/>
          </a:xfrm>
        </p:spPr>
        <p:txBody>
          <a:bodyPr/>
          <a:lstStyle/>
          <a:p>
            <a:pPr algn="ctr"/>
            <a:r>
              <a:rPr lang="en-US" dirty="0"/>
              <a:t>Query 3</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7" name="TextBox 6"/>
          <p:cNvSpPr txBox="1"/>
          <p:nvPr/>
        </p:nvSpPr>
        <p:spPr>
          <a:xfrm>
            <a:off x="1224793" y="1560352"/>
            <a:ext cx="9102055" cy="5047536"/>
          </a:xfrm>
          <a:prstGeom prst="rect">
            <a:avLst/>
          </a:prstGeom>
          <a:noFill/>
        </p:spPr>
        <p:txBody>
          <a:bodyPr wrap="square" rtlCol="0">
            <a:spAutoFit/>
          </a:bodyPr>
          <a:lstStyle/>
          <a:p>
            <a:r>
              <a:rPr lang="en-US" sz="1400" dirty="0"/>
              <a:t>select</a:t>
            </a:r>
          </a:p>
          <a:p>
            <a:r>
              <a:rPr lang="en-US" sz="1400" dirty="0"/>
              <a:t>             </a:t>
            </a:r>
            <a:r>
              <a:rPr lang="en-US" sz="1400" dirty="0" err="1"/>
              <a:t>o_orderpriority</a:t>
            </a:r>
            <a:r>
              <a:rPr lang="en-US" sz="1400" dirty="0"/>
              <a:t>,</a:t>
            </a:r>
          </a:p>
          <a:p>
            <a:r>
              <a:rPr lang="en-US" sz="1400" dirty="0"/>
              <a:t>             count(*) as </a:t>
            </a:r>
            <a:r>
              <a:rPr lang="en-US" sz="1400" dirty="0" err="1"/>
              <a:t>order_count</a:t>
            </a:r>
            <a:endParaRPr lang="en-US" sz="1400" dirty="0"/>
          </a:p>
          <a:p>
            <a:r>
              <a:rPr lang="en-US" sz="1400" dirty="0"/>
              <a:t>     from</a:t>
            </a:r>
          </a:p>
          <a:p>
            <a:r>
              <a:rPr lang="en-US" sz="1400" dirty="0"/>
              <a:t>             orders</a:t>
            </a:r>
          </a:p>
          <a:p>
            <a:r>
              <a:rPr lang="en-US" sz="1400" dirty="0"/>
              <a:t>     where</a:t>
            </a:r>
          </a:p>
          <a:p>
            <a:r>
              <a:rPr lang="en-US" sz="1400" dirty="0"/>
              <a:t>             </a:t>
            </a:r>
            <a:r>
              <a:rPr lang="en-US" sz="1400" dirty="0" err="1"/>
              <a:t>o_orderdate</a:t>
            </a:r>
            <a:r>
              <a:rPr lang="en-US" sz="1400" dirty="0"/>
              <a:t> &gt;= date '1996-10-29'</a:t>
            </a:r>
          </a:p>
          <a:p>
            <a:r>
              <a:rPr lang="en-US" sz="1400" dirty="0"/>
              <a:t>             and </a:t>
            </a:r>
            <a:r>
              <a:rPr lang="en-US" sz="1400" dirty="0" err="1"/>
              <a:t>o_orderdate</a:t>
            </a:r>
            <a:r>
              <a:rPr lang="en-US" sz="1400" dirty="0"/>
              <a:t> &lt; date '1996-10-29' + interval '3' month</a:t>
            </a:r>
          </a:p>
          <a:p>
            <a:r>
              <a:rPr lang="en-US" sz="1400" dirty="0"/>
              <a:t>             and exists (</a:t>
            </a:r>
          </a:p>
          <a:p>
            <a:r>
              <a:rPr lang="en-US" sz="1400" dirty="0"/>
              <a:t>                     select</a:t>
            </a:r>
          </a:p>
          <a:p>
            <a:r>
              <a:rPr lang="en-US" sz="1400" dirty="0"/>
              <a:t>                             *</a:t>
            </a:r>
          </a:p>
          <a:p>
            <a:r>
              <a:rPr lang="en-US" sz="1400" dirty="0"/>
              <a:t>                     from</a:t>
            </a:r>
          </a:p>
          <a:p>
            <a:r>
              <a:rPr lang="en-US" sz="1400" dirty="0"/>
              <a:t>                             </a:t>
            </a:r>
            <a:r>
              <a:rPr lang="en-US" sz="1400" dirty="0" err="1"/>
              <a:t>lineitem</a:t>
            </a:r>
            <a:endParaRPr lang="en-US" sz="1400" dirty="0"/>
          </a:p>
          <a:p>
            <a:r>
              <a:rPr lang="en-US" sz="1400" dirty="0"/>
              <a:t>                     where</a:t>
            </a:r>
          </a:p>
          <a:p>
            <a:r>
              <a:rPr lang="en-US" sz="1400" dirty="0"/>
              <a:t>                where</a:t>
            </a:r>
          </a:p>
          <a:p>
            <a:r>
              <a:rPr lang="en-US" sz="1400" dirty="0"/>
              <a:t>                             </a:t>
            </a:r>
            <a:r>
              <a:rPr lang="en-US" sz="1400" dirty="0" err="1"/>
              <a:t>l_orderkey</a:t>
            </a:r>
            <a:r>
              <a:rPr lang="en-US" sz="1400" dirty="0"/>
              <a:t> = </a:t>
            </a:r>
            <a:r>
              <a:rPr lang="en-US" sz="1400" dirty="0" err="1"/>
              <a:t>o_orderkey</a:t>
            </a:r>
            <a:endParaRPr lang="en-US" sz="1400" dirty="0"/>
          </a:p>
          <a:p>
            <a:r>
              <a:rPr lang="en-US" sz="1400" dirty="0"/>
              <a:t>                             and </a:t>
            </a:r>
            <a:r>
              <a:rPr lang="en-US" sz="1400" dirty="0" err="1"/>
              <a:t>l_commitdate</a:t>
            </a:r>
            <a:r>
              <a:rPr lang="en-US" sz="1400" dirty="0"/>
              <a:t> &lt; </a:t>
            </a:r>
            <a:r>
              <a:rPr lang="en-US" sz="1400" dirty="0" err="1"/>
              <a:t>l_receiptdate</a:t>
            </a:r>
            <a:endParaRPr lang="en-US" sz="1400" dirty="0"/>
          </a:p>
          <a:p>
            <a:r>
              <a:rPr lang="en-US" sz="1400" dirty="0"/>
              <a:t>             )</a:t>
            </a:r>
          </a:p>
          <a:p>
            <a:r>
              <a:rPr lang="en-US" sz="1400" dirty="0"/>
              <a:t>        )</a:t>
            </a:r>
          </a:p>
          <a:p>
            <a:r>
              <a:rPr lang="en-US" sz="1400" dirty="0"/>
              <a:t>     group by</a:t>
            </a:r>
          </a:p>
          <a:p>
            <a:r>
              <a:rPr lang="en-US" sz="1400" dirty="0"/>
              <a:t>             </a:t>
            </a:r>
            <a:r>
              <a:rPr lang="en-US" sz="1400" dirty="0" err="1"/>
              <a:t>o_orderpriority</a:t>
            </a:r>
            <a:endParaRPr lang="en-US" sz="1400" dirty="0"/>
          </a:p>
          <a:p>
            <a:r>
              <a:rPr lang="en-US" sz="1400" dirty="0"/>
              <a:t>     order by</a:t>
            </a:r>
          </a:p>
          <a:p>
            <a:r>
              <a:rPr lang="en-US" sz="1400" dirty="0"/>
              <a:t>             </a:t>
            </a:r>
            <a:r>
              <a:rPr lang="en-US" sz="1400" dirty="0" err="1"/>
              <a:t>o_orderpriority</a:t>
            </a:r>
            <a:r>
              <a:rPr lang="en-US" sz="1400" dirty="0"/>
              <a:t>;</a:t>
            </a:r>
            <a:endParaRPr lang="en-US" sz="1400" dirty="0">
              <a:effectLst/>
            </a:endParaRPr>
          </a:p>
        </p:txBody>
      </p:sp>
    </p:spTree>
    <p:extLst>
      <p:ext uri="{BB962C8B-B14F-4D97-AF65-F5344CB8AC3E}">
        <p14:creationId xmlns:p14="http://schemas.microsoft.com/office/powerpoint/2010/main" val="412343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Query 4</a:t>
            </a:r>
          </a:p>
        </p:txBody>
      </p:sp>
      <p:sp>
        <p:nvSpPr>
          <p:cNvPr id="4" name="TextBox 3"/>
          <p:cNvSpPr txBox="1"/>
          <p:nvPr/>
        </p:nvSpPr>
        <p:spPr>
          <a:xfrm>
            <a:off x="2072081" y="1853967"/>
            <a:ext cx="7608814" cy="2862322"/>
          </a:xfrm>
          <a:prstGeom prst="rect">
            <a:avLst/>
          </a:prstGeom>
          <a:noFill/>
        </p:spPr>
        <p:txBody>
          <a:bodyPr wrap="square" rtlCol="0">
            <a:spAutoFit/>
          </a:bodyPr>
          <a:lstStyle/>
          <a:p>
            <a:r>
              <a:rPr lang="en-US" sz="2000" dirty="0"/>
              <a:t>select</a:t>
            </a:r>
          </a:p>
          <a:p>
            <a:r>
              <a:rPr lang="en-US" sz="2000" dirty="0"/>
              <a:t>        sum(</a:t>
            </a:r>
            <a:r>
              <a:rPr lang="en-US" sz="2000" dirty="0" err="1"/>
              <a:t>l_extendedprice</a:t>
            </a:r>
            <a:r>
              <a:rPr lang="en-US" sz="2000" dirty="0"/>
              <a:t> * </a:t>
            </a:r>
            <a:r>
              <a:rPr lang="en-US" sz="2000" dirty="0" err="1"/>
              <a:t>l_discount</a:t>
            </a:r>
            <a:r>
              <a:rPr lang="en-US" sz="2000" dirty="0"/>
              <a:t>) as revenue</a:t>
            </a:r>
          </a:p>
          <a:p>
            <a:r>
              <a:rPr lang="en-US" sz="2000" dirty="0"/>
              <a:t>from</a:t>
            </a:r>
          </a:p>
          <a:p>
            <a:r>
              <a:rPr lang="en-US" sz="2000" dirty="0"/>
              <a:t>        </a:t>
            </a:r>
            <a:r>
              <a:rPr lang="en-US" sz="2000" dirty="0" err="1"/>
              <a:t>lineitem</a:t>
            </a:r>
            <a:endParaRPr lang="en-US" sz="2000" dirty="0"/>
          </a:p>
          <a:p>
            <a:r>
              <a:rPr lang="en-US" sz="2000" dirty="0"/>
              <a:t>where</a:t>
            </a:r>
          </a:p>
          <a:p>
            <a:r>
              <a:rPr lang="en-US" sz="2000" dirty="0"/>
              <a:t>        </a:t>
            </a:r>
            <a:r>
              <a:rPr lang="en-US" sz="2000" dirty="0" err="1"/>
              <a:t>l_shipdate</a:t>
            </a:r>
            <a:r>
              <a:rPr lang="en-US" sz="2000" dirty="0"/>
              <a:t> &gt;= date '1993-03-05'</a:t>
            </a:r>
          </a:p>
          <a:p>
            <a:r>
              <a:rPr lang="en-US" sz="2000" dirty="0"/>
              <a:t>        and </a:t>
            </a:r>
            <a:r>
              <a:rPr lang="en-US" sz="2000" dirty="0" err="1"/>
              <a:t>l_shipdate</a:t>
            </a:r>
            <a:r>
              <a:rPr lang="en-US" sz="2000" dirty="0"/>
              <a:t> &lt; date '1993-03-06' + interval '1' year</a:t>
            </a:r>
          </a:p>
          <a:p>
            <a:r>
              <a:rPr lang="en-US" sz="2000" dirty="0"/>
              <a:t>        and </a:t>
            </a:r>
            <a:r>
              <a:rPr lang="en-US" sz="2000" dirty="0" err="1"/>
              <a:t>l_discount</a:t>
            </a:r>
            <a:r>
              <a:rPr lang="en-US" sz="2000" dirty="0"/>
              <a:t> between .03 and .06</a:t>
            </a:r>
          </a:p>
          <a:p>
            <a:r>
              <a:rPr lang="en-US" sz="2000" dirty="0"/>
              <a:t>        and </a:t>
            </a:r>
            <a:r>
              <a:rPr lang="en-US" sz="2000" dirty="0" err="1"/>
              <a:t>l_quantity</a:t>
            </a:r>
            <a:r>
              <a:rPr lang="en-US" sz="2000" dirty="0"/>
              <a:t> &lt; 3;</a:t>
            </a:r>
          </a:p>
        </p:txBody>
      </p:sp>
    </p:spTree>
    <p:extLst>
      <p:ext uri="{BB962C8B-B14F-4D97-AF65-F5344CB8AC3E}">
        <p14:creationId xmlns:p14="http://schemas.microsoft.com/office/powerpoint/2010/main" val="319269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906" y="150522"/>
            <a:ext cx="7372739" cy="465298"/>
          </a:xfrm>
        </p:spPr>
        <p:txBody>
          <a:bodyPr>
            <a:normAutofit fontScale="90000"/>
          </a:bodyPr>
          <a:lstStyle/>
          <a:p>
            <a:pPr algn="ctr"/>
            <a:r>
              <a:rPr lang="en-US" dirty="0"/>
              <a:t>Query 5</a:t>
            </a:r>
          </a:p>
        </p:txBody>
      </p:sp>
      <p:sp>
        <p:nvSpPr>
          <p:cNvPr id="7" name="TextBox 6"/>
          <p:cNvSpPr txBox="1"/>
          <p:nvPr/>
        </p:nvSpPr>
        <p:spPr>
          <a:xfrm>
            <a:off x="1702966" y="1275127"/>
            <a:ext cx="8414158" cy="4801314"/>
          </a:xfrm>
          <a:prstGeom prst="rect">
            <a:avLst/>
          </a:prstGeom>
          <a:noFill/>
        </p:spPr>
        <p:txBody>
          <a:bodyPr wrap="square" rtlCol="0">
            <a:spAutoFit/>
          </a:bodyPr>
          <a:lstStyle/>
          <a:p>
            <a:r>
              <a:rPr lang="en-US" dirty="0"/>
              <a:t>select</a:t>
            </a:r>
          </a:p>
          <a:p>
            <a:r>
              <a:rPr lang="en-US" dirty="0"/>
              <a:t>        sum(</a:t>
            </a:r>
            <a:r>
              <a:rPr lang="en-US" dirty="0" err="1"/>
              <a:t>l_extendedprice</a:t>
            </a:r>
            <a:r>
              <a:rPr lang="en-US" dirty="0"/>
              <a:t>) / 7.0 as </a:t>
            </a:r>
            <a:r>
              <a:rPr lang="en-US" dirty="0" err="1"/>
              <a:t>avg_yearly</a:t>
            </a:r>
            <a:endParaRPr lang="en-US" dirty="0"/>
          </a:p>
          <a:p>
            <a:r>
              <a:rPr lang="en-US" dirty="0"/>
              <a:t>from</a:t>
            </a:r>
          </a:p>
          <a:p>
            <a:r>
              <a:rPr lang="en-US" dirty="0"/>
              <a:t>        </a:t>
            </a:r>
            <a:r>
              <a:rPr lang="en-US" dirty="0" err="1"/>
              <a:t>lineitem</a:t>
            </a:r>
            <a:r>
              <a:rPr lang="en-US" dirty="0"/>
              <a:t>,</a:t>
            </a:r>
          </a:p>
          <a:p>
            <a:r>
              <a:rPr lang="en-US" dirty="0"/>
              <a:t>        part</a:t>
            </a:r>
          </a:p>
          <a:p>
            <a:r>
              <a:rPr lang="en-US" dirty="0"/>
              <a:t>where</a:t>
            </a:r>
          </a:p>
          <a:p>
            <a:r>
              <a:rPr lang="en-US" dirty="0"/>
              <a:t>        </a:t>
            </a:r>
            <a:r>
              <a:rPr lang="en-US" dirty="0" err="1"/>
              <a:t>p_partkey</a:t>
            </a:r>
            <a:r>
              <a:rPr lang="en-US" dirty="0"/>
              <a:t> = </a:t>
            </a:r>
            <a:r>
              <a:rPr lang="en-US" dirty="0" err="1"/>
              <a:t>l_partkeyt</a:t>
            </a:r>
            <a:endParaRPr lang="en-US" dirty="0"/>
          </a:p>
          <a:p>
            <a:r>
              <a:rPr lang="en-US" dirty="0"/>
              <a:t>        and </a:t>
            </a:r>
            <a:r>
              <a:rPr lang="en-US" dirty="0" err="1"/>
              <a:t>p_brand</a:t>
            </a:r>
            <a:r>
              <a:rPr lang="en-US" dirty="0"/>
              <a:t> = 'Brand#11'</a:t>
            </a:r>
          </a:p>
          <a:p>
            <a:r>
              <a:rPr lang="en-US" dirty="0"/>
              <a:t>        and </a:t>
            </a:r>
            <a:r>
              <a:rPr lang="en-US" dirty="0" err="1"/>
              <a:t>p_container</a:t>
            </a:r>
            <a:r>
              <a:rPr lang="en-US" dirty="0"/>
              <a:t> = 'MED JAR'</a:t>
            </a:r>
          </a:p>
          <a:p>
            <a:r>
              <a:rPr lang="en-US" dirty="0"/>
              <a:t>        and </a:t>
            </a:r>
            <a:r>
              <a:rPr lang="en-US" dirty="0" err="1"/>
              <a:t>l_quantity</a:t>
            </a:r>
            <a:r>
              <a:rPr lang="en-US" dirty="0"/>
              <a:t> &lt; (</a:t>
            </a:r>
          </a:p>
          <a:p>
            <a:r>
              <a:rPr lang="en-US" dirty="0"/>
              <a:t>                select</a:t>
            </a:r>
          </a:p>
          <a:p>
            <a:r>
              <a:rPr lang="en-US" dirty="0"/>
              <a:t>                        0.2 * </a:t>
            </a:r>
            <a:r>
              <a:rPr lang="en-US" dirty="0" err="1"/>
              <a:t>avg</a:t>
            </a:r>
            <a:r>
              <a:rPr lang="en-US" dirty="0"/>
              <a:t>(</a:t>
            </a:r>
            <a:r>
              <a:rPr lang="en-US" dirty="0" err="1"/>
              <a:t>l_quantity</a:t>
            </a:r>
            <a:r>
              <a:rPr lang="en-US" dirty="0"/>
              <a:t>)</a:t>
            </a:r>
          </a:p>
          <a:p>
            <a:r>
              <a:rPr lang="en-US" dirty="0"/>
              <a:t>                from</a:t>
            </a:r>
          </a:p>
          <a:p>
            <a:r>
              <a:rPr lang="en-US" dirty="0"/>
              <a:t>                        </a:t>
            </a:r>
            <a:r>
              <a:rPr lang="en-US" dirty="0" err="1"/>
              <a:t>lineitem</a:t>
            </a:r>
            <a:endParaRPr lang="en-US" dirty="0"/>
          </a:p>
          <a:p>
            <a:r>
              <a:rPr lang="en-US" dirty="0"/>
              <a:t>                where</a:t>
            </a:r>
          </a:p>
          <a:p>
            <a:r>
              <a:rPr lang="en-US" dirty="0"/>
              <a:t>                        </a:t>
            </a:r>
            <a:r>
              <a:rPr lang="en-US" dirty="0" err="1"/>
              <a:t>l_partkey</a:t>
            </a:r>
            <a:r>
              <a:rPr lang="en-US" dirty="0"/>
              <a:t> = </a:t>
            </a:r>
            <a:r>
              <a:rPr lang="en-US" dirty="0" err="1"/>
              <a:t>p_partkey</a:t>
            </a:r>
            <a:endParaRPr lang="en-US" dirty="0"/>
          </a:p>
          <a:p>
            <a:r>
              <a:rPr lang="en-US" dirty="0"/>
              <a:t>        );</a:t>
            </a:r>
          </a:p>
        </p:txBody>
      </p:sp>
    </p:spTree>
    <p:extLst>
      <p:ext uri="{BB962C8B-B14F-4D97-AF65-F5344CB8AC3E}">
        <p14:creationId xmlns:p14="http://schemas.microsoft.com/office/powerpoint/2010/main" val="318537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for Queries 1 &amp; 2</a:t>
            </a:r>
          </a:p>
        </p:txBody>
      </p:sp>
      <p:sp>
        <p:nvSpPr>
          <p:cNvPr id="19" name="Text Placeholder 18"/>
          <p:cNvSpPr>
            <a:spLocks noGrp="1"/>
          </p:cNvSpPr>
          <p:nvPr>
            <p:ph type="body" idx="1"/>
          </p:nvPr>
        </p:nvSpPr>
        <p:spPr/>
        <p:txBody>
          <a:bodyPr/>
          <a:lstStyle/>
          <a:p>
            <a:pPr algn="ctr"/>
            <a:r>
              <a:rPr lang="en-US" dirty="0"/>
              <a:t>Query 1 Results</a:t>
            </a:r>
          </a:p>
        </p:txBody>
      </p:sp>
      <p:graphicFrame>
        <p:nvGraphicFramePr>
          <p:cNvPr id="25" name="Content Placeholder 24"/>
          <p:cNvGraphicFramePr>
            <a:graphicFrameLocks noGrp="1"/>
          </p:cNvGraphicFramePr>
          <p:nvPr>
            <p:ph sz="half" idx="2"/>
            <p:extLst>
              <p:ext uri="{D42A27DB-BD31-4B8C-83A1-F6EECF244321}">
                <p14:modId xmlns:p14="http://schemas.microsoft.com/office/powerpoint/2010/main" val="4175241721"/>
              </p:ext>
            </p:extLst>
          </p:nvPr>
        </p:nvGraphicFramePr>
        <p:xfrm>
          <a:off x="839788" y="2505075"/>
          <a:ext cx="5157787" cy="3684588"/>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 Placeholder 20"/>
          <p:cNvSpPr>
            <a:spLocks noGrp="1"/>
          </p:cNvSpPr>
          <p:nvPr>
            <p:ph type="body" sz="quarter" idx="3"/>
          </p:nvPr>
        </p:nvSpPr>
        <p:spPr/>
        <p:txBody>
          <a:bodyPr/>
          <a:lstStyle/>
          <a:p>
            <a:pPr algn="ctr"/>
            <a:r>
              <a:rPr lang="en-US" dirty="0"/>
              <a:t>Query 2 Results</a:t>
            </a:r>
          </a:p>
        </p:txBody>
      </p:sp>
      <p:graphicFrame>
        <p:nvGraphicFramePr>
          <p:cNvPr id="28" name="Content Placeholder 27"/>
          <p:cNvGraphicFramePr>
            <a:graphicFrameLocks noGrp="1"/>
          </p:cNvGraphicFramePr>
          <p:nvPr>
            <p:ph sz="quarter" idx="4"/>
            <p:extLst>
              <p:ext uri="{D42A27DB-BD31-4B8C-83A1-F6EECF244321}">
                <p14:modId xmlns:p14="http://schemas.microsoft.com/office/powerpoint/2010/main" val="3314236397"/>
              </p:ext>
            </p:extLst>
          </p:nvPr>
        </p:nvGraphicFramePr>
        <p:xfrm>
          <a:off x="6172200" y="2505075"/>
          <a:ext cx="5183188" cy="3684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979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for Query 3 &amp; 4</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52595919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p:cNvGraphicFramePr>
            <a:graphicFrameLocks noGrp="1"/>
          </p:cNvGraphicFramePr>
          <p:nvPr>
            <p:ph sz="half" idx="2"/>
            <p:extLst>
              <p:ext uri="{D42A27DB-BD31-4B8C-83A1-F6EECF244321}">
                <p14:modId xmlns:p14="http://schemas.microsoft.com/office/powerpoint/2010/main" val="2642415399"/>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949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a:t>
            </a:r>
          </a:p>
        </p:txBody>
      </p:sp>
      <p:sp>
        <p:nvSpPr>
          <p:cNvPr id="3" name="Content Placeholder 2"/>
          <p:cNvSpPr>
            <a:spLocks noGrp="1"/>
          </p:cNvSpPr>
          <p:nvPr>
            <p:ph idx="1"/>
          </p:nvPr>
        </p:nvSpPr>
        <p:spPr/>
        <p:txBody>
          <a:bodyPr>
            <a:normAutofit fontScale="85000" lnSpcReduction="20000"/>
          </a:bodyPr>
          <a:lstStyle/>
          <a:p>
            <a:r>
              <a:rPr lang="en-US" sz="2000" dirty="0"/>
              <a:t>History of </a:t>
            </a:r>
            <a:r>
              <a:rPr lang="en-US" sz="2000" dirty="0" err="1"/>
              <a:t>MySql</a:t>
            </a:r>
            <a:r>
              <a:rPr lang="en-US" sz="2000" dirty="0"/>
              <a:t>.</a:t>
            </a:r>
          </a:p>
          <a:p>
            <a:r>
              <a:rPr lang="en-US" sz="2000" dirty="0"/>
              <a:t>What is a relational database.</a:t>
            </a:r>
          </a:p>
          <a:p>
            <a:r>
              <a:rPr lang="en-US" sz="2000" dirty="0"/>
              <a:t>History of </a:t>
            </a:r>
            <a:r>
              <a:rPr lang="en-US" sz="2000" dirty="0" err="1"/>
              <a:t>Monetdb</a:t>
            </a:r>
            <a:r>
              <a:rPr lang="en-US" sz="2000" dirty="0"/>
              <a:t>.</a:t>
            </a:r>
          </a:p>
          <a:p>
            <a:r>
              <a:rPr lang="en-US" sz="2000" dirty="0"/>
              <a:t>What is a column-store database.</a:t>
            </a:r>
          </a:p>
          <a:p>
            <a:r>
              <a:rPr lang="en-US" sz="2000" dirty="0"/>
              <a:t>Relational vs. Column-Store databases operations</a:t>
            </a:r>
          </a:p>
          <a:p>
            <a:r>
              <a:rPr lang="en-US" sz="2000" dirty="0"/>
              <a:t>Goal of Project</a:t>
            </a:r>
          </a:p>
          <a:p>
            <a:r>
              <a:rPr lang="en-US" sz="2000" dirty="0"/>
              <a:t>TPC-H</a:t>
            </a:r>
          </a:p>
          <a:p>
            <a:r>
              <a:rPr lang="en-US" sz="2000" dirty="0"/>
              <a:t>Installing and compiling TPC-H</a:t>
            </a:r>
          </a:p>
          <a:p>
            <a:r>
              <a:rPr lang="en-US" sz="2000" dirty="0"/>
              <a:t>Generating data using TPC-H</a:t>
            </a:r>
          </a:p>
          <a:p>
            <a:r>
              <a:rPr lang="en-US" sz="2000" dirty="0"/>
              <a:t>Generating queries using TPC-H</a:t>
            </a:r>
          </a:p>
          <a:p>
            <a:r>
              <a:rPr lang="en-US" sz="2000" dirty="0"/>
              <a:t>Queries</a:t>
            </a:r>
          </a:p>
          <a:p>
            <a:r>
              <a:rPr lang="en-US" sz="2000" dirty="0"/>
              <a:t>Results of Tests</a:t>
            </a:r>
          </a:p>
          <a:p>
            <a:r>
              <a:rPr lang="en-US" sz="2000" dirty="0"/>
              <a:t>Problems Encountered</a:t>
            </a:r>
          </a:p>
          <a:p>
            <a:r>
              <a:rPr lang="en-US" sz="2000" dirty="0"/>
              <a:t>Conclusion</a:t>
            </a:r>
          </a:p>
          <a:p>
            <a:endParaRPr lang="en-US" sz="2000" dirty="0"/>
          </a:p>
        </p:txBody>
      </p:sp>
    </p:spTree>
    <p:extLst>
      <p:ext uri="{BB962C8B-B14F-4D97-AF65-F5344CB8AC3E}">
        <p14:creationId xmlns:p14="http://schemas.microsoft.com/office/powerpoint/2010/main" val="4280730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 for Query 5</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4198951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607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753" y="281235"/>
            <a:ext cx="10515600" cy="1325563"/>
          </a:xfrm>
        </p:spPr>
        <p:txBody>
          <a:bodyPr/>
          <a:lstStyle/>
          <a:p>
            <a:pPr algn="ctr"/>
            <a:r>
              <a:rPr lang="en-US" dirty="0"/>
              <a:t>Total Numerical Results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298092540"/>
              </p:ext>
            </p:extLst>
          </p:nvPr>
        </p:nvGraphicFramePr>
        <p:xfrm>
          <a:off x="838200" y="1808040"/>
          <a:ext cx="10181250" cy="2901327"/>
        </p:xfrm>
        <a:graphic>
          <a:graphicData uri="http://schemas.openxmlformats.org/drawingml/2006/table">
            <a:tbl>
              <a:tblPr firstRow="1" bandRow="1">
                <a:tableStyleId>{5C22544A-7EE6-4342-B048-85BDC9FD1C3A}</a:tableStyleId>
              </a:tblPr>
              <a:tblGrid>
                <a:gridCol w="1172818">
                  <a:extLst>
                    <a:ext uri="{9D8B030D-6E8A-4147-A177-3AD203B41FA5}">
                      <a16:colId xmlns:a16="http://schemas.microsoft.com/office/drawing/2014/main" val="1922967552"/>
                    </a:ext>
                  </a:extLst>
                </a:gridCol>
                <a:gridCol w="784637">
                  <a:extLst>
                    <a:ext uri="{9D8B030D-6E8A-4147-A177-3AD203B41FA5}">
                      <a16:colId xmlns:a16="http://schemas.microsoft.com/office/drawing/2014/main" val="37055214"/>
                    </a:ext>
                  </a:extLst>
                </a:gridCol>
                <a:gridCol w="1320972">
                  <a:extLst>
                    <a:ext uri="{9D8B030D-6E8A-4147-A177-3AD203B41FA5}">
                      <a16:colId xmlns:a16="http://schemas.microsoft.com/office/drawing/2014/main" val="2480088722"/>
                    </a:ext>
                  </a:extLst>
                </a:gridCol>
                <a:gridCol w="1320972">
                  <a:extLst>
                    <a:ext uri="{9D8B030D-6E8A-4147-A177-3AD203B41FA5}">
                      <a16:colId xmlns:a16="http://schemas.microsoft.com/office/drawing/2014/main" val="1096580186"/>
                    </a:ext>
                  </a:extLst>
                </a:gridCol>
                <a:gridCol w="903823">
                  <a:extLst>
                    <a:ext uri="{9D8B030D-6E8A-4147-A177-3AD203B41FA5}">
                      <a16:colId xmlns:a16="http://schemas.microsoft.com/office/drawing/2014/main" val="461585461"/>
                    </a:ext>
                  </a:extLst>
                </a:gridCol>
                <a:gridCol w="1241515">
                  <a:extLst>
                    <a:ext uri="{9D8B030D-6E8A-4147-A177-3AD203B41FA5}">
                      <a16:colId xmlns:a16="http://schemas.microsoft.com/office/drawing/2014/main" val="779113789"/>
                    </a:ext>
                  </a:extLst>
                </a:gridCol>
                <a:gridCol w="1082601">
                  <a:extLst>
                    <a:ext uri="{9D8B030D-6E8A-4147-A177-3AD203B41FA5}">
                      <a16:colId xmlns:a16="http://schemas.microsoft.com/office/drawing/2014/main" val="941380868"/>
                    </a:ext>
                  </a:extLst>
                </a:gridCol>
                <a:gridCol w="784637">
                  <a:extLst>
                    <a:ext uri="{9D8B030D-6E8A-4147-A177-3AD203B41FA5}">
                      <a16:colId xmlns:a16="http://schemas.microsoft.com/office/drawing/2014/main" val="1667620019"/>
                    </a:ext>
                  </a:extLst>
                </a:gridCol>
                <a:gridCol w="1241515">
                  <a:extLst>
                    <a:ext uri="{9D8B030D-6E8A-4147-A177-3AD203B41FA5}">
                      <a16:colId xmlns:a16="http://schemas.microsoft.com/office/drawing/2014/main" val="328526788"/>
                    </a:ext>
                  </a:extLst>
                </a:gridCol>
                <a:gridCol w="327760">
                  <a:extLst>
                    <a:ext uri="{9D8B030D-6E8A-4147-A177-3AD203B41FA5}">
                      <a16:colId xmlns:a16="http://schemas.microsoft.com/office/drawing/2014/main" val="379281740"/>
                    </a:ext>
                  </a:extLst>
                </a:gridCol>
              </a:tblGrid>
              <a:tr h="370840">
                <a:tc>
                  <a:txBody>
                    <a:bodyPr/>
                    <a:lstStyle/>
                    <a:p>
                      <a:pPr algn="l" fontAlgn="b"/>
                      <a:r>
                        <a:rPr lang="en-US" sz="1100" b="1" i="0" u="none" strike="noStrike" dirty="0">
                          <a:solidFill>
                            <a:srgbClr val="000000"/>
                          </a:solidFill>
                          <a:effectLst/>
                          <a:latin typeface="Calibri" panose="020F0502020204030204" pitchFamily="34" charset="0"/>
                        </a:rPr>
                        <a:t>MySQL (</a:t>
                      </a:r>
                      <a:r>
                        <a:rPr lang="en-US" sz="1100" b="1" i="0" u="none" strike="noStrike" dirty="0" err="1">
                          <a:solidFill>
                            <a:srgbClr val="000000"/>
                          </a:solidFill>
                          <a:effectLst/>
                          <a:latin typeface="Calibri" panose="020F0502020204030204" pitchFamily="34" charset="0"/>
                        </a:rPr>
                        <a:t>InnoDB</a:t>
                      </a:r>
                      <a:r>
                        <a:rPr lang="en-US" sz="1100" b="1" i="0" u="none" strike="noStrike" dirty="0">
                          <a:solidFill>
                            <a:srgbClr val="000000"/>
                          </a:solidFill>
                          <a:effectLst/>
                          <a:latin typeface="Calibri" panose="020F0502020204030204" pitchFamily="34" charset="0"/>
                        </a:rPr>
                        <a:t>)</a:t>
                      </a:r>
                    </a:p>
                  </a:txBody>
                  <a:tcPr marL="9525" marR="9525" marT="9525"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sz="1100" dirty="0">
                          <a:solidFill>
                            <a:schemeClr val="tx1"/>
                          </a:solidFill>
                        </a:rPr>
                        <a:t>MySQL (</a:t>
                      </a:r>
                      <a:r>
                        <a:rPr lang="en-US" sz="1100" dirty="0" err="1">
                          <a:solidFill>
                            <a:schemeClr val="tx1"/>
                          </a:solidFill>
                          <a:latin typeface="Calibri" panose="020F0502020204030204" pitchFamily="34" charset="0"/>
                          <a:cs typeface="Calibri" panose="020F0502020204030204" pitchFamily="34" charset="0"/>
                        </a:rPr>
                        <a:t>MyISAM</a:t>
                      </a:r>
                      <a:r>
                        <a:rPr lang="en-US" sz="1100" dirty="0">
                          <a:solidFill>
                            <a:schemeClr val="tx1"/>
                          </a:solidFill>
                          <a:latin typeface="Calibri" panose="020F0502020204030204" pitchFamily="34" charset="0"/>
                          <a:cs typeface="Calibri" panose="020F0502020204030204" pitchFamily="34" charset="0"/>
                        </a:rPr>
                        <a:t>)</a:t>
                      </a:r>
                      <a:endParaRPr lang="en-US" sz="1100" dirty="0">
                        <a:solidFill>
                          <a:schemeClr val="tx1"/>
                        </a:solidFill>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err="1">
                          <a:solidFill>
                            <a:srgbClr val="000000"/>
                          </a:solidFill>
                          <a:effectLst/>
                          <a:latin typeface="Calibri" panose="020F0502020204030204" pitchFamily="34" charset="0"/>
                        </a:rPr>
                        <a:t>Monetdb</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endParaRPr lang="en-US" dirty="0"/>
                    </a:p>
                  </a:txBody>
                  <a:tcPr marL="9525" marR="9525" marT="9525" marB="0" anchor="b">
                    <a:solidFill>
                      <a:srgbClr val="FFC000"/>
                    </a:solidFill>
                  </a:tcPr>
                </a:tc>
                <a:extLst>
                  <a:ext uri="{0D108BD9-81ED-4DB2-BD59-A6C34878D82A}">
                    <a16:rowId xmlns:a16="http://schemas.microsoft.com/office/drawing/2014/main" val="1406029665"/>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tc>
                <a:tc>
                  <a:txBody>
                    <a:bodyPr/>
                    <a:lstStyle/>
                    <a:p>
                      <a:pPr algn="l" fontAlgn="b"/>
                      <a:r>
                        <a:rPr lang="en-US" sz="1100" b="1" i="0" u="none" strike="noStrike">
                          <a:solidFill>
                            <a:srgbClr val="000000"/>
                          </a:solidFill>
                          <a:effectLst/>
                          <a:latin typeface="Calibri" panose="020F0502020204030204" pitchFamily="34" charset="0"/>
                        </a:rPr>
                        <a:t>TIME</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solidFill>
                      <a:schemeClr val="accent6">
                        <a:lumMod val="40000"/>
                        <a:lumOff val="60000"/>
                      </a:schemeClr>
                    </a:solidFill>
                  </a:tcPr>
                </a:tc>
                <a:tc>
                  <a:txBody>
                    <a:bodyPr/>
                    <a:lstStyle/>
                    <a:p>
                      <a:r>
                        <a:rPr lang="en-US" sz="1100" dirty="0">
                          <a:solidFill>
                            <a:schemeClr val="tx1"/>
                          </a:solidFill>
                        </a:rPr>
                        <a:t>TIME</a:t>
                      </a:r>
                    </a:p>
                  </a:txBody>
                  <a:tcPr marL="9525" marR="9525" marT="9525" marB="0" anchor="b">
                    <a:solidFill>
                      <a:schemeClr val="accent6">
                        <a:lumMod val="40000"/>
                        <a:lumOff val="60000"/>
                      </a:schemeClr>
                    </a:solidFill>
                  </a:tcPr>
                </a:tc>
                <a:tc>
                  <a:txBody>
                    <a:bodyPr/>
                    <a:lstStyle/>
                    <a:p>
                      <a:r>
                        <a:rPr lang="en-US" sz="1100" dirty="0">
                          <a:solidFill>
                            <a:schemeClr val="tx1"/>
                          </a:solidFill>
                        </a:rPr>
                        <a:t>TIME (in seconds)</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solidFill>
                      <a:srgbClr val="FFC000"/>
                    </a:solidFill>
                  </a:tcPr>
                </a:tc>
                <a:tc>
                  <a:txBody>
                    <a:bodyPr/>
                    <a:lstStyle/>
                    <a:p>
                      <a:pPr algn="l" fontAlgn="b"/>
                      <a:r>
                        <a:rPr lang="en-US" sz="1100" b="1" i="0" u="none" strike="noStrike">
                          <a:solidFill>
                            <a:srgbClr val="000000"/>
                          </a:solidFill>
                          <a:effectLst/>
                          <a:latin typeface="Calibri" panose="020F0502020204030204" pitchFamily="34" charset="0"/>
                        </a:rPr>
                        <a:t>TIME</a:t>
                      </a:r>
                    </a:p>
                  </a:txBody>
                  <a:tcPr marL="9525" marR="9525" marT="9525" marB="0" anchor="b">
                    <a:solidFill>
                      <a:srgbClr val="FFC000"/>
                    </a:solidFill>
                  </a:tcPr>
                </a:tc>
                <a:tc>
                  <a:txBody>
                    <a:bodyPr/>
                    <a:lstStyle/>
                    <a:p>
                      <a:pPr algn="l"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solidFill>
                      <a:srgbClr val="FFC000"/>
                    </a:solidFill>
                  </a:tcPr>
                </a:tc>
                <a:tc>
                  <a:txBody>
                    <a:bodyPr/>
                    <a:lstStyle/>
                    <a:p>
                      <a:endParaRPr lang="en-US" dirty="0"/>
                    </a:p>
                  </a:txBody>
                  <a:tcPr marL="9525" marR="9525" marT="9525" marB="0" anchor="b">
                    <a:solidFill>
                      <a:srgbClr val="FFC000"/>
                    </a:solidFill>
                  </a:tcPr>
                </a:tc>
                <a:extLst>
                  <a:ext uri="{0D108BD9-81ED-4DB2-BD59-A6C34878D82A}">
                    <a16:rowId xmlns:a16="http://schemas.microsoft.com/office/drawing/2014/main" val="4264863342"/>
                  </a:ext>
                </a:extLst>
              </a:tr>
              <a:tr h="305447">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1</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1</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1</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endParaRPr lang="en-US" dirty="0"/>
                    </a:p>
                  </a:txBody>
                  <a:tcPr marL="9525" marR="9525" marT="9525" marB="0" anchor="b">
                    <a:solidFill>
                      <a:srgbClr val="FFC000"/>
                    </a:solidFill>
                  </a:tcPr>
                </a:tc>
                <a:extLst>
                  <a:ext uri="{0D108BD9-81ED-4DB2-BD59-A6C34878D82A}">
                    <a16:rowId xmlns:a16="http://schemas.microsoft.com/office/drawing/2014/main" val="3194910321"/>
                  </a:ext>
                </a:extLst>
              </a:tr>
              <a:tr h="370840">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26.14 sec</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26.14</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25.83 sec</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25.83</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12.854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0.012854</a:t>
                      </a:r>
                    </a:p>
                  </a:txBody>
                  <a:tcPr marL="9525" marR="9525" marT="9525" marB="0" anchor="b">
                    <a:solidFill>
                      <a:srgbClr val="FFC000"/>
                    </a:solidFill>
                  </a:tcPr>
                </a:tc>
                <a:tc>
                  <a:txBody>
                    <a:bodyPr/>
                    <a:lstStyle/>
                    <a:p>
                      <a:endParaRPr lang="en-US"/>
                    </a:p>
                  </a:txBody>
                  <a:tcPr marL="9525" marR="9525" marT="9525" marB="0" anchor="b">
                    <a:solidFill>
                      <a:srgbClr val="FFC000"/>
                    </a:solidFill>
                  </a:tcPr>
                </a:tc>
                <a:extLst>
                  <a:ext uri="{0D108BD9-81ED-4DB2-BD59-A6C34878D82A}">
                    <a16:rowId xmlns:a16="http://schemas.microsoft.com/office/drawing/2014/main" val="1707644174"/>
                  </a:ext>
                </a:extLst>
              </a:tr>
              <a:tr h="370840">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26.20 sec</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26.2</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26.06 sec</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26.06</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12.141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0.012141</a:t>
                      </a:r>
                    </a:p>
                  </a:txBody>
                  <a:tcPr marL="9525" marR="9525" marT="9525" marB="0" anchor="b">
                    <a:solidFill>
                      <a:srgbClr val="FFC000"/>
                    </a:solidFill>
                  </a:tcPr>
                </a:tc>
                <a:tc>
                  <a:txBody>
                    <a:bodyPr/>
                    <a:lstStyle/>
                    <a:p>
                      <a:endParaRPr lang="en-US"/>
                    </a:p>
                  </a:txBody>
                  <a:tcPr marL="9525" marR="9525" marT="9525" marB="0" anchor="b">
                    <a:solidFill>
                      <a:srgbClr val="FFC000"/>
                    </a:solidFill>
                  </a:tcPr>
                </a:tc>
                <a:extLst>
                  <a:ext uri="{0D108BD9-81ED-4DB2-BD59-A6C34878D82A}">
                    <a16:rowId xmlns:a16="http://schemas.microsoft.com/office/drawing/2014/main" val="463626248"/>
                  </a:ext>
                </a:extLst>
              </a:tr>
              <a:tr h="370840">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26.13 sec</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26.13</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26.04 sec</a:t>
                      </a:r>
                    </a:p>
                  </a:txBody>
                  <a:tcPr marL="9525" marR="9525" marT="9525" marB="0" anchor="b">
                    <a:solidFill>
                      <a:schemeClr val="accent6">
                        <a:lumMod val="40000"/>
                        <a:lumOff val="60000"/>
                      </a:schemeClr>
                    </a:solidFill>
                  </a:tcPr>
                </a:tc>
                <a:tc>
                  <a:txBody>
                    <a:bodyPr/>
                    <a:lstStyle/>
                    <a:p>
                      <a:pPr algn="ctr"/>
                      <a:r>
                        <a:rPr lang="en-US" sz="1100" dirty="0">
                          <a:solidFill>
                            <a:schemeClr val="tx1"/>
                          </a:solidFill>
                        </a:rPr>
                        <a:t>26.04</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11.199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0.011199</a:t>
                      </a:r>
                    </a:p>
                  </a:txBody>
                  <a:tcPr marL="9525" marR="9525" marT="9525" marB="0" anchor="b">
                    <a:solidFill>
                      <a:srgbClr val="FFC000"/>
                    </a:solidFill>
                  </a:tcPr>
                </a:tc>
                <a:tc>
                  <a:txBody>
                    <a:bodyPr/>
                    <a:lstStyle/>
                    <a:p>
                      <a:endParaRPr lang="en-US"/>
                    </a:p>
                  </a:txBody>
                  <a:tcPr marL="9525" marR="9525" marT="9525" marB="0" anchor="b">
                    <a:solidFill>
                      <a:srgbClr val="FFC000"/>
                    </a:solidFill>
                  </a:tcPr>
                </a:tc>
                <a:extLst>
                  <a:ext uri="{0D108BD9-81ED-4DB2-BD59-A6C34878D82A}">
                    <a16:rowId xmlns:a16="http://schemas.microsoft.com/office/drawing/2014/main" val="1118872380"/>
                  </a:ext>
                </a:extLst>
              </a:tr>
              <a:tr h="370840">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26.15666667</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chemeClr val="accent6">
                        <a:lumMod val="40000"/>
                        <a:lumOff val="60000"/>
                      </a:schemeClr>
                    </a:solidFill>
                  </a:tcPr>
                </a:tc>
                <a:tc>
                  <a:txBody>
                    <a:bodyPr/>
                    <a:lstStyle/>
                    <a:p>
                      <a:endParaRPr lang="en-US" sz="1100">
                        <a:solidFill>
                          <a:schemeClr val="tx1"/>
                        </a:solidFill>
                      </a:endParaRPr>
                    </a:p>
                  </a:txBody>
                  <a:tcPr marL="9525" marR="9525" marT="9525" marB="0" anchor="b">
                    <a:solidFill>
                      <a:schemeClr val="accent6">
                        <a:lumMod val="40000"/>
                        <a:lumOff val="60000"/>
                      </a:schemeClr>
                    </a:solidFill>
                  </a:tcPr>
                </a:tc>
                <a:tc>
                  <a:txBody>
                    <a:bodyPr/>
                    <a:lstStyle/>
                    <a:p>
                      <a:pPr algn="ctr"/>
                      <a:endParaRPr lang="en-US" sz="1100" dirty="0">
                        <a:solidFill>
                          <a:schemeClr val="tx1"/>
                        </a:solidFill>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rgbClr val="FFC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0.012064667</a:t>
                      </a:r>
                    </a:p>
                  </a:txBody>
                  <a:tcPr marL="9525" marR="9525" marT="9525" marB="0" anchor="b">
                    <a:solidFill>
                      <a:srgbClr val="FFC000"/>
                    </a:solidFill>
                  </a:tcPr>
                </a:tc>
                <a:tc>
                  <a:txBody>
                    <a:bodyPr/>
                    <a:lstStyle/>
                    <a:p>
                      <a:endParaRPr lang="en-US"/>
                    </a:p>
                  </a:txBody>
                  <a:tcPr marL="9525" marR="9525" marT="9525" marB="0" anchor="b">
                    <a:solidFill>
                      <a:srgbClr val="FFC000"/>
                    </a:solidFill>
                  </a:tcPr>
                </a:tc>
                <a:extLst>
                  <a:ext uri="{0D108BD9-81ED-4DB2-BD59-A6C34878D82A}">
                    <a16:rowId xmlns:a16="http://schemas.microsoft.com/office/drawing/2014/main" val="3162875707"/>
                  </a:ext>
                </a:extLst>
              </a:tr>
              <a:tr h="370840">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endParaRPr lang="en-US" sz="1100" dirty="0">
                        <a:solidFill>
                          <a:schemeClr val="tx1"/>
                        </a:solidFill>
                      </a:endParaRPr>
                    </a:p>
                  </a:txBody>
                  <a:tcPr marL="9525" marR="9525" marT="9525" marB="0" anchor="b">
                    <a:solidFill>
                      <a:schemeClr val="accent6">
                        <a:lumMod val="40000"/>
                        <a:lumOff val="60000"/>
                      </a:schemeClr>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endParaRPr lang="en-US" dirty="0"/>
                    </a:p>
                  </a:txBody>
                  <a:tcPr marL="9525" marR="9525" marT="9525" marB="0" anchor="b">
                    <a:solidFill>
                      <a:srgbClr val="FFC000"/>
                    </a:solidFill>
                  </a:tcPr>
                </a:tc>
                <a:extLst>
                  <a:ext uri="{0D108BD9-81ED-4DB2-BD59-A6C34878D82A}">
                    <a16:rowId xmlns:a16="http://schemas.microsoft.com/office/drawing/2014/main" val="3913868867"/>
                  </a:ext>
                </a:extLst>
              </a:tr>
            </a:tbl>
          </a:graphicData>
        </a:graphic>
      </p:graphicFrame>
    </p:spTree>
    <p:extLst>
      <p:ext uri="{BB962C8B-B14F-4D97-AF65-F5344CB8AC3E}">
        <p14:creationId xmlns:p14="http://schemas.microsoft.com/office/powerpoint/2010/main" val="326105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Total Numerical 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9629358"/>
              </p:ext>
            </p:extLst>
          </p:nvPr>
        </p:nvGraphicFramePr>
        <p:xfrm>
          <a:off x="838200" y="1690688"/>
          <a:ext cx="9649770" cy="4450080"/>
        </p:xfrm>
        <a:graphic>
          <a:graphicData uri="http://schemas.openxmlformats.org/drawingml/2006/table">
            <a:tbl>
              <a:tblPr firstRow="1" bandRow="1">
                <a:tableStyleId>{5C22544A-7EE6-4342-B048-85BDC9FD1C3A}</a:tableStyleId>
              </a:tblPr>
              <a:tblGrid>
                <a:gridCol w="981269">
                  <a:extLst>
                    <a:ext uri="{9D8B030D-6E8A-4147-A177-3AD203B41FA5}">
                      <a16:colId xmlns:a16="http://schemas.microsoft.com/office/drawing/2014/main" val="886772053"/>
                    </a:ext>
                  </a:extLst>
                </a:gridCol>
                <a:gridCol w="1110343">
                  <a:extLst>
                    <a:ext uri="{9D8B030D-6E8A-4147-A177-3AD203B41FA5}">
                      <a16:colId xmlns:a16="http://schemas.microsoft.com/office/drawing/2014/main" val="2616719668"/>
                    </a:ext>
                  </a:extLst>
                </a:gridCol>
                <a:gridCol w="1166327">
                  <a:extLst>
                    <a:ext uri="{9D8B030D-6E8A-4147-A177-3AD203B41FA5}">
                      <a16:colId xmlns:a16="http://schemas.microsoft.com/office/drawing/2014/main" val="1196235397"/>
                    </a:ext>
                  </a:extLst>
                </a:gridCol>
                <a:gridCol w="1129004">
                  <a:extLst>
                    <a:ext uri="{9D8B030D-6E8A-4147-A177-3AD203B41FA5}">
                      <a16:colId xmlns:a16="http://schemas.microsoft.com/office/drawing/2014/main" val="2319095757"/>
                    </a:ext>
                  </a:extLst>
                </a:gridCol>
                <a:gridCol w="1166326">
                  <a:extLst>
                    <a:ext uri="{9D8B030D-6E8A-4147-A177-3AD203B41FA5}">
                      <a16:colId xmlns:a16="http://schemas.microsoft.com/office/drawing/2014/main" val="1199447645"/>
                    </a:ext>
                  </a:extLst>
                </a:gridCol>
                <a:gridCol w="1073021">
                  <a:extLst>
                    <a:ext uri="{9D8B030D-6E8A-4147-A177-3AD203B41FA5}">
                      <a16:colId xmlns:a16="http://schemas.microsoft.com/office/drawing/2014/main" val="375574474"/>
                    </a:ext>
                  </a:extLst>
                </a:gridCol>
                <a:gridCol w="905069">
                  <a:extLst>
                    <a:ext uri="{9D8B030D-6E8A-4147-A177-3AD203B41FA5}">
                      <a16:colId xmlns:a16="http://schemas.microsoft.com/office/drawing/2014/main" val="1162392630"/>
                    </a:ext>
                  </a:extLst>
                </a:gridCol>
                <a:gridCol w="914400">
                  <a:extLst>
                    <a:ext uri="{9D8B030D-6E8A-4147-A177-3AD203B41FA5}">
                      <a16:colId xmlns:a16="http://schemas.microsoft.com/office/drawing/2014/main" val="2412224965"/>
                    </a:ext>
                  </a:extLst>
                </a:gridCol>
                <a:gridCol w="1204011">
                  <a:extLst>
                    <a:ext uri="{9D8B030D-6E8A-4147-A177-3AD203B41FA5}">
                      <a16:colId xmlns:a16="http://schemas.microsoft.com/office/drawing/2014/main" val="3381419875"/>
                    </a:ext>
                  </a:extLst>
                </a:gridCol>
              </a:tblGrid>
              <a:tr h="370840">
                <a:tc>
                  <a:txBody>
                    <a:bodyPr/>
                    <a:lstStyle/>
                    <a:p>
                      <a:pPr algn="l" fontAlgn="b"/>
                      <a:r>
                        <a:rPr lang="en-US" sz="1100" b="1" i="0" u="none" strike="noStrike" dirty="0">
                          <a:solidFill>
                            <a:srgbClr val="000000"/>
                          </a:solidFill>
                          <a:effectLst/>
                          <a:latin typeface="Calibri" panose="020F0502020204030204" pitchFamily="34" charset="0"/>
                        </a:rPr>
                        <a:t>MySQL (</a:t>
                      </a:r>
                      <a:r>
                        <a:rPr lang="en-US" sz="1100" b="1" i="0" u="none" strike="noStrike" dirty="0" err="1">
                          <a:solidFill>
                            <a:srgbClr val="000000"/>
                          </a:solidFill>
                          <a:effectLst/>
                          <a:latin typeface="Calibri" panose="020F0502020204030204" pitchFamily="34" charset="0"/>
                        </a:rPr>
                        <a:t>InnoDB</a:t>
                      </a:r>
                      <a:r>
                        <a:rPr lang="en-US" sz="1100" b="1"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MySQL (</a:t>
                      </a:r>
                      <a:r>
                        <a:rPr lang="en-US" sz="1100" b="1" i="0" u="none" strike="noStrike" dirty="0" err="1">
                          <a:solidFill>
                            <a:srgbClr val="000000"/>
                          </a:solidFill>
                          <a:effectLst/>
                          <a:latin typeface="Calibri" panose="020F0502020204030204" pitchFamily="34" charset="0"/>
                        </a:rPr>
                        <a:t>MyISAM</a:t>
                      </a:r>
                      <a:r>
                        <a:rPr lang="en-US" sz="1100" b="1" i="0" u="none" strike="noStrike" dirty="0">
                          <a:solidFill>
                            <a:srgbClr val="000000"/>
                          </a:solidFill>
                          <a:effectLst/>
                          <a:latin typeface="Calibri" panose="020F0502020204030204" pitchFamily="34" charset="0"/>
                        </a:rPr>
                        <a:t>)</a:t>
                      </a:r>
                    </a:p>
                  </a:txBody>
                  <a:tcPr marL="9525" marR="9525" marT="9525" marB="0" anchor="b">
                    <a:solidFill>
                      <a:schemeClr val="accent6">
                        <a:lumMod val="40000"/>
                        <a:lumOff val="60000"/>
                      </a:schemeClr>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err="1">
                          <a:solidFill>
                            <a:srgbClr val="000000"/>
                          </a:solidFill>
                          <a:effectLst/>
                          <a:latin typeface="Calibri" panose="020F0502020204030204" pitchFamily="34" charset="0"/>
                        </a:rPr>
                        <a:t>Monetdb</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4184283304"/>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2</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TIME</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100" b="1" i="0" u="none" strike="noStrike" dirty="0">
                        <a:solidFill>
                          <a:srgbClr val="000000"/>
                        </a:solidFill>
                        <a:effectLst/>
                        <a:latin typeface="Calibri" panose="020F050202020403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TIME (in seconds)</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2</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TIME</a:t>
                      </a: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2</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TIME</a:t>
                      </a:r>
                    </a:p>
                  </a:txBody>
                  <a:tcPr marL="9525" marR="9525" marT="9525" marB="0" anchor="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100" b="1" i="0" u="none" strike="noStrike" dirty="0">
                        <a:solidFill>
                          <a:srgbClr val="000000"/>
                        </a:solidFill>
                        <a:effectLst/>
                        <a:latin typeface="Calibri" panose="020F050202020403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TIME (in seconds)</a:t>
                      </a:r>
                    </a:p>
                  </a:txBody>
                  <a:tcPr marL="9525" marR="9525" marT="9525" marB="0" anchor="b">
                    <a:solidFill>
                      <a:srgbClr val="FFC000"/>
                    </a:solidFill>
                  </a:tcPr>
                </a:tc>
                <a:extLst>
                  <a:ext uri="{0D108BD9-81ED-4DB2-BD59-A6C34878D82A}">
                    <a16:rowId xmlns:a16="http://schemas.microsoft.com/office/drawing/2014/main" val="708449534"/>
                  </a:ext>
                </a:extLst>
              </a:tr>
              <a:tr h="370840">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10 min 42.03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642.03</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10 min 52.36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652.36</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23.548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0.023548</a:t>
                      </a:r>
                    </a:p>
                  </a:txBody>
                  <a:tcPr marL="9525" marR="9525" marT="9525" marB="0" anchor="b">
                    <a:solidFill>
                      <a:srgbClr val="FFC000"/>
                    </a:solidFill>
                  </a:tcPr>
                </a:tc>
                <a:extLst>
                  <a:ext uri="{0D108BD9-81ED-4DB2-BD59-A6C34878D82A}">
                    <a16:rowId xmlns:a16="http://schemas.microsoft.com/office/drawing/2014/main" val="1411783842"/>
                  </a:ext>
                </a:extLst>
              </a:tr>
              <a:tr h="370840">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10 min 46.84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646.84</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10 min 51.56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652.56</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16.765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0.016765</a:t>
                      </a:r>
                    </a:p>
                  </a:txBody>
                  <a:tcPr marL="9525" marR="9525" marT="9525" marB="0" anchor="b">
                    <a:solidFill>
                      <a:srgbClr val="FFC000"/>
                    </a:solidFill>
                  </a:tcPr>
                </a:tc>
                <a:extLst>
                  <a:ext uri="{0D108BD9-81ED-4DB2-BD59-A6C34878D82A}">
                    <a16:rowId xmlns:a16="http://schemas.microsoft.com/office/drawing/2014/main" val="1350388818"/>
                  </a:ext>
                </a:extLst>
              </a:tr>
              <a:tr h="370840">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10 min 47.08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647.08</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10 min 51.97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651.97</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24.834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0.024834</a:t>
                      </a:r>
                    </a:p>
                  </a:txBody>
                  <a:tcPr marL="9525" marR="9525" marT="9525" marB="0" anchor="b">
                    <a:solidFill>
                      <a:srgbClr val="FFC000"/>
                    </a:solidFill>
                  </a:tcPr>
                </a:tc>
                <a:extLst>
                  <a:ext uri="{0D108BD9-81ED-4DB2-BD59-A6C34878D82A}">
                    <a16:rowId xmlns:a16="http://schemas.microsoft.com/office/drawing/2014/main" val="3291919746"/>
                  </a:ext>
                </a:extLst>
              </a:tr>
              <a:tr h="370840">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a:solidFill>
                            <a:srgbClr val="000000"/>
                          </a:solidFill>
                          <a:effectLst/>
                          <a:latin typeface="Calibri" panose="020F0502020204030204" pitchFamily="34" charset="0"/>
                        </a:rPr>
                        <a:t>645.3166667</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chemeClr val="accent6">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652.2966667</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0.0201565</a:t>
                      </a:r>
                    </a:p>
                  </a:txBody>
                  <a:tcPr marL="9525" marR="9525" marT="9525" marB="0" anchor="b">
                    <a:solidFill>
                      <a:srgbClr val="FFC000"/>
                    </a:solidFill>
                  </a:tcPr>
                </a:tc>
                <a:extLst>
                  <a:ext uri="{0D108BD9-81ED-4DB2-BD59-A6C34878D82A}">
                    <a16:rowId xmlns:a16="http://schemas.microsoft.com/office/drawing/2014/main" val="706524836"/>
                  </a:ext>
                </a:extLst>
              </a:tr>
              <a:tr h="370840">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777800818"/>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3</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3</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3</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35039041"/>
                  </a:ext>
                </a:extLst>
              </a:tr>
              <a:tr h="370840">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14 min 0.65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840.65</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35 min 53.17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2153.17</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15.332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0.015332</a:t>
                      </a:r>
                    </a:p>
                  </a:txBody>
                  <a:tcPr marL="9525" marR="9525" marT="9525" marB="0" anchor="b">
                    <a:solidFill>
                      <a:srgbClr val="FFC000"/>
                    </a:solidFill>
                  </a:tcPr>
                </a:tc>
                <a:extLst>
                  <a:ext uri="{0D108BD9-81ED-4DB2-BD59-A6C34878D82A}">
                    <a16:rowId xmlns:a16="http://schemas.microsoft.com/office/drawing/2014/main" val="642009924"/>
                  </a:ext>
                </a:extLst>
              </a:tr>
              <a:tr h="370840">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14 min 12.67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852.67</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34 min 11.52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2051.52</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15.168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0.015168</a:t>
                      </a:r>
                    </a:p>
                  </a:txBody>
                  <a:tcPr marL="9525" marR="9525" marT="9525" marB="0" anchor="b">
                    <a:solidFill>
                      <a:srgbClr val="FFC000"/>
                    </a:solidFill>
                  </a:tcPr>
                </a:tc>
                <a:extLst>
                  <a:ext uri="{0D108BD9-81ED-4DB2-BD59-A6C34878D82A}">
                    <a16:rowId xmlns:a16="http://schemas.microsoft.com/office/drawing/2014/main" val="782579957"/>
                  </a:ext>
                </a:extLst>
              </a:tr>
              <a:tr h="370840">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14 min 26.43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866.43</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34 min 13.34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2053.34</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13.698 ms</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0.013698</a:t>
                      </a:r>
                    </a:p>
                  </a:txBody>
                  <a:tcPr marL="9525" marR="9525" marT="9525" marB="0" anchor="b">
                    <a:solidFill>
                      <a:srgbClr val="FFC000"/>
                    </a:solidFill>
                  </a:tcPr>
                </a:tc>
                <a:extLst>
                  <a:ext uri="{0D108BD9-81ED-4DB2-BD59-A6C34878D82A}">
                    <a16:rowId xmlns:a16="http://schemas.microsoft.com/office/drawing/2014/main" val="2571763222"/>
                  </a:ext>
                </a:extLst>
              </a:tr>
              <a:tr h="370840">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853.25</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2086.01</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0.014732667</a:t>
                      </a:r>
                    </a:p>
                  </a:txBody>
                  <a:tcPr marL="9525" marR="9525" marT="9525" marB="0" anchor="b">
                    <a:solidFill>
                      <a:srgbClr val="FFC000"/>
                    </a:solidFill>
                  </a:tcPr>
                </a:tc>
                <a:extLst>
                  <a:ext uri="{0D108BD9-81ED-4DB2-BD59-A6C34878D82A}">
                    <a16:rowId xmlns:a16="http://schemas.microsoft.com/office/drawing/2014/main" val="1893119043"/>
                  </a:ext>
                </a:extLst>
              </a:tr>
            </a:tbl>
          </a:graphicData>
        </a:graphic>
      </p:graphicFrame>
    </p:spTree>
    <p:extLst>
      <p:ext uri="{BB962C8B-B14F-4D97-AF65-F5344CB8AC3E}">
        <p14:creationId xmlns:p14="http://schemas.microsoft.com/office/powerpoint/2010/main" val="3242836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Total Numerical Results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95066852"/>
              </p:ext>
            </p:extLst>
          </p:nvPr>
        </p:nvGraphicFramePr>
        <p:xfrm>
          <a:off x="838200" y="1825625"/>
          <a:ext cx="10515599" cy="4820920"/>
        </p:xfrm>
        <a:graphic>
          <a:graphicData uri="http://schemas.openxmlformats.org/drawingml/2006/table">
            <a:tbl>
              <a:tblPr firstRow="1" bandRow="1">
                <a:tableStyleId>{5C22544A-7EE6-4342-B048-85BDC9FD1C3A}</a:tableStyleId>
              </a:tblPr>
              <a:tblGrid>
                <a:gridCol w="1102567">
                  <a:extLst>
                    <a:ext uri="{9D8B030D-6E8A-4147-A177-3AD203B41FA5}">
                      <a16:colId xmlns:a16="http://schemas.microsoft.com/office/drawing/2014/main" val="2097352671"/>
                    </a:ext>
                  </a:extLst>
                </a:gridCol>
                <a:gridCol w="989045">
                  <a:extLst>
                    <a:ext uri="{9D8B030D-6E8A-4147-A177-3AD203B41FA5}">
                      <a16:colId xmlns:a16="http://schemas.microsoft.com/office/drawing/2014/main" val="1326822478"/>
                    </a:ext>
                  </a:extLst>
                </a:gridCol>
                <a:gridCol w="1147666">
                  <a:extLst>
                    <a:ext uri="{9D8B030D-6E8A-4147-A177-3AD203B41FA5}">
                      <a16:colId xmlns:a16="http://schemas.microsoft.com/office/drawing/2014/main" val="3247404872"/>
                    </a:ext>
                  </a:extLst>
                </a:gridCol>
                <a:gridCol w="1110342">
                  <a:extLst>
                    <a:ext uri="{9D8B030D-6E8A-4147-A177-3AD203B41FA5}">
                      <a16:colId xmlns:a16="http://schemas.microsoft.com/office/drawing/2014/main" val="3621868520"/>
                    </a:ext>
                  </a:extLst>
                </a:gridCol>
                <a:gridCol w="1035698">
                  <a:extLst>
                    <a:ext uri="{9D8B030D-6E8A-4147-A177-3AD203B41FA5}">
                      <a16:colId xmlns:a16="http://schemas.microsoft.com/office/drawing/2014/main" val="4177605539"/>
                    </a:ext>
                  </a:extLst>
                </a:gridCol>
                <a:gridCol w="1268964">
                  <a:extLst>
                    <a:ext uri="{9D8B030D-6E8A-4147-A177-3AD203B41FA5}">
                      <a16:colId xmlns:a16="http://schemas.microsoft.com/office/drawing/2014/main" val="354151807"/>
                    </a:ext>
                  </a:extLst>
                </a:gridCol>
                <a:gridCol w="942391">
                  <a:extLst>
                    <a:ext uri="{9D8B030D-6E8A-4147-A177-3AD203B41FA5}">
                      <a16:colId xmlns:a16="http://schemas.microsoft.com/office/drawing/2014/main" val="1125209526"/>
                    </a:ext>
                  </a:extLst>
                </a:gridCol>
                <a:gridCol w="1026368">
                  <a:extLst>
                    <a:ext uri="{9D8B030D-6E8A-4147-A177-3AD203B41FA5}">
                      <a16:colId xmlns:a16="http://schemas.microsoft.com/office/drawing/2014/main" val="2321564920"/>
                    </a:ext>
                  </a:extLst>
                </a:gridCol>
                <a:gridCol w="1892558">
                  <a:extLst>
                    <a:ext uri="{9D8B030D-6E8A-4147-A177-3AD203B41FA5}">
                      <a16:colId xmlns:a16="http://schemas.microsoft.com/office/drawing/2014/main" val="1601466221"/>
                    </a:ext>
                  </a:extLst>
                </a:gridCol>
              </a:tblGrid>
              <a:tr h="370840">
                <a:tc>
                  <a:txBody>
                    <a:bodyPr/>
                    <a:lstStyle/>
                    <a:p>
                      <a:pPr algn="l" fontAlgn="b"/>
                      <a:r>
                        <a:rPr lang="en-US" sz="1100" b="1" i="0" u="none" strike="noStrike" dirty="0">
                          <a:solidFill>
                            <a:srgbClr val="000000"/>
                          </a:solidFill>
                          <a:effectLst/>
                          <a:latin typeface="Calibri" panose="020F0502020204030204" pitchFamily="34" charset="0"/>
                        </a:rPr>
                        <a:t>MySQL (</a:t>
                      </a:r>
                      <a:r>
                        <a:rPr lang="en-US" sz="1100" b="1" i="0" u="none" strike="noStrike" dirty="0" err="1">
                          <a:solidFill>
                            <a:srgbClr val="000000"/>
                          </a:solidFill>
                          <a:effectLst/>
                          <a:latin typeface="Calibri" panose="020F0502020204030204" pitchFamily="34" charset="0"/>
                        </a:rPr>
                        <a:t>InnoDB</a:t>
                      </a:r>
                      <a:r>
                        <a:rPr lang="en-US" sz="1100" b="1" i="0" u="none" strike="noStrike" dirty="0">
                          <a:solidFill>
                            <a:srgbClr val="000000"/>
                          </a:solidFill>
                          <a:effectLst/>
                          <a:latin typeface="Calibri" panose="020F0502020204030204" pitchFamily="34" charset="0"/>
                        </a:rPr>
                        <a:t>)</a:t>
                      </a:r>
                    </a:p>
                  </a:txBody>
                  <a:tcPr marL="9525" marR="9525" marT="9525" marB="0" anchor="b"/>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MySQL (</a:t>
                      </a:r>
                      <a:r>
                        <a:rPr lang="en-US" sz="1100" b="1" i="0" u="none" strike="noStrike" dirty="0" err="1">
                          <a:solidFill>
                            <a:srgbClr val="000000"/>
                          </a:solidFill>
                          <a:effectLst/>
                          <a:latin typeface="Calibri" panose="020F0502020204030204" pitchFamily="34" charset="0"/>
                        </a:rPr>
                        <a:t>MyISAM</a:t>
                      </a:r>
                      <a:r>
                        <a:rPr lang="en-US" sz="1100" b="1" i="0" u="none" strike="noStrike" dirty="0">
                          <a:solidFill>
                            <a:srgbClr val="000000"/>
                          </a:solidFill>
                          <a:effectLst/>
                          <a:latin typeface="Calibri" panose="020F0502020204030204" pitchFamily="34" charset="0"/>
                        </a:rPr>
                        <a:t>)</a:t>
                      </a:r>
                    </a:p>
                  </a:txBody>
                  <a:tcPr marL="9525" marR="9525" marT="9525" marB="0" anchor="b">
                    <a:solidFill>
                      <a:schemeClr val="accent6">
                        <a:lumMod val="40000"/>
                        <a:lumOff val="60000"/>
                      </a:schemeClr>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err="1">
                          <a:solidFill>
                            <a:srgbClr val="000000"/>
                          </a:solidFill>
                          <a:effectLst/>
                          <a:latin typeface="Calibri" panose="020F0502020204030204" pitchFamily="34" charset="0"/>
                        </a:rPr>
                        <a:t>Monetdb</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4189326237"/>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TIME</a:t>
                      </a: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TIME</a:t>
                      </a: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p>
                  </a:txBody>
                  <a:tcPr marL="9525" marR="9525" marT="9525" marB="0" anchor="b">
                    <a:solidFill>
                      <a:srgbClr val="FFC000"/>
                    </a:solidFill>
                  </a:tcPr>
                </a:tc>
                <a:tc>
                  <a:txBody>
                    <a:bodyPr/>
                    <a:lstStyle/>
                    <a:p>
                      <a:pPr algn="ctr" fontAlgn="b"/>
                      <a:r>
                        <a:rPr lang="en-US" sz="1100" b="1" i="0" u="none" strike="noStrike">
                          <a:solidFill>
                            <a:srgbClr val="000000"/>
                          </a:solidFill>
                          <a:effectLst/>
                          <a:latin typeface="Calibri" panose="020F0502020204030204" pitchFamily="34" charset="0"/>
                        </a:rPr>
                        <a:t>TIME</a:t>
                      </a: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TIME (in seconds)</a:t>
                      </a:r>
                    </a:p>
                  </a:txBody>
                  <a:tcPr marL="9525" marR="9525" marT="9525" marB="0" anchor="b">
                    <a:solidFill>
                      <a:srgbClr val="FFC000"/>
                    </a:solidFill>
                  </a:tcPr>
                </a:tc>
                <a:extLst>
                  <a:ext uri="{0D108BD9-81ED-4DB2-BD59-A6C34878D82A}">
                    <a16:rowId xmlns:a16="http://schemas.microsoft.com/office/drawing/2014/main" val="372588298"/>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4</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4</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3505016544"/>
                  </a:ext>
                </a:extLst>
              </a:tr>
              <a:tr h="370840">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.48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0.48</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0.29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0.29</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rgbClr val="FFC000"/>
                    </a:solidFill>
                  </a:tcPr>
                </a:tc>
                <a:tc>
                  <a:txBody>
                    <a:bodyPr/>
                    <a:lstStyle/>
                    <a:p>
                      <a:pPr algn="ctr" fontAlgn="b"/>
                      <a:r>
                        <a:rPr lang="en-US" sz="1100" b="0" i="0" u="none" strike="noStrike">
                          <a:solidFill>
                            <a:srgbClr val="000000"/>
                          </a:solidFill>
                          <a:effectLst/>
                          <a:latin typeface="Calibri" panose="020F0502020204030204" pitchFamily="34" charset="0"/>
                        </a:rPr>
                        <a:t>12.992 ms</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0.012992</a:t>
                      </a:r>
                    </a:p>
                  </a:txBody>
                  <a:tcPr marL="9525" marR="9525" marT="9525" marB="0" anchor="b">
                    <a:solidFill>
                      <a:srgbClr val="FFC000"/>
                    </a:solidFill>
                  </a:tcPr>
                </a:tc>
                <a:extLst>
                  <a:ext uri="{0D108BD9-81ED-4DB2-BD59-A6C34878D82A}">
                    <a16:rowId xmlns:a16="http://schemas.microsoft.com/office/drawing/2014/main" val="3368560518"/>
                  </a:ext>
                </a:extLst>
              </a:tr>
              <a:tr h="370840">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.49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0.49</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0.30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0.30</a:t>
                      </a: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10.641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0.010641</a:t>
                      </a:r>
                    </a:p>
                  </a:txBody>
                  <a:tcPr marL="9525" marR="9525" marT="9525" marB="0" anchor="b">
                    <a:solidFill>
                      <a:srgbClr val="FFC000"/>
                    </a:solidFill>
                  </a:tcPr>
                </a:tc>
                <a:extLst>
                  <a:ext uri="{0D108BD9-81ED-4DB2-BD59-A6C34878D82A}">
                    <a16:rowId xmlns:a16="http://schemas.microsoft.com/office/drawing/2014/main" val="49789190"/>
                  </a:ext>
                </a:extLst>
              </a:tr>
              <a:tr h="370840">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.48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0.48</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0.29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0.29</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run 3</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10.308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0.010308</a:t>
                      </a:r>
                    </a:p>
                  </a:txBody>
                  <a:tcPr marL="9525" marR="9525" marT="9525" marB="0" anchor="b">
                    <a:solidFill>
                      <a:srgbClr val="FFC000"/>
                    </a:solidFill>
                  </a:tcPr>
                </a:tc>
                <a:extLst>
                  <a:ext uri="{0D108BD9-81ED-4DB2-BD59-A6C34878D82A}">
                    <a16:rowId xmlns:a16="http://schemas.microsoft.com/office/drawing/2014/main" val="286972050"/>
                  </a:ext>
                </a:extLst>
              </a:tr>
              <a:tr h="370840">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a:solidFill>
                            <a:srgbClr val="000000"/>
                          </a:solidFill>
                          <a:effectLst/>
                          <a:latin typeface="Calibri" panose="020F0502020204030204" pitchFamily="34" charset="0"/>
                        </a:rPr>
                        <a:t>0.483333333</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0.293333333</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Average time</a:t>
                      </a: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0.011313667</a:t>
                      </a:r>
                    </a:p>
                  </a:txBody>
                  <a:tcPr marL="9525" marR="9525" marT="9525" marB="0" anchor="b">
                    <a:solidFill>
                      <a:srgbClr val="FFC000"/>
                    </a:solidFill>
                  </a:tcPr>
                </a:tc>
                <a:extLst>
                  <a:ext uri="{0D108BD9-81ED-4DB2-BD59-A6C34878D82A}">
                    <a16:rowId xmlns:a16="http://schemas.microsoft.com/office/drawing/2014/main" val="2559109357"/>
                  </a:ext>
                </a:extLst>
              </a:tr>
              <a:tr h="370840">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268598977"/>
                  </a:ext>
                </a:extLst>
              </a:tr>
              <a:tr h="370840">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5</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Query</a:t>
                      </a:r>
                      <a:r>
                        <a:rPr lang="en-US" sz="1100" b="1" i="0" u="none" strike="noStrike" baseline="0" dirty="0">
                          <a:solidFill>
                            <a:srgbClr val="000000"/>
                          </a:solidFill>
                          <a:effectLst/>
                          <a:latin typeface="Calibri" panose="020F0502020204030204" pitchFamily="34" charset="0"/>
                        </a:rPr>
                        <a:t> 5</a:t>
                      </a:r>
                      <a:endParaRPr lang="en-US" sz="1100" b="1"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4624816"/>
                  </a:ext>
                </a:extLst>
              </a:tr>
              <a:tr h="370840">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2 min 18.08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138.08</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1</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5 min 36.59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336.59</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run 1</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18.776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0.018776</a:t>
                      </a:r>
                    </a:p>
                  </a:txBody>
                  <a:tcPr marL="9525" marR="9525" marT="9525" marB="0" anchor="b">
                    <a:solidFill>
                      <a:srgbClr val="FFC000"/>
                    </a:solidFill>
                  </a:tcPr>
                </a:tc>
                <a:extLst>
                  <a:ext uri="{0D108BD9-81ED-4DB2-BD59-A6C34878D82A}">
                    <a16:rowId xmlns:a16="http://schemas.microsoft.com/office/drawing/2014/main" val="2414804420"/>
                  </a:ext>
                </a:extLst>
              </a:tr>
              <a:tr h="370840">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2 min 19.34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139.34</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2</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5 min 39.10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339.1</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run 2</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21.746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0.021746</a:t>
                      </a:r>
                    </a:p>
                  </a:txBody>
                  <a:tcPr marL="9525" marR="9525" marT="9525" marB="0" anchor="b">
                    <a:solidFill>
                      <a:srgbClr val="FFC000"/>
                    </a:solidFill>
                  </a:tcPr>
                </a:tc>
                <a:extLst>
                  <a:ext uri="{0D108BD9-81ED-4DB2-BD59-A6C34878D82A}">
                    <a16:rowId xmlns:a16="http://schemas.microsoft.com/office/drawing/2014/main" val="1151251792"/>
                  </a:ext>
                </a:extLst>
              </a:tr>
              <a:tr h="370840">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2 min 14.04 sec</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134.04</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run 3</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5 min 36.14 sec</a:t>
                      </a:r>
                    </a:p>
                  </a:txBody>
                  <a:tcPr marL="9525" marR="9525" marT="9525" marB="0" anchor="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336.14</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run 3</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15.775 </a:t>
                      </a:r>
                      <a:r>
                        <a:rPr lang="en-US" sz="1100" b="0" i="0" u="none" strike="noStrike" dirty="0" err="1">
                          <a:solidFill>
                            <a:srgbClr val="000000"/>
                          </a:solidFill>
                          <a:effectLst/>
                          <a:latin typeface="Calibri" panose="020F0502020204030204" pitchFamily="34" charset="0"/>
                        </a:rPr>
                        <a:t>ms</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Calibri" panose="020F0502020204030204" pitchFamily="34" charset="0"/>
                        </a:rPr>
                        <a:t>0.015775</a:t>
                      </a:r>
                    </a:p>
                  </a:txBody>
                  <a:tcPr marL="9525" marR="9525" marT="9525" marB="0" anchor="b">
                    <a:solidFill>
                      <a:srgbClr val="FFC000"/>
                    </a:solidFill>
                  </a:tcPr>
                </a:tc>
                <a:extLst>
                  <a:ext uri="{0D108BD9-81ED-4DB2-BD59-A6C34878D82A}">
                    <a16:rowId xmlns:a16="http://schemas.microsoft.com/office/drawing/2014/main" val="610979987"/>
                  </a:ext>
                </a:extLst>
              </a:tr>
              <a:tr h="370840">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0" u="none" strike="noStrike" dirty="0">
                          <a:solidFill>
                            <a:srgbClr val="000000"/>
                          </a:solidFill>
                          <a:effectLst/>
                          <a:latin typeface="Calibri" panose="020F0502020204030204" pitchFamily="34" charset="0"/>
                        </a:rPr>
                        <a:t>137.1533333</a:t>
                      </a:r>
                    </a:p>
                  </a:txBody>
                  <a:tcPr marL="9525" marR="9525" marT="9525" marB="0" anchor="b"/>
                </a:tc>
                <a:tc>
                  <a:txBody>
                    <a:bodyPr/>
                    <a:lstStyle/>
                    <a:p>
                      <a:pPr algn="l" fontAlgn="b"/>
                      <a:r>
                        <a:rPr lang="en-US" sz="1100" b="1" i="0" u="none" strike="noStrike" dirty="0">
                          <a:solidFill>
                            <a:srgbClr val="000000"/>
                          </a:solidFill>
                          <a:effectLst/>
                          <a:latin typeface="Calibri" panose="020F0502020204030204" pitchFamily="34" charset="0"/>
                        </a:rPr>
                        <a:t>Average time</a:t>
                      </a:r>
                    </a:p>
                  </a:txBody>
                  <a:tcPr marL="9525" marR="9525" marT="9525" marB="0" anchor="b">
                    <a:solidFill>
                      <a:schemeClr val="accent6">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337.2766667</a:t>
                      </a:r>
                    </a:p>
                  </a:txBody>
                  <a:tcPr marL="9525" marR="9525" marT="9525" marB="0" anchor="b">
                    <a:solidFill>
                      <a:schemeClr val="accent6">
                        <a:lumMod val="40000"/>
                        <a:lumOff val="60000"/>
                      </a:schemeClr>
                    </a:solidFill>
                  </a:tcPr>
                </a:tc>
                <a:tc>
                  <a:txBody>
                    <a:bodyPr/>
                    <a:lstStyle/>
                    <a:p>
                      <a:pPr algn="l" fontAlgn="b"/>
                      <a:r>
                        <a:rPr lang="en-US" sz="1100" b="1" i="0" u="none" strike="noStrike">
                          <a:solidFill>
                            <a:srgbClr val="000000"/>
                          </a:solidFill>
                          <a:effectLst/>
                          <a:latin typeface="Calibri" panose="020F0502020204030204" pitchFamily="34" charset="0"/>
                        </a:rPr>
                        <a:t>Average time</a:t>
                      </a:r>
                    </a:p>
                  </a:txBody>
                  <a:tcPr marL="9525" marR="9525" marT="9525"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ctr" fontAlgn="b"/>
                      <a:r>
                        <a:rPr lang="en-US" sz="1100" b="1" i="0" u="none" strike="noStrike" dirty="0">
                          <a:solidFill>
                            <a:srgbClr val="000000"/>
                          </a:solidFill>
                          <a:effectLst/>
                          <a:latin typeface="Calibri" panose="020F0502020204030204" pitchFamily="34" charset="0"/>
                        </a:rPr>
                        <a:t>0.018765667</a:t>
                      </a:r>
                    </a:p>
                  </a:txBody>
                  <a:tcPr marL="9525" marR="9525" marT="9525" marB="0" anchor="b">
                    <a:solidFill>
                      <a:srgbClr val="FFC000"/>
                    </a:solidFill>
                  </a:tcPr>
                </a:tc>
                <a:extLst>
                  <a:ext uri="{0D108BD9-81ED-4DB2-BD59-A6C34878D82A}">
                    <a16:rowId xmlns:a16="http://schemas.microsoft.com/office/drawing/2014/main" val="2862877545"/>
                  </a:ext>
                </a:extLst>
              </a:tr>
            </a:tbl>
          </a:graphicData>
        </a:graphic>
      </p:graphicFrame>
    </p:spTree>
    <p:extLst>
      <p:ext uri="{BB962C8B-B14F-4D97-AF65-F5344CB8AC3E}">
        <p14:creationId xmlns:p14="http://schemas.microsoft.com/office/powerpoint/2010/main" val="4092269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3163170"/>
              </p:ext>
            </p:extLst>
          </p:nvPr>
        </p:nvGraphicFramePr>
        <p:xfrm>
          <a:off x="765111" y="1844286"/>
          <a:ext cx="10681999" cy="3779520"/>
        </p:xfrm>
        <a:graphic>
          <a:graphicData uri="http://schemas.openxmlformats.org/drawingml/2006/table">
            <a:tbl>
              <a:tblPr firstRow="1" bandRow="1">
                <a:tableStyleId>{5C22544A-7EE6-4342-B048-85BDC9FD1C3A}</a:tableStyleId>
              </a:tblPr>
              <a:tblGrid>
                <a:gridCol w="1296955">
                  <a:extLst>
                    <a:ext uri="{9D8B030D-6E8A-4147-A177-3AD203B41FA5}">
                      <a16:colId xmlns:a16="http://schemas.microsoft.com/office/drawing/2014/main" val="818523585"/>
                    </a:ext>
                  </a:extLst>
                </a:gridCol>
                <a:gridCol w="1212979">
                  <a:extLst>
                    <a:ext uri="{9D8B030D-6E8A-4147-A177-3AD203B41FA5}">
                      <a16:colId xmlns:a16="http://schemas.microsoft.com/office/drawing/2014/main" val="2139802817"/>
                    </a:ext>
                  </a:extLst>
                </a:gridCol>
                <a:gridCol w="1399592">
                  <a:extLst>
                    <a:ext uri="{9D8B030D-6E8A-4147-A177-3AD203B41FA5}">
                      <a16:colId xmlns:a16="http://schemas.microsoft.com/office/drawing/2014/main" val="281842582"/>
                    </a:ext>
                  </a:extLst>
                </a:gridCol>
                <a:gridCol w="1390261">
                  <a:extLst>
                    <a:ext uri="{9D8B030D-6E8A-4147-A177-3AD203B41FA5}">
                      <a16:colId xmlns:a16="http://schemas.microsoft.com/office/drawing/2014/main" val="2013234934"/>
                    </a:ext>
                  </a:extLst>
                </a:gridCol>
                <a:gridCol w="1707502">
                  <a:extLst>
                    <a:ext uri="{9D8B030D-6E8A-4147-A177-3AD203B41FA5}">
                      <a16:colId xmlns:a16="http://schemas.microsoft.com/office/drawing/2014/main" val="93815671"/>
                    </a:ext>
                  </a:extLst>
                </a:gridCol>
                <a:gridCol w="1838131">
                  <a:extLst>
                    <a:ext uri="{9D8B030D-6E8A-4147-A177-3AD203B41FA5}">
                      <a16:colId xmlns:a16="http://schemas.microsoft.com/office/drawing/2014/main" val="4068576183"/>
                    </a:ext>
                  </a:extLst>
                </a:gridCol>
                <a:gridCol w="1836579">
                  <a:extLst>
                    <a:ext uri="{9D8B030D-6E8A-4147-A177-3AD203B41FA5}">
                      <a16:colId xmlns:a16="http://schemas.microsoft.com/office/drawing/2014/main" val="1041314657"/>
                    </a:ext>
                  </a:extLst>
                </a:gridCol>
              </a:tblGrid>
              <a:tr h="370840">
                <a:tc>
                  <a:txBody>
                    <a:bodyPr/>
                    <a:lstStyle/>
                    <a:p>
                      <a:pPr algn="ctr"/>
                      <a:r>
                        <a:rPr lang="en-US" dirty="0">
                          <a:solidFill>
                            <a:schemeClr val="tx1"/>
                          </a:solidFill>
                        </a:rPr>
                        <a:t>Queries</a:t>
                      </a:r>
                    </a:p>
                  </a:txBody>
                  <a:tcPr/>
                </a:tc>
                <a:tc>
                  <a:txBody>
                    <a:bodyPr/>
                    <a:lstStyle/>
                    <a:p>
                      <a:pPr algn="ctr"/>
                      <a:r>
                        <a:rPr lang="en-US" dirty="0">
                          <a:solidFill>
                            <a:schemeClr val="tx1"/>
                          </a:solidFill>
                        </a:rPr>
                        <a:t>MySQL</a:t>
                      </a:r>
                      <a:r>
                        <a:rPr lang="en-US" baseline="0" dirty="0">
                          <a:solidFill>
                            <a:schemeClr val="tx1"/>
                          </a:solidFill>
                        </a:rPr>
                        <a:t> (</a:t>
                      </a:r>
                      <a:r>
                        <a:rPr lang="en-US" baseline="0" dirty="0" err="1">
                          <a:solidFill>
                            <a:schemeClr val="tx1"/>
                          </a:solidFill>
                        </a:rPr>
                        <a:t>InnoDB</a:t>
                      </a:r>
                      <a:r>
                        <a:rPr lang="en-US" baseline="0" dirty="0">
                          <a:solidFill>
                            <a:schemeClr val="tx1"/>
                          </a:solidFill>
                        </a:rPr>
                        <a:t>)</a:t>
                      </a:r>
                      <a:endParaRPr lang="en-US" dirty="0">
                        <a:solidFill>
                          <a:schemeClr val="tx1"/>
                        </a:solidFill>
                      </a:endParaRPr>
                    </a:p>
                  </a:txBody>
                  <a:tcPr/>
                </a:tc>
                <a:tc>
                  <a:txBody>
                    <a:bodyPr/>
                    <a:lstStyle/>
                    <a:p>
                      <a:pPr algn="ctr"/>
                      <a:r>
                        <a:rPr lang="en-US" dirty="0">
                          <a:solidFill>
                            <a:schemeClr val="tx1"/>
                          </a:solidFill>
                        </a:rPr>
                        <a:t>MySQL (</a:t>
                      </a:r>
                      <a:r>
                        <a:rPr lang="en-US" dirty="0" err="1">
                          <a:solidFill>
                            <a:schemeClr val="tx1"/>
                          </a:solidFill>
                        </a:rPr>
                        <a:t>MyISAM</a:t>
                      </a:r>
                      <a:r>
                        <a:rPr lang="en-US" dirty="0">
                          <a:solidFill>
                            <a:schemeClr val="tx1"/>
                          </a:solidFill>
                        </a:rPr>
                        <a:t>)</a:t>
                      </a:r>
                    </a:p>
                  </a:txBody>
                  <a:tcPr>
                    <a:solidFill>
                      <a:schemeClr val="accent6">
                        <a:lumMod val="40000"/>
                        <a:lumOff val="60000"/>
                      </a:schemeClr>
                    </a:solidFill>
                  </a:tcPr>
                </a:tc>
                <a:tc>
                  <a:txBody>
                    <a:bodyPr/>
                    <a:lstStyle/>
                    <a:p>
                      <a:pPr algn="ctr"/>
                      <a:r>
                        <a:rPr lang="en-US" dirty="0" err="1">
                          <a:solidFill>
                            <a:schemeClr val="tx1"/>
                          </a:solidFill>
                        </a:rPr>
                        <a:t>Monetdb</a:t>
                      </a:r>
                      <a:endParaRPr lang="en-US" dirty="0">
                        <a:solidFill>
                          <a:schemeClr val="tx1"/>
                        </a:solidFill>
                      </a:endParaRPr>
                    </a:p>
                  </a:txBody>
                  <a:tcPr>
                    <a:solidFill>
                      <a:schemeClr val="accent4"/>
                    </a:solidFill>
                  </a:tcPr>
                </a:tc>
                <a:tc>
                  <a:txBody>
                    <a:bodyPr/>
                    <a:lstStyle/>
                    <a:p>
                      <a:pPr algn="ctr"/>
                      <a:r>
                        <a:rPr lang="en-US" dirty="0" err="1">
                          <a:solidFill>
                            <a:schemeClr val="tx1"/>
                          </a:solidFill>
                        </a:rPr>
                        <a:t>InnoDB</a:t>
                      </a:r>
                      <a:r>
                        <a:rPr lang="en-US" dirty="0">
                          <a:solidFill>
                            <a:schemeClr val="tx1"/>
                          </a:solidFill>
                        </a:rPr>
                        <a:t>/ </a:t>
                      </a:r>
                      <a:r>
                        <a:rPr lang="en-US" dirty="0" err="1">
                          <a:solidFill>
                            <a:schemeClr val="tx1"/>
                          </a:solidFill>
                        </a:rPr>
                        <a:t>MyISAM</a:t>
                      </a:r>
                      <a:endParaRPr lang="en-US" dirty="0">
                        <a:solidFill>
                          <a:schemeClr val="tx1"/>
                        </a:solidFill>
                      </a:endParaRPr>
                    </a:p>
                  </a:txBody>
                  <a:tcPr/>
                </a:tc>
                <a:tc>
                  <a:txBody>
                    <a:bodyPr/>
                    <a:lstStyle/>
                    <a:p>
                      <a:pPr algn="ctr"/>
                      <a:r>
                        <a:rPr lang="en-US" dirty="0" err="1">
                          <a:solidFill>
                            <a:schemeClr val="tx1"/>
                          </a:solidFill>
                        </a:rPr>
                        <a:t>InnoDB</a:t>
                      </a:r>
                      <a:r>
                        <a:rPr lang="en-US" dirty="0">
                          <a:solidFill>
                            <a:schemeClr val="tx1"/>
                          </a:solidFill>
                        </a:rPr>
                        <a:t>/ </a:t>
                      </a:r>
                      <a:r>
                        <a:rPr lang="en-US" dirty="0" err="1">
                          <a:solidFill>
                            <a:schemeClr val="tx1"/>
                          </a:solidFill>
                        </a:rPr>
                        <a:t>Monetdb</a:t>
                      </a:r>
                      <a:endParaRPr lang="en-US" dirty="0">
                        <a:solidFill>
                          <a:schemeClr val="tx1"/>
                        </a:solidFill>
                      </a:endParaRPr>
                    </a:p>
                  </a:txBody>
                  <a:tcPr/>
                </a:tc>
                <a:tc>
                  <a:txBody>
                    <a:bodyPr/>
                    <a:lstStyle/>
                    <a:p>
                      <a:pPr algn="ctr"/>
                      <a:r>
                        <a:rPr lang="en-US" dirty="0" err="1">
                          <a:solidFill>
                            <a:schemeClr val="tx1"/>
                          </a:solidFill>
                        </a:rPr>
                        <a:t>MyISAM</a:t>
                      </a:r>
                      <a:r>
                        <a:rPr lang="en-US" dirty="0">
                          <a:solidFill>
                            <a:schemeClr val="tx1"/>
                          </a:solidFill>
                        </a:rPr>
                        <a:t>/ </a:t>
                      </a:r>
                      <a:r>
                        <a:rPr lang="en-US" dirty="0" err="1">
                          <a:solidFill>
                            <a:schemeClr val="tx1"/>
                          </a:solidFill>
                        </a:rPr>
                        <a:t>Monetdb</a:t>
                      </a:r>
                      <a:endParaRPr lang="en-US" dirty="0">
                        <a:solidFill>
                          <a:schemeClr val="tx1"/>
                        </a:solidFill>
                      </a:endParaRPr>
                    </a:p>
                  </a:txBody>
                  <a:tcPr/>
                </a:tc>
                <a:extLst>
                  <a:ext uri="{0D108BD9-81ED-4DB2-BD59-A6C34878D82A}">
                    <a16:rowId xmlns:a16="http://schemas.microsoft.com/office/drawing/2014/main" val="747700409"/>
                  </a:ext>
                </a:extLst>
              </a:tr>
              <a:tr h="370840">
                <a:tc>
                  <a:txBody>
                    <a:bodyPr/>
                    <a:lstStyle/>
                    <a:p>
                      <a:pPr algn="ctr"/>
                      <a:endParaRPr lang="en-US" dirty="0">
                        <a:solidFill>
                          <a:schemeClr val="tx1"/>
                        </a:solidFill>
                      </a:endParaRPr>
                    </a:p>
                  </a:txBody>
                  <a:tcPr/>
                </a:tc>
                <a:tc>
                  <a:txBody>
                    <a:bodyPr/>
                    <a:lstStyle/>
                    <a:p>
                      <a:pPr algn="ctr"/>
                      <a:r>
                        <a:rPr lang="en-US" sz="1200" dirty="0">
                          <a:solidFill>
                            <a:schemeClr val="tx1"/>
                          </a:solidFill>
                        </a:rPr>
                        <a:t>Average</a:t>
                      </a:r>
                      <a:r>
                        <a:rPr lang="en-US" sz="1200" baseline="0" dirty="0">
                          <a:solidFill>
                            <a:schemeClr val="tx1"/>
                          </a:solidFill>
                        </a:rPr>
                        <a:t> time</a:t>
                      </a:r>
                      <a:endParaRPr lang="en-US" sz="12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Average</a:t>
                      </a:r>
                      <a:r>
                        <a:rPr lang="en-US" sz="1200" baseline="0" dirty="0">
                          <a:solidFill>
                            <a:schemeClr val="tx1"/>
                          </a:solidFill>
                        </a:rPr>
                        <a:t> time</a:t>
                      </a:r>
                      <a:endParaRPr lang="en-US" sz="1200" dirty="0">
                        <a:solidFill>
                          <a:schemeClr val="tx1"/>
                        </a:solidFill>
                      </a:endParaRPr>
                    </a:p>
                    <a:p>
                      <a:pPr algn="ctr"/>
                      <a:endParaRPr lang="en-US" dirty="0">
                        <a:solidFill>
                          <a:schemeClr val="tx1"/>
                        </a:solidFill>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Average</a:t>
                      </a:r>
                      <a:r>
                        <a:rPr lang="en-US" sz="1200" baseline="0" dirty="0">
                          <a:solidFill>
                            <a:schemeClr val="tx1"/>
                          </a:solidFill>
                        </a:rPr>
                        <a:t> time</a:t>
                      </a:r>
                      <a:endParaRPr lang="en-US" sz="1200" dirty="0">
                        <a:solidFill>
                          <a:schemeClr val="tx1"/>
                        </a:solidFill>
                      </a:endParaRPr>
                    </a:p>
                    <a:p>
                      <a:pPr algn="ctr"/>
                      <a:endParaRPr lang="en-US" dirty="0">
                        <a:solidFill>
                          <a:schemeClr val="tx1"/>
                        </a:solidFill>
                      </a:endParaRPr>
                    </a:p>
                  </a:txBody>
                  <a:tcPr>
                    <a:solidFill>
                      <a:schemeClr val="accent4"/>
                    </a:solidFill>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3733931607"/>
                  </a:ext>
                </a:extLst>
              </a:tr>
              <a:tr h="370840">
                <a:tc>
                  <a:txBody>
                    <a:bodyPr/>
                    <a:lstStyle/>
                    <a:p>
                      <a:pPr algn="ctr"/>
                      <a:r>
                        <a:rPr lang="en-US" dirty="0">
                          <a:solidFill>
                            <a:schemeClr val="tx1"/>
                          </a:solidFill>
                        </a:rPr>
                        <a:t>Query 1</a:t>
                      </a:r>
                    </a:p>
                  </a:txBody>
                  <a:tcPr/>
                </a:tc>
                <a:tc>
                  <a:txBody>
                    <a:bodyPr/>
                    <a:lstStyle/>
                    <a:p>
                      <a:pPr algn="ctr"/>
                      <a:r>
                        <a:rPr lang="en-US" dirty="0">
                          <a:solidFill>
                            <a:schemeClr val="tx1"/>
                          </a:solidFill>
                        </a:rPr>
                        <a:t>26.157</a:t>
                      </a:r>
                    </a:p>
                  </a:txBody>
                  <a:tcPr/>
                </a:tc>
                <a:tc>
                  <a:txBody>
                    <a:bodyPr/>
                    <a:lstStyle/>
                    <a:p>
                      <a:pPr algn="ctr"/>
                      <a:r>
                        <a:rPr lang="en-US" dirty="0">
                          <a:solidFill>
                            <a:schemeClr val="tx1"/>
                          </a:solidFill>
                        </a:rPr>
                        <a:t>25.977</a:t>
                      </a:r>
                    </a:p>
                  </a:txBody>
                  <a:tcPr>
                    <a:solidFill>
                      <a:schemeClr val="accent6">
                        <a:lumMod val="40000"/>
                        <a:lumOff val="60000"/>
                      </a:schemeClr>
                    </a:solidFill>
                  </a:tcPr>
                </a:tc>
                <a:tc>
                  <a:txBody>
                    <a:bodyPr/>
                    <a:lstStyle/>
                    <a:p>
                      <a:pPr algn="ctr"/>
                      <a:r>
                        <a:rPr lang="en-US" dirty="0">
                          <a:solidFill>
                            <a:schemeClr val="tx1"/>
                          </a:solidFill>
                        </a:rPr>
                        <a:t>0.0121</a:t>
                      </a:r>
                    </a:p>
                  </a:txBody>
                  <a:tcPr>
                    <a:solidFill>
                      <a:schemeClr val="accent4"/>
                    </a:solidFill>
                  </a:tcPr>
                </a:tc>
                <a:tc>
                  <a:txBody>
                    <a:bodyPr/>
                    <a:lstStyle/>
                    <a:p>
                      <a:pPr algn="ctr"/>
                      <a:r>
                        <a:rPr lang="en-US" sz="1400" dirty="0">
                          <a:solidFill>
                            <a:schemeClr val="tx1"/>
                          </a:solidFill>
                        </a:rPr>
                        <a:t>0.0069 times faster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2,168 times faster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2,153 times faster than </a:t>
                      </a:r>
                      <a:r>
                        <a:rPr lang="en-US" sz="1400" dirty="0" err="1">
                          <a:solidFill>
                            <a:schemeClr val="tx1"/>
                          </a:solidFill>
                        </a:rPr>
                        <a:t>MyISAM</a:t>
                      </a:r>
                      <a:endParaRPr lang="en-US" sz="1400" dirty="0">
                        <a:solidFill>
                          <a:schemeClr val="tx1"/>
                        </a:solidFill>
                      </a:endParaRPr>
                    </a:p>
                  </a:txBody>
                  <a:tcPr/>
                </a:tc>
                <a:extLst>
                  <a:ext uri="{0D108BD9-81ED-4DB2-BD59-A6C34878D82A}">
                    <a16:rowId xmlns:a16="http://schemas.microsoft.com/office/drawing/2014/main" val="3110483377"/>
                  </a:ext>
                </a:extLst>
              </a:tr>
              <a:tr h="370840">
                <a:tc>
                  <a:txBody>
                    <a:bodyPr/>
                    <a:lstStyle/>
                    <a:p>
                      <a:pPr algn="ctr"/>
                      <a:r>
                        <a:rPr lang="en-US" dirty="0">
                          <a:solidFill>
                            <a:schemeClr val="tx1"/>
                          </a:solidFill>
                        </a:rPr>
                        <a:t>Query 2</a:t>
                      </a:r>
                    </a:p>
                  </a:txBody>
                  <a:tcPr/>
                </a:tc>
                <a:tc>
                  <a:txBody>
                    <a:bodyPr/>
                    <a:lstStyle/>
                    <a:p>
                      <a:pPr algn="ctr"/>
                      <a:r>
                        <a:rPr lang="en-US" dirty="0">
                          <a:solidFill>
                            <a:schemeClr val="tx1"/>
                          </a:solidFill>
                        </a:rPr>
                        <a:t>645.317</a:t>
                      </a:r>
                    </a:p>
                  </a:txBody>
                  <a:tcPr/>
                </a:tc>
                <a:tc>
                  <a:txBody>
                    <a:bodyPr/>
                    <a:lstStyle/>
                    <a:p>
                      <a:pPr algn="ctr"/>
                      <a:r>
                        <a:rPr lang="en-US" dirty="0">
                          <a:solidFill>
                            <a:schemeClr val="tx1"/>
                          </a:solidFill>
                        </a:rPr>
                        <a:t>652.297</a:t>
                      </a:r>
                    </a:p>
                  </a:txBody>
                  <a:tcPr>
                    <a:solidFill>
                      <a:schemeClr val="accent6">
                        <a:lumMod val="40000"/>
                        <a:lumOff val="60000"/>
                      </a:schemeClr>
                    </a:solidFill>
                  </a:tcPr>
                </a:tc>
                <a:tc>
                  <a:txBody>
                    <a:bodyPr/>
                    <a:lstStyle/>
                    <a:p>
                      <a:pPr algn="ctr"/>
                      <a:r>
                        <a:rPr lang="en-US" dirty="0">
                          <a:solidFill>
                            <a:schemeClr val="tx1"/>
                          </a:solidFill>
                        </a:rPr>
                        <a:t>0.0201</a:t>
                      </a:r>
                    </a:p>
                  </a:txBody>
                  <a:tcPr>
                    <a:solidFill>
                      <a:schemeClr val="accent4"/>
                    </a:solidFill>
                  </a:tcPr>
                </a:tc>
                <a:tc>
                  <a:txBody>
                    <a:bodyPr/>
                    <a:lstStyle/>
                    <a:p>
                      <a:pPr algn="ctr"/>
                      <a:r>
                        <a:rPr lang="en-US" sz="1400" dirty="0">
                          <a:solidFill>
                            <a:schemeClr val="tx1"/>
                          </a:solidFill>
                        </a:rPr>
                        <a:t>0.0108 times slower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32,015 times faster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32,361 times faster than </a:t>
                      </a:r>
                      <a:r>
                        <a:rPr lang="en-US" sz="1400" dirty="0" err="1">
                          <a:solidFill>
                            <a:schemeClr val="tx1"/>
                          </a:solidFill>
                        </a:rPr>
                        <a:t>MyISAM</a:t>
                      </a:r>
                      <a:endParaRPr lang="en-US" sz="1400" dirty="0">
                        <a:solidFill>
                          <a:schemeClr val="tx1"/>
                        </a:solidFill>
                      </a:endParaRPr>
                    </a:p>
                  </a:txBody>
                  <a:tcPr/>
                </a:tc>
                <a:extLst>
                  <a:ext uri="{0D108BD9-81ED-4DB2-BD59-A6C34878D82A}">
                    <a16:rowId xmlns:a16="http://schemas.microsoft.com/office/drawing/2014/main" val="649951715"/>
                  </a:ext>
                </a:extLst>
              </a:tr>
              <a:tr h="370840">
                <a:tc>
                  <a:txBody>
                    <a:bodyPr/>
                    <a:lstStyle/>
                    <a:p>
                      <a:pPr algn="ctr"/>
                      <a:r>
                        <a:rPr lang="en-US" dirty="0">
                          <a:solidFill>
                            <a:schemeClr val="tx1"/>
                          </a:solidFill>
                        </a:rPr>
                        <a:t>Query 3</a:t>
                      </a:r>
                    </a:p>
                  </a:txBody>
                  <a:tcPr/>
                </a:tc>
                <a:tc>
                  <a:txBody>
                    <a:bodyPr/>
                    <a:lstStyle/>
                    <a:p>
                      <a:pPr algn="ctr"/>
                      <a:r>
                        <a:rPr lang="en-US" dirty="0">
                          <a:solidFill>
                            <a:schemeClr val="tx1"/>
                          </a:solidFill>
                        </a:rPr>
                        <a:t>853.25</a:t>
                      </a:r>
                    </a:p>
                  </a:txBody>
                  <a:tcPr/>
                </a:tc>
                <a:tc>
                  <a:txBody>
                    <a:bodyPr/>
                    <a:lstStyle/>
                    <a:p>
                      <a:pPr algn="ctr"/>
                      <a:r>
                        <a:rPr lang="en-US" dirty="0">
                          <a:solidFill>
                            <a:schemeClr val="tx1"/>
                          </a:solidFill>
                        </a:rPr>
                        <a:t>2086.01</a:t>
                      </a:r>
                    </a:p>
                  </a:txBody>
                  <a:tcPr>
                    <a:solidFill>
                      <a:schemeClr val="accent6">
                        <a:lumMod val="40000"/>
                        <a:lumOff val="60000"/>
                      </a:schemeClr>
                    </a:solidFill>
                  </a:tcPr>
                </a:tc>
                <a:tc>
                  <a:txBody>
                    <a:bodyPr/>
                    <a:lstStyle/>
                    <a:p>
                      <a:pPr algn="ctr"/>
                      <a:r>
                        <a:rPr lang="en-US" dirty="0">
                          <a:solidFill>
                            <a:schemeClr val="tx1"/>
                          </a:solidFill>
                        </a:rPr>
                        <a:t>0.0147</a:t>
                      </a:r>
                    </a:p>
                  </a:txBody>
                  <a:tcPr>
                    <a:solidFill>
                      <a:schemeClr val="accent4"/>
                    </a:solidFill>
                  </a:tcPr>
                </a:tc>
                <a:tc>
                  <a:txBody>
                    <a:bodyPr/>
                    <a:lstStyle/>
                    <a:p>
                      <a:pPr algn="ctr"/>
                      <a:r>
                        <a:rPr lang="en-US" sz="1400" dirty="0">
                          <a:solidFill>
                            <a:schemeClr val="tx1"/>
                          </a:solidFill>
                        </a:rPr>
                        <a:t>2.445 times slower than</a:t>
                      </a:r>
                      <a:r>
                        <a:rPr lang="en-US" sz="1400" baseline="0" dirty="0">
                          <a:solidFill>
                            <a:schemeClr val="tx1"/>
                          </a:solidFill>
                        </a:rPr>
                        <a:t> </a:t>
                      </a:r>
                      <a:r>
                        <a:rPr lang="en-US" sz="1400" baseline="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57,915 times faster than</a:t>
                      </a:r>
                      <a:r>
                        <a:rPr lang="en-US" sz="1400" baseline="0" dirty="0">
                          <a:solidFill>
                            <a:schemeClr val="tx1"/>
                          </a:solidFill>
                        </a:rPr>
                        <a:t> </a:t>
                      </a:r>
                      <a:r>
                        <a:rPr lang="en-US" sz="1400" baseline="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141,591 times faster than </a:t>
                      </a:r>
                      <a:r>
                        <a:rPr lang="en-US" sz="1400" dirty="0" err="1">
                          <a:solidFill>
                            <a:schemeClr val="tx1"/>
                          </a:solidFill>
                        </a:rPr>
                        <a:t>MyISAM</a:t>
                      </a:r>
                      <a:endParaRPr lang="en-US" sz="1400" dirty="0">
                        <a:solidFill>
                          <a:schemeClr val="tx1"/>
                        </a:solidFill>
                      </a:endParaRPr>
                    </a:p>
                  </a:txBody>
                  <a:tcPr/>
                </a:tc>
                <a:extLst>
                  <a:ext uri="{0D108BD9-81ED-4DB2-BD59-A6C34878D82A}">
                    <a16:rowId xmlns:a16="http://schemas.microsoft.com/office/drawing/2014/main" val="2446265437"/>
                  </a:ext>
                </a:extLst>
              </a:tr>
              <a:tr h="370840">
                <a:tc>
                  <a:txBody>
                    <a:bodyPr/>
                    <a:lstStyle/>
                    <a:p>
                      <a:pPr algn="ctr"/>
                      <a:r>
                        <a:rPr lang="en-US" dirty="0">
                          <a:solidFill>
                            <a:schemeClr val="tx1"/>
                          </a:solidFill>
                        </a:rPr>
                        <a:t>Query 4</a:t>
                      </a:r>
                    </a:p>
                  </a:txBody>
                  <a:tcPr/>
                </a:tc>
                <a:tc>
                  <a:txBody>
                    <a:bodyPr/>
                    <a:lstStyle/>
                    <a:p>
                      <a:pPr algn="ctr"/>
                      <a:r>
                        <a:rPr lang="en-US" dirty="0">
                          <a:solidFill>
                            <a:schemeClr val="tx1"/>
                          </a:solidFill>
                        </a:rPr>
                        <a:t>0.0483</a:t>
                      </a:r>
                    </a:p>
                  </a:txBody>
                  <a:tcPr/>
                </a:tc>
                <a:tc>
                  <a:txBody>
                    <a:bodyPr/>
                    <a:lstStyle/>
                    <a:p>
                      <a:pPr algn="ctr"/>
                      <a:r>
                        <a:rPr lang="en-US" dirty="0">
                          <a:solidFill>
                            <a:schemeClr val="tx1"/>
                          </a:solidFill>
                        </a:rPr>
                        <a:t>0.293</a:t>
                      </a:r>
                    </a:p>
                  </a:txBody>
                  <a:tcPr>
                    <a:solidFill>
                      <a:schemeClr val="accent6">
                        <a:lumMod val="40000"/>
                        <a:lumOff val="60000"/>
                      </a:schemeClr>
                    </a:solidFill>
                  </a:tcPr>
                </a:tc>
                <a:tc>
                  <a:txBody>
                    <a:bodyPr/>
                    <a:lstStyle/>
                    <a:p>
                      <a:pPr algn="ctr"/>
                      <a:r>
                        <a:rPr lang="en-US" dirty="0">
                          <a:solidFill>
                            <a:schemeClr val="tx1"/>
                          </a:solidFill>
                        </a:rPr>
                        <a:t>0.0113</a:t>
                      </a:r>
                    </a:p>
                  </a:txBody>
                  <a:tcPr>
                    <a:solidFill>
                      <a:schemeClr val="accent4"/>
                    </a:solidFill>
                  </a:tcPr>
                </a:tc>
                <a:tc>
                  <a:txBody>
                    <a:bodyPr/>
                    <a:lstStyle/>
                    <a:p>
                      <a:pPr algn="ctr"/>
                      <a:r>
                        <a:rPr lang="en-US" sz="1400" dirty="0">
                          <a:solidFill>
                            <a:schemeClr val="tx1"/>
                          </a:solidFill>
                        </a:rPr>
                        <a:t>1.648</a:t>
                      </a:r>
                      <a:r>
                        <a:rPr lang="en-US" sz="1400" baseline="0" dirty="0">
                          <a:solidFill>
                            <a:schemeClr val="tx1"/>
                          </a:solidFill>
                        </a:rPr>
                        <a:t> times faster than </a:t>
                      </a:r>
                      <a:r>
                        <a:rPr lang="en-US" sz="1400" baseline="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43 times faster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26 times faster than </a:t>
                      </a:r>
                      <a:r>
                        <a:rPr lang="en-US" sz="1400" dirty="0" err="1">
                          <a:solidFill>
                            <a:schemeClr val="tx1"/>
                          </a:solidFill>
                        </a:rPr>
                        <a:t>MyISAM</a:t>
                      </a:r>
                      <a:endParaRPr lang="en-US" sz="1400" dirty="0">
                        <a:solidFill>
                          <a:schemeClr val="tx1"/>
                        </a:solidFill>
                      </a:endParaRPr>
                    </a:p>
                  </a:txBody>
                  <a:tcPr/>
                </a:tc>
                <a:extLst>
                  <a:ext uri="{0D108BD9-81ED-4DB2-BD59-A6C34878D82A}">
                    <a16:rowId xmlns:a16="http://schemas.microsoft.com/office/drawing/2014/main" val="1866738651"/>
                  </a:ext>
                </a:extLst>
              </a:tr>
              <a:tr h="370840">
                <a:tc>
                  <a:txBody>
                    <a:bodyPr/>
                    <a:lstStyle/>
                    <a:p>
                      <a:pPr algn="ctr"/>
                      <a:r>
                        <a:rPr lang="en-US" dirty="0">
                          <a:solidFill>
                            <a:schemeClr val="tx1"/>
                          </a:solidFill>
                        </a:rPr>
                        <a:t>Query 5</a:t>
                      </a:r>
                    </a:p>
                  </a:txBody>
                  <a:tcPr/>
                </a:tc>
                <a:tc>
                  <a:txBody>
                    <a:bodyPr/>
                    <a:lstStyle/>
                    <a:p>
                      <a:pPr algn="ctr"/>
                      <a:r>
                        <a:rPr lang="en-US" dirty="0">
                          <a:solidFill>
                            <a:schemeClr val="tx1"/>
                          </a:solidFill>
                        </a:rPr>
                        <a:t>137.153</a:t>
                      </a:r>
                    </a:p>
                  </a:txBody>
                  <a:tcPr/>
                </a:tc>
                <a:tc>
                  <a:txBody>
                    <a:bodyPr/>
                    <a:lstStyle/>
                    <a:p>
                      <a:pPr algn="ctr"/>
                      <a:r>
                        <a:rPr lang="en-US" dirty="0">
                          <a:solidFill>
                            <a:schemeClr val="tx1"/>
                          </a:solidFill>
                        </a:rPr>
                        <a:t>337.277</a:t>
                      </a:r>
                    </a:p>
                  </a:txBody>
                  <a:tcPr>
                    <a:solidFill>
                      <a:schemeClr val="accent6">
                        <a:lumMod val="40000"/>
                        <a:lumOff val="60000"/>
                      </a:schemeClr>
                    </a:solidFill>
                  </a:tcPr>
                </a:tc>
                <a:tc>
                  <a:txBody>
                    <a:bodyPr/>
                    <a:lstStyle/>
                    <a:p>
                      <a:pPr algn="ctr"/>
                      <a:r>
                        <a:rPr lang="en-US" dirty="0">
                          <a:solidFill>
                            <a:schemeClr val="tx1"/>
                          </a:solidFill>
                        </a:rPr>
                        <a:t>0.0188</a:t>
                      </a:r>
                    </a:p>
                  </a:txBody>
                  <a:tcPr>
                    <a:solidFill>
                      <a:schemeClr val="accent4"/>
                    </a:solidFill>
                  </a:tcPr>
                </a:tc>
                <a:tc>
                  <a:txBody>
                    <a:bodyPr/>
                    <a:lstStyle/>
                    <a:p>
                      <a:pPr algn="ctr"/>
                      <a:r>
                        <a:rPr lang="en-US" sz="1400" dirty="0">
                          <a:solidFill>
                            <a:schemeClr val="tx1"/>
                          </a:solidFill>
                        </a:rPr>
                        <a:t>2.459 times slower than </a:t>
                      </a:r>
                      <a:r>
                        <a:rPr lang="en-US" sz="140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7309 times</a:t>
                      </a:r>
                      <a:r>
                        <a:rPr lang="en-US" sz="1400" baseline="0" dirty="0">
                          <a:solidFill>
                            <a:schemeClr val="tx1"/>
                          </a:solidFill>
                        </a:rPr>
                        <a:t> faster than </a:t>
                      </a:r>
                      <a:r>
                        <a:rPr lang="en-US" sz="1400" baseline="0" dirty="0" err="1">
                          <a:solidFill>
                            <a:schemeClr val="tx1"/>
                          </a:solidFill>
                        </a:rPr>
                        <a:t>InnoDB</a:t>
                      </a:r>
                      <a:endParaRPr lang="en-US" sz="1400" dirty="0">
                        <a:solidFill>
                          <a:schemeClr val="tx1"/>
                        </a:solidFill>
                      </a:endParaRPr>
                    </a:p>
                  </a:txBody>
                  <a:tcPr/>
                </a:tc>
                <a:tc>
                  <a:txBody>
                    <a:bodyPr/>
                    <a:lstStyle/>
                    <a:p>
                      <a:pPr algn="ctr"/>
                      <a:r>
                        <a:rPr lang="en-US" sz="1400" dirty="0">
                          <a:solidFill>
                            <a:schemeClr val="tx1"/>
                          </a:solidFill>
                        </a:rPr>
                        <a:t>17,973 times faster than </a:t>
                      </a:r>
                      <a:r>
                        <a:rPr lang="en-US" sz="1400" dirty="0" err="1">
                          <a:solidFill>
                            <a:schemeClr val="tx1"/>
                          </a:solidFill>
                        </a:rPr>
                        <a:t>MyISAM</a:t>
                      </a:r>
                      <a:endParaRPr lang="en-US" sz="1400" dirty="0">
                        <a:solidFill>
                          <a:schemeClr val="tx1"/>
                        </a:solidFill>
                      </a:endParaRPr>
                    </a:p>
                  </a:txBody>
                  <a:tcPr/>
                </a:tc>
                <a:extLst>
                  <a:ext uri="{0D108BD9-81ED-4DB2-BD59-A6C34878D82A}">
                    <a16:rowId xmlns:a16="http://schemas.microsoft.com/office/drawing/2014/main" val="630526678"/>
                  </a:ext>
                </a:extLst>
              </a:tr>
            </a:tbl>
          </a:graphicData>
        </a:graphic>
      </p:graphicFrame>
    </p:spTree>
    <p:extLst>
      <p:ext uri="{BB962C8B-B14F-4D97-AF65-F5344CB8AC3E}">
        <p14:creationId xmlns:p14="http://schemas.microsoft.com/office/powerpoint/2010/main" val="2845842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Challenges Encountered</a:t>
            </a:r>
          </a:p>
        </p:txBody>
      </p:sp>
      <p:sp>
        <p:nvSpPr>
          <p:cNvPr id="3" name="Content Placeholder 2"/>
          <p:cNvSpPr>
            <a:spLocks noGrp="1"/>
          </p:cNvSpPr>
          <p:nvPr>
            <p:ph idx="1"/>
          </p:nvPr>
        </p:nvSpPr>
        <p:spPr/>
        <p:txBody>
          <a:bodyPr/>
          <a:lstStyle/>
          <a:p>
            <a:r>
              <a:rPr lang="en-US" dirty="0"/>
              <a:t>Throughout this project I encountered several challenges:</a:t>
            </a:r>
          </a:p>
          <a:p>
            <a:pPr lvl="1"/>
            <a:r>
              <a:rPr lang="en-US" dirty="0"/>
              <a:t>The first difficulty encountered was the installation of the several programs used for this project</a:t>
            </a:r>
          </a:p>
          <a:p>
            <a:pPr lvl="1"/>
            <a:r>
              <a:rPr lang="en-US" dirty="0"/>
              <a:t>Once all programs were installed the next challenge was the uploading of the data to the databases</a:t>
            </a:r>
          </a:p>
          <a:p>
            <a:pPr lvl="1"/>
            <a:r>
              <a:rPr lang="en-US" dirty="0"/>
              <a:t>After all data was loaded into the database tables, one of the largest challenges was to examine each query and fill in  areas that needed exact information from the tables for the query to even run</a:t>
            </a:r>
          </a:p>
          <a:p>
            <a:pPr lvl="1"/>
            <a:r>
              <a:rPr lang="en-US" dirty="0"/>
              <a:t>The largest challenge I faced through this entire project was learning to use the command line to do everything as I have not had much experience with this.</a:t>
            </a:r>
          </a:p>
        </p:txBody>
      </p:sp>
    </p:spTree>
    <p:extLst>
      <p:ext uri="{BB962C8B-B14F-4D97-AF65-F5344CB8AC3E}">
        <p14:creationId xmlns:p14="http://schemas.microsoft.com/office/powerpoint/2010/main" val="1913566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Summary</a:t>
            </a:r>
          </a:p>
        </p:txBody>
      </p:sp>
      <p:sp>
        <p:nvSpPr>
          <p:cNvPr id="3" name="Content Placeholder 2"/>
          <p:cNvSpPr>
            <a:spLocks noGrp="1"/>
          </p:cNvSpPr>
          <p:nvPr>
            <p:ph idx="1"/>
          </p:nvPr>
        </p:nvSpPr>
        <p:spPr/>
        <p:txBody>
          <a:bodyPr/>
          <a:lstStyle/>
          <a:p>
            <a:r>
              <a:rPr lang="en-US" dirty="0"/>
              <a:t>A relational database is a digital database that organizes data into one or more tables of columns and rows.</a:t>
            </a:r>
          </a:p>
          <a:p>
            <a:r>
              <a:rPr lang="en-US" dirty="0"/>
              <a:t>Column-store databases store data as columns rather than rows</a:t>
            </a:r>
          </a:p>
          <a:p>
            <a:r>
              <a:rPr lang="en-US" dirty="0"/>
              <a:t>TPC-H is a </a:t>
            </a:r>
            <a:r>
              <a:rPr lang="en-US" dirty="0"/>
              <a:t>decision support benchmark that examine large volumes of data, execute queries with a high degree of complexity, and give answers to critical business questions</a:t>
            </a:r>
          </a:p>
          <a:p>
            <a:r>
              <a:rPr lang="en-US" dirty="0"/>
              <a:t>As the data shows from the tests conducted on the two different databases, column-store databases such as </a:t>
            </a:r>
            <a:r>
              <a:rPr lang="en-US" dirty="0" err="1"/>
              <a:t>Monetdb</a:t>
            </a:r>
            <a:r>
              <a:rPr lang="en-US" dirty="0"/>
              <a:t> are considerably faster in run time compared to traditional relational databases such as MySQL.</a:t>
            </a:r>
          </a:p>
          <a:p>
            <a:endParaRPr lang="en-US" dirty="0"/>
          </a:p>
        </p:txBody>
      </p:sp>
    </p:spTree>
    <p:extLst>
      <p:ext uri="{BB962C8B-B14F-4D97-AF65-F5344CB8AC3E}">
        <p14:creationId xmlns:p14="http://schemas.microsoft.com/office/powerpoint/2010/main" val="391787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History of MySQL</a:t>
            </a:r>
          </a:p>
        </p:txBody>
      </p:sp>
      <p:sp>
        <p:nvSpPr>
          <p:cNvPr id="3" name="Content Placeholder 2"/>
          <p:cNvSpPr>
            <a:spLocks noGrp="1"/>
          </p:cNvSpPr>
          <p:nvPr>
            <p:ph idx="1"/>
          </p:nvPr>
        </p:nvSpPr>
        <p:spPr/>
        <p:txBody>
          <a:bodyPr/>
          <a:lstStyle/>
          <a:p>
            <a:r>
              <a:rPr lang="en-US" dirty="0"/>
              <a:t>The world’s most popular open source relational database.</a:t>
            </a:r>
          </a:p>
          <a:p>
            <a:r>
              <a:rPr lang="en-US" dirty="0"/>
              <a:t>Leading database choice for web-based applications and used by high profile web properties including Facebook, Twitter, and </a:t>
            </a:r>
            <a:r>
              <a:rPr lang="en-US" dirty="0" err="1"/>
              <a:t>Youtube</a:t>
            </a:r>
            <a:r>
              <a:rPr lang="en-US" dirty="0"/>
              <a:t>.</a:t>
            </a:r>
          </a:p>
          <a:p>
            <a:r>
              <a:rPr lang="en-US" dirty="0"/>
              <a:t>Created by a Swedish company, MySQL AB, originally developed by David </a:t>
            </a:r>
            <a:r>
              <a:rPr lang="en-US" dirty="0" err="1"/>
              <a:t>Axmark</a:t>
            </a:r>
            <a:r>
              <a:rPr lang="en-US" dirty="0"/>
              <a:t> and </a:t>
            </a:r>
            <a:r>
              <a:rPr lang="en-US" dirty="0" err="1"/>
              <a:t>Micheal</a:t>
            </a:r>
            <a:r>
              <a:rPr lang="en-US" dirty="0"/>
              <a:t> </a:t>
            </a:r>
            <a:r>
              <a:rPr lang="en-US" dirty="0" err="1"/>
              <a:t>Widenius</a:t>
            </a:r>
            <a:r>
              <a:rPr lang="en-US" dirty="0"/>
              <a:t> in 1994.</a:t>
            </a:r>
          </a:p>
          <a:p>
            <a:r>
              <a:rPr lang="en-US" dirty="0"/>
              <a:t>First Version release on May 23, 1995.</a:t>
            </a:r>
          </a:p>
          <a:p>
            <a:r>
              <a:rPr lang="en-US" dirty="0"/>
              <a:t>MySQL AB was acquired by Sun Microsystems in 2008</a:t>
            </a:r>
          </a:p>
          <a:p>
            <a:r>
              <a:rPr lang="en-US" dirty="0"/>
              <a:t>Oracle acquired Sun Microsystems on January 27, 2010</a:t>
            </a:r>
          </a:p>
        </p:txBody>
      </p:sp>
    </p:spTree>
    <p:extLst>
      <p:ext uri="{BB962C8B-B14F-4D97-AF65-F5344CB8AC3E}">
        <p14:creationId xmlns:p14="http://schemas.microsoft.com/office/powerpoint/2010/main" val="49326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Relational Database?</a:t>
            </a:r>
          </a:p>
        </p:txBody>
      </p:sp>
      <p:sp>
        <p:nvSpPr>
          <p:cNvPr id="3" name="Content Placeholder 2"/>
          <p:cNvSpPr>
            <a:spLocks noGrp="1"/>
          </p:cNvSpPr>
          <p:nvPr>
            <p:ph idx="1"/>
          </p:nvPr>
        </p:nvSpPr>
        <p:spPr/>
        <p:txBody>
          <a:bodyPr/>
          <a:lstStyle/>
          <a:p>
            <a:r>
              <a:rPr lang="en-US" dirty="0" err="1"/>
              <a:t>MySql</a:t>
            </a:r>
            <a:r>
              <a:rPr lang="en-US" dirty="0"/>
              <a:t> is a relational database</a:t>
            </a:r>
          </a:p>
          <a:p>
            <a:r>
              <a:rPr lang="en-US" dirty="0"/>
              <a:t>A relational database is a digital database that organizes data into one or more tables of columns and rows.</a:t>
            </a:r>
          </a:p>
          <a:p>
            <a:r>
              <a:rPr lang="en-US" dirty="0"/>
              <a:t>Tables are known as relations</a:t>
            </a:r>
          </a:p>
          <a:p>
            <a:r>
              <a:rPr lang="en-US" dirty="0"/>
              <a:t>Each table represents one “entity type” such as customer or product</a:t>
            </a:r>
          </a:p>
          <a:p>
            <a:r>
              <a:rPr lang="en-US" dirty="0"/>
              <a:t>Rows (records) represent instances of that type of entity such as “Lee” or “chair”</a:t>
            </a:r>
          </a:p>
          <a:p>
            <a:r>
              <a:rPr lang="en-US" dirty="0"/>
              <a:t>Columns represent values to that instance such as address or price.</a:t>
            </a:r>
          </a:p>
        </p:txBody>
      </p:sp>
    </p:spTree>
    <p:extLst>
      <p:ext uri="{BB962C8B-B14F-4D97-AF65-F5344CB8AC3E}">
        <p14:creationId xmlns:p14="http://schemas.microsoft.com/office/powerpoint/2010/main" val="400853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Examples of a database</a:t>
            </a:r>
          </a:p>
        </p:txBody>
      </p:sp>
      <p:sp>
        <p:nvSpPr>
          <p:cNvPr id="13" name="Text Placeholder 12"/>
          <p:cNvSpPr>
            <a:spLocks noGrp="1"/>
          </p:cNvSpPr>
          <p:nvPr>
            <p:ph type="body" idx="1"/>
          </p:nvPr>
        </p:nvSpPr>
        <p:spPr>
          <a:xfrm>
            <a:off x="839788" y="1681163"/>
            <a:ext cx="5157787" cy="424474"/>
          </a:xfrm>
        </p:spPr>
        <p:txBody>
          <a:bodyPr/>
          <a:lstStyle/>
          <a:p>
            <a:r>
              <a:rPr lang="en-US" dirty="0"/>
              <a:t>Region Table</a:t>
            </a:r>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3216078086"/>
              </p:ext>
            </p:extLst>
          </p:nvPr>
        </p:nvGraphicFramePr>
        <p:xfrm>
          <a:off x="798731" y="2679509"/>
          <a:ext cx="5157788" cy="2421448"/>
        </p:xfrm>
        <a:graphic>
          <a:graphicData uri="http://schemas.openxmlformats.org/drawingml/2006/table">
            <a:tbl>
              <a:tblPr>
                <a:tableStyleId>{5C22544A-7EE6-4342-B048-85BDC9FD1C3A}</a:tableStyleId>
              </a:tblPr>
              <a:tblGrid>
                <a:gridCol w="921900">
                  <a:extLst>
                    <a:ext uri="{9D8B030D-6E8A-4147-A177-3AD203B41FA5}">
                      <a16:colId xmlns:a16="http://schemas.microsoft.com/office/drawing/2014/main" val="2284133175"/>
                    </a:ext>
                  </a:extLst>
                </a:gridCol>
                <a:gridCol w="947956">
                  <a:extLst>
                    <a:ext uri="{9D8B030D-6E8A-4147-A177-3AD203B41FA5}">
                      <a16:colId xmlns:a16="http://schemas.microsoft.com/office/drawing/2014/main" val="394212477"/>
                    </a:ext>
                  </a:extLst>
                </a:gridCol>
                <a:gridCol w="3287932">
                  <a:extLst>
                    <a:ext uri="{9D8B030D-6E8A-4147-A177-3AD203B41FA5}">
                      <a16:colId xmlns:a16="http://schemas.microsoft.com/office/drawing/2014/main" val="3507154481"/>
                    </a:ext>
                  </a:extLst>
                </a:gridCol>
              </a:tblGrid>
              <a:tr h="428778">
                <a:tc>
                  <a:txBody>
                    <a:bodyPr/>
                    <a:lstStyle/>
                    <a:p>
                      <a:pPr algn="l" fontAlgn="b"/>
                      <a:r>
                        <a:rPr lang="en-US" sz="1000" u="sng" strike="noStrike" dirty="0">
                          <a:effectLst/>
                          <a:latin typeface="Times New Roman" panose="02020603050405020304" pitchFamily="18" charset="0"/>
                          <a:cs typeface="Times New Roman" panose="02020603050405020304" pitchFamily="18" charset="0"/>
                        </a:rPr>
                        <a:t>R_REGIONKEY</a:t>
                      </a:r>
                      <a:endParaRPr lang="en-US" sz="1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sng" strike="noStrike" dirty="0">
                          <a:effectLst/>
                          <a:latin typeface="Times New Roman" panose="02020603050405020304" pitchFamily="18" charset="0"/>
                          <a:cs typeface="Times New Roman" panose="02020603050405020304" pitchFamily="18" charset="0"/>
                        </a:rPr>
                        <a:t>R_NAME</a:t>
                      </a:r>
                      <a:endParaRPr lang="en-US" sz="1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sng" strike="noStrike" dirty="0">
                          <a:effectLst/>
                          <a:latin typeface="Times New Roman" panose="02020603050405020304" pitchFamily="18" charset="0"/>
                          <a:cs typeface="Times New Roman" panose="02020603050405020304" pitchFamily="18" charset="0"/>
                        </a:rPr>
                        <a:t>R_COMMENT</a:t>
                      </a:r>
                      <a:endParaRPr lang="en-US" sz="1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1480159568"/>
                  </a:ext>
                </a:extLst>
              </a:tr>
              <a:tr h="300880">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4157597870"/>
                  </a:ext>
                </a:extLst>
              </a:tr>
              <a:tr h="394575">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0</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AFRICA</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none" strike="noStrike" dirty="0">
                          <a:effectLst/>
                          <a:latin typeface="Times New Roman" panose="02020603050405020304" pitchFamily="18" charset="0"/>
                          <a:cs typeface="Times New Roman" panose="02020603050405020304" pitchFamily="18" charset="0"/>
                        </a:rPr>
                        <a:t>lar deposits. blithely final packages cajole. regular waters are final requests. regular accounts are</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3171183589"/>
                  </a:ext>
                </a:extLst>
              </a:tr>
              <a:tr h="300880">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1</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AMERICA</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none" strike="noStrike" dirty="0" err="1">
                          <a:effectLst/>
                          <a:latin typeface="Times New Roman" panose="02020603050405020304" pitchFamily="18" charset="0"/>
                          <a:cs typeface="Times New Roman" panose="02020603050405020304" pitchFamily="18" charset="0"/>
                        </a:rPr>
                        <a:t>hs</a:t>
                      </a:r>
                      <a:r>
                        <a:rPr lang="en-US" sz="1000" u="none" strike="noStrike" dirty="0">
                          <a:effectLst/>
                          <a:latin typeface="Times New Roman" panose="02020603050405020304" pitchFamily="18" charset="0"/>
                          <a:cs typeface="Times New Roman" panose="02020603050405020304" pitchFamily="18" charset="0"/>
                        </a:rPr>
                        <a:t> use ironic, even requests. s </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1392794718"/>
                  </a:ext>
                </a:extLst>
              </a:tr>
              <a:tr h="300880">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ASIA</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none" strike="noStrike" dirty="0">
                          <a:effectLst/>
                          <a:latin typeface="Times New Roman" panose="02020603050405020304" pitchFamily="18" charset="0"/>
                          <a:cs typeface="Times New Roman" panose="02020603050405020304" pitchFamily="18" charset="0"/>
                        </a:rPr>
                        <a:t> </a:t>
                      </a:r>
                      <a:r>
                        <a:rPr lang="en-US" sz="1000" u="none" strike="noStrike" dirty="0" err="1">
                          <a:effectLst/>
                          <a:latin typeface="Times New Roman" panose="02020603050405020304" pitchFamily="18" charset="0"/>
                          <a:cs typeface="Times New Roman" panose="02020603050405020304" pitchFamily="18" charset="0"/>
                        </a:rPr>
                        <a:t>ges</a:t>
                      </a:r>
                      <a:r>
                        <a:rPr lang="en-US" sz="1000" u="none" strike="noStrike" dirty="0">
                          <a:effectLst/>
                          <a:latin typeface="Times New Roman" panose="02020603050405020304" pitchFamily="18" charset="0"/>
                          <a:cs typeface="Times New Roman" panose="02020603050405020304" pitchFamily="18" charset="0"/>
                        </a:rPr>
                        <a:t>. thinly even pinto beans ca  </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2340340744"/>
                  </a:ext>
                </a:extLst>
              </a:tr>
              <a:tr h="300880">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3</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EUROPE</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none" strike="noStrike" dirty="0" err="1">
                          <a:effectLst/>
                          <a:latin typeface="Times New Roman" panose="02020603050405020304" pitchFamily="18" charset="0"/>
                          <a:cs typeface="Times New Roman" panose="02020603050405020304" pitchFamily="18" charset="0"/>
                        </a:rPr>
                        <a:t>ly</a:t>
                      </a:r>
                      <a:r>
                        <a:rPr lang="en-US" sz="1000" u="none" strike="noStrike" dirty="0">
                          <a:effectLst/>
                          <a:latin typeface="Times New Roman" panose="02020603050405020304" pitchFamily="18" charset="0"/>
                          <a:cs typeface="Times New Roman" panose="02020603050405020304" pitchFamily="18" charset="0"/>
                        </a:rPr>
                        <a:t> final courts cajole furiously final excuse </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858265678"/>
                  </a:ext>
                </a:extLst>
              </a:tr>
              <a:tr h="394575">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4</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MIDDLE EAST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tc>
                  <a:txBody>
                    <a:bodyPr/>
                    <a:lstStyle/>
                    <a:p>
                      <a:pPr algn="l" fontAlgn="b"/>
                      <a:r>
                        <a:rPr lang="en-US" sz="1000" u="none" strike="noStrike" dirty="0" err="1">
                          <a:effectLst/>
                          <a:latin typeface="Times New Roman" panose="02020603050405020304" pitchFamily="18" charset="0"/>
                          <a:cs typeface="Times New Roman" panose="02020603050405020304" pitchFamily="18" charset="0"/>
                        </a:rPr>
                        <a:t>uickly</a:t>
                      </a:r>
                      <a:r>
                        <a:rPr lang="en-US" sz="1000" u="none" strike="noStrike" dirty="0">
                          <a:effectLst/>
                          <a:latin typeface="Times New Roman" panose="02020603050405020304" pitchFamily="18" charset="0"/>
                          <a:cs typeface="Times New Roman" panose="02020603050405020304" pitchFamily="18" charset="0"/>
                        </a:rPr>
                        <a:t> special accounts cajole carefully blithely close requests. carefully final asymptotes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655" marR="5655" marT="9525" marB="0" anchor="b"/>
                </a:tc>
                <a:extLst>
                  <a:ext uri="{0D108BD9-81ED-4DB2-BD59-A6C34878D82A}">
                    <a16:rowId xmlns:a16="http://schemas.microsoft.com/office/drawing/2014/main" val="3438104538"/>
                  </a:ext>
                </a:extLst>
              </a:tr>
            </a:tbl>
          </a:graphicData>
        </a:graphic>
      </p:graphicFrame>
      <p:sp>
        <p:nvSpPr>
          <p:cNvPr id="14" name="Text Placeholder 13"/>
          <p:cNvSpPr>
            <a:spLocks noGrp="1"/>
          </p:cNvSpPr>
          <p:nvPr>
            <p:ph type="body" sz="quarter" idx="3"/>
          </p:nvPr>
        </p:nvSpPr>
        <p:spPr>
          <a:xfrm>
            <a:off x="6172200" y="1681163"/>
            <a:ext cx="5183188" cy="541920"/>
          </a:xfrm>
        </p:spPr>
        <p:txBody>
          <a:bodyPr/>
          <a:lstStyle/>
          <a:p>
            <a:r>
              <a:rPr lang="en-US" dirty="0"/>
              <a:t>Nation Table</a:t>
            </a:r>
          </a:p>
        </p:txBody>
      </p:sp>
      <p:graphicFrame>
        <p:nvGraphicFramePr>
          <p:cNvPr id="22" name="Content Placeholder 21"/>
          <p:cNvGraphicFramePr>
            <a:graphicFrameLocks noGrp="1"/>
          </p:cNvGraphicFramePr>
          <p:nvPr>
            <p:ph sz="quarter" idx="4"/>
            <p:extLst>
              <p:ext uri="{D42A27DB-BD31-4B8C-83A1-F6EECF244321}">
                <p14:modId xmlns:p14="http://schemas.microsoft.com/office/powerpoint/2010/main" val="60164617"/>
              </p:ext>
            </p:extLst>
          </p:nvPr>
        </p:nvGraphicFramePr>
        <p:xfrm>
          <a:off x="6172200" y="2668308"/>
          <a:ext cx="4834157" cy="2440725"/>
        </p:xfrm>
        <a:graphic>
          <a:graphicData uri="http://schemas.openxmlformats.org/drawingml/2006/table">
            <a:tbl>
              <a:tblPr firstRow="1" bandRow="1">
                <a:tableStyleId>{5C22544A-7EE6-4342-B048-85BDC9FD1C3A}</a:tableStyleId>
              </a:tblPr>
              <a:tblGrid>
                <a:gridCol w="846957">
                  <a:extLst>
                    <a:ext uri="{9D8B030D-6E8A-4147-A177-3AD203B41FA5}">
                      <a16:colId xmlns:a16="http://schemas.microsoft.com/office/drawing/2014/main" val="409206743"/>
                    </a:ext>
                  </a:extLst>
                </a:gridCol>
                <a:gridCol w="1009307">
                  <a:extLst>
                    <a:ext uri="{9D8B030D-6E8A-4147-A177-3AD203B41FA5}">
                      <a16:colId xmlns:a16="http://schemas.microsoft.com/office/drawing/2014/main" val="2068086169"/>
                    </a:ext>
                  </a:extLst>
                </a:gridCol>
                <a:gridCol w="1103196">
                  <a:extLst>
                    <a:ext uri="{9D8B030D-6E8A-4147-A177-3AD203B41FA5}">
                      <a16:colId xmlns:a16="http://schemas.microsoft.com/office/drawing/2014/main" val="1478225581"/>
                    </a:ext>
                  </a:extLst>
                </a:gridCol>
                <a:gridCol w="1874697">
                  <a:extLst>
                    <a:ext uri="{9D8B030D-6E8A-4147-A177-3AD203B41FA5}">
                      <a16:colId xmlns:a16="http://schemas.microsoft.com/office/drawing/2014/main" val="3684374137"/>
                    </a:ext>
                  </a:extLst>
                </a:gridCol>
              </a:tblGrid>
              <a:tr h="388165">
                <a:tc>
                  <a:txBody>
                    <a:bodyPr/>
                    <a:lstStyle/>
                    <a:p>
                      <a:r>
                        <a:rPr lang="en-US" sz="1000" u="sng" dirty="0">
                          <a:latin typeface="Times New Roman" panose="02020603050405020304" pitchFamily="18" charset="0"/>
                          <a:cs typeface="Times New Roman" panose="02020603050405020304" pitchFamily="18" charset="0"/>
                        </a:rPr>
                        <a:t>N_NATIONKEY</a:t>
                      </a:r>
                    </a:p>
                  </a:txBody>
                  <a:tcPr/>
                </a:tc>
                <a:tc>
                  <a:txBody>
                    <a:bodyPr/>
                    <a:lstStyle/>
                    <a:p>
                      <a:r>
                        <a:rPr lang="en-US" sz="1000" u="sng" dirty="0">
                          <a:latin typeface="Times New Roman" panose="02020603050405020304" pitchFamily="18" charset="0"/>
                          <a:cs typeface="Times New Roman" panose="02020603050405020304" pitchFamily="18" charset="0"/>
                        </a:rPr>
                        <a:t>N_NAME</a:t>
                      </a:r>
                    </a:p>
                  </a:txBody>
                  <a:tcPr/>
                </a:tc>
                <a:tc>
                  <a:txBody>
                    <a:bodyPr/>
                    <a:lstStyle/>
                    <a:p>
                      <a:r>
                        <a:rPr lang="en-US" sz="1000" u="sng" dirty="0">
                          <a:latin typeface="Times New Roman" panose="02020603050405020304" pitchFamily="18" charset="0"/>
                          <a:cs typeface="Times New Roman" panose="02020603050405020304" pitchFamily="18" charset="0"/>
                        </a:rPr>
                        <a:t>N_REGIONKEY</a:t>
                      </a:r>
                    </a:p>
                  </a:txBody>
                  <a:tcPr/>
                </a:tc>
                <a:tc>
                  <a:txBody>
                    <a:bodyPr/>
                    <a:lstStyle/>
                    <a:p>
                      <a:r>
                        <a:rPr lang="en-US" sz="1000" u="sng" dirty="0">
                          <a:latin typeface="Times New Roman" panose="02020603050405020304" pitchFamily="18" charset="0"/>
                          <a:cs typeface="Times New Roman" panose="02020603050405020304" pitchFamily="18" charset="0"/>
                        </a:rPr>
                        <a:t>N_COMMENT</a:t>
                      </a:r>
                    </a:p>
                  </a:txBody>
                  <a:tcPr/>
                </a:tc>
                <a:extLst>
                  <a:ext uri="{0D108BD9-81ED-4DB2-BD59-A6C34878D82A}">
                    <a16:rowId xmlns:a16="http://schemas.microsoft.com/office/drawing/2014/main" val="1412250166"/>
                  </a:ext>
                </a:extLst>
              </a:tr>
              <a:tr h="304306">
                <a:tc>
                  <a:txBody>
                    <a:bodyPr/>
                    <a:lstStyle/>
                    <a:p>
                      <a:endParaRPr lang="en-US" sz="1000" dirty="0">
                        <a:latin typeface="Times New Roman" panose="02020603050405020304" pitchFamily="18" charset="0"/>
                        <a:cs typeface="Times New Roman" panose="02020603050405020304" pitchFamily="18" charset="0"/>
                      </a:endParaRPr>
                    </a:p>
                  </a:txBody>
                  <a:tcPr/>
                </a:tc>
                <a:tc>
                  <a:txBody>
                    <a:bodyPr/>
                    <a:lstStyle/>
                    <a:p>
                      <a:endParaRPr lang="en-US" sz="1000">
                        <a:latin typeface="Times New Roman" panose="02020603050405020304" pitchFamily="18" charset="0"/>
                        <a:cs typeface="Times New Roman" panose="02020603050405020304" pitchFamily="18" charset="0"/>
                      </a:endParaRPr>
                    </a:p>
                  </a:txBody>
                  <a:tcPr/>
                </a:tc>
                <a:tc>
                  <a:txBody>
                    <a:bodyPr/>
                    <a:lstStyle/>
                    <a:p>
                      <a:endParaRPr lang="en-US" sz="1000">
                        <a:latin typeface="Times New Roman" panose="02020603050405020304" pitchFamily="18" charset="0"/>
                        <a:cs typeface="Times New Roman" panose="02020603050405020304" pitchFamily="18" charset="0"/>
                      </a:endParaRPr>
                    </a:p>
                  </a:txBody>
                  <a:tcPr/>
                </a:tc>
                <a:tc>
                  <a:txBody>
                    <a:bodyPr/>
                    <a:lstStyle/>
                    <a:p>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6352323"/>
                  </a:ext>
                </a:extLst>
              </a:tr>
              <a:tr h="377189">
                <a:tc>
                  <a:txBody>
                    <a:bodyPr/>
                    <a:lstStyle/>
                    <a:p>
                      <a:pPr algn="ctr"/>
                      <a:r>
                        <a:rPr lang="en-US" sz="1000" dirty="0">
                          <a:latin typeface="Times New Roman" panose="02020603050405020304" pitchFamily="18" charset="0"/>
                          <a:cs typeface="Times New Roman" panose="02020603050405020304" pitchFamily="18" charset="0"/>
                        </a:rPr>
                        <a:t>0</a:t>
                      </a:r>
                    </a:p>
                  </a:txBody>
                  <a:tcPr/>
                </a:tc>
                <a:tc>
                  <a:txBody>
                    <a:bodyPr/>
                    <a:lstStyle/>
                    <a:p>
                      <a:pPr algn="ctr"/>
                      <a:r>
                        <a:rPr lang="en-US" sz="1000" dirty="0">
                          <a:latin typeface="Times New Roman" panose="02020603050405020304" pitchFamily="18" charset="0"/>
                          <a:cs typeface="Times New Roman" panose="02020603050405020304" pitchFamily="18" charset="0"/>
                        </a:rPr>
                        <a:t>ALGERIA</a:t>
                      </a:r>
                    </a:p>
                  </a:txBody>
                  <a:tcPr/>
                </a:tc>
                <a:tc>
                  <a:txBody>
                    <a:bodyPr/>
                    <a:lstStyle/>
                    <a:p>
                      <a:pPr algn="ctr"/>
                      <a:r>
                        <a:rPr lang="en-US" sz="1000" dirty="0">
                          <a:latin typeface="Times New Roman" panose="02020603050405020304" pitchFamily="18" charset="0"/>
                          <a:cs typeface="Times New Roman" panose="02020603050405020304" pitchFamily="18" charset="0"/>
                        </a:rPr>
                        <a:t>0</a:t>
                      </a:r>
                    </a:p>
                  </a:txBody>
                  <a:tcPr/>
                </a:tc>
                <a:tc>
                  <a:txBody>
                    <a:bodyPr/>
                    <a:lstStyle/>
                    <a:p>
                      <a:r>
                        <a:rPr lang="en-US" sz="1000" dirty="0">
                          <a:latin typeface="Times New Roman" panose="02020603050405020304" pitchFamily="18" charset="0"/>
                          <a:cs typeface="Times New Roman" panose="02020603050405020304" pitchFamily="18" charset="0"/>
                        </a:rPr>
                        <a:t>haggle. carefully final </a:t>
                      </a:r>
                    </a:p>
                  </a:txBody>
                  <a:tcPr/>
                </a:tc>
                <a:extLst>
                  <a:ext uri="{0D108BD9-81ED-4DB2-BD59-A6C34878D82A}">
                    <a16:rowId xmlns:a16="http://schemas.microsoft.com/office/drawing/2014/main" val="741561345"/>
                  </a:ext>
                </a:extLst>
              </a:tr>
              <a:tr h="377189">
                <a:tc>
                  <a:txBody>
                    <a:bodyPr/>
                    <a:lstStyle/>
                    <a:p>
                      <a:pPr algn="ctr"/>
                      <a:r>
                        <a:rPr lang="en-US" sz="1000" dirty="0">
                          <a:latin typeface="Times New Roman" panose="02020603050405020304" pitchFamily="18" charset="0"/>
                          <a:cs typeface="Times New Roman" panose="02020603050405020304" pitchFamily="18" charset="0"/>
                        </a:rPr>
                        <a:t>1</a:t>
                      </a:r>
                    </a:p>
                  </a:txBody>
                  <a:tcPr/>
                </a:tc>
                <a:tc>
                  <a:txBody>
                    <a:bodyPr/>
                    <a:lstStyle/>
                    <a:p>
                      <a:pPr algn="ctr"/>
                      <a:r>
                        <a:rPr lang="en-US" sz="1000" dirty="0">
                          <a:latin typeface="Times New Roman" panose="02020603050405020304" pitchFamily="18" charset="0"/>
                          <a:cs typeface="Times New Roman" panose="02020603050405020304" pitchFamily="18" charset="0"/>
                        </a:rPr>
                        <a:t>ARGINTINA</a:t>
                      </a:r>
                    </a:p>
                  </a:txBody>
                  <a:tcPr/>
                </a:tc>
                <a:tc>
                  <a:txBody>
                    <a:bodyPr/>
                    <a:lstStyle/>
                    <a:p>
                      <a:pPr algn="ctr"/>
                      <a:r>
                        <a:rPr lang="en-US" sz="1000" dirty="0">
                          <a:latin typeface="Times New Roman" panose="02020603050405020304" pitchFamily="18" charset="0"/>
                          <a:cs typeface="Times New Roman" panose="02020603050405020304" pitchFamily="18" charset="0"/>
                        </a:rPr>
                        <a:t>1</a:t>
                      </a:r>
                    </a:p>
                  </a:txBody>
                  <a:tcPr/>
                </a:tc>
                <a:tc>
                  <a:txBody>
                    <a:bodyPr/>
                    <a:lstStyle/>
                    <a:p>
                      <a:r>
                        <a:rPr lang="en-US" sz="1000" dirty="0">
                          <a:latin typeface="Times New Roman" panose="02020603050405020304" pitchFamily="18" charset="0"/>
                          <a:cs typeface="Times New Roman" panose="02020603050405020304" pitchFamily="18" charset="0"/>
                        </a:rPr>
                        <a:t>al foxes promise slyly </a:t>
                      </a:r>
                    </a:p>
                  </a:txBody>
                  <a:tcPr/>
                </a:tc>
                <a:extLst>
                  <a:ext uri="{0D108BD9-81ED-4DB2-BD59-A6C34878D82A}">
                    <a16:rowId xmlns:a16="http://schemas.microsoft.com/office/drawing/2014/main" val="3931890964"/>
                  </a:ext>
                </a:extLst>
              </a:tr>
              <a:tr h="377189">
                <a:tc>
                  <a:txBody>
                    <a:bodyPr/>
                    <a:lstStyle/>
                    <a:p>
                      <a:pPr algn="ctr"/>
                      <a:r>
                        <a:rPr lang="en-US" sz="1000" dirty="0">
                          <a:latin typeface="Times New Roman" panose="02020603050405020304" pitchFamily="18" charset="0"/>
                          <a:cs typeface="Times New Roman" panose="02020603050405020304" pitchFamily="18" charset="0"/>
                        </a:rPr>
                        <a:t>2</a:t>
                      </a:r>
                    </a:p>
                  </a:txBody>
                  <a:tcPr/>
                </a:tc>
                <a:tc>
                  <a:txBody>
                    <a:bodyPr/>
                    <a:lstStyle/>
                    <a:p>
                      <a:pPr algn="ctr"/>
                      <a:r>
                        <a:rPr lang="en-US" sz="1000" dirty="0">
                          <a:latin typeface="Times New Roman" panose="02020603050405020304" pitchFamily="18" charset="0"/>
                          <a:cs typeface="Times New Roman" panose="02020603050405020304" pitchFamily="18" charset="0"/>
                        </a:rPr>
                        <a:t>BRAZIL</a:t>
                      </a:r>
                    </a:p>
                  </a:txBody>
                  <a:tcPr/>
                </a:tc>
                <a:tc>
                  <a:txBody>
                    <a:bodyPr/>
                    <a:lstStyle/>
                    <a:p>
                      <a:pPr algn="ctr"/>
                      <a:r>
                        <a:rPr lang="en-US" sz="1000" dirty="0">
                          <a:latin typeface="Times New Roman" panose="02020603050405020304" pitchFamily="18" charset="0"/>
                          <a:cs typeface="Times New Roman" panose="02020603050405020304" pitchFamily="18" charset="0"/>
                        </a:rPr>
                        <a:t>1</a:t>
                      </a:r>
                    </a:p>
                  </a:txBody>
                  <a:tcPr/>
                </a:tc>
                <a:tc>
                  <a:txBody>
                    <a:bodyPr/>
                    <a:lstStyle/>
                    <a:p>
                      <a:r>
                        <a:rPr lang="en-US" sz="1000" dirty="0">
                          <a:latin typeface="Times New Roman" panose="02020603050405020304" pitchFamily="18" charset="0"/>
                          <a:cs typeface="Times New Roman" panose="02020603050405020304" pitchFamily="18" charset="0"/>
                        </a:rPr>
                        <a:t>y alongside of the pending </a:t>
                      </a:r>
                    </a:p>
                  </a:txBody>
                  <a:tcPr/>
                </a:tc>
                <a:extLst>
                  <a:ext uri="{0D108BD9-81ED-4DB2-BD59-A6C34878D82A}">
                    <a16:rowId xmlns:a16="http://schemas.microsoft.com/office/drawing/2014/main" val="3124484053"/>
                  </a:ext>
                </a:extLst>
              </a:tr>
              <a:tr h="304306">
                <a:tc>
                  <a:txBody>
                    <a:bodyPr/>
                    <a:lstStyle/>
                    <a:p>
                      <a:pPr algn="ctr"/>
                      <a:r>
                        <a:rPr lang="en-US" sz="1000" dirty="0">
                          <a:latin typeface="Times New Roman" panose="02020603050405020304" pitchFamily="18" charset="0"/>
                          <a:cs typeface="Times New Roman" panose="02020603050405020304" pitchFamily="18" charset="0"/>
                        </a:rPr>
                        <a:t>3</a:t>
                      </a:r>
                    </a:p>
                  </a:txBody>
                  <a:tcPr/>
                </a:tc>
                <a:tc>
                  <a:txBody>
                    <a:bodyPr/>
                    <a:lstStyle/>
                    <a:p>
                      <a:pPr algn="ctr"/>
                      <a:r>
                        <a:rPr lang="en-US" sz="1000" dirty="0">
                          <a:latin typeface="Times New Roman" panose="02020603050405020304" pitchFamily="18" charset="0"/>
                          <a:cs typeface="Times New Roman" panose="02020603050405020304" pitchFamily="18" charset="0"/>
                        </a:rPr>
                        <a:t>CANADA</a:t>
                      </a:r>
                    </a:p>
                  </a:txBody>
                  <a:tcPr/>
                </a:tc>
                <a:tc>
                  <a:txBody>
                    <a:bodyPr/>
                    <a:lstStyle/>
                    <a:p>
                      <a:pPr algn="ctr"/>
                      <a:r>
                        <a:rPr lang="en-US" sz="1000" dirty="0">
                          <a:latin typeface="Times New Roman" panose="02020603050405020304" pitchFamily="18" charset="0"/>
                          <a:cs typeface="Times New Roman" panose="02020603050405020304" pitchFamily="18" charset="0"/>
                        </a:rPr>
                        <a:t>1</a:t>
                      </a:r>
                    </a:p>
                  </a:txBody>
                  <a:tcPr/>
                </a:tc>
                <a:tc>
                  <a:txBody>
                    <a:bodyPr/>
                    <a:lstStyle/>
                    <a:p>
                      <a:r>
                        <a:rPr lang="en-US" sz="1000" dirty="0" err="1">
                          <a:latin typeface="Times New Roman" panose="02020603050405020304" pitchFamily="18" charset="0"/>
                          <a:cs typeface="Times New Roman" panose="02020603050405020304" pitchFamily="18" charset="0"/>
                        </a:rPr>
                        <a:t>eas</a:t>
                      </a:r>
                      <a:r>
                        <a:rPr lang="en-US" sz="1000" dirty="0">
                          <a:latin typeface="Times New Roman" panose="02020603050405020304" pitchFamily="18" charset="0"/>
                          <a:cs typeface="Times New Roman" panose="02020603050405020304" pitchFamily="18" charset="0"/>
                        </a:rPr>
                        <a:t> hang ironic, </a:t>
                      </a:r>
                    </a:p>
                  </a:txBody>
                  <a:tcPr/>
                </a:tc>
                <a:extLst>
                  <a:ext uri="{0D108BD9-81ED-4DB2-BD59-A6C34878D82A}">
                    <a16:rowId xmlns:a16="http://schemas.microsoft.com/office/drawing/2014/main" val="2461808721"/>
                  </a:ext>
                </a:extLst>
              </a:tr>
              <a:tr h="304306">
                <a:tc>
                  <a:txBody>
                    <a:bodyPr/>
                    <a:lstStyle/>
                    <a:p>
                      <a:pPr algn="ctr"/>
                      <a:r>
                        <a:rPr lang="en-US" sz="1000" dirty="0">
                          <a:latin typeface="Times New Roman" panose="02020603050405020304" pitchFamily="18" charset="0"/>
                          <a:cs typeface="Times New Roman" panose="02020603050405020304" pitchFamily="18" charset="0"/>
                        </a:rPr>
                        <a:t>4</a:t>
                      </a:r>
                    </a:p>
                  </a:txBody>
                  <a:tcPr/>
                </a:tc>
                <a:tc>
                  <a:txBody>
                    <a:bodyPr/>
                    <a:lstStyle/>
                    <a:p>
                      <a:pPr algn="ctr"/>
                      <a:r>
                        <a:rPr lang="en-US" sz="1000" dirty="0">
                          <a:latin typeface="Times New Roman" panose="02020603050405020304" pitchFamily="18" charset="0"/>
                          <a:cs typeface="Times New Roman" panose="02020603050405020304" pitchFamily="18" charset="0"/>
                        </a:rPr>
                        <a:t>EGYPT</a:t>
                      </a:r>
                    </a:p>
                  </a:txBody>
                  <a:tcPr/>
                </a:tc>
                <a:tc>
                  <a:txBody>
                    <a:bodyPr/>
                    <a:lstStyle/>
                    <a:p>
                      <a:pPr algn="ctr"/>
                      <a:r>
                        <a:rPr lang="en-US" sz="1000" dirty="0">
                          <a:latin typeface="Times New Roman" panose="02020603050405020304" pitchFamily="18" charset="0"/>
                          <a:cs typeface="Times New Roman" panose="02020603050405020304" pitchFamily="18" charset="0"/>
                        </a:rPr>
                        <a:t>4</a:t>
                      </a:r>
                    </a:p>
                  </a:txBody>
                  <a:tcPr/>
                </a:tc>
                <a:tc>
                  <a:txBody>
                    <a:bodyPr/>
                    <a:lstStyle/>
                    <a:p>
                      <a:r>
                        <a:rPr lang="en-US" sz="1000" dirty="0">
                          <a:latin typeface="Times New Roman" panose="02020603050405020304" pitchFamily="18" charset="0"/>
                          <a:cs typeface="Times New Roman" panose="02020603050405020304" pitchFamily="18" charset="0"/>
                        </a:rPr>
                        <a:t>y above the carefully </a:t>
                      </a:r>
                    </a:p>
                  </a:txBody>
                  <a:tcPr/>
                </a:tc>
                <a:extLst>
                  <a:ext uri="{0D108BD9-81ED-4DB2-BD59-A6C34878D82A}">
                    <a16:rowId xmlns:a16="http://schemas.microsoft.com/office/drawing/2014/main" val="1051660735"/>
                  </a:ext>
                </a:extLst>
              </a:tr>
            </a:tbl>
          </a:graphicData>
        </a:graphic>
      </p:graphicFrame>
    </p:spTree>
    <p:extLst>
      <p:ext uri="{BB962C8B-B14F-4D97-AF65-F5344CB8AC3E}">
        <p14:creationId xmlns:p14="http://schemas.microsoft.com/office/powerpoint/2010/main" val="129616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History of </a:t>
            </a:r>
            <a:r>
              <a:rPr lang="en-US" dirty="0" err="1"/>
              <a:t>Monetdb</a:t>
            </a:r>
            <a:endParaRPr lang="en-US" dirty="0"/>
          </a:p>
        </p:txBody>
      </p:sp>
      <p:sp>
        <p:nvSpPr>
          <p:cNvPr id="3" name="Content Placeholder 2"/>
          <p:cNvSpPr>
            <a:spLocks noGrp="1"/>
          </p:cNvSpPr>
          <p:nvPr>
            <p:ph idx="1"/>
          </p:nvPr>
        </p:nvSpPr>
        <p:spPr/>
        <p:txBody>
          <a:bodyPr>
            <a:normAutofit/>
          </a:bodyPr>
          <a:lstStyle/>
          <a:p>
            <a:r>
              <a:rPr lang="en-US" sz="2400" dirty="0"/>
              <a:t>An open source column-store database </a:t>
            </a:r>
          </a:p>
          <a:p>
            <a:r>
              <a:rPr lang="en-US" sz="2400" dirty="0"/>
              <a:t> Developed in the Netherlands at the Centrum </a:t>
            </a:r>
            <a:r>
              <a:rPr lang="en-US" sz="2400" dirty="0" err="1"/>
              <a:t>Wiskunde</a:t>
            </a:r>
            <a:r>
              <a:rPr lang="en-US" sz="2400" dirty="0"/>
              <a:t> &amp; </a:t>
            </a:r>
            <a:r>
              <a:rPr lang="en-US" sz="2400" dirty="0" err="1"/>
              <a:t>Informatica</a:t>
            </a:r>
            <a:endParaRPr lang="en-US" sz="2400" dirty="0"/>
          </a:p>
          <a:p>
            <a:r>
              <a:rPr lang="en-US" sz="2400" dirty="0"/>
              <a:t>Data mining project in the 1990s required improved database support which resulted in a CWI spin-off called Data Distilleries, which used early implementations in its analytical suite </a:t>
            </a:r>
          </a:p>
          <a:p>
            <a:r>
              <a:rPr lang="en-US" sz="2400" dirty="0"/>
              <a:t>Data Distilleries  became a subsidiary of SPSS in 2003, which was later acquired by IBM in 2009</a:t>
            </a:r>
          </a:p>
          <a:p>
            <a:r>
              <a:rPr lang="en-US" sz="2400" dirty="0" err="1"/>
              <a:t>MonetDB</a:t>
            </a:r>
            <a:r>
              <a:rPr lang="en-US" sz="2400" dirty="0"/>
              <a:t> in its current form was first created by doctorial student Peter Alexander </a:t>
            </a:r>
            <a:r>
              <a:rPr lang="en-US" sz="2400" dirty="0" err="1"/>
              <a:t>Boncz</a:t>
            </a:r>
            <a:r>
              <a:rPr lang="en-US" sz="2400" dirty="0"/>
              <a:t> and professor Martin L. </a:t>
            </a:r>
            <a:r>
              <a:rPr lang="en-US" sz="2400" dirty="0" err="1"/>
              <a:t>Kerstein</a:t>
            </a:r>
            <a:r>
              <a:rPr lang="en-US" sz="2400" dirty="0"/>
              <a:t> at the University of Amsterdam </a:t>
            </a:r>
          </a:p>
          <a:p>
            <a:r>
              <a:rPr lang="en-US" sz="2400" dirty="0"/>
              <a:t>The first version was released on September 30, 2004</a:t>
            </a:r>
          </a:p>
        </p:txBody>
      </p:sp>
    </p:spTree>
    <p:extLst>
      <p:ext uri="{BB962C8B-B14F-4D97-AF65-F5344CB8AC3E}">
        <p14:creationId xmlns:p14="http://schemas.microsoft.com/office/powerpoint/2010/main" val="423314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Column-Store Database</a:t>
            </a:r>
          </a:p>
        </p:txBody>
      </p:sp>
      <p:sp>
        <p:nvSpPr>
          <p:cNvPr id="3" name="Content Placeholder 2"/>
          <p:cNvSpPr>
            <a:spLocks noGrp="1"/>
          </p:cNvSpPr>
          <p:nvPr>
            <p:ph idx="1"/>
          </p:nvPr>
        </p:nvSpPr>
        <p:spPr/>
        <p:txBody>
          <a:bodyPr/>
          <a:lstStyle/>
          <a:p>
            <a:r>
              <a:rPr lang="en-US" dirty="0"/>
              <a:t>Column-store databases store data as columns rather than rows</a:t>
            </a:r>
          </a:p>
          <a:p>
            <a:r>
              <a:rPr lang="en-US" dirty="0"/>
              <a:t>By storing data in columns rather than rows, the database can access the data it needs to answer a query rather than scanning and discarding unwanted data in rows</a:t>
            </a:r>
          </a:p>
          <a:p>
            <a:r>
              <a:rPr lang="en-US" dirty="0"/>
              <a:t>Query performance is often increased as a result, particularly in very large data sets</a:t>
            </a:r>
          </a:p>
          <a:p>
            <a:r>
              <a:rPr lang="en-US" dirty="0"/>
              <a:t>In most cases Column-Store databases store data in-memory (RAM) unlike most row based databases that store their data on the </a:t>
            </a:r>
            <a:r>
              <a:rPr lang="en-US" dirty="0" err="1"/>
              <a:t>harddrive</a:t>
            </a:r>
            <a:r>
              <a:rPr lang="en-US" dirty="0"/>
              <a:t> </a:t>
            </a:r>
          </a:p>
        </p:txBody>
      </p:sp>
    </p:spTree>
    <p:extLst>
      <p:ext uri="{BB962C8B-B14F-4D97-AF65-F5344CB8AC3E}">
        <p14:creationId xmlns:p14="http://schemas.microsoft.com/office/powerpoint/2010/main" val="391086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Relational vs. Column-Store database operation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14604741"/>
              </p:ext>
            </p:extLst>
          </p:nvPr>
        </p:nvGraphicFramePr>
        <p:xfrm>
          <a:off x="838200" y="1825625"/>
          <a:ext cx="10515600" cy="3977640"/>
        </p:xfrm>
        <a:graphic>
          <a:graphicData uri="http://schemas.openxmlformats.org/drawingml/2006/table">
            <a:tbl>
              <a:tblPr firstRow="1" bandRow="1">
                <a:tableStyleId>{5C22544A-7EE6-4342-B048-85BDC9FD1C3A}</a:tableStyleId>
              </a:tblPr>
              <a:tblGrid>
                <a:gridCol w="957044">
                  <a:extLst>
                    <a:ext uri="{9D8B030D-6E8A-4147-A177-3AD203B41FA5}">
                      <a16:colId xmlns:a16="http://schemas.microsoft.com/office/drawing/2014/main" val="4244997403"/>
                    </a:ext>
                  </a:extLst>
                </a:gridCol>
                <a:gridCol w="847288">
                  <a:extLst>
                    <a:ext uri="{9D8B030D-6E8A-4147-A177-3AD203B41FA5}">
                      <a16:colId xmlns:a16="http://schemas.microsoft.com/office/drawing/2014/main" val="1275772085"/>
                    </a:ext>
                  </a:extLst>
                </a:gridCol>
                <a:gridCol w="1619075">
                  <a:extLst>
                    <a:ext uri="{9D8B030D-6E8A-4147-A177-3AD203B41FA5}">
                      <a16:colId xmlns:a16="http://schemas.microsoft.com/office/drawing/2014/main" val="1316729304"/>
                    </a:ext>
                  </a:extLst>
                </a:gridCol>
                <a:gridCol w="1098958">
                  <a:extLst>
                    <a:ext uri="{9D8B030D-6E8A-4147-A177-3AD203B41FA5}">
                      <a16:colId xmlns:a16="http://schemas.microsoft.com/office/drawing/2014/main" val="4111977141"/>
                    </a:ext>
                  </a:extLst>
                </a:gridCol>
                <a:gridCol w="838899">
                  <a:extLst>
                    <a:ext uri="{9D8B030D-6E8A-4147-A177-3AD203B41FA5}">
                      <a16:colId xmlns:a16="http://schemas.microsoft.com/office/drawing/2014/main" val="1244769171"/>
                    </a:ext>
                  </a:extLst>
                </a:gridCol>
                <a:gridCol w="1006679">
                  <a:extLst>
                    <a:ext uri="{9D8B030D-6E8A-4147-A177-3AD203B41FA5}">
                      <a16:colId xmlns:a16="http://schemas.microsoft.com/office/drawing/2014/main" val="166513703"/>
                    </a:ext>
                  </a:extLst>
                </a:gridCol>
                <a:gridCol w="805343">
                  <a:extLst>
                    <a:ext uri="{9D8B030D-6E8A-4147-A177-3AD203B41FA5}">
                      <a16:colId xmlns:a16="http://schemas.microsoft.com/office/drawing/2014/main" val="660322939"/>
                    </a:ext>
                  </a:extLst>
                </a:gridCol>
                <a:gridCol w="1140903">
                  <a:extLst>
                    <a:ext uri="{9D8B030D-6E8A-4147-A177-3AD203B41FA5}">
                      <a16:colId xmlns:a16="http://schemas.microsoft.com/office/drawing/2014/main" val="2297714294"/>
                    </a:ext>
                  </a:extLst>
                </a:gridCol>
                <a:gridCol w="1199626">
                  <a:extLst>
                    <a:ext uri="{9D8B030D-6E8A-4147-A177-3AD203B41FA5}">
                      <a16:colId xmlns:a16="http://schemas.microsoft.com/office/drawing/2014/main" val="2808324315"/>
                    </a:ext>
                  </a:extLst>
                </a:gridCol>
                <a:gridCol w="1001785">
                  <a:extLst>
                    <a:ext uri="{9D8B030D-6E8A-4147-A177-3AD203B41FA5}">
                      <a16:colId xmlns:a16="http://schemas.microsoft.com/office/drawing/2014/main" val="2286793552"/>
                    </a:ext>
                  </a:extLst>
                </a:gridCol>
              </a:tblGrid>
              <a:tr h="370840">
                <a:tc>
                  <a:txBody>
                    <a:bodyPr/>
                    <a:lstStyle/>
                    <a:p>
                      <a:r>
                        <a:rPr lang="en-US" dirty="0" err="1"/>
                        <a:t>Cust_ID</a:t>
                      </a:r>
                      <a:endParaRPr lang="en-US" dirty="0"/>
                    </a:p>
                  </a:txBody>
                  <a:tcPr/>
                </a:tc>
                <a:tc>
                  <a:txBody>
                    <a:bodyPr/>
                    <a:lstStyle/>
                    <a:p>
                      <a:r>
                        <a:rPr lang="en-US" dirty="0"/>
                        <a:t>Name</a:t>
                      </a:r>
                    </a:p>
                  </a:txBody>
                  <a:tcPr/>
                </a:tc>
                <a:tc>
                  <a:txBody>
                    <a:bodyPr/>
                    <a:lstStyle/>
                    <a:p>
                      <a:r>
                        <a:rPr lang="en-US" dirty="0"/>
                        <a:t>Address</a:t>
                      </a:r>
                    </a:p>
                  </a:txBody>
                  <a:tcPr/>
                </a:tc>
                <a:tc>
                  <a:txBody>
                    <a:bodyPr/>
                    <a:lstStyle/>
                    <a:p>
                      <a:r>
                        <a:rPr lang="en-US" dirty="0"/>
                        <a:t>City</a:t>
                      </a:r>
                    </a:p>
                  </a:txBody>
                  <a:tcPr/>
                </a:tc>
                <a:tc>
                  <a:txBody>
                    <a:bodyPr/>
                    <a:lstStyle/>
                    <a:p>
                      <a:r>
                        <a:rPr lang="en-US" dirty="0"/>
                        <a:t>State </a:t>
                      </a:r>
                    </a:p>
                  </a:txBody>
                  <a:tcPr/>
                </a:tc>
                <a:tc>
                  <a:txBody>
                    <a:bodyPr/>
                    <a:lstStyle/>
                    <a:p>
                      <a:r>
                        <a:rPr lang="en-US" dirty="0"/>
                        <a:t>Zip code</a:t>
                      </a:r>
                    </a:p>
                  </a:txBody>
                  <a:tcPr/>
                </a:tc>
                <a:tc>
                  <a:txBody>
                    <a:bodyPr/>
                    <a:lstStyle/>
                    <a:p>
                      <a:r>
                        <a:rPr lang="en-US" dirty="0"/>
                        <a:t>Area</a:t>
                      </a:r>
                      <a:r>
                        <a:rPr lang="en-US" baseline="0" dirty="0"/>
                        <a:t> Code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Phone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Rent/Own</a:t>
                      </a:r>
                    </a:p>
                    <a:p>
                      <a:endParaRPr lang="en-US" dirty="0"/>
                    </a:p>
                  </a:txBody>
                  <a:tcPr/>
                </a:tc>
                <a:tc>
                  <a:txBody>
                    <a:bodyPr/>
                    <a:lstStyle/>
                    <a:p>
                      <a:r>
                        <a:rPr lang="en-US" dirty="0"/>
                        <a:t>Annual</a:t>
                      </a:r>
                      <a:r>
                        <a:rPr lang="en-US" baseline="0" dirty="0"/>
                        <a:t> Income</a:t>
                      </a:r>
                      <a:endParaRPr lang="en-US" dirty="0"/>
                    </a:p>
                  </a:txBody>
                  <a:tcPr/>
                </a:tc>
                <a:extLst>
                  <a:ext uri="{0D108BD9-81ED-4DB2-BD59-A6C34878D82A}">
                    <a16:rowId xmlns:a16="http://schemas.microsoft.com/office/drawing/2014/main" val="1190222088"/>
                  </a:ext>
                </a:extLst>
              </a:tr>
              <a:tr h="370840">
                <a:tc>
                  <a:txBody>
                    <a:bodyPr/>
                    <a:lstStyle/>
                    <a:p>
                      <a:pPr algn="ctr"/>
                      <a:r>
                        <a:rPr lang="en-US" dirty="0"/>
                        <a:t>1</a:t>
                      </a:r>
                    </a:p>
                  </a:txBody>
                  <a:tcPr/>
                </a:tc>
                <a:tc>
                  <a:txBody>
                    <a:bodyPr/>
                    <a:lstStyle/>
                    <a:p>
                      <a:r>
                        <a:rPr lang="en-US" dirty="0"/>
                        <a:t>Jack</a:t>
                      </a:r>
                    </a:p>
                  </a:txBody>
                  <a:tcPr/>
                </a:tc>
                <a:tc>
                  <a:txBody>
                    <a:bodyPr/>
                    <a:lstStyle/>
                    <a:p>
                      <a:r>
                        <a:rPr lang="en-US" dirty="0"/>
                        <a:t>12 A St.</a:t>
                      </a:r>
                    </a:p>
                  </a:txBody>
                  <a:tcPr/>
                </a:tc>
                <a:tc>
                  <a:txBody>
                    <a:bodyPr/>
                    <a:lstStyle/>
                    <a:p>
                      <a:r>
                        <a:rPr lang="en-US" dirty="0"/>
                        <a:t>Howland</a:t>
                      </a:r>
                    </a:p>
                  </a:txBody>
                  <a:tcPr/>
                </a:tc>
                <a:tc>
                  <a:txBody>
                    <a:bodyPr/>
                    <a:lstStyle/>
                    <a:p>
                      <a:r>
                        <a:rPr lang="en-US" dirty="0"/>
                        <a:t>OH</a:t>
                      </a:r>
                    </a:p>
                  </a:txBody>
                  <a:tcPr/>
                </a:tc>
                <a:tc>
                  <a:txBody>
                    <a:bodyPr/>
                    <a:lstStyle/>
                    <a:p>
                      <a:r>
                        <a:rPr lang="en-US" dirty="0"/>
                        <a:t>44481</a:t>
                      </a:r>
                    </a:p>
                  </a:txBody>
                  <a:tcPr/>
                </a:tc>
                <a:tc>
                  <a:txBody>
                    <a:bodyPr/>
                    <a:lstStyle/>
                    <a:p>
                      <a:r>
                        <a:rPr lang="en-US" dirty="0"/>
                        <a:t>330</a:t>
                      </a:r>
                    </a:p>
                  </a:txBody>
                  <a:tcPr/>
                </a:tc>
                <a:tc>
                  <a:txBody>
                    <a:bodyPr/>
                    <a:lstStyle/>
                    <a:p>
                      <a:r>
                        <a:rPr lang="en-US" dirty="0"/>
                        <a:t>369-3597</a:t>
                      </a:r>
                    </a:p>
                  </a:txBody>
                  <a:tcPr/>
                </a:tc>
                <a:tc>
                  <a:txBody>
                    <a:bodyPr/>
                    <a:lstStyle/>
                    <a:p>
                      <a:r>
                        <a:rPr lang="en-US" dirty="0"/>
                        <a:t>Rent</a:t>
                      </a:r>
                    </a:p>
                  </a:txBody>
                  <a:tcPr/>
                </a:tc>
                <a:tc>
                  <a:txBody>
                    <a:bodyPr/>
                    <a:lstStyle/>
                    <a:p>
                      <a:r>
                        <a:rPr lang="en-US" dirty="0"/>
                        <a:t>74,000</a:t>
                      </a:r>
                    </a:p>
                  </a:txBody>
                  <a:tcPr/>
                </a:tc>
                <a:extLst>
                  <a:ext uri="{0D108BD9-81ED-4DB2-BD59-A6C34878D82A}">
                    <a16:rowId xmlns:a16="http://schemas.microsoft.com/office/drawing/2014/main" val="353811648"/>
                  </a:ext>
                </a:extLst>
              </a:tr>
              <a:tr h="370840">
                <a:tc>
                  <a:txBody>
                    <a:bodyPr/>
                    <a:lstStyle/>
                    <a:p>
                      <a:pPr algn="ctr"/>
                      <a:r>
                        <a:rPr lang="en-US" dirty="0"/>
                        <a:t>2</a:t>
                      </a:r>
                    </a:p>
                  </a:txBody>
                  <a:tcPr/>
                </a:tc>
                <a:tc>
                  <a:txBody>
                    <a:bodyPr/>
                    <a:lstStyle/>
                    <a:p>
                      <a:r>
                        <a:rPr lang="en-US" dirty="0"/>
                        <a:t>Brian</a:t>
                      </a:r>
                    </a:p>
                  </a:txBody>
                  <a:tcPr/>
                </a:tc>
                <a:tc>
                  <a:txBody>
                    <a:bodyPr/>
                    <a:lstStyle/>
                    <a:p>
                      <a:r>
                        <a:rPr lang="en-US" dirty="0"/>
                        <a:t>13 B</a:t>
                      </a:r>
                      <a:r>
                        <a:rPr lang="en-US" baseline="0" dirty="0"/>
                        <a:t> St.</a:t>
                      </a:r>
                      <a:endParaRPr lang="en-US" dirty="0"/>
                    </a:p>
                  </a:txBody>
                  <a:tcPr/>
                </a:tc>
                <a:tc>
                  <a:txBody>
                    <a:bodyPr/>
                    <a:lstStyle/>
                    <a:p>
                      <a:r>
                        <a:rPr lang="en-US" dirty="0"/>
                        <a:t>Howland</a:t>
                      </a:r>
                    </a:p>
                  </a:txBody>
                  <a:tcPr/>
                </a:tc>
                <a:tc>
                  <a:txBody>
                    <a:bodyPr/>
                    <a:lstStyle/>
                    <a:p>
                      <a:r>
                        <a:rPr lang="en-US" dirty="0"/>
                        <a:t>OH</a:t>
                      </a:r>
                    </a:p>
                  </a:txBody>
                  <a:tcPr/>
                </a:tc>
                <a:tc>
                  <a:txBody>
                    <a:bodyPr/>
                    <a:lstStyle/>
                    <a:p>
                      <a:r>
                        <a:rPr lang="en-US" dirty="0"/>
                        <a:t>44481</a:t>
                      </a:r>
                    </a:p>
                  </a:txBody>
                  <a:tcPr/>
                </a:tc>
                <a:tc>
                  <a:txBody>
                    <a:bodyPr/>
                    <a:lstStyle/>
                    <a:p>
                      <a:r>
                        <a:rPr lang="en-US" dirty="0"/>
                        <a:t>330</a:t>
                      </a:r>
                    </a:p>
                  </a:txBody>
                  <a:tcPr/>
                </a:tc>
                <a:tc>
                  <a:txBody>
                    <a:bodyPr/>
                    <a:lstStyle/>
                    <a:p>
                      <a:r>
                        <a:rPr lang="en-US" dirty="0"/>
                        <a:t>856-1534</a:t>
                      </a:r>
                    </a:p>
                  </a:txBody>
                  <a:tcPr/>
                </a:tc>
                <a:tc>
                  <a:txBody>
                    <a:bodyPr/>
                    <a:lstStyle/>
                    <a:p>
                      <a:r>
                        <a:rPr lang="en-US" dirty="0"/>
                        <a:t>Rent</a:t>
                      </a:r>
                    </a:p>
                  </a:txBody>
                  <a:tcPr/>
                </a:tc>
                <a:tc>
                  <a:txBody>
                    <a:bodyPr/>
                    <a:lstStyle/>
                    <a:p>
                      <a:r>
                        <a:rPr lang="en-US" dirty="0"/>
                        <a:t>58,000</a:t>
                      </a:r>
                    </a:p>
                  </a:txBody>
                  <a:tcPr/>
                </a:tc>
                <a:extLst>
                  <a:ext uri="{0D108BD9-81ED-4DB2-BD59-A6C34878D82A}">
                    <a16:rowId xmlns:a16="http://schemas.microsoft.com/office/drawing/2014/main" val="532545819"/>
                  </a:ext>
                </a:extLst>
              </a:tr>
              <a:tr h="370840">
                <a:tc>
                  <a:txBody>
                    <a:bodyPr/>
                    <a:lstStyle/>
                    <a:p>
                      <a:pPr algn="ctr"/>
                      <a:r>
                        <a:rPr lang="en-US" dirty="0"/>
                        <a:t>3</a:t>
                      </a:r>
                    </a:p>
                  </a:txBody>
                  <a:tcPr/>
                </a:tc>
                <a:tc>
                  <a:txBody>
                    <a:bodyPr/>
                    <a:lstStyle/>
                    <a:p>
                      <a:r>
                        <a:rPr lang="en-US" dirty="0"/>
                        <a:t>Mike</a:t>
                      </a:r>
                    </a:p>
                  </a:txBody>
                  <a:tcPr/>
                </a:tc>
                <a:tc>
                  <a:txBody>
                    <a:bodyPr/>
                    <a:lstStyle/>
                    <a:p>
                      <a:r>
                        <a:rPr lang="en-US" dirty="0"/>
                        <a:t>8</a:t>
                      </a:r>
                      <a:r>
                        <a:rPr lang="en-US" baseline="0" dirty="0"/>
                        <a:t> K St</a:t>
                      </a:r>
                      <a:endParaRPr lang="en-US" dirty="0"/>
                    </a:p>
                  </a:txBody>
                  <a:tcPr/>
                </a:tc>
                <a:tc>
                  <a:txBody>
                    <a:bodyPr/>
                    <a:lstStyle/>
                    <a:p>
                      <a:r>
                        <a:rPr lang="en-US" dirty="0"/>
                        <a:t>Warren</a:t>
                      </a:r>
                    </a:p>
                  </a:txBody>
                  <a:tcPr/>
                </a:tc>
                <a:tc>
                  <a:txBody>
                    <a:bodyPr/>
                    <a:lstStyle/>
                    <a:p>
                      <a:r>
                        <a:rPr lang="en-US" dirty="0"/>
                        <a:t>OH</a:t>
                      </a:r>
                    </a:p>
                  </a:txBody>
                  <a:tcPr/>
                </a:tc>
                <a:tc>
                  <a:txBody>
                    <a:bodyPr/>
                    <a:lstStyle/>
                    <a:p>
                      <a:r>
                        <a:rPr lang="en-US" dirty="0"/>
                        <a:t>44483</a:t>
                      </a:r>
                    </a:p>
                  </a:txBody>
                  <a:tcPr/>
                </a:tc>
                <a:tc>
                  <a:txBody>
                    <a:bodyPr/>
                    <a:lstStyle/>
                    <a:p>
                      <a:r>
                        <a:rPr lang="en-US" dirty="0"/>
                        <a:t>330</a:t>
                      </a:r>
                    </a:p>
                  </a:txBody>
                  <a:tcPr/>
                </a:tc>
                <a:tc>
                  <a:txBody>
                    <a:bodyPr/>
                    <a:lstStyle/>
                    <a:p>
                      <a:r>
                        <a:rPr lang="en-US" dirty="0"/>
                        <a:t>373-1215</a:t>
                      </a:r>
                    </a:p>
                  </a:txBody>
                  <a:tcPr/>
                </a:tc>
                <a:tc>
                  <a:txBody>
                    <a:bodyPr/>
                    <a:lstStyle/>
                    <a:p>
                      <a:r>
                        <a:rPr lang="en-US" dirty="0"/>
                        <a:t>Own</a:t>
                      </a:r>
                    </a:p>
                  </a:txBody>
                  <a:tcPr/>
                </a:tc>
                <a:tc>
                  <a:txBody>
                    <a:bodyPr/>
                    <a:lstStyle/>
                    <a:p>
                      <a:r>
                        <a:rPr lang="en-US" dirty="0"/>
                        <a:t>92,000</a:t>
                      </a:r>
                    </a:p>
                  </a:txBody>
                  <a:tcPr/>
                </a:tc>
                <a:extLst>
                  <a:ext uri="{0D108BD9-81ED-4DB2-BD59-A6C34878D82A}">
                    <a16:rowId xmlns:a16="http://schemas.microsoft.com/office/drawing/2014/main" val="547439599"/>
                  </a:ext>
                </a:extLst>
              </a:tr>
              <a:tr h="370840">
                <a:tc>
                  <a:txBody>
                    <a:bodyPr/>
                    <a:lstStyle/>
                    <a:p>
                      <a:pPr algn="ctr"/>
                      <a:r>
                        <a:rPr lang="en-US" dirty="0"/>
                        <a:t>4</a:t>
                      </a:r>
                    </a:p>
                  </a:txBody>
                  <a:tcPr/>
                </a:tc>
                <a:tc>
                  <a:txBody>
                    <a:bodyPr/>
                    <a:lstStyle/>
                    <a:p>
                      <a:r>
                        <a:rPr lang="en-US" dirty="0"/>
                        <a:t>Anna</a:t>
                      </a:r>
                    </a:p>
                  </a:txBody>
                  <a:tcPr/>
                </a:tc>
                <a:tc>
                  <a:txBody>
                    <a:bodyPr/>
                    <a:lstStyle/>
                    <a:p>
                      <a:r>
                        <a:rPr lang="en-US" dirty="0"/>
                        <a:t>62 Main St.</a:t>
                      </a:r>
                    </a:p>
                  </a:txBody>
                  <a:tcPr/>
                </a:tc>
                <a:tc>
                  <a:txBody>
                    <a:bodyPr/>
                    <a:lstStyle/>
                    <a:p>
                      <a:r>
                        <a:rPr lang="en-US" dirty="0"/>
                        <a:t>Sharon</a:t>
                      </a:r>
                    </a:p>
                  </a:txBody>
                  <a:tcPr/>
                </a:tc>
                <a:tc>
                  <a:txBody>
                    <a:bodyPr/>
                    <a:lstStyle/>
                    <a:p>
                      <a:r>
                        <a:rPr lang="en-US" dirty="0"/>
                        <a:t>PA</a:t>
                      </a:r>
                    </a:p>
                  </a:txBody>
                  <a:tcPr/>
                </a:tc>
                <a:tc>
                  <a:txBody>
                    <a:bodyPr/>
                    <a:lstStyle/>
                    <a:p>
                      <a:r>
                        <a:rPr lang="en-US" dirty="0"/>
                        <a:t>16101</a:t>
                      </a:r>
                    </a:p>
                  </a:txBody>
                  <a:tcPr/>
                </a:tc>
                <a:tc>
                  <a:txBody>
                    <a:bodyPr/>
                    <a:lstStyle/>
                    <a:p>
                      <a:r>
                        <a:rPr lang="en-US" dirty="0"/>
                        <a:t>724</a:t>
                      </a:r>
                    </a:p>
                  </a:txBody>
                  <a:tcPr/>
                </a:tc>
                <a:tc>
                  <a:txBody>
                    <a:bodyPr/>
                    <a:lstStyle/>
                    <a:p>
                      <a:r>
                        <a:rPr lang="en-US" dirty="0"/>
                        <a:t>654-0893</a:t>
                      </a:r>
                    </a:p>
                  </a:txBody>
                  <a:tcPr/>
                </a:tc>
                <a:tc>
                  <a:txBody>
                    <a:bodyPr/>
                    <a:lstStyle/>
                    <a:p>
                      <a:r>
                        <a:rPr lang="en-US" dirty="0"/>
                        <a:t>Own</a:t>
                      </a:r>
                    </a:p>
                  </a:txBody>
                  <a:tcPr/>
                </a:tc>
                <a:tc>
                  <a:txBody>
                    <a:bodyPr/>
                    <a:lstStyle/>
                    <a:p>
                      <a:r>
                        <a:rPr lang="en-US" dirty="0"/>
                        <a:t>110,000</a:t>
                      </a:r>
                    </a:p>
                  </a:txBody>
                  <a:tcPr/>
                </a:tc>
                <a:extLst>
                  <a:ext uri="{0D108BD9-81ED-4DB2-BD59-A6C34878D82A}">
                    <a16:rowId xmlns:a16="http://schemas.microsoft.com/office/drawing/2014/main" val="340610486"/>
                  </a:ext>
                </a:extLst>
              </a:tr>
              <a:tr h="370840">
                <a:tc>
                  <a:txBody>
                    <a:bodyPr/>
                    <a:lstStyle/>
                    <a:p>
                      <a:pPr algn="ctr"/>
                      <a:r>
                        <a:rPr lang="en-US" dirty="0"/>
                        <a:t>5</a:t>
                      </a:r>
                    </a:p>
                  </a:txBody>
                  <a:tcPr/>
                </a:tc>
                <a:tc>
                  <a:txBody>
                    <a:bodyPr/>
                    <a:lstStyle/>
                    <a:p>
                      <a:r>
                        <a:rPr lang="en-US" dirty="0"/>
                        <a:t>Tasha</a:t>
                      </a:r>
                    </a:p>
                  </a:txBody>
                  <a:tcPr/>
                </a:tc>
                <a:tc>
                  <a:txBody>
                    <a:bodyPr/>
                    <a:lstStyle/>
                    <a:p>
                      <a:r>
                        <a:rPr lang="en-US" dirty="0"/>
                        <a:t>546 1</a:t>
                      </a:r>
                      <a:r>
                        <a:rPr lang="en-US" baseline="30000" dirty="0"/>
                        <a:t>st</a:t>
                      </a:r>
                      <a:r>
                        <a:rPr lang="en-US" dirty="0"/>
                        <a:t> St.</a:t>
                      </a:r>
                    </a:p>
                  </a:txBody>
                  <a:tcPr/>
                </a:tc>
                <a:tc>
                  <a:txBody>
                    <a:bodyPr/>
                    <a:lstStyle/>
                    <a:p>
                      <a:r>
                        <a:rPr lang="en-US" dirty="0"/>
                        <a:t>Stow</a:t>
                      </a:r>
                    </a:p>
                  </a:txBody>
                  <a:tcPr/>
                </a:tc>
                <a:tc>
                  <a:txBody>
                    <a:bodyPr/>
                    <a:lstStyle/>
                    <a:p>
                      <a:r>
                        <a:rPr lang="en-US" dirty="0"/>
                        <a:t>OH</a:t>
                      </a:r>
                    </a:p>
                  </a:txBody>
                  <a:tcPr/>
                </a:tc>
                <a:tc>
                  <a:txBody>
                    <a:bodyPr/>
                    <a:lstStyle/>
                    <a:p>
                      <a:r>
                        <a:rPr lang="en-US" dirty="0"/>
                        <a:t>44752</a:t>
                      </a:r>
                    </a:p>
                  </a:txBody>
                  <a:tcPr/>
                </a:tc>
                <a:tc>
                  <a:txBody>
                    <a:bodyPr/>
                    <a:lstStyle/>
                    <a:p>
                      <a:r>
                        <a:rPr lang="en-US" dirty="0"/>
                        <a:t>216</a:t>
                      </a:r>
                    </a:p>
                  </a:txBody>
                  <a:tcPr/>
                </a:tc>
                <a:tc>
                  <a:txBody>
                    <a:bodyPr/>
                    <a:lstStyle/>
                    <a:p>
                      <a:r>
                        <a:rPr lang="en-US" dirty="0"/>
                        <a:t>849-5775</a:t>
                      </a:r>
                    </a:p>
                  </a:txBody>
                  <a:tcPr/>
                </a:tc>
                <a:tc>
                  <a:txBody>
                    <a:bodyPr/>
                    <a:lstStyle/>
                    <a:p>
                      <a:r>
                        <a:rPr lang="en-US" dirty="0"/>
                        <a:t>Rent</a:t>
                      </a:r>
                    </a:p>
                  </a:txBody>
                  <a:tcPr/>
                </a:tc>
                <a:tc>
                  <a:txBody>
                    <a:bodyPr/>
                    <a:lstStyle/>
                    <a:p>
                      <a:r>
                        <a:rPr lang="en-US" dirty="0"/>
                        <a:t>52,000</a:t>
                      </a:r>
                    </a:p>
                  </a:txBody>
                  <a:tcPr/>
                </a:tc>
                <a:extLst>
                  <a:ext uri="{0D108BD9-81ED-4DB2-BD59-A6C34878D82A}">
                    <a16:rowId xmlns:a16="http://schemas.microsoft.com/office/drawing/2014/main" val="4157506692"/>
                  </a:ext>
                </a:extLst>
              </a:tr>
              <a:tr h="370840">
                <a:tc>
                  <a:txBody>
                    <a:bodyPr/>
                    <a:lstStyle/>
                    <a:p>
                      <a:pPr algn="ctr"/>
                      <a:r>
                        <a:rPr lang="en-US" dirty="0"/>
                        <a:t>6</a:t>
                      </a:r>
                    </a:p>
                  </a:txBody>
                  <a:tcPr/>
                </a:tc>
                <a:tc>
                  <a:txBody>
                    <a:bodyPr/>
                    <a:lstStyle/>
                    <a:p>
                      <a:r>
                        <a:rPr lang="en-US" dirty="0"/>
                        <a:t>Sidney</a:t>
                      </a:r>
                    </a:p>
                  </a:txBody>
                  <a:tcPr/>
                </a:tc>
                <a:tc>
                  <a:txBody>
                    <a:bodyPr/>
                    <a:lstStyle/>
                    <a:p>
                      <a:r>
                        <a:rPr lang="en-US" dirty="0"/>
                        <a:t>84</a:t>
                      </a:r>
                      <a:r>
                        <a:rPr lang="en-US" baseline="0" dirty="0"/>
                        <a:t> Third St.</a:t>
                      </a:r>
                      <a:endParaRPr lang="en-US" dirty="0"/>
                    </a:p>
                  </a:txBody>
                  <a:tcPr/>
                </a:tc>
                <a:tc>
                  <a:txBody>
                    <a:bodyPr/>
                    <a:lstStyle/>
                    <a:p>
                      <a:r>
                        <a:rPr lang="en-US" dirty="0"/>
                        <a:t>Gilbert</a:t>
                      </a:r>
                    </a:p>
                  </a:txBody>
                  <a:tcPr/>
                </a:tc>
                <a:tc>
                  <a:txBody>
                    <a:bodyPr/>
                    <a:lstStyle/>
                    <a:p>
                      <a:r>
                        <a:rPr lang="en-US" dirty="0"/>
                        <a:t>AZ</a:t>
                      </a:r>
                    </a:p>
                  </a:txBody>
                  <a:tcPr/>
                </a:tc>
                <a:tc>
                  <a:txBody>
                    <a:bodyPr/>
                    <a:lstStyle/>
                    <a:p>
                      <a:r>
                        <a:rPr lang="en-US" dirty="0"/>
                        <a:t>76534</a:t>
                      </a:r>
                    </a:p>
                  </a:txBody>
                  <a:tcPr/>
                </a:tc>
                <a:tc>
                  <a:txBody>
                    <a:bodyPr/>
                    <a:lstStyle/>
                    <a:p>
                      <a:r>
                        <a:rPr lang="en-US" dirty="0"/>
                        <a:t>480</a:t>
                      </a:r>
                    </a:p>
                  </a:txBody>
                  <a:tcPr/>
                </a:tc>
                <a:tc>
                  <a:txBody>
                    <a:bodyPr/>
                    <a:lstStyle/>
                    <a:p>
                      <a:r>
                        <a:rPr lang="en-US" dirty="0"/>
                        <a:t>758-6549</a:t>
                      </a:r>
                    </a:p>
                  </a:txBody>
                  <a:tcPr/>
                </a:tc>
                <a:tc>
                  <a:txBody>
                    <a:bodyPr/>
                    <a:lstStyle/>
                    <a:p>
                      <a:r>
                        <a:rPr lang="en-US" dirty="0"/>
                        <a:t>Own</a:t>
                      </a:r>
                    </a:p>
                  </a:txBody>
                  <a:tcPr/>
                </a:tc>
                <a:tc>
                  <a:txBody>
                    <a:bodyPr/>
                    <a:lstStyle/>
                    <a:p>
                      <a:r>
                        <a:rPr lang="en-US" dirty="0"/>
                        <a:t>90,000</a:t>
                      </a:r>
                    </a:p>
                  </a:txBody>
                  <a:tcPr/>
                </a:tc>
                <a:extLst>
                  <a:ext uri="{0D108BD9-81ED-4DB2-BD59-A6C34878D82A}">
                    <a16:rowId xmlns:a16="http://schemas.microsoft.com/office/drawing/2014/main" val="2542264735"/>
                  </a:ext>
                </a:extLst>
              </a:tr>
              <a:tr h="370840">
                <a:tc>
                  <a:txBody>
                    <a:bodyPr/>
                    <a:lstStyle/>
                    <a:p>
                      <a:pPr algn="ctr"/>
                      <a:r>
                        <a:rPr lang="en-US" dirty="0"/>
                        <a:t>7</a:t>
                      </a:r>
                    </a:p>
                  </a:txBody>
                  <a:tcPr/>
                </a:tc>
                <a:tc>
                  <a:txBody>
                    <a:bodyPr/>
                    <a:lstStyle/>
                    <a:p>
                      <a:r>
                        <a:rPr lang="en-US" dirty="0"/>
                        <a:t>Tyler</a:t>
                      </a:r>
                    </a:p>
                  </a:txBody>
                  <a:tcPr/>
                </a:tc>
                <a:tc>
                  <a:txBody>
                    <a:bodyPr/>
                    <a:lstStyle/>
                    <a:p>
                      <a:r>
                        <a:rPr lang="en-US" dirty="0"/>
                        <a:t>846</a:t>
                      </a:r>
                      <a:r>
                        <a:rPr lang="en-US" baseline="0" dirty="0"/>
                        <a:t> Wick Rd.</a:t>
                      </a:r>
                      <a:endParaRPr lang="en-US" dirty="0"/>
                    </a:p>
                  </a:txBody>
                  <a:tcPr/>
                </a:tc>
                <a:tc>
                  <a:txBody>
                    <a:bodyPr/>
                    <a:lstStyle/>
                    <a:p>
                      <a:r>
                        <a:rPr lang="en-US" dirty="0"/>
                        <a:t>Las Vegas</a:t>
                      </a:r>
                    </a:p>
                  </a:txBody>
                  <a:tcPr/>
                </a:tc>
                <a:tc>
                  <a:txBody>
                    <a:bodyPr/>
                    <a:lstStyle/>
                    <a:p>
                      <a:r>
                        <a:rPr lang="en-US" dirty="0"/>
                        <a:t>NV</a:t>
                      </a:r>
                    </a:p>
                  </a:txBody>
                  <a:tcPr/>
                </a:tc>
                <a:tc>
                  <a:txBody>
                    <a:bodyPr/>
                    <a:lstStyle/>
                    <a:p>
                      <a:r>
                        <a:rPr lang="en-US" dirty="0"/>
                        <a:t>65487</a:t>
                      </a:r>
                    </a:p>
                  </a:txBody>
                  <a:tcPr/>
                </a:tc>
                <a:tc>
                  <a:txBody>
                    <a:bodyPr/>
                    <a:lstStyle/>
                    <a:p>
                      <a:r>
                        <a:rPr lang="en-US" dirty="0"/>
                        <a:t>231</a:t>
                      </a:r>
                    </a:p>
                  </a:txBody>
                  <a:tcPr/>
                </a:tc>
                <a:tc>
                  <a:txBody>
                    <a:bodyPr/>
                    <a:lstStyle/>
                    <a:p>
                      <a:r>
                        <a:rPr lang="en-US" dirty="0"/>
                        <a:t>654-5473</a:t>
                      </a:r>
                    </a:p>
                  </a:txBody>
                  <a:tcPr/>
                </a:tc>
                <a:tc>
                  <a:txBody>
                    <a:bodyPr/>
                    <a:lstStyle/>
                    <a:p>
                      <a:r>
                        <a:rPr lang="en-US" dirty="0"/>
                        <a:t>Own</a:t>
                      </a:r>
                    </a:p>
                  </a:txBody>
                  <a:tcPr/>
                </a:tc>
                <a:tc>
                  <a:txBody>
                    <a:bodyPr/>
                    <a:lstStyle/>
                    <a:p>
                      <a:r>
                        <a:rPr lang="en-US" dirty="0"/>
                        <a:t>60,000</a:t>
                      </a:r>
                    </a:p>
                  </a:txBody>
                  <a:tcPr/>
                </a:tc>
                <a:extLst>
                  <a:ext uri="{0D108BD9-81ED-4DB2-BD59-A6C34878D82A}">
                    <a16:rowId xmlns:a16="http://schemas.microsoft.com/office/drawing/2014/main" val="1192110808"/>
                  </a:ext>
                </a:extLst>
              </a:tr>
              <a:tr h="370840">
                <a:tc>
                  <a:txBody>
                    <a:bodyPr/>
                    <a:lstStyle/>
                    <a:p>
                      <a:pPr algn="ctr"/>
                      <a:r>
                        <a:rPr lang="en-US" dirty="0"/>
                        <a:t>8</a:t>
                      </a:r>
                    </a:p>
                  </a:txBody>
                  <a:tcPr/>
                </a:tc>
                <a:tc>
                  <a:txBody>
                    <a:bodyPr/>
                    <a:lstStyle/>
                    <a:p>
                      <a:r>
                        <a:rPr lang="en-US" dirty="0"/>
                        <a:t>Aaron</a:t>
                      </a:r>
                    </a:p>
                  </a:txBody>
                  <a:tcPr/>
                </a:tc>
                <a:tc>
                  <a:txBody>
                    <a:bodyPr/>
                    <a:lstStyle/>
                    <a:p>
                      <a:r>
                        <a:rPr lang="en-US" dirty="0"/>
                        <a:t>213 Maple St.</a:t>
                      </a:r>
                    </a:p>
                  </a:txBody>
                  <a:tcPr/>
                </a:tc>
                <a:tc>
                  <a:txBody>
                    <a:bodyPr/>
                    <a:lstStyle/>
                    <a:p>
                      <a:r>
                        <a:rPr lang="en-US" dirty="0"/>
                        <a:t>Daytona</a:t>
                      </a:r>
                    </a:p>
                  </a:txBody>
                  <a:tcPr/>
                </a:tc>
                <a:tc>
                  <a:txBody>
                    <a:bodyPr/>
                    <a:lstStyle/>
                    <a:p>
                      <a:r>
                        <a:rPr lang="en-US" dirty="0"/>
                        <a:t>FL</a:t>
                      </a:r>
                    </a:p>
                  </a:txBody>
                  <a:tcPr/>
                </a:tc>
                <a:tc>
                  <a:txBody>
                    <a:bodyPr/>
                    <a:lstStyle/>
                    <a:p>
                      <a:r>
                        <a:rPr lang="en-US" dirty="0"/>
                        <a:t>32547</a:t>
                      </a:r>
                    </a:p>
                  </a:txBody>
                  <a:tcPr/>
                </a:tc>
                <a:tc>
                  <a:txBody>
                    <a:bodyPr/>
                    <a:lstStyle/>
                    <a:p>
                      <a:r>
                        <a:rPr lang="en-US" dirty="0"/>
                        <a:t>519</a:t>
                      </a:r>
                    </a:p>
                  </a:txBody>
                  <a:tcPr/>
                </a:tc>
                <a:tc>
                  <a:txBody>
                    <a:bodyPr/>
                    <a:lstStyle/>
                    <a:p>
                      <a:r>
                        <a:rPr lang="en-US" dirty="0"/>
                        <a:t>159-3425</a:t>
                      </a:r>
                    </a:p>
                  </a:txBody>
                  <a:tcPr/>
                </a:tc>
                <a:tc>
                  <a:txBody>
                    <a:bodyPr/>
                    <a:lstStyle/>
                    <a:p>
                      <a:r>
                        <a:rPr lang="en-US" dirty="0"/>
                        <a:t>Rent</a:t>
                      </a:r>
                    </a:p>
                  </a:txBody>
                  <a:tcPr/>
                </a:tc>
                <a:tc>
                  <a:txBody>
                    <a:bodyPr/>
                    <a:lstStyle/>
                    <a:p>
                      <a:r>
                        <a:rPr lang="en-US" dirty="0"/>
                        <a:t>66,000</a:t>
                      </a:r>
                    </a:p>
                  </a:txBody>
                  <a:tcPr/>
                </a:tc>
                <a:extLst>
                  <a:ext uri="{0D108BD9-81ED-4DB2-BD59-A6C34878D82A}">
                    <a16:rowId xmlns:a16="http://schemas.microsoft.com/office/drawing/2014/main" val="2313365399"/>
                  </a:ext>
                </a:extLst>
              </a:tr>
              <a:tr h="370840">
                <a:tc>
                  <a:txBody>
                    <a:bodyPr/>
                    <a:lstStyle/>
                    <a:p>
                      <a:pPr algn="ctr"/>
                      <a:r>
                        <a:rPr lang="en-US" dirty="0"/>
                        <a:t>9</a:t>
                      </a:r>
                    </a:p>
                  </a:txBody>
                  <a:tcPr/>
                </a:tc>
                <a:tc>
                  <a:txBody>
                    <a:bodyPr/>
                    <a:lstStyle/>
                    <a:p>
                      <a:r>
                        <a:rPr lang="en-US" dirty="0"/>
                        <a:t>Beth</a:t>
                      </a:r>
                    </a:p>
                  </a:txBody>
                  <a:tcPr/>
                </a:tc>
                <a:tc>
                  <a:txBody>
                    <a:bodyPr/>
                    <a:lstStyle/>
                    <a:p>
                      <a:r>
                        <a:rPr lang="en-US" dirty="0"/>
                        <a:t>8749 Trump St.</a:t>
                      </a:r>
                    </a:p>
                  </a:txBody>
                  <a:tcPr/>
                </a:tc>
                <a:tc>
                  <a:txBody>
                    <a:bodyPr/>
                    <a:lstStyle/>
                    <a:p>
                      <a:r>
                        <a:rPr lang="en-US" dirty="0" err="1"/>
                        <a:t>Detriot</a:t>
                      </a:r>
                      <a:endParaRPr lang="en-US" dirty="0"/>
                    </a:p>
                  </a:txBody>
                  <a:tcPr/>
                </a:tc>
                <a:tc>
                  <a:txBody>
                    <a:bodyPr/>
                    <a:lstStyle/>
                    <a:p>
                      <a:r>
                        <a:rPr lang="en-US" dirty="0"/>
                        <a:t>MI</a:t>
                      </a:r>
                    </a:p>
                  </a:txBody>
                  <a:tcPr/>
                </a:tc>
                <a:tc>
                  <a:txBody>
                    <a:bodyPr/>
                    <a:lstStyle/>
                    <a:p>
                      <a:r>
                        <a:rPr lang="en-US" dirty="0"/>
                        <a:t>87945</a:t>
                      </a:r>
                    </a:p>
                  </a:txBody>
                  <a:tcPr/>
                </a:tc>
                <a:tc>
                  <a:txBody>
                    <a:bodyPr/>
                    <a:lstStyle/>
                    <a:p>
                      <a:r>
                        <a:rPr lang="en-US" dirty="0"/>
                        <a:t>375</a:t>
                      </a:r>
                    </a:p>
                  </a:txBody>
                  <a:tcPr/>
                </a:tc>
                <a:tc>
                  <a:txBody>
                    <a:bodyPr/>
                    <a:lstStyle/>
                    <a:p>
                      <a:r>
                        <a:rPr lang="en-US" dirty="0"/>
                        <a:t>325-1849</a:t>
                      </a:r>
                    </a:p>
                  </a:txBody>
                  <a:tcPr/>
                </a:tc>
                <a:tc>
                  <a:txBody>
                    <a:bodyPr/>
                    <a:lstStyle/>
                    <a:p>
                      <a:r>
                        <a:rPr lang="en-US" dirty="0"/>
                        <a:t>Own</a:t>
                      </a:r>
                    </a:p>
                  </a:txBody>
                  <a:tcPr/>
                </a:tc>
                <a:tc>
                  <a:txBody>
                    <a:bodyPr/>
                    <a:lstStyle/>
                    <a:p>
                      <a:r>
                        <a:rPr lang="en-US" dirty="0"/>
                        <a:t>50,000</a:t>
                      </a:r>
                    </a:p>
                  </a:txBody>
                  <a:tcPr/>
                </a:tc>
                <a:extLst>
                  <a:ext uri="{0D108BD9-81ED-4DB2-BD59-A6C34878D82A}">
                    <a16:rowId xmlns:a16="http://schemas.microsoft.com/office/drawing/2014/main" val="2510127217"/>
                  </a:ext>
                </a:extLst>
              </a:tr>
            </a:tbl>
          </a:graphicData>
        </a:graphic>
      </p:graphicFrame>
    </p:spTree>
    <p:extLst>
      <p:ext uri="{BB962C8B-B14F-4D97-AF65-F5344CB8AC3E}">
        <p14:creationId xmlns:p14="http://schemas.microsoft.com/office/powerpoint/2010/main" val="68368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Goal of this Project</a:t>
            </a:r>
          </a:p>
        </p:txBody>
      </p:sp>
      <p:sp>
        <p:nvSpPr>
          <p:cNvPr id="3" name="Content Placeholder 2"/>
          <p:cNvSpPr>
            <a:spLocks noGrp="1"/>
          </p:cNvSpPr>
          <p:nvPr>
            <p:ph idx="1"/>
          </p:nvPr>
        </p:nvSpPr>
        <p:spPr/>
        <p:txBody>
          <a:bodyPr>
            <a:normAutofit lnSpcReduction="10000"/>
          </a:bodyPr>
          <a:lstStyle/>
          <a:p>
            <a:r>
              <a:rPr lang="en-US" dirty="0"/>
              <a:t>Take a standard dataset and a standard set of queries and run the test on two different databases, MySQL and </a:t>
            </a:r>
            <a:r>
              <a:rPr lang="en-US" dirty="0" err="1"/>
              <a:t>Monetdb</a:t>
            </a:r>
            <a:r>
              <a:rPr lang="en-US" dirty="0"/>
              <a:t>. </a:t>
            </a:r>
          </a:p>
          <a:p>
            <a:r>
              <a:rPr lang="en-US" dirty="0"/>
              <a:t>By doing so, I intend to demonstrate the efficiency and speed that a column-store database has over a traditional relational database. </a:t>
            </a:r>
          </a:p>
          <a:p>
            <a:r>
              <a:rPr lang="en-US" dirty="0"/>
              <a:t>To do this I will be using a data generator, TPC-H, for benchmarking databases which can also generate the queries for the data. </a:t>
            </a:r>
          </a:p>
          <a:p>
            <a:r>
              <a:rPr lang="en-US" dirty="0"/>
              <a:t>Then push all data generated by TPC-H into both databases and run each queries multiple times to get average times on both databases.</a:t>
            </a:r>
          </a:p>
          <a:p>
            <a:r>
              <a:rPr lang="en-US" dirty="0"/>
              <a:t>After all runs are complete, I will gather all results generated and compare how the two databases performed.</a:t>
            </a:r>
          </a:p>
        </p:txBody>
      </p:sp>
    </p:spTree>
    <p:extLst>
      <p:ext uri="{BB962C8B-B14F-4D97-AF65-F5344CB8AC3E}">
        <p14:creationId xmlns:p14="http://schemas.microsoft.com/office/powerpoint/2010/main" val="3042607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2144</Words>
  <Application>Microsoft Office PowerPoint</Application>
  <PresentationFormat>Widescreen</PresentationFormat>
  <Paragraphs>610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MySQL vs. Monetdb</vt:lpstr>
      <vt:lpstr>Overview</vt:lpstr>
      <vt:lpstr>History of MySQL</vt:lpstr>
      <vt:lpstr>What is a Relational Database?</vt:lpstr>
      <vt:lpstr>Examples of a database</vt:lpstr>
      <vt:lpstr>History of Monetdb</vt:lpstr>
      <vt:lpstr>What is a Column-Store Database</vt:lpstr>
      <vt:lpstr>Relational vs. Column-Store database operation</vt:lpstr>
      <vt:lpstr>Goal of this Project</vt:lpstr>
      <vt:lpstr>TPC-H</vt:lpstr>
      <vt:lpstr>Installing and Compiling TPC-H</vt:lpstr>
      <vt:lpstr>Generating the data- 100 Mb</vt:lpstr>
      <vt:lpstr>Query 1</vt:lpstr>
      <vt:lpstr>Query 2</vt:lpstr>
      <vt:lpstr>Query 3</vt:lpstr>
      <vt:lpstr>Query 4</vt:lpstr>
      <vt:lpstr>Query 5</vt:lpstr>
      <vt:lpstr>Results for Queries 1 &amp; 2</vt:lpstr>
      <vt:lpstr>Results for Query 3 &amp; 4</vt:lpstr>
      <vt:lpstr>Result for Query 5</vt:lpstr>
      <vt:lpstr>Total Numerical Results</vt:lpstr>
      <vt:lpstr>Total Numerical Results</vt:lpstr>
      <vt:lpstr>Total Numerical Results</vt:lpstr>
      <vt:lpstr>Comparison Results</vt:lpstr>
      <vt:lpstr>Challenges Encountered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Derek</dc:creator>
  <cp:lastModifiedBy>Derek</cp:lastModifiedBy>
  <cp:revision>54</cp:revision>
  <cp:lastPrinted>2016-11-14T18:40:50Z</cp:lastPrinted>
  <dcterms:created xsi:type="dcterms:W3CDTF">2016-11-10T01:48:14Z</dcterms:created>
  <dcterms:modified xsi:type="dcterms:W3CDTF">2016-11-15T00:49:26Z</dcterms:modified>
</cp:coreProperties>
</file>