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87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5abc06613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25abc06613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25abc06613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5abc06613_2_15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125abc06613_2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297aeaefa_0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12297aeaef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5abc06613_2_1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125abc06613_2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5abc06613_2_17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125abc06613_2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5abc06613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25abc06613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5abc06613_2_9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125abc06613_2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5abc06613_2_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125abc06613_2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5abc06613_2_1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125abc06613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5abc06613_2_1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25abc06613_2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5abc06613_2_1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125abc06613_2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5abc06613_2_1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125abc06613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5abc06613_2_14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125abc06613_2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pSp>
        <p:nvGrpSpPr>
          <p:cNvPr id="130" name="Google Shape;130;p25"/>
          <p:cNvGrpSpPr/>
          <p:nvPr/>
        </p:nvGrpSpPr>
        <p:grpSpPr>
          <a:xfrm>
            <a:off x="601976" y="838200"/>
            <a:ext cx="7946987" cy="4202765"/>
            <a:chOff x="802639" y="1117600"/>
            <a:chExt cx="10595983" cy="4480560"/>
          </a:xfrm>
        </p:grpSpPr>
        <p:sp>
          <p:nvSpPr>
            <p:cNvPr id="131" name="Google Shape;131;p25"/>
            <p:cNvSpPr/>
            <p:nvPr/>
          </p:nvSpPr>
          <p:spPr>
            <a:xfrm>
              <a:off x="802639" y="1117600"/>
              <a:ext cx="10595983" cy="4480560"/>
            </a:xfrm>
            <a:prstGeom prst="rect">
              <a:avLst/>
            </a:prstGeom>
            <a:solidFill>
              <a:srgbClr val="222A35">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Microsoft Yahei"/>
                <a:ea typeface="Microsoft Yahei"/>
                <a:cs typeface="Microsoft Yahei"/>
                <a:sym typeface="Microsoft Yahei"/>
              </a:endParaRPr>
            </a:p>
          </p:txBody>
        </p:sp>
        <p:sp>
          <p:nvSpPr>
            <p:cNvPr id="132" name="Google Shape;132;p25"/>
            <p:cNvSpPr/>
            <p:nvPr/>
          </p:nvSpPr>
          <p:spPr>
            <a:xfrm>
              <a:off x="960631" y="1286125"/>
              <a:ext cx="10290532" cy="4132675"/>
            </a:xfrm>
            <a:prstGeom prst="rect">
              <a:avLst/>
            </a:prstGeom>
            <a:solidFill>
              <a:srgbClr val="222A35">
                <a:alpha val="8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Microsoft Yahei"/>
                <a:ea typeface="Microsoft Yahei"/>
                <a:cs typeface="Microsoft Yahei"/>
                <a:sym typeface="Microsoft Yahei"/>
              </a:endParaRPr>
            </a:p>
          </p:txBody>
        </p:sp>
      </p:grpSp>
      <p:sp>
        <p:nvSpPr>
          <p:cNvPr id="133" name="Google Shape;133;p25"/>
          <p:cNvSpPr txBox="1"/>
          <p:nvPr/>
        </p:nvSpPr>
        <p:spPr>
          <a:xfrm>
            <a:off x="886800" y="1519825"/>
            <a:ext cx="7628700" cy="2445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4800" b="1">
                <a:solidFill>
                  <a:srgbClr val="FFFFFF"/>
                </a:solidFill>
              </a:rPr>
              <a:t>Analysis of Kiva Loans</a:t>
            </a:r>
            <a:endParaRPr sz="4800" b="1">
              <a:solidFill>
                <a:srgbClr val="FFFFFF"/>
              </a:solidFill>
            </a:endParaRPr>
          </a:p>
          <a:p>
            <a:pPr marL="0" marR="0" lvl="0" indent="0" algn="ctr" rtl="0">
              <a:spcBef>
                <a:spcPts val="0"/>
              </a:spcBef>
              <a:spcAft>
                <a:spcPts val="0"/>
              </a:spcAft>
              <a:buNone/>
            </a:pPr>
            <a:endParaRPr b="1">
              <a:solidFill>
                <a:srgbClr val="FFFFFF"/>
              </a:solidFill>
            </a:endParaRPr>
          </a:p>
          <a:p>
            <a:pPr marL="0" marR="0" lvl="0" indent="0" algn="ctr" rtl="0">
              <a:spcBef>
                <a:spcPts val="0"/>
              </a:spcBef>
              <a:spcAft>
                <a:spcPts val="0"/>
              </a:spcAft>
              <a:buNone/>
            </a:pPr>
            <a:endParaRPr b="1">
              <a:solidFill>
                <a:srgbClr val="FFFFFF"/>
              </a:solidFill>
            </a:endParaRPr>
          </a:p>
          <a:p>
            <a:pPr marL="0" marR="0" lvl="0" indent="0" algn="ctr" rtl="0">
              <a:spcBef>
                <a:spcPts val="0"/>
              </a:spcBef>
              <a:spcAft>
                <a:spcPts val="0"/>
              </a:spcAft>
              <a:buNone/>
            </a:pPr>
            <a:endParaRPr sz="1600" b="1">
              <a:solidFill>
                <a:srgbClr val="FFFFFF"/>
              </a:solidFill>
            </a:endParaRPr>
          </a:p>
          <a:p>
            <a:pPr marL="0" marR="0" lvl="0" indent="0" algn="l" rtl="0">
              <a:spcBef>
                <a:spcPts val="0"/>
              </a:spcBef>
              <a:spcAft>
                <a:spcPts val="0"/>
              </a:spcAft>
              <a:buNone/>
            </a:pPr>
            <a:r>
              <a:rPr lang="en" sz="1600" b="1">
                <a:solidFill>
                  <a:srgbClr val="FFFFFF"/>
                </a:solidFill>
              </a:rPr>
              <a:t> 						     Group 10</a:t>
            </a:r>
            <a:endParaRPr sz="1600" b="1">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lt1"/>
                </a:solidFill>
              </a:rPr>
              <a:t>David-Aurel Djako, Anh Phan, Saksham Nirula, Travis Ludwig, Feven Menberu</a:t>
            </a:r>
            <a:endParaRPr sz="1600">
              <a:solidFill>
                <a:schemeClr val="lt1"/>
              </a:solidFill>
            </a:endParaRPr>
          </a:p>
          <a:p>
            <a:pPr marL="0" marR="0" lvl="0" indent="0" algn="l" rtl="0">
              <a:spcBef>
                <a:spcPts val="0"/>
              </a:spcBef>
              <a:spcAft>
                <a:spcPts val="0"/>
              </a:spcAft>
              <a:buNone/>
            </a:pPr>
            <a:endParaRPr b="1">
              <a:solidFill>
                <a:schemeClr val="lt1"/>
              </a:solidFill>
            </a:endParaRPr>
          </a:p>
          <a:p>
            <a:pPr marL="0" marR="0" lvl="0" indent="0" algn="l" rtl="0">
              <a:spcBef>
                <a:spcPts val="0"/>
              </a:spcBef>
              <a:spcAft>
                <a:spcPts val="0"/>
              </a:spcAft>
              <a:buNone/>
            </a:pPr>
            <a:endParaRPr b="1">
              <a:solidFill>
                <a:srgbClr val="FFFFFF"/>
              </a:solidFill>
            </a:endParaRPr>
          </a:p>
        </p:txBody>
      </p:sp>
      <p:pic>
        <p:nvPicPr>
          <p:cNvPr id="134" name="Google Shape;134;p25"/>
          <p:cNvPicPr preferRelativeResize="0"/>
          <p:nvPr/>
        </p:nvPicPr>
        <p:blipFill rotWithShape="1">
          <a:blip r:embed="rId3">
            <a:alphaModFix/>
          </a:blip>
          <a:srcRect/>
          <a:stretch/>
        </p:blipFill>
        <p:spPr>
          <a:xfrm>
            <a:off x="7" y="-731853"/>
            <a:ext cx="457200" cy="457200"/>
          </a:xfrm>
          <a:prstGeom prst="rect">
            <a:avLst/>
          </a:prstGeom>
          <a:noFill/>
          <a:ln>
            <a:noFill/>
          </a:ln>
        </p:spPr>
      </p:pic>
      <p:sp>
        <p:nvSpPr>
          <p:cNvPr id="135" name="Google Shape;135;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Predictive Analysis &amp; Confusion Matrix (Model 1)</a:t>
            </a:r>
            <a:endParaRPr/>
          </a:p>
        </p:txBody>
      </p:sp>
      <p:sp>
        <p:nvSpPr>
          <p:cNvPr id="197" name="Google Shape;197;p34"/>
          <p:cNvSpPr txBox="1">
            <a:spLocks noGrp="1"/>
          </p:cNvSpPr>
          <p:nvPr>
            <p:ph type="body" idx="1"/>
          </p:nvPr>
        </p:nvSpPr>
        <p:spPr>
          <a:xfrm>
            <a:off x="504000" y="1385944"/>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SzPts val="2100"/>
              <a:buChar char="•"/>
            </a:pPr>
            <a:r>
              <a:rPr lang="en"/>
              <a:t>Sensitivity = 0.9222</a:t>
            </a:r>
            <a:endParaRPr/>
          </a:p>
          <a:p>
            <a:pPr marL="177800" lvl="0" indent="-171450" algn="l" rtl="0">
              <a:lnSpc>
                <a:spcPct val="90000"/>
              </a:lnSpc>
              <a:spcBef>
                <a:spcPts val="0"/>
              </a:spcBef>
              <a:spcAft>
                <a:spcPts val="0"/>
              </a:spcAft>
              <a:buSzPts val="2100"/>
              <a:buChar char="•"/>
            </a:pPr>
            <a:r>
              <a:rPr lang="en"/>
              <a:t>Specificity = 0.9104</a:t>
            </a:r>
            <a:endParaRPr/>
          </a:p>
          <a:p>
            <a:pPr marL="177800" lvl="0" indent="-127000" algn="l" rtl="0">
              <a:lnSpc>
                <a:spcPct val="90000"/>
              </a:lnSpc>
              <a:spcBef>
                <a:spcPts val="0"/>
              </a:spcBef>
              <a:spcAft>
                <a:spcPts val="0"/>
              </a:spcAft>
              <a:buSzPts val="1400"/>
              <a:buChar char="•"/>
            </a:pPr>
            <a:r>
              <a:rPr lang="en"/>
              <a:t>auc(rb) = 0.9715</a:t>
            </a:r>
            <a:endParaRPr/>
          </a:p>
          <a:p>
            <a:pPr marL="177800" lvl="0" indent="-127000" algn="l" rtl="0">
              <a:lnSpc>
                <a:spcPct val="90000"/>
              </a:lnSpc>
              <a:spcBef>
                <a:spcPts val="0"/>
              </a:spcBef>
              <a:spcAft>
                <a:spcPts val="0"/>
              </a:spcAft>
              <a:buSzPts val="1400"/>
              <a:buChar char="•"/>
            </a:pPr>
            <a:r>
              <a:rPr lang="en"/>
              <a:t>Accuracy : 0.9027  </a:t>
            </a:r>
            <a:endParaRPr/>
          </a:p>
          <a:p>
            <a:pPr marL="177800" lvl="0" indent="-127000" algn="l" rtl="0">
              <a:lnSpc>
                <a:spcPct val="90000"/>
              </a:lnSpc>
              <a:spcBef>
                <a:spcPts val="0"/>
              </a:spcBef>
              <a:spcAft>
                <a:spcPts val="0"/>
              </a:spcAft>
              <a:buSzPts val="1400"/>
              <a:buChar char="•"/>
            </a:pPr>
            <a:r>
              <a:rPr lang="en"/>
              <a:t>Confusion Matrix:</a:t>
            </a:r>
            <a:endParaRPr/>
          </a:p>
        </p:txBody>
      </p:sp>
      <p:sp>
        <p:nvSpPr>
          <p:cNvPr id="198" name="Google Shape;198;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99" name="Google Shape;199;p34"/>
          <p:cNvPicPr preferRelativeResize="0"/>
          <p:nvPr/>
        </p:nvPicPr>
        <p:blipFill>
          <a:blip r:embed="rId3">
            <a:alphaModFix/>
          </a:blip>
          <a:stretch>
            <a:fillRect/>
          </a:stretch>
        </p:blipFill>
        <p:spPr>
          <a:xfrm>
            <a:off x="628638" y="2847350"/>
            <a:ext cx="2238375" cy="100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Predictive Analysis &amp; Confusion Matrix (Model 2)</a:t>
            </a:r>
            <a:endParaRPr/>
          </a:p>
        </p:txBody>
      </p:sp>
      <p:sp>
        <p:nvSpPr>
          <p:cNvPr id="205" name="Google Shape;205;p35"/>
          <p:cNvSpPr txBox="1">
            <a:spLocks noGrp="1"/>
          </p:cNvSpPr>
          <p:nvPr>
            <p:ph type="body" idx="1"/>
          </p:nvPr>
        </p:nvSpPr>
        <p:spPr>
          <a:xfrm>
            <a:off x="464675" y="1385956"/>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SzPts val="2100"/>
              <a:buChar char="•"/>
            </a:pPr>
            <a:r>
              <a:rPr lang="en"/>
              <a:t>Sensitivity = 0.9161</a:t>
            </a:r>
            <a:endParaRPr/>
          </a:p>
          <a:p>
            <a:pPr marL="177800" lvl="0" indent="-171450" algn="l" rtl="0">
              <a:lnSpc>
                <a:spcPct val="90000"/>
              </a:lnSpc>
              <a:spcBef>
                <a:spcPts val="0"/>
              </a:spcBef>
              <a:spcAft>
                <a:spcPts val="0"/>
              </a:spcAft>
              <a:buSzPts val="2100"/>
              <a:buChar char="•"/>
            </a:pPr>
            <a:r>
              <a:rPr lang="en"/>
              <a:t>Specificity = 0.9114</a:t>
            </a:r>
            <a:endParaRPr/>
          </a:p>
          <a:p>
            <a:pPr marL="177800" lvl="0" indent="-127000" algn="l" rtl="0">
              <a:lnSpc>
                <a:spcPct val="90000"/>
              </a:lnSpc>
              <a:spcBef>
                <a:spcPts val="0"/>
              </a:spcBef>
              <a:spcAft>
                <a:spcPts val="0"/>
              </a:spcAft>
              <a:buSzPts val="1400"/>
              <a:buChar char="•"/>
            </a:pPr>
            <a:r>
              <a:rPr lang="en"/>
              <a:t>auc(rb1) = 0.9687</a:t>
            </a:r>
            <a:endParaRPr/>
          </a:p>
          <a:p>
            <a:pPr marL="177800" lvl="0" indent="-127000" algn="l" rtl="0">
              <a:lnSpc>
                <a:spcPct val="90000"/>
              </a:lnSpc>
              <a:spcBef>
                <a:spcPts val="0"/>
              </a:spcBef>
              <a:spcAft>
                <a:spcPts val="0"/>
              </a:spcAft>
              <a:buSzPts val="1400"/>
              <a:buChar char="•"/>
            </a:pPr>
            <a:r>
              <a:rPr lang="en"/>
              <a:t>Accuracy : 0.9137   </a:t>
            </a:r>
            <a:endParaRPr/>
          </a:p>
          <a:p>
            <a:pPr marL="177800" lvl="0" indent="-127000" algn="l" rtl="0">
              <a:lnSpc>
                <a:spcPct val="90000"/>
              </a:lnSpc>
              <a:spcBef>
                <a:spcPts val="0"/>
              </a:spcBef>
              <a:spcAft>
                <a:spcPts val="0"/>
              </a:spcAft>
              <a:buSzPts val="1400"/>
              <a:buChar char="•"/>
            </a:pPr>
            <a:r>
              <a:rPr lang="en"/>
              <a:t>Confusion Matrix:</a:t>
            </a:r>
            <a:endParaRPr/>
          </a:p>
        </p:txBody>
      </p:sp>
      <p:sp>
        <p:nvSpPr>
          <p:cNvPr id="206" name="Google Shape;20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07" name="Google Shape;207;p35"/>
          <p:cNvPicPr preferRelativeResize="0"/>
          <p:nvPr/>
        </p:nvPicPr>
        <p:blipFill>
          <a:blip r:embed="rId3">
            <a:alphaModFix/>
          </a:blip>
          <a:stretch>
            <a:fillRect/>
          </a:stretch>
        </p:blipFill>
        <p:spPr>
          <a:xfrm>
            <a:off x="628638" y="2866925"/>
            <a:ext cx="2276475" cy="97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The comparison of the models</a:t>
            </a:r>
            <a:endParaRPr/>
          </a:p>
        </p:txBody>
      </p:sp>
      <p:sp>
        <p:nvSpPr>
          <p:cNvPr id="213" name="Google Shape;213;p36"/>
          <p:cNvSpPr txBox="1">
            <a:spLocks noGrp="1"/>
          </p:cNvSpPr>
          <p:nvPr>
            <p:ph type="body" idx="1"/>
          </p:nvPr>
        </p:nvSpPr>
        <p:spPr>
          <a:xfrm>
            <a:off x="654900" y="1329869"/>
            <a:ext cx="7886700" cy="3263400"/>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0"/>
              </a:spcBef>
              <a:spcAft>
                <a:spcPts val="0"/>
              </a:spcAft>
              <a:buSzPts val="1400"/>
              <a:buChar char="•"/>
            </a:pPr>
            <a:r>
              <a:rPr lang="en"/>
              <a:t>When we compared our two models and found that the first model with the Loan Status as the target variable and Loan Amount and Term as the predictor variable was more accurate.</a:t>
            </a:r>
            <a:endParaRPr/>
          </a:p>
          <a:p>
            <a:pPr marL="457200" lvl="0" indent="-317500" algn="l" rtl="0">
              <a:lnSpc>
                <a:spcPct val="90000"/>
              </a:lnSpc>
              <a:spcBef>
                <a:spcPts val="0"/>
              </a:spcBef>
              <a:spcAft>
                <a:spcPts val="0"/>
              </a:spcAft>
              <a:buSzPts val="1400"/>
              <a:buChar char="•"/>
            </a:pPr>
            <a:r>
              <a:rPr lang="en"/>
              <a:t> We know this because when we compare the auc from both of our models the first is higher by .011</a:t>
            </a:r>
            <a:endParaRPr/>
          </a:p>
        </p:txBody>
      </p:sp>
      <p:sp>
        <p:nvSpPr>
          <p:cNvPr id="214" name="Google Shape;214;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Conclusion</a:t>
            </a:r>
            <a:endParaRPr/>
          </a:p>
        </p:txBody>
      </p:sp>
      <p:sp>
        <p:nvSpPr>
          <p:cNvPr id="220" name="Google Shape;220;p3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a:t>We explored data on loan acceptance by sector and country</a:t>
            </a:r>
            <a:endParaRPr/>
          </a:p>
          <a:p>
            <a:pPr marL="177800" lvl="0" indent="-171450" algn="l" rtl="0">
              <a:lnSpc>
                <a:spcPct val="90000"/>
              </a:lnSpc>
              <a:spcBef>
                <a:spcPts val="800"/>
              </a:spcBef>
              <a:spcAft>
                <a:spcPts val="0"/>
              </a:spcAft>
              <a:buClr>
                <a:schemeClr val="dk1"/>
              </a:buClr>
              <a:buSzPts val="2100"/>
              <a:buChar char="•"/>
            </a:pPr>
            <a:r>
              <a:rPr lang="en"/>
              <a:t>We built two models to predict whether loans will be funded or not</a:t>
            </a:r>
            <a:endParaRPr/>
          </a:p>
          <a:p>
            <a:pPr marL="177800" lvl="0" indent="-171450" algn="l" rtl="0">
              <a:lnSpc>
                <a:spcPct val="90000"/>
              </a:lnSpc>
              <a:spcBef>
                <a:spcPts val="800"/>
              </a:spcBef>
              <a:spcAft>
                <a:spcPts val="0"/>
              </a:spcAft>
              <a:buClr>
                <a:schemeClr val="dk1"/>
              </a:buClr>
              <a:buSzPts val="2100"/>
              <a:buChar char="•"/>
            </a:pPr>
            <a:r>
              <a:rPr lang="en"/>
              <a:t>When we compared our models the model with loan status as a  target variable and loan amount and term as predictor variables was more accurate in determining loan acceptance</a:t>
            </a:r>
            <a:endParaRPr/>
          </a:p>
          <a:p>
            <a:pPr marL="0" lvl="0" indent="0" algn="l" rtl="0">
              <a:lnSpc>
                <a:spcPct val="90000"/>
              </a:lnSpc>
              <a:spcBef>
                <a:spcPts val="800"/>
              </a:spcBef>
              <a:spcAft>
                <a:spcPts val="0"/>
              </a:spcAft>
              <a:buNone/>
            </a:pPr>
            <a:endParaRPr/>
          </a:p>
        </p:txBody>
      </p:sp>
      <p:sp>
        <p:nvSpPr>
          <p:cNvPr id="221" name="Google Shape;221;p3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Agenda</a:t>
            </a:r>
            <a:endParaRPr/>
          </a:p>
        </p:txBody>
      </p:sp>
      <p:sp>
        <p:nvSpPr>
          <p:cNvPr id="141" name="Google Shape;141;p26"/>
          <p:cNvSpPr txBox="1">
            <a:spLocks noGrp="1"/>
          </p:cNvSpPr>
          <p:nvPr>
            <p:ph type="body" idx="1"/>
          </p:nvPr>
        </p:nvSpPr>
        <p:spPr>
          <a:xfrm>
            <a:off x="628650" y="1385894"/>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SzPts val="2100"/>
              <a:buChar char="•"/>
            </a:pPr>
            <a:r>
              <a:rPr lang="en">
                <a:latin typeface="Times New Roman"/>
                <a:ea typeface="Times New Roman"/>
                <a:cs typeface="Times New Roman"/>
                <a:sym typeface="Times New Roman"/>
              </a:rPr>
              <a:t>T</a:t>
            </a:r>
            <a:r>
              <a:rPr lang="en" sz="1800">
                <a:latin typeface="Times New Roman"/>
                <a:ea typeface="Times New Roman"/>
                <a:cs typeface="Times New Roman"/>
                <a:sym typeface="Times New Roman"/>
              </a:rPr>
              <a:t>he business problem: predicting accurately whether loans can get funded</a:t>
            </a:r>
            <a:endParaRPr sz="1800">
              <a:latin typeface="Times New Roman"/>
              <a:ea typeface="Times New Roman"/>
              <a:cs typeface="Times New Roman"/>
              <a:sym typeface="Times New Roman"/>
            </a:endParaRPr>
          </a:p>
          <a:p>
            <a:pPr marL="177800" lvl="0" indent="-152400" algn="l" rtl="0">
              <a:lnSpc>
                <a:spcPct val="90000"/>
              </a:lnSpc>
              <a:spcBef>
                <a:spcPts val="800"/>
              </a:spcBef>
              <a:spcAft>
                <a:spcPts val="0"/>
              </a:spcAft>
              <a:buSzPts val="1800"/>
              <a:buFont typeface="Times New Roman"/>
              <a:buChar char="•"/>
            </a:pPr>
            <a:r>
              <a:rPr lang="en" sz="1800">
                <a:latin typeface="Times New Roman"/>
                <a:ea typeface="Times New Roman"/>
                <a:cs typeface="Times New Roman"/>
                <a:sym typeface="Times New Roman"/>
              </a:rPr>
              <a:t>Data Description: Dependent variable - STATUS. Independent variable-  FUNDED_AMOUNT, LENDER_TERM, etc.</a:t>
            </a:r>
            <a:endParaRPr sz="1800">
              <a:latin typeface="Times New Roman"/>
              <a:ea typeface="Times New Roman"/>
              <a:cs typeface="Times New Roman"/>
              <a:sym typeface="Times New Roman"/>
            </a:endParaRPr>
          </a:p>
          <a:p>
            <a:pPr marL="177800" lvl="0" indent="-152400" algn="l" rtl="0">
              <a:lnSpc>
                <a:spcPct val="90000"/>
              </a:lnSpc>
              <a:spcBef>
                <a:spcPts val="800"/>
              </a:spcBef>
              <a:spcAft>
                <a:spcPts val="0"/>
              </a:spcAft>
              <a:buSzPts val="1800"/>
              <a:buChar char="•"/>
            </a:pPr>
            <a:r>
              <a:rPr lang="en" sz="1800">
                <a:latin typeface="Times New Roman"/>
                <a:ea typeface="Times New Roman"/>
                <a:cs typeface="Times New Roman"/>
                <a:sym typeface="Times New Roman"/>
              </a:rPr>
              <a:t>Data Preparation: Deleted missing value, checked the distribution of two variables LOAN_AMOUNT and NUM_LENDERS_TOTAL.</a:t>
            </a:r>
            <a:endParaRPr sz="1800">
              <a:latin typeface="Times New Roman"/>
              <a:ea typeface="Times New Roman"/>
              <a:cs typeface="Times New Roman"/>
              <a:sym typeface="Times New Roman"/>
            </a:endParaRPr>
          </a:p>
          <a:p>
            <a:pPr marL="177800" lvl="0" indent="-152400" algn="l" rtl="0">
              <a:lnSpc>
                <a:spcPct val="90000"/>
              </a:lnSpc>
              <a:spcBef>
                <a:spcPts val="800"/>
              </a:spcBef>
              <a:spcAft>
                <a:spcPts val="0"/>
              </a:spcAft>
              <a:buSzPts val="1800"/>
              <a:buFont typeface="Times New Roman"/>
              <a:buChar char="•"/>
            </a:pPr>
            <a:r>
              <a:rPr lang="en" sz="1800">
                <a:latin typeface="Times New Roman"/>
                <a:ea typeface="Times New Roman"/>
                <a:cs typeface="Times New Roman"/>
                <a:sym typeface="Times New Roman"/>
              </a:rPr>
              <a:t>Data exploration: How many loans in each sector and county</a:t>
            </a:r>
            <a:endParaRPr sz="1800">
              <a:latin typeface="Times New Roman"/>
              <a:ea typeface="Times New Roman"/>
              <a:cs typeface="Times New Roman"/>
              <a:sym typeface="Times New Roman"/>
            </a:endParaRPr>
          </a:p>
          <a:p>
            <a:pPr marL="177800" lvl="0" indent="-152400" algn="l" rtl="0">
              <a:lnSpc>
                <a:spcPct val="90000"/>
              </a:lnSpc>
              <a:spcBef>
                <a:spcPts val="800"/>
              </a:spcBef>
              <a:spcAft>
                <a:spcPts val="0"/>
              </a:spcAft>
              <a:buSzPts val="1800"/>
              <a:buChar char="•"/>
            </a:pPr>
            <a:r>
              <a:rPr lang="en" sz="1800">
                <a:latin typeface="Times New Roman"/>
                <a:ea typeface="Times New Roman"/>
                <a:cs typeface="Times New Roman"/>
                <a:sym typeface="Times New Roman"/>
              </a:rPr>
              <a:t>Model and Analysis: Run a model to predict whether loans get funded, generate a confusion matrix, draw the ROC curve and calculated auc. Run a different model </a:t>
            </a:r>
            <a:endParaRPr sz="1800">
              <a:latin typeface="Times New Roman"/>
              <a:ea typeface="Times New Roman"/>
              <a:cs typeface="Times New Roman"/>
              <a:sym typeface="Times New Roman"/>
            </a:endParaRPr>
          </a:p>
          <a:p>
            <a:pPr marL="177800" lvl="0" indent="0" algn="l" rtl="0">
              <a:lnSpc>
                <a:spcPct val="90000"/>
              </a:lnSpc>
              <a:spcBef>
                <a:spcPts val="800"/>
              </a:spcBef>
              <a:spcAft>
                <a:spcPts val="0"/>
              </a:spcAft>
              <a:buNone/>
            </a:pPr>
            <a:endParaRPr sz="1800">
              <a:latin typeface="Times New Roman"/>
              <a:ea typeface="Times New Roman"/>
              <a:cs typeface="Times New Roman"/>
              <a:sym typeface="Times New Roman"/>
            </a:endParaRPr>
          </a:p>
        </p:txBody>
      </p:sp>
      <p:sp>
        <p:nvSpPr>
          <p:cNvPr id="142" name="Google Shape;142;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Motivation</a:t>
            </a:r>
            <a:endParaRPr/>
          </a:p>
        </p:txBody>
      </p:sp>
      <p:sp>
        <p:nvSpPr>
          <p:cNvPr id="148" name="Google Shape;148;p27"/>
          <p:cNvSpPr txBox="1">
            <a:spLocks noGrp="1"/>
          </p:cNvSpPr>
          <p:nvPr>
            <p:ph type="body" idx="1"/>
          </p:nvPr>
        </p:nvSpPr>
        <p:spPr>
          <a:xfrm>
            <a:off x="628650" y="1191275"/>
            <a:ext cx="7886700" cy="3441600"/>
          </a:xfrm>
          <a:prstGeom prst="rect">
            <a:avLst/>
          </a:prstGeom>
          <a:noFill/>
          <a:ln>
            <a:noFill/>
          </a:ln>
        </p:spPr>
        <p:txBody>
          <a:bodyPr spcFirstLastPara="1" wrap="square" lIns="68575" tIns="34275" rIns="68575" bIns="34275" anchor="t" anchorCtr="0">
            <a:noAutofit/>
          </a:bodyPr>
          <a:lstStyle/>
          <a:p>
            <a:pPr marL="457200" lvl="0" indent="-381000" algn="l" rtl="0">
              <a:spcBef>
                <a:spcPts val="1000"/>
              </a:spcBef>
              <a:spcAft>
                <a:spcPts val="0"/>
              </a:spcAft>
              <a:buSzPts val="2400"/>
              <a:buFont typeface="Times New Roman"/>
              <a:buChar char="●"/>
            </a:pPr>
            <a:r>
              <a:rPr lang="en" sz="2400">
                <a:latin typeface="Times New Roman"/>
                <a:ea typeface="Times New Roman"/>
                <a:cs typeface="Times New Roman"/>
                <a:sym typeface="Times New Roman"/>
              </a:rPr>
              <a:t>Kiva.org is a nonprofit organization that offers non-interest loan to people in developing country so that they can grow their business or reach their personal goals.</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Kiva made a total of 1.63 billion loans to more than 4 million borrowers in 77 countries while maintaining a high repayment rate of 96.2%.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what elements increase borrowers' chances to get funded?</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Can we predict the chance of a loan getting fund?</a:t>
            </a:r>
            <a:endParaRPr sz="2400">
              <a:latin typeface="Times New Roman"/>
              <a:ea typeface="Times New Roman"/>
              <a:cs typeface="Times New Roman"/>
              <a:sym typeface="Times New Roman"/>
            </a:endParaRPr>
          </a:p>
          <a:p>
            <a:pPr marL="457200" lvl="0" indent="0" algn="l" rtl="0">
              <a:lnSpc>
                <a:spcPct val="90000"/>
              </a:lnSpc>
              <a:spcBef>
                <a:spcPts val="800"/>
              </a:spcBef>
              <a:spcAft>
                <a:spcPts val="0"/>
              </a:spcAft>
              <a:buNone/>
            </a:pPr>
            <a:endParaRPr sz="2400">
              <a:latin typeface="Times New Roman"/>
              <a:ea typeface="Times New Roman"/>
              <a:cs typeface="Times New Roman"/>
              <a:sym typeface="Times New Roman"/>
            </a:endParaRPr>
          </a:p>
        </p:txBody>
      </p:sp>
      <p:sp>
        <p:nvSpPr>
          <p:cNvPr id="149" name="Google Shape;149;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The data</a:t>
            </a:r>
            <a:endParaRPr/>
          </a:p>
        </p:txBody>
      </p:sp>
      <p:sp>
        <p:nvSpPr>
          <p:cNvPr id="155" name="Google Shape;155;p28"/>
          <p:cNvSpPr txBox="1">
            <a:spLocks noGrp="1"/>
          </p:cNvSpPr>
          <p:nvPr>
            <p:ph type="body" idx="1"/>
          </p:nvPr>
        </p:nvSpPr>
        <p:spPr>
          <a:xfrm>
            <a:off x="628650" y="1121200"/>
            <a:ext cx="7886700" cy="4022400"/>
          </a:xfrm>
          <a:prstGeom prst="rect">
            <a:avLst/>
          </a:prstGeom>
          <a:noFill/>
          <a:ln>
            <a:noFill/>
          </a:ln>
        </p:spPr>
        <p:txBody>
          <a:bodyPr spcFirstLastPara="1" wrap="square" lIns="68575" tIns="34275" rIns="68575" bIns="34275" anchor="t" anchorCtr="0">
            <a:noAutofit/>
          </a:bodyPr>
          <a:lstStyle/>
          <a:p>
            <a:pPr marL="177800" lvl="0" indent="-177800" algn="l" rtl="0">
              <a:spcBef>
                <a:spcPts val="1000"/>
              </a:spcBef>
              <a:spcAft>
                <a:spcPts val="0"/>
              </a:spcAft>
              <a:buSzPts val="1400"/>
              <a:buFont typeface="Times New Roman"/>
              <a:buChar char="•"/>
            </a:pPr>
            <a:r>
              <a:rPr lang="en" sz="1400">
                <a:latin typeface="Times New Roman"/>
                <a:ea typeface="Times New Roman"/>
                <a:cs typeface="Times New Roman"/>
                <a:sym typeface="Times New Roman"/>
              </a:rPr>
              <a:t>We gathered a dataset of 160486 observation with 19 variables </a:t>
            </a:r>
            <a:endParaRPr sz="1400">
              <a:latin typeface="Times New Roman"/>
              <a:ea typeface="Times New Roman"/>
              <a:cs typeface="Times New Roman"/>
              <a:sym typeface="Times New Roman"/>
            </a:endParaRPr>
          </a:p>
          <a:p>
            <a:pPr marL="177800" lvl="0" indent="-1778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For each loan, we have the following  key variables:</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STATUS: the status of the loan, 0 = not funded, 1= funded</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 LOAN_AMOUNT: The number of money borrowers asked lenders</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FUND_AMOUNT: the amount raised</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 ‘Activity’ and ‘SECTOR_NAME’: for what purpose do the borrowers use the loan. Ex: food, Education, etc.</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CURRENCY_POLICY: Currency loss when transferring U.S currency to Foreign. Standard= loss shared between borrower and lender. Standard= borrower carries the loss. </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LENDER_TERM: the term of the loan. When is the loan gets paid? </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NUM_LENDERS_TOTAL: the total number of lenders</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NUM_JOURNAL_ENTRIES: the number of times borrowers update the loan information</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REPAYMENT_INTERVAL: types of repayment: bullet(lump sum), irregular and monthly</a:t>
            </a:r>
            <a:endParaRPr sz="1400">
              <a:latin typeface="Times New Roman"/>
              <a:ea typeface="Times New Roman"/>
              <a:cs typeface="Times New Roman"/>
              <a:sym typeface="Times New Roman"/>
            </a:endParaRPr>
          </a:p>
          <a:p>
            <a:pPr marL="177800" lvl="0" indent="-127000" algn="l" rtl="0">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DISTRIBUTION_MODEL: the loan is distributed directly to borrowers or through local partners of Kiva</a:t>
            </a:r>
            <a:endParaRPr sz="1400">
              <a:latin typeface="Times New Roman"/>
              <a:ea typeface="Times New Roman"/>
              <a:cs typeface="Times New Roman"/>
              <a:sym typeface="Times New Roman"/>
            </a:endParaRPr>
          </a:p>
          <a:p>
            <a:pPr marL="177800" lvl="0" indent="0" algn="l" rtl="0">
              <a:lnSpc>
                <a:spcPct val="90000"/>
              </a:lnSpc>
              <a:spcBef>
                <a:spcPts val="800"/>
              </a:spcBef>
              <a:spcAft>
                <a:spcPts val="0"/>
              </a:spcAft>
              <a:buNone/>
            </a:pPr>
            <a:endParaRPr sz="1400"/>
          </a:p>
        </p:txBody>
      </p:sp>
      <p:sp>
        <p:nvSpPr>
          <p:cNvPr id="156" name="Google Shape;156;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Data preparation – missing values</a:t>
            </a:r>
            <a:endParaRPr/>
          </a:p>
        </p:txBody>
      </p:sp>
      <p:sp>
        <p:nvSpPr>
          <p:cNvPr id="162" name="Google Shape;162;p2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None/>
            </a:pPr>
            <a:endParaRPr sz="2200">
              <a:latin typeface="Times New Roman"/>
              <a:ea typeface="Times New Roman"/>
              <a:cs typeface="Times New Roman"/>
              <a:sym typeface="Times New Roman"/>
            </a:endParaRPr>
          </a:p>
          <a:p>
            <a:pPr marL="177800" lvl="0" indent="-177800" algn="l" rtl="0">
              <a:lnSpc>
                <a:spcPct val="9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 we have four missing values from Lender_Term</a:t>
            </a:r>
            <a:endParaRPr sz="2200">
              <a:latin typeface="Times New Roman"/>
              <a:ea typeface="Times New Roman"/>
              <a:cs typeface="Times New Roman"/>
              <a:sym typeface="Times New Roman"/>
            </a:endParaRPr>
          </a:p>
          <a:p>
            <a:pPr marL="177800" lvl="0" indent="0" algn="l" rtl="0">
              <a:spcBef>
                <a:spcPts val="0"/>
              </a:spcBef>
              <a:spcAft>
                <a:spcPts val="0"/>
              </a:spcAft>
              <a:buNone/>
            </a:pPr>
            <a:endParaRPr sz="2200">
              <a:latin typeface="Times New Roman"/>
              <a:ea typeface="Times New Roman"/>
              <a:cs typeface="Times New Roman"/>
              <a:sym typeface="Times New Roman"/>
            </a:endParaRPr>
          </a:p>
          <a:p>
            <a:pPr marL="177800" lvl="0" indent="-2286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We deleted the four missing values, and the observation decreased from 160486 to 160482.</a:t>
            </a:r>
            <a:endParaRPr sz="2200">
              <a:latin typeface="Times New Roman"/>
              <a:ea typeface="Times New Roman"/>
              <a:cs typeface="Times New Roman"/>
              <a:sym typeface="Times New Roman"/>
            </a:endParaRPr>
          </a:p>
          <a:p>
            <a:pPr marL="177800" lvl="0" indent="0" algn="l" rtl="0">
              <a:lnSpc>
                <a:spcPct val="90000"/>
              </a:lnSpc>
              <a:spcBef>
                <a:spcPts val="0"/>
              </a:spcBef>
              <a:spcAft>
                <a:spcPts val="0"/>
              </a:spcAft>
              <a:buNone/>
            </a:pPr>
            <a:endParaRPr sz="2200">
              <a:latin typeface="Times New Roman"/>
              <a:ea typeface="Times New Roman"/>
              <a:cs typeface="Times New Roman"/>
              <a:sym typeface="Times New Roman"/>
            </a:endParaRPr>
          </a:p>
          <a:p>
            <a:pPr marL="177800" lvl="0" indent="0" algn="l" rtl="0">
              <a:lnSpc>
                <a:spcPct val="90000"/>
              </a:lnSpc>
              <a:spcBef>
                <a:spcPts val="0"/>
              </a:spcBef>
              <a:spcAft>
                <a:spcPts val="0"/>
              </a:spcAft>
              <a:buNone/>
            </a:pPr>
            <a:endParaRPr sz="2200">
              <a:latin typeface="Times New Roman"/>
              <a:ea typeface="Times New Roman"/>
              <a:cs typeface="Times New Roman"/>
              <a:sym typeface="Times New Roman"/>
            </a:endParaRPr>
          </a:p>
          <a:p>
            <a:pPr marL="177800" lvl="0" indent="0" algn="l" rtl="0">
              <a:lnSpc>
                <a:spcPct val="90000"/>
              </a:lnSpc>
              <a:spcBef>
                <a:spcPts val="0"/>
              </a:spcBef>
              <a:spcAft>
                <a:spcPts val="0"/>
              </a:spcAft>
              <a:buNone/>
            </a:pPr>
            <a:endParaRPr sz="2200">
              <a:latin typeface="Times New Roman"/>
              <a:ea typeface="Times New Roman"/>
              <a:cs typeface="Times New Roman"/>
              <a:sym typeface="Times New Roman"/>
            </a:endParaRPr>
          </a:p>
          <a:p>
            <a:pPr marL="177800" lvl="0" indent="0" algn="l" rtl="0">
              <a:lnSpc>
                <a:spcPct val="90000"/>
              </a:lnSpc>
              <a:spcBef>
                <a:spcPts val="0"/>
              </a:spcBef>
              <a:spcAft>
                <a:spcPts val="0"/>
              </a:spcAft>
              <a:buNone/>
            </a:pPr>
            <a:endParaRPr/>
          </a:p>
        </p:txBody>
      </p:sp>
      <p:sp>
        <p:nvSpPr>
          <p:cNvPr id="163" name="Google Shape;163;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Data preparation - cleaning</a:t>
            </a:r>
            <a:endParaRPr/>
          </a:p>
        </p:txBody>
      </p:sp>
      <p:sp>
        <p:nvSpPr>
          <p:cNvPr id="169" name="Google Shape;169;p30"/>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fontScale="40000" lnSpcReduction="10000"/>
          </a:bodyPr>
          <a:lstStyle/>
          <a:p>
            <a:pPr marL="177800" lvl="0" indent="0" algn="l" rtl="0">
              <a:lnSpc>
                <a:spcPct val="90000"/>
              </a:lnSpc>
              <a:spcBef>
                <a:spcPts val="0"/>
              </a:spcBef>
              <a:spcAft>
                <a:spcPts val="0"/>
              </a:spcAft>
              <a:buNone/>
            </a:pPr>
            <a:endParaRPr/>
          </a:p>
          <a:p>
            <a:pPr marL="457200" lvl="0" indent="-325120" algn="l" rtl="0">
              <a:lnSpc>
                <a:spcPct val="150000"/>
              </a:lnSpc>
              <a:spcBef>
                <a:spcPts val="0"/>
              </a:spcBef>
              <a:spcAft>
                <a:spcPts val="0"/>
              </a:spcAft>
              <a:buSzPct val="100000"/>
              <a:buFont typeface="Times New Roman"/>
              <a:buChar char="●"/>
            </a:pPr>
            <a:r>
              <a:rPr lang="en" sz="3800">
                <a:latin typeface="Times New Roman"/>
                <a:ea typeface="Times New Roman"/>
                <a:cs typeface="Times New Roman"/>
                <a:sym typeface="Times New Roman"/>
              </a:rPr>
              <a:t>Check the distribution of two variables, LOAN_AMOUNT and NUM_LENDERS_TOTAL.</a:t>
            </a:r>
            <a:endParaRPr sz="3800">
              <a:latin typeface="Times New Roman"/>
              <a:ea typeface="Times New Roman"/>
              <a:cs typeface="Times New Roman"/>
              <a:sym typeface="Times New Roman"/>
            </a:endParaRPr>
          </a:p>
          <a:p>
            <a:pPr marL="457200" lvl="0" indent="-325120" algn="l" rtl="0">
              <a:lnSpc>
                <a:spcPct val="150000"/>
              </a:lnSpc>
              <a:spcBef>
                <a:spcPts val="0"/>
              </a:spcBef>
              <a:spcAft>
                <a:spcPts val="0"/>
              </a:spcAft>
              <a:buSzPct val="100000"/>
              <a:buFont typeface="Times New Roman"/>
              <a:buChar char="●"/>
            </a:pPr>
            <a:r>
              <a:rPr lang="en" sz="3800">
                <a:latin typeface="Times New Roman"/>
                <a:ea typeface="Times New Roman"/>
                <a:cs typeface="Times New Roman"/>
                <a:sym typeface="Times New Roman"/>
              </a:rPr>
              <a:t>LOAN_AMOUNT:  Histogram or central Tendency statistics</a:t>
            </a:r>
            <a:endParaRPr sz="3800">
              <a:latin typeface="Times New Roman"/>
              <a:ea typeface="Times New Roman"/>
              <a:cs typeface="Times New Roman"/>
              <a:sym typeface="Times New Roman"/>
            </a:endParaRPr>
          </a:p>
          <a:p>
            <a:pPr marL="457200" lvl="0" indent="-325120" algn="l" rtl="0">
              <a:lnSpc>
                <a:spcPct val="150000"/>
              </a:lnSpc>
              <a:spcBef>
                <a:spcPts val="0"/>
              </a:spcBef>
              <a:spcAft>
                <a:spcPts val="0"/>
              </a:spcAft>
              <a:buSzPct val="100000"/>
              <a:buFont typeface="Times New Roman"/>
              <a:buChar char="●"/>
            </a:pPr>
            <a:r>
              <a:rPr lang="en" sz="3800">
                <a:latin typeface="Times New Roman"/>
                <a:ea typeface="Times New Roman"/>
                <a:cs typeface="Times New Roman"/>
                <a:sym typeface="Times New Roman"/>
              </a:rPr>
              <a:t>NUM_LENDER_TOTAL:  Histogram</a:t>
            </a:r>
            <a:endParaRPr sz="3800">
              <a:latin typeface="Times New Roman"/>
              <a:ea typeface="Times New Roman"/>
              <a:cs typeface="Times New Roman"/>
              <a:sym typeface="Times New Roman"/>
            </a:endParaRPr>
          </a:p>
          <a:p>
            <a:pPr marL="457200" lvl="0" indent="-325120" algn="l" rtl="0">
              <a:lnSpc>
                <a:spcPct val="150000"/>
              </a:lnSpc>
              <a:spcBef>
                <a:spcPts val="0"/>
              </a:spcBef>
              <a:spcAft>
                <a:spcPts val="0"/>
              </a:spcAft>
              <a:buSzPct val="100000"/>
              <a:buFont typeface="Times New Roman"/>
              <a:buChar char="●"/>
            </a:pPr>
            <a:r>
              <a:rPr lang="en" sz="3800">
                <a:latin typeface="Times New Roman"/>
                <a:ea typeface="Times New Roman"/>
                <a:cs typeface="Times New Roman"/>
                <a:sym typeface="Times New Roman"/>
              </a:rPr>
              <a:t>Skewness:</a:t>
            </a:r>
            <a:endParaRPr sz="3800">
              <a:latin typeface="Times New Roman"/>
              <a:ea typeface="Times New Roman"/>
              <a:cs typeface="Times New Roman"/>
              <a:sym typeface="Times New Roman"/>
            </a:endParaRPr>
          </a:p>
          <a:p>
            <a:pPr marL="177800" lvl="0" indent="0" algn="l" rtl="0">
              <a:lnSpc>
                <a:spcPct val="150000"/>
              </a:lnSpc>
              <a:spcBef>
                <a:spcPts val="0"/>
              </a:spcBef>
              <a:spcAft>
                <a:spcPts val="0"/>
              </a:spcAft>
              <a:buNone/>
            </a:pPr>
            <a:r>
              <a:rPr lang="en" sz="3800">
                <a:latin typeface="Times New Roman"/>
                <a:ea typeface="Times New Roman"/>
                <a:cs typeface="Times New Roman"/>
                <a:sym typeface="Times New Roman"/>
              </a:rPr>
              <a:t> 		Lender_Total: 1.741812</a:t>
            </a:r>
            <a:endParaRPr sz="3800">
              <a:latin typeface="Times New Roman"/>
              <a:ea typeface="Times New Roman"/>
              <a:cs typeface="Times New Roman"/>
              <a:sym typeface="Times New Roman"/>
            </a:endParaRPr>
          </a:p>
          <a:p>
            <a:pPr marL="177800" lvl="0" indent="0" algn="l" rtl="0">
              <a:lnSpc>
                <a:spcPct val="150000"/>
              </a:lnSpc>
              <a:spcBef>
                <a:spcPts val="0"/>
              </a:spcBef>
              <a:spcAft>
                <a:spcPts val="0"/>
              </a:spcAft>
              <a:buNone/>
            </a:pPr>
            <a:r>
              <a:rPr lang="en" sz="3800">
                <a:latin typeface="Times New Roman"/>
                <a:ea typeface="Times New Roman"/>
                <a:cs typeface="Times New Roman"/>
                <a:sym typeface="Times New Roman"/>
              </a:rPr>
              <a:t> 		Loan_Amount: 0.811712</a:t>
            </a:r>
            <a:endParaRPr sz="3800">
              <a:latin typeface="Times New Roman"/>
              <a:ea typeface="Times New Roman"/>
              <a:cs typeface="Times New Roman"/>
              <a:sym typeface="Times New Roman"/>
            </a:endParaRPr>
          </a:p>
          <a:p>
            <a:pPr marL="457200" lvl="0" indent="-325120" algn="l" rtl="0">
              <a:lnSpc>
                <a:spcPct val="150000"/>
              </a:lnSpc>
              <a:spcBef>
                <a:spcPts val="0"/>
              </a:spcBef>
              <a:spcAft>
                <a:spcPts val="0"/>
              </a:spcAft>
              <a:buSzPct val="100000"/>
              <a:buFont typeface="Times New Roman"/>
              <a:buChar char="●"/>
            </a:pPr>
            <a:r>
              <a:rPr lang="en" sz="3800">
                <a:latin typeface="Times New Roman"/>
                <a:ea typeface="Times New Roman"/>
                <a:cs typeface="Times New Roman"/>
                <a:sym typeface="Times New Roman"/>
              </a:rPr>
              <a:t>The distribution is heavily and positively skewed in both variables </a:t>
            </a:r>
            <a:endParaRPr sz="3800">
              <a:latin typeface="Times New Roman"/>
              <a:ea typeface="Times New Roman"/>
              <a:cs typeface="Times New Roman"/>
              <a:sym typeface="Times New Roman"/>
            </a:endParaRPr>
          </a:p>
          <a:p>
            <a:pPr marL="457200" lvl="0" indent="-325120" algn="l" rtl="0">
              <a:lnSpc>
                <a:spcPct val="150000"/>
              </a:lnSpc>
              <a:spcBef>
                <a:spcPts val="0"/>
              </a:spcBef>
              <a:spcAft>
                <a:spcPts val="0"/>
              </a:spcAft>
              <a:buSzPct val="100000"/>
              <a:buFont typeface="Times New Roman"/>
              <a:buChar char="●"/>
            </a:pPr>
            <a:r>
              <a:rPr lang="en" sz="3800">
                <a:latin typeface="Times New Roman"/>
                <a:ea typeface="Times New Roman"/>
                <a:cs typeface="Times New Roman"/>
                <a:sym typeface="Times New Roman"/>
              </a:rPr>
              <a:t>Transform the skewed variables by taking the log </a:t>
            </a:r>
            <a:endParaRPr sz="380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38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70" name="Google Shape;170;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Loan Stats </a:t>
            </a:r>
            <a:endParaRPr/>
          </a:p>
        </p:txBody>
      </p:sp>
      <p:sp>
        <p:nvSpPr>
          <p:cNvPr id="176" name="Google Shape;176;p3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0"/>
              </a:spcAft>
              <a:buNone/>
            </a:pPr>
            <a:endParaRPr>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Char char="●"/>
            </a:pPr>
            <a:r>
              <a:rPr lang="en">
                <a:latin typeface="Times New Roman"/>
                <a:ea typeface="Times New Roman"/>
                <a:cs typeface="Times New Roman"/>
                <a:sym typeface="Times New Roman"/>
              </a:rPr>
              <a:t>The Sector with the most loans is Agriculture 43141 followed by Retail 33543</a:t>
            </a:r>
            <a:endParaRPr>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Char char="●"/>
            </a:pPr>
            <a:r>
              <a:rPr lang="en">
                <a:latin typeface="Times New Roman"/>
                <a:ea typeface="Times New Roman"/>
                <a:cs typeface="Times New Roman"/>
                <a:sym typeface="Times New Roman"/>
              </a:rPr>
              <a:t>The country with the highest number of loans is the Philippines(22807)  followed by Kenya (21443).</a:t>
            </a:r>
            <a:endParaRPr>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Char char="●"/>
            </a:pPr>
            <a:r>
              <a:rPr lang="en">
                <a:latin typeface="Times New Roman"/>
                <a:ea typeface="Times New Roman"/>
                <a:cs typeface="Times New Roman"/>
                <a:sym typeface="Times New Roman"/>
              </a:rPr>
              <a:t> We found the average loan amount to be : $805.20 with a minimum of $25.00 and a maximum of $2375.00</a:t>
            </a:r>
            <a:endParaRPr>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a:p>
        </p:txBody>
      </p:sp>
      <p:sp>
        <p:nvSpPr>
          <p:cNvPr id="177" name="Google Shape;177;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Loan Amount vs Lender Term</a:t>
            </a:r>
            <a:endParaRPr/>
          </a:p>
        </p:txBody>
      </p:sp>
      <p:sp>
        <p:nvSpPr>
          <p:cNvPr id="183" name="Google Shape;183;p3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0"/>
              </a:spcBef>
              <a:spcAft>
                <a:spcPts val="0"/>
              </a:spcAft>
              <a:buSzPts val="1400"/>
              <a:buChar char="•"/>
            </a:pPr>
            <a:r>
              <a:rPr lang="en"/>
              <a:t>Our correlation coefficient of 0.4137 showed that there was no significant correlation between Loan Amount and Lender Term </a:t>
            </a:r>
            <a:endParaRPr/>
          </a:p>
          <a:p>
            <a:pPr marL="457200" lvl="0" indent="0" algn="l" rtl="0">
              <a:lnSpc>
                <a:spcPct val="90000"/>
              </a:lnSpc>
              <a:spcBef>
                <a:spcPts val="0"/>
              </a:spcBef>
              <a:spcAft>
                <a:spcPts val="0"/>
              </a:spcAft>
              <a:buNone/>
            </a:pPr>
            <a:endParaRPr/>
          </a:p>
          <a:p>
            <a:pPr marL="457200" lvl="0" indent="-317500" algn="l" rtl="0">
              <a:lnSpc>
                <a:spcPct val="90000"/>
              </a:lnSpc>
              <a:spcBef>
                <a:spcPts val="0"/>
              </a:spcBef>
              <a:spcAft>
                <a:spcPts val="0"/>
              </a:spcAft>
              <a:buSzPts val="1400"/>
              <a:buChar char="•"/>
            </a:pPr>
            <a:r>
              <a:rPr lang="en"/>
              <a:t>To confirm this we created a scatterplot graph using ggplot and we found that our interpretation was correct </a:t>
            </a:r>
            <a:endParaRPr/>
          </a:p>
        </p:txBody>
      </p:sp>
      <p:sp>
        <p:nvSpPr>
          <p:cNvPr id="184" name="Google Shape;184;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Linear regression Model Analysis </a:t>
            </a:r>
            <a:endParaRPr/>
          </a:p>
        </p:txBody>
      </p:sp>
      <p:sp>
        <p:nvSpPr>
          <p:cNvPr id="190" name="Google Shape;190;p3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800"/>
              </a:spcBef>
              <a:spcAft>
                <a:spcPts val="0"/>
              </a:spcAft>
              <a:buClr>
                <a:schemeClr val="dk1"/>
              </a:buClr>
              <a:buSzPts val="2100"/>
              <a:buChar char="•"/>
            </a:pPr>
            <a:r>
              <a:rPr lang="en"/>
              <a:t>Our first regression model with the Loan Status as the target variable and Loan Amount and Term as the predictor variable, led us to the following conclusion:</a:t>
            </a:r>
            <a:endParaRPr/>
          </a:p>
          <a:p>
            <a:pPr marL="177800" lvl="0" indent="-127000" algn="l" rtl="0">
              <a:lnSpc>
                <a:spcPct val="90000"/>
              </a:lnSpc>
              <a:spcBef>
                <a:spcPts val="800"/>
              </a:spcBef>
              <a:spcAft>
                <a:spcPts val="0"/>
              </a:spcAft>
              <a:buSzPts val="1400"/>
              <a:buChar char="•"/>
            </a:pPr>
            <a:r>
              <a:rPr lang="en"/>
              <a:t>Lenders were less likely to fund borrowers asking for large amounts </a:t>
            </a:r>
            <a:endParaRPr/>
          </a:p>
          <a:p>
            <a:pPr marL="177800" lvl="0" indent="-127000" algn="l" rtl="0">
              <a:lnSpc>
                <a:spcPct val="90000"/>
              </a:lnSpc>
              <a:spcBef>
                <a:spcPts val="800"/>
              </a:spcBef>
              <a:spcAft>
                <a:spcPts val="0"/>
              </a:spcAft>
              <a:buSzPts val="1400"/>
              <a:buChar char="•"/>
            </a:pPr>
            <a:r>
              <a:rPr lang="en"/>
              <a:t>Loans with longer terms could increase the chances of not getting a loan</a:t>
            </a:r>
            <a:endParaRPr/>
          </a:p>
          <a:p>
            <a:pPr marL="177800" lvl="0" indent="-127000" algn="l" rtl="0">
              <a:lnSpc>
                <a:spcPct val="90000"/>
              </a:lnSpc>
              <a:spcBef>
                <a:spcPts val="800"/>
              </a:spcBef>
              <a:spcAft>
                <a:spcPts val="0"/>
              </a:spcAft>
              <a:buSzPts val="1400"/>
              <a:buChar char="•"/>
            </a:pPr>
            <a:r>
              <a:rPr lang="en"/>
              <a:t>These conclusions were drawn from the very small P-value of both predictor variables which made them significant and also their negative coefficient </a:t>
            </a:r>
            <a:endParaRPr/>
          </a:p>
          <a:p>
            <a:pPr marL="177800" lvl="0" indent="0" algn="l" rtl="0">
              <a:lnSpc>
                <a:spcPct val="90000"/>
              </a:lnSpc>
              <a:spcBef>
                <a:spcPts val="800"/>
              </a:spcBef>
              <a:spcAft>
                <a:spcPts val="0"/>
              </a:spcAft>
              <a:buNone/>
            </a:pPr>
            <a:endParaRPr/>
          </a:p>
        </p:txBody>
      </p:sp>
      <p:sp>
        <p:nvSpPr>
          <p:cNvPr id="191" name="Google Shape;191;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859</Words>
  <Application>Microsoft Office PowerPoint</Application>
  <PresentationFormat>On-screen Show (16:9)</PresentationFormat>
  <Paragraphs>94</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Microsoft Yahei</vt:lpstr>
      <vt:lpstr>Arial</vt:lpstr>
      <vt:lpstr>Calibri</vt:lpstr>
      <vt:lpstr>Times New Roman</vt:lpstr>
      <vt:lpstr>Simple Light</vt:lpstr>
      <vt:lpstr>Office Theme</vt:lpstr>
      <vt:lpstr>PowerPoint Presentation</vt:lpstr>
      <vt:lpstr>Agenda</vt:lpstr>
      <vt:lpstr>Motivation</vt:lpstr>
      <vt:lpstr>The data</vt:lpstr>
      <vt:lpstr>Data preparation – missing values</vt:lpstr>
      <vt:lpstr>Data preparation - cleaning</vt:lpstr>
      <vt:lpstr>Loan Stats </vt:lpstr>
      <vt:lpstr>Loan Amount vs Lender Term</vt:lpstr>
      <vt:lpstr>Linear regression Model Analysis </vt:lpstr>
      <vt:lpstr>Predictive Analysis &amp; Confusion Matrix (Model 1)</vt:lpstr>
      <vt:lpstr>Predictive Analysis &amp; Confusion Matrix (Model 2)</vt:lpstr>
      <vt:lpstr>The comparison of the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Djako</dc:creator>
  <cp:lastModifiedBy>Djako, David-Aurel</cp:lastModifiedBy>
  <cp:revision>1</cp:revision>
  <dcterms:modified xsi:type="dcterms:W3CDTF">2022-05-17T20:28:23Z</dcterms:modified>
</cp:coreProperties>
</file>