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59" r:id="rId4"/>
    <p:sldId id="264" r:id="rId5"/>
    <p:sldId id="268" r:id="rId6"/>
    <p:sldId id="267" r:id="rId7"/>
    <p:sldId id="271" r:id="rId8"/>
    <p:sldId id="272" r:id="rId9"/>
    <p:sldId id="273" r:id="rId10"/>
    <p:sldId id="274" r:id="rId11"/>
    <p:sldId id="275" r:id="rId12"/>
    <p:sldId id="276" r:id="rId13"/>
    <p:sldId id="277" r:id="rId14"/>
    <p:sldId id="278" r:id="rId15"/>
    <p:sldId id="280" r:id="rId16"/>
    <p:sldId id="281" r:id="rId17"/>
    <p:sldId id="282" r:id="rId18"/>
    <p:sldId id="283" r:id="rId19"/>
    <p:sldId id="284" r:id="rId20"/>
    <p:sldId id="285" r:id="rId21"/>
    <p:sldId id="286" r:id="rId22"/>
    <p:sldId id="287" r:id="rId23"/>
    <p:sldId id="288" r:id="rId24"/>
    <p:sldId id="289" r:id="rId25"/>
    <p:sldId id="265" r:id="rId26"/>
    <p:sldId id="266" r:id="rId27"/>
    <p:sldId id="279" r:id="rId28"/>
    <p:sldId id="27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68" d="100"/>
          <a:sy n="68" d="100"/>
        </p:scale>
        <p:origin x="78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44.png"/><Relationship Id="rId12" Type="http://schemas.openxmlformats.org/officeDocument/2006/relationships/image" Target="../media/image49.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43.svg"/><Relationship Id="rId11" Type="http://schemas.openxmlformats.org/officeDocument/2006/relationships/image" Target="../media/image48.pn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46.png"/><Relationship Id="rId14" Type="http://schemas.openxmlformats.org/officeDocument/2006/relationships/image" Target="../media/image5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21.png"/><Relationship Id="rId3" Type="http://schemas.openxmlformats.org/officeDocument/2006/relationships/image" Target="../media/image17.png"/><Relationship Id="rId7" Type="http://schemas.openxmlformats.org/officeDocument/2006/relationships/image" Target="../media/image1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16.png"/><Relationship Id="rId6" Type="http://schemas.openxmlformats.org/officeDocument/2006/relationships/image" Target="../media/image7.svg"/><Relationship Id="rId11" Type="http://schemas.openxmlformats.org/officeDocument/2006/relationships/image" Target="../media/image20.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9.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5.svg"/><Relationship Id="rId13" Type="http://schemas.openxmlformats.org/officeDocument/2006/relationships/image" Target="../media/image50.png"/><Relationship Id="rId3" Type="http://schemas.openxmlformats.org/officeDocument/2006/relationships/image" Target="../media/image40.png"/><Relationship Id="rId7" Type="http://schemas.openxmlformats.org/officeDocument/2006/relationships/image" Target="../media/image53.png"/><Relationship Id="rId12" Type="http://schemas.openxmlformats.org/officeDocument/2006/relationships/image" Target="../media/image49.svg"/><Relationship Id="rId2" Type="http://schemas.openxmlformats.org/officeDocument/2006/relationships/image" Target="../media/image3.svg"/><Relationship Id="rId1" Type="http://schemas.openxmlformats.org/officeDocument/2006/relationships/image" Target="../media/image16.png"/><Relationship Id="rId6" Type="http://schemas.openxmlformats.org/officeDocument/2006/relationships/image" Target="../media/image43.svg"/><Relationship Id="rId11" Type="http://schemas.openxmlformats.org/officeDocument/2006/relationships/image" Target="../media/image55.png"/><Relationship Id="rId5" Type="http://schemas.openxmlformats.org/officeDocument/2006/relationships/image" Target="../media/image52.png"/><Relationship Id="rId10" Type="http://schemas.openxmlformats.org/officeDocument/2006/relationships/image" Target="../media/image47.svg"/><Relationship Id="rId4" Type="http://schemas.openxmlformats.org/officeDocument/2006/relationships/image" Target="../media/image41.svg"/><Relationship Id="rId9" Type="http://schemas.openxmlformats.org/officeDocument/2006/relationships/image" Target="../media/image54.png"/><Relationship Id="rId14" Type="http://schemas.openxmlformats.org/officeDocument/2006/relationships/image" Target="../media/image5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137C8F-F5AB-4D1D-8C00-A89396C6248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4394DC-F7B7-48DD-A00C-113F7F084D1E}">
      <dgm:prSet/>
      <dgm:spPr/>
      <dgm:t>
        <a:bodyPr/>
        <a:lstStyle/>
        <a:p>
          <a:pPr>
            <a:lnSpc>
              <a:spcPct val="100000"/>
            </a:lnSpc>
          </a:pPr>
          <a:r>
            <a:rPr lang="pt-BR" b="0"/>
            <a:t>AI e Machine Learning</a:t>
          </a:r>
          <a:endParaRPr lang="en-US" b="0"/>
        </a:p>
      </dgm:t>
    </dgm:pt>
    <dgm:pt modelId="{FA15B513-10C6-4270-AB1C-01E2DD5A96C9}" type="parTrans" cxnId="{9293462E-B8BE-471A-B11D-E47DD5A19C61}">
      <dgm:prSet/>
      <dgm:spPr/>
      <dgm:t>
        <a:bodyPr/>
        <a:lstStyle/>
        <a:p>
          <a:endParaRPr lang="en-US" b="0"/>
        </a:p>
      </dgm:t>
    </dgm:pt>
    <dgm:pt modelId="{99E70996-5B48-458B-83C8-B979E88D30D8}" type="sibTrans" cxnId="{9293462E-B8BE-471A-B11D-E47DD5A19C61}">
      <dgm:prSet/>
      <dgm:spPr/>
      <dgm:t>
        <a:bodyPr/>
        <a:lstStyle/>
        <a:p>
          <a:endParaRPr lang="en-US" b="0"/>
        </a:p>
      </dgm:t>
    </dgm:pt>
    <dgm:pt modelId="{A89E1187-D092-4550-9866-2D93D21E6CFA}">
      <dgm:prSet/>
      <dgm:spPr/>
      <dgm:t>
        <a:bodyPr/>
        <a:lstStyle/>
        <a:p>
          <a:pPr>
            <a:lnSpc>
              <a:spcPct val="100000"/>
            </a:lnSpc>
          </a:pPr>
          <a:r>
            <a:rPr lang="pt-BR" b="0" dirty="0"/>
            <a:t>O que é Deep </a:t>
          </a:r>
          <a:r>
            <a:rPr lang="pt-BR" b="0" dirty="0" err="1"/>
            <a:t>Lerning</a:t>
          </a:r>
          <a:endParaRPr lang="en-US" b="0" dirty="0"/>
        </a:p>
      </dgm:t>
    </dgm:pt>
    <dgm:pt modelId="{17818006-4C72-4A2C-B508-2A7FECFBFCD5}" type="parTrans" cxnId="{D2401E21-EF60-4A05-8366-26D130F33B99}">
      <dgm:prSet/>
      <dgm:spPr/>
      <dgm:t>
        <a:bodyPr/>
        <a:lstStyle/>
        <a:p>
          <a:endParaRPr lang="en-US" b="0"/>
        </a:p>
      </dgm:t>
    </dgm:pt>
    <dgm:pt modelId="{77FBA897-4EA2-4CBB-92C1-96AD278AEF77}" type="sibTrans" cxnId="{D2401E21-EF60-4A05-8366-26D130F33B99}">
      <dgm:prSet/>
      <dgm:spPr/>
      <dgm:t>
        <a:bodyPr/>
        <a:lstStyle/>
        <a:p>
          <a:endParaRPr lang="en-US" b="0"/>
        </a:p>
      </dgm:t>
    </dgm:pt>
    <dgm:pt modelId="{415EFEB7-880D-43A3-B6D1-452348C5D1FE}">
      <dgm:prSet/>
      <dgm:spPr/>
      <dgm:t>
        <a:bodyPr/>
        <a:lstStyle/>
        <a:p>
          <a:pPr>
            <a:lnSpc>
              <a:spcPct val="100000"/>
            </a:lnSpc>
          </a:pPr>
          <a:r>
            <a:rPr lang="pt-BR" b="0"/>
            <a:t>Origem histórica da tecnologia</a:t>
          </a:r>
          <a:endParaRPr lang="en-US" b="0"/>
        </a:p>
      </dgm:t>
    </dgm:pt>
    <dgm:pt modelId="{3AFAD52E-0338-4BFC-9DAA-11898A78606E}" type="parTrans" cxnId="{47F5A6BB-DB52-4385-AD71-13819CA268F7}">
      <dgm:prSet/>
      <dgm:spPr/>
      <dgm:t>
        <a:bodyPr/>
        <a:lstStyle/>
        <a:p>
          <a:endParaRPr lang="en-US" b="0"/>
        </a:p>
      </dgm:t>
    </dgm:pt>
    <dgm:pt modelId="{8B9D55F0-4473-4CCE-B6F0-B934152ECD0A}" type="sibTrans" cxnId="{47F5A6BB-DB52-4385-AD71-13819CA268F7}">
      <dgm:prSet/>
      <dgm:spPr/>
      <dgm:t>
        <a:bodyPr/>
        <a:lstStyle/>
        <a:p>
          <a:endParaRPr lang="en-US" b="0"/>
        </a:p>
      </dgm:t>
    </dgm:pt>
    <dgm:pt modelId="{15AA491F-41FF-4976-ACE9-69C45F25397E}">
      <dgm:prSet/>
      <dgm:spPr/>
      <dgm:t>
        <a:bodyPr/>
        <a:lstStyle/>
        <a:p>
          <a:pPr>
            <a:lnSpc>
              <a:spcPct val="100000"/>
            </a:lnSpc>
          </a:pPr>
          <a:r>
            <a:rPr lang="pt-BR" b="0" dirty="0"/>
            <a:t>Como funciona Deep Learning</a:t>
          </a:r>
          <a:endParaRPr lang="en-US" b="0" dirty="0"/>
        </a:p>
      </dgm:t>
    </dgm:pt>
    <dgm:pt modelId="{A6050F6C-D9CA-45D3-9B3C-4460887CB0F6}" type="parTrans" cxnId="{72BCAA16-8FDD-418A-919C-091C877424A7}">
      <dgm:prSet/>
      <dgm:spPr/>
      <dgm:t>
        <a:bodyPr/>
        <a:lstStyle/>
        <a:p>
          <a:endParaRPr lang="en-US" b="0"/>
        </a:p>
      </dgm:t>
    </dgm:pt>
    <dgm:pt modelId="{8719D803-BE32-4944-A07B-28E2D3271A8B}" type="sibTrans" cxnId="{72BCAA16-8FDD-418A-919C-091C877424A7}">
      <dgm:prSet/>
      <dgm:spPr/>
      <dgm:t>
        <a:bodyPr/>
        <a:lstStyle/>
        <a:p>
          <a:endParaRPr lang="en-US" b="0"/>
        </a:p>
      </dgm:t>
    </dgm:pt>
    <dgm:pt modelId="{012C36FB-FBD0-4090-9442-73DF0D8E1690}">
      <dgm:prSet/>
      <dgm:spPr/>
      <dgm:t>
        <a:bodyPr/>
        <a:lstStyle/>
        <a:p>
          <a:pPr>
            <a:lnSpc>
              <a:spcPct val="100000"/>
            </a:lnSpc>
          </a:pPr>
          <a:r>
            <a:rPr lang="pt-BR" b="0"/>
            <a:t>Exemplo prático da aplicação da rede</a:t>
          </a:r>
          <a:endParaRPr lang="en-US" b="0"/>
        </a:p>
      </dgm:t>
    </dgm:pt>
    <dgm:pt modelId="{9FFAFBA9-99EF-4E82-BB12-7DF345577E6C}" type="parTrans" cxnId="{EFA71DA1-C798-49E2-8403-5824D25047E4}">
      <dgm:prSet/>
      <dgm:spPr/>
      <dgm:t>
        <a:bodyPr/>
        <a:lstStyle/>
        <a:p>
          <a:endParaRPr lang="en-US" b="0"/>
        </a:p>
      </dgm:t>
    </dgm:pt>
    <dgm:pt modelId="{495B15C6-EF02-4DCB-949F-79774C7AB2E4}" type="sibTrans" cxnId="{EFA71DA1-C798-49E2-8403-5824D25047E4}">
      <dgm:prSet/>
      <dgm:spPr/>
      <dgm:t>
        <a:bodyPr/>
        <a:lstStyle/>
        <a:p>
          <a:endParaRPr lang="en-US" b="0"/>
        </a:p>
      </dgm:t>
    </dgm:pt>
    <dgm:pt modelId="{AE27444C-C760-453B-8312-44E68BD97F15}">
      <dgm:prSet/>
      <dgm:spPr/>
      <dgm:t>
        <a:bodyPr/>
        <a:lstStyle/>
        <a:p>
          <a:pPr>
            <a:lnSpc>
              <a:spcPct val="100000"/>
            </a:lnSpc>
          </a:pPr>
          <a:r>
            <a:rPr lang="pt-BR" b="0"/>
            <a:t>Exemplos de aplicações da tecnologia</a:t>
          </a:r>
          <a:endParaRPr lang="en-US" b="0"/>
        </a:p>
      </dgm:t>
    </dgm:pt>
    <dgm:pt modelId="{F6EEF529-8369-4B5E-A8BC-407569DED73D}" type="parTrans" cxnId="{6AF03CB7-B81A-4DCA-8267-E7B36B8E1AA1}">
      <dgm:prSet/>
      <dgm:spPr/>
      <dgm:t>
        <a:bodyPr/>
        <a:lstStyle/>
        <a:p>
          <a:endParaRPr lang="en-US" b="0"/>
        </a:p>
      </dgm:t>
    </dgm:pt>
    <dgm:pt modelId="{A06D2473-109E-4041-81C7-078AAD0D219E}" type="sibTrans" cxnId="{6AF03CB7-B81A-4DCA-8267-E7B36B8E1AA1}">
      <dgm:prSet/>
      <dgm:spPr/>
      <dgm:t>
        <a:bodyPr/>
        <a:lstStyle/>
        <a:p>
          <a:endParaRPr lang="en-US" b="0"/>
        </a:p>
      </dgm:t>
    </dgm:pt>
    <dgm:pt modelId="{5055AF24-5982-4A45-9898-B9ED211645BE}">
      <dgm:prSet/>
      <dgm:spPr/>
      <dgm:t>
        <a:bodyPr/>
        <a:lstStyle/>
        <a:p>
          <a:pPr>
            <a:lnSpc>
              <a:spcPct val="100000"/>
            </a:lnSpc>
          </a:pPr>
          <a:r>
            <a:rPr lang="pt-BR" b="0"/>
            <a:t>Conclusão</a:t>
          </a:r>
          <a:endParaRPr lang="en-US" b="0"/>
        </a:p>
      </dgm:t>
    </dgm:pt>
    <dgm:pt modelId="{1993091D-C263-43EC-8796-B75E6778F513}" type="parTrans" cxnId="{A57D7FD4-227E-4CA3-8814-4F6C0D32705F}">
      <dgm:prSet/>
      <dgm:spPr/>
      <dgm:t>
        <a:bodyPr/>
        <a:lstStyle/>
        <a:p>
          <a:endParaRPr lang="en-US" b="0"/>
        </a:p>
      </dgm:t>
    </dgm:pt>
    <dgm:pt modelId="{C09E5A03-DA6C-4619-9F88-D000B5FFB85E}" type="sibTrans" cxnId="{A57D7FD4-227E-4CA3-8814-4F6C0D32705F}">
      <dgm:prSet/>
      <dgm:spPr/>
      <dgm:t>
        <a:bodyPr/>
        <a:lstStyle/>
        <a:p>
          <a:endParaRPr lang="en-US" b="0"/>
        </a:p>
      </dgm:t>
    </dgm:pt>
    <dgm:pt modelId="{71CA65BE-DB8F-4C69-9112-B7F964A49028}" type="pres">
      <dgm:prSet presAssocID="{2D137C8F-F5AB-4D1D-8C00-A89396C6248A}" presName="root" presStyleCnt="0">
        <dgm:presLayoutVars>
          <dgm:dir/>
          <dgm:resizeHandles val="exact"/>
        </dgm:presLayoutVars>
      </dgm:prSet>
      <dgm:spPr/>
    </dgm:pt>
    <dgm:pt modelId="{9F438F0A-4344-4A8D-BD19-C17A2BA125EC}" type="pres">
      <dgm:prSet presAssocID="{E64394DC-F7B7-48DD-A00C-113F7F084D1E}" presName="compNode" presStyleCnt="0"/>
      <dgm:spPr/>
    </dgm:pt>
    <dgm:pt modelId="{45E4E049-FBA3-4E3B-B68A-4BE1BAFCCE23}" type="pres">
      <dgm:prSet presAssocID="{E64394DC-F7B7-48DD-A00C-113F7F084D1E}" presName="bgRect" presStyleLbl="bgShp" presStyleIdx="0" presStyleCnt="7"/>
      <dgm:spPr/>
    </dgm:pt>
    <dgm:pt modelId="{600C6D22-C428-48BD-9200-BACA12A175DB}" type="pres">
      <dgm:prSet presAssocID="{E64394DC-F7B7-48DD-A00C-113F7F084D1E}"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93DA991-1689-4C88-9036-4E1656C48CE6}" type="pres">
      <dgm:prSet presAssocID="{E64394DC-F7B7-48DD-A00C-113F7F084D1E}" presName="spaceRect" presStyleCnt="0"/>
      <dgm:spPr/>
    </dgm:pt>
    <dgm:pt modelId="{1C49399A-B96A-49EB-AC60-18EEECAEC7F6}" type="pres">
      <dgm:prSet presAssocID="{E64394DC-F7B7-48DD-A00C-113F7F084D1E}" presName="parTx" presStyleLbl="revTx" presStyleIdx="0" presStyleCnt="7">
        <dgm:presLayoutVars>
          <dgm:chMax val="0"/>
          <dgm:chPref val="0"/>
        </dgm:presLayoutVars>
      </dgm:prSet>
      <dgm:spPr/>
    </dgm:pt>
    <dgm:pt modelId="{50B1BCC5-A6F7-4ACF-9FA0-77E24FDAE240}" type="pres">
      <dgm:prSet presAssocID="{99E70996-5B48-458B-83C8-B979E88D30D8}" presName="sibTrans" presStyleCnt="0"/>
      <dgm:spPr/>
    </dgm:pt>
    <dgm:pt modelId="{61204A69-918F-45CB-965A-A7A63E17A5B8}" type="pres">
      <dgm:prSet presAssocID="{A89E1187-D092-4550-9866-2D93D21E6CFA}" presName="compNode" presStyleCnt="0"/>
      <dgm:spPr/>
    </dgm:pt>
    <dgm:pt modelId="{7A58684A-B3E6-4BF5-A2F7-490E65BB7887}" type="pres">
      <dgm:prSet presAssocID="{A89E1187-D092-4550-9866-2D93D21E6CFA}" presName="bgRect" presStyleLbl="bgShp" presStyleIdx="1" presStyleCnt="7"/>
      <dgm:spPr/>
    </dgm:pt>
    <dgm:pt modelId="{DAB2D05C-EB38-42BF-9E5E-D1EFEBEB8A87}" type="pres">
      <dgm:prSet presAssocID="{A89E1187-D092-4550-9866-2D93D21E6CFA}"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âmpada"/>
        </a:ext>
      </dgm:extLst>
    </dgm:pt>
    <dgm:pt modelId="{1CD03A6A-5B30-4F6E-A7D3-92583205130A}" type="pres">
      <dgm:prSet presAssocID="{A89E1187-D092-4550-9866-2D93D21E6CFA}" presName="spaceRect" presStyleCnt="0"/>
      <dgm:spPr/>
    </dgm:pt>
    <dgm:pt modelId="{1936BBB8-B442-4C24-A26F-D768198882AE}" type="pres">
      <dgm:prSet presAssocID="{A89E1187-D092-4550-9866-2D93D21E6CFA}" presName="parTx" presStyleLbl="revTx" presStyleIdx="1" presStyleCnt="7">
        <dgm:presLayoutVars>
          <dgm:chMax val="0"/>
          <dgm:chPref val="0"/>
        </dgm:presLayoutVars>
      </dgm:prSet>
      <dgm:spPr/>
    </dgm:pt>
    <dgm:pt modelId="{3048D01D-EE7B-49A2-94BE-3905DA20031C}" type="pres">
      <dgm:prSet presAssocID="{77FBA897-4EA2-4CBB-92C1-96AD278AEF77}" presName="sibTrans" presStyleCnt="0"/>
      <dgm:spPr/>
    </dgm:pt>
    <dgm:pt modelId="{628973C7-1D5E-4488-9F2A-E6B4AB48E3B1}" type="pres">
      <dgm:prSet presAssocID="{415EFEB7-880D-43A3-B6D1-452348C5D1FE}" presName="compNode" presStyleCnt="0"/>
      <dgm:spPr/>
    </dgm:pt>
    <dgm:pt modelId="{782D2105-466A-4584-817F-6C19ED484F98}" type="pres">
      <dgm:prSet presAssocID="{415EFEB7-880D-43A3-B6D1-452348C5D1FE}" presName="bgRect" presStyleLbl="bgShp" presStyleIdx="2" presStyleCnt="7"/>
      <dgm:spPr/>
    </dgm:pt>
    <dgm:pt modelId="{4409A971-F415-4868-A265-4D7D4829550E}" type="pres">
      <dgm:prSet presAssocID="{415EFEB7-880D-43A3-B6D1-452348C5D1FE}"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599F9CDF-E74F-4101-B7A0-42D82A21E418}" type="pres">
      <dgm:prSet presAssocID="{415EFEB7-880D-43A3-B6D1-452348C5D1FE}" presName="spaceRect" presStyleCnt="0"/>
      <dgm:spPr/>
    </dgm:pt>
    <dgm:pt modelId="{06430BD5-E6E7-4926-85AC-ADAB52945561}" type="pres">
      <dgm:prSet presAssocID="{415EFEB7-880D-43A3-B6D1-452348C5D1FE}" presName="parTx" presStyleLbl="revTx" presStyleIdx="2" presStyleCnt="7">
        <dgm:presLayoutVars>
          <dgm:chMax val="0"/>
          <dgm:chPref val="0"/>
        </dgm:presLayoutVars>
      </dgm:prSet>
      <dgm:spPr/>
    </dgm:pt>
    <dgm:pt modelId="{D6EB1E03-835A-4BE3-8B26-4F796857D9A6}" type="pres">
      <dgm:prSet presAssocID="{8B9D55F0-4473-4CCE-B6F0-B934152ECD0A}" presName="sibTrans" presStyleCnt="0"/>
      <dgm:spPr/>
    </dgm:pt>
    <dgm:pt modelId="{8D388831-D123-4E28-9874-1079F1C565EC}" type="pres">
      <dgm:prSet presAssocID="{15AA491F-41FF-4976-ACE9-69C45F25397E}" presName="compNode" presStyleCnt="0"/>
      <dgm:spPr/>
    </dgm:pt>
    <dgm:pt modelId="{116E2F17-6678-4DA9-AC79-3E798AA966E3}" type="pres">
      <dgm:prSet presAssocID="{15AA491F-41FF-4976-ACE9-69C45F25397E}" presName="bgRect" presStyleLbl="bgShp" presStyleIdx="3" presStyleCnt="7"/>
      <dgm:spPr/>
    </dgm:pt>
    <dgm:pt modelId="{3A2C929A-6156-492B-B0D1-207164658C0F}" type="pres">
      <dgm:prSet presAssocID="{15AA491F-41FF-4976-ACE9-69C45F25397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BEC31F5B-9234-4679-B1F3-F28F8F2D96F5}" type="pres">
      <dgm:prSet presAssocID="{15AA491F-41FF-4976-ACE9-69C45F25397E}" presName="spaceRect" presStyleCnt="0"/>
      <dgm:spPr/>
    </dgm:pt>
    <dgm:pt modelId="{C677096E-4ECF-4917-A75D-F138707CFDD5}" type="pres">
      <dgm:prSet presAssocID="{15AA491F-41FF-4976-ACE9-69C45F25397E}" presName="parTx" presStyleLbl="revTx" presStyleIdx="3" presStyleCnt="7">
        <dgm:presLayoutVars>
          <dgm:chMax val="0"/>
          <dgm:chPref val="0"/>
        </dgm:presLayoutVars>
      </dgm:prSet>
      <dgm:spPr/>
    </dgm:pt>
    <dgm:pt modelId="{B1FBFAD8-9EF6-439D-AA88-3B38FF06D5A5}" type="pres">
      <dgm:prSet presAssocID="{8719D803-BE32-4944-A07B-28E2D3271A8B}" presName="sibTrans" presStyleCnt="0"/>
      <dgm:spPr/>
    </dgm:pt>
    <dgm:pt modelId="{505D395A-9FA4-432C-8734-E1D5557763A9}" type="pres">
      <dgm:prSet presAssocID="{012C36FB-FBD0-4090-9442-73DF0D8E1690}" presName="compNode" presStyleCnt="0"/>
      <dgm:spPr/>
    </dgm:pt>
    <dgm:pt modelId="{5F2A6FEF-5E85-402E-809B-9DCFB5740713}" type="pres">
      <dgm:prSet presAssocID="{012C36FB-FBD0-4090-9442-73DF0D8E1690}" presName="bgRect" presStyleLbl="bgShp" presStyleIdx="4" presStyleCnt="7"/>
      <dgm:spPr/>
    </dgm:pt>
    <dgm:pt modelId="{4EBB3407-49DB-4E54-9B5D-DFFB3BCB2DFB}" type="pres">
      <dgm:prSet presAssocID="{012C36FB-FBD0-4090-9442-73DF0D8E1690}"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mart Phone"/>
        </a:ext>
      </dgm:extLst>
    </dgm:pt>
    <dgm:pt modelId="{8916EA5F-2B5F-4A2F-BEF4-35D9860E5909}" type="pres">
      <dgm:prSet presAssocID="{012C36FB-FBD0-4090-9442-73DF0D8E1690}" presName="spaceRect" presStyleCnt="0"/>
      <dgm:spPr/>
    </dgm:pt>
    <dgm:pt modelId="{EEE12685-1E51-49C1-A7BA-6AEF82607166}" type="pres">
      <dgm:prSet presAssocID="{012C36FB-FBD0-4090-9442-73DF0D8E1690}" presName="parTx" presStyleLbl="revTx" presStyleIdx="4" presStyleCnt="7">
        <dgm:presLayoutVars>
          <dgm:chMax val="0"/>
          <dgm:chPref val="0"/>
        </dgm:presLayoutVars>
      </dgm:prSet>
      <dgm:spPr/>
    </dgm:pt>
    <dgm:pt modelId="{31F7DCE2-3075-4D9E-8F16-FECA68F22DDD}" type="pres">
      <dgm:prSet presAssocID="{495B15C6-EF02-4DCB-949F-79774C7AB2E4}" presName="sibTrans" presStyleCnt="0"/>
      <dgm:spPr/>
    </dgm:pt>
    <dgm:pt modelId="{3B89B40E-E1F4-4967-9E69-FFD602B23FF8}" type="pres">
      <dgm:prSet presAssocID="{AE27444C-C760-453B-8312-44E68BD97F15}" presName="compNode" presStyleCnt="0"/>
      <dgm:spPr/>
    </dgm:pt>
    <dgm:pt modelId="{A6BBC3EB-C667-435B-BDF5-889837B6F251}" type="pres">
      <dgm:prSet presAssocID="{AE27444C-C760-453B-8312-44E68BD97F15}" presName="bgRect" presStyleLbl="bgShp" presStyleIdx="5" presStyleCnt="7"/>
      <dgm:spPr/>
    </dgm:pt>
    <dgm:pt modelId="{99B7FA74-9607-4A7A-BF11-4C515781600A}" type="pres">
      <dgm:prSet presAssocID="{AE27444C-C760-453B-8312-44E68BD97F15}"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13673249-3317-487A-AB30-E68085A6C812}" type="pres">
      <dgm:prSet presAssocID="{AE27444C-C760-453B-8312-44E68BD97F15}" presName="spaceRect" presStyleCnt="0"/>
      <dgm:spPr/>
    </dgm:pt>
    <dgm:pt modelId="{391C0F15-C4C7-456B-A59E-2DC6E50C83FE}" type="pres">
      <dgm:prSet presAssocID="{AE27444C-C760-453B-8312-44E68BD97F15}" presName="parTx" presStyleLbl="revTx" presStyleIdx="5" presStyleCnt="7">
        <dgm:presLayoutVars>
          <dgm:chMax val="0"/>
          <dgm:chPref val="0"/>
        </dgm:presLayoutVars>
      </dgm:prSet>
      <dgm:spPr/>
    </dgm:pt>
    <dgm:pt modelId="{0C63F98B-06D6-4DCA-BE3B-3DDE59C72A7D}" type="pres">
      <dgm:prSet presAssocID="{A06D2473-109E-4041-81C7-078AAD0D219E}" presName="sibTrans" presStyleCnt="0"/>
      <dgm:spPr/>
    </dgm:pt>
    <dgm:pt modelId="{1FA54F5B-E10B-42A2-89D7-1AD95BF9E796}" type="pres">
      <dgm:prSet presAssocID="{5055AF24-5982-4A45-9898-B9ED211645BE}" presName="compNode" presStyleCnt="0"/>
      <dgm:spPr/>
    </dgm:pt>
    <dgm:pt modelId="{8E405FAA-1C28-47A0-9BD5-8789736C2868}" type="pres">
      <dgm:prSet presAssocID="{5055AF24-5982-4A45-9898-B9ED211645BE}" presName="bgRect" presStyleLbl="bgShp" presStyleIdx="6" presStyleCnt="7"/>
      <dgm:spPr/>
    </dgm:pt>
    <dgm:pt modelId="{C6E8D67F-7BC1-464E-A2C1-E4D56B857481}" type="pres">
      <dgm:prSet presAssocID="{5055AF24-5982-4A45-9898-B9ED211645BE}"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FF002D85-44AA-4260-847F-099458B48D16}" type="pres">
      <dgm:prSet presAssocID="{5055AF24-5982-4A45-9898-B9ED211645BE}" presName="spaceRect" presStyleCnt="0"/>
      <dgm:spPr/>
    </dgm:pt>
    <dgm:pt modelId="{DA3DDEE3-EB97-49D6-8B2F-B05A8E7BB8A8}" type="pres">
      <dgm:prSet presAssocID="{5055AF24-5982-4A45-9898-B9ED211645BE}" presName="parTx" presStyleLbl="revTx" presStyleIdx="6" presStyleCnt="7">
        <dgm:presLayoutVars>
          <dgm:chMax val="0"/>
          <dgm:chPref val="0"/>
        </dgm:presLayoutVars>
      </dgm:prSet>
      <dgm:spPr/>
    </dgm:pt>
  </dgm:ptLst>
  <dgm:cxnLst>
    <dgm:cxn modelId="{72BCAA16-8FDD-418A-919C-091C877424A7}" srcId="{2D137C8F-F5AB-4D1D-8C00-A89396C6248A}" destId="{15AA491F-41FF-4976-ACE9-69C45F25397E}" srcOrd="3" destOrd="0" parTransId="{A6050F6C-D9CA-45D3-9B3C-4460887CB0F6}" sibTransId="{8719D803-BE32-4944-A07B-28E2D3271A8B}"/>
    <dgm:cxn modelId="{D2401E21-EF60-4A05-8366-26D130F33B99}" srcId="{2D137C8F-F5AB-4D1D-8C00-A89396C6248A}" destId="{A89E1187-D092-4550-9866-2D93D21E6CFA}" srcOrd="1" destOrd="0" parTransId="{17818006-4C72-4A2C-B508-2A7FECFBFCD5}" sibTransId="{77FBA897-4EA2-4CBB-92C1-96AD278AEF77}"/>
    <dgm:cxn modelId="{71BBC32B-6808-4A1C-9D42-5E3FC51173BB}" type="presOf" srcId="{E64394DC-F7B7-48DD-A00C-113F7F084D1E}" destId="{1C49399A-B96A-49EB-AC60-18EEECAEC7F6}" srcOrd="0" destOrd="0" presId="urn:microsoft.com/office/officeart/2018/2/layout/IconVerticalSolidList"/>
    <dgm:cxn modelId="{9293462E-B8BE-471A-B11D-E47DD5A19C61}" srcId="{2D137C8F-F5AB-4D1D-8C00-A89396C6248A}" destId="{E64394DC-F7B7-48DD-A00C-113F7F084D1E}" srcOrd="0" destOrd="0" parTransId="{FA15B513-10C6-4270-AB1C-01E2DD5A96C9}" sibTransId="{99E70996-5B48-458B-83C8-B979E88D30D8}"/>
    <dgm:cxn modelId="{13082E74-E0D7-43BC-9CF0-842E49465CDE}" type="presOf" srcId="{5055AF24-5982-4A45-9898-B9ED211645BE}" destId="{DA3DDEE3-EB97-49D6-8B2F-B05A8E7BB8A8}" srcOrd="0" destOrd="0" presId="urn:microsoft.com/office/officeart/2018/2/layout/IconVerticalSolidList"/>
    <dgm:cxn modelId="{0C6F7786-2C9F-4D7D-A56F-9BDF78F633FE}" type="presOf" srcId="{2D137C8F-F5AB-4D1D-8C00-A89396C6248A}" destId="{71CA65BE-DB8F-4C69-9112-B7F964A49028}" srcOrd="0" destOrd="0" presId="urn:microsoft.com/office/officeart/2018/2/layout/IconVerticalSolidList"/>
    <dgm:cxn modelId="{75AD8198-A53D-421C-8CA1-86556DD56D1D}" type="presOf" srcId="{415EFEB7-880D-43A3-B6D1-452348C5D1FE}" destId="{06430BD5-E6E7-4926-85AC-ADAB52945561}" srcOrd="0" destOrd="0" presId="urn:microsoft.com/office/officeart/2018/2/layout/IconVerticalSolidList"/>
    <dgm:cxn modelId="{EFA71DA1-C798-49E2-8403-5824D25047E4}" srcId="{2D137C8F-F5AB-4D1D-8C00-A89396C6248A}" destId="{012C36FB-FBD0-4090-9442-73DF0D8E1690}" srcOrd="4" destOrd="0" parTransId="{9FFAFBA9-99EF-4E82-BB12-7DF345577E6C}" sibTransId="{495B15C6-EF02-4DCB-949F-79774C7AB2E4}"/>
    <dgm:cxn modelId="{1E545BA3-CC67-4D3D-8D41-436BFAD1296C}" type="presOf" srcId="{A89E1187-D092-4550-9866-2D93D21E6CFA}" destId="{1936BBB8-B442-4C24-A26F-D768198882AE}" srcOrd="0" destOrd="0" presId="urn:microsoft.com/office/officeart/2018/2/layout/IconVerticalSolidList"/>
    <dgm:cxn modelId="{D0C0BBA9-49B5-4CD6-83A1-6AD2356E99B8}" type="presOf" srcId="{AE27444C-C760-453B-8312-44E68BD97F15}" destId="{391C0F15-C4C7-456B-A59E-2DC6E50C83FE}" srcOrd="0" destOrd="0" presId="urn:microsoft.com/office/officeart/2018/2/layout/IconVerticalSolidList"/>
    <dgm:cxn modelId="{550625B0-4DE3-4381-B697-EBE60CB13DA2}" type="presOf" srcId="{15AA491F-41FF-4976-ACE9-69C45F25397E}" destId="{C677096E-4ECF-4917-A75D-F138707CFDD5}" srcOrd="0" destOrd="0" presId="urn:microsoft.com/office/officeart/2018/2/layout/IconVerticalSolidList"/>
    <dgm:cxn modelId="{6AF03CB7-B81A-4DCA-8267-E7B36B8E1AA1}" srcId="{2D137C8F-F5AB-4D1D-8C00-A89396C6248A}" destId="{AE27444C-C760-453B-8312-44E68BD97F15}" srcOrd="5" destOrd="0" parTransId="{F6EEF529-8369-4B5E-A8BC-407569DED73D}" sibTransId="{A06D2473-109E-4041-81C7-078AAD0D219E}"/>
    <dgm:cxn modelId="{47F5A6BB-DB52-4385-AD71-13819CA268F7}" srcId="{2D137C8F-F5AB-4D1D-8C00-A89396C6248A}" destId="{415EFEB7-880D-43A3-B6D1-452348C5D1FE}" srcOrd="2" destOrd="0" parTransId="{3AFAD52E-0338-4BFC-9DAA-11898A78606E}" sibTransId="{8B9D55F0-4473-4CCE-B6F0-B934152ECD0A}"/>
    <dgm:cxn modelId="{FB1956C9-9629-4B0B-90D2-16C48453A1F6}" type="presOf" srcId="{012C36FB-FBD0-4090-9442-73DF0D8E1690}" destId="{EEE12685-1E51-49C1-A7BA-6AEF82607166}" srcOrd="0" destOrd="0" presId="urn:microsoft.com/office/officeart/2018/2/layout/IconVerticalSolidList"/>
    <dgm:cxn modelId="{A57D7FD4-227E-4CA3-8814-4F6C0D32705F}" srcId="{2D137C8F-F5AB-4D1D-8C00-A89396C6248A}" destId="{5055AF24-5982-4A45-9898-B9ED211645BE}" srcOrd="6" destOrd="0" parTransId="{1993091D-C263-43EC-8796-B75E6778F513}" sibTransId="{C09E5A03-DA6C-4619-9F88-D000B5FFB85E}"/>
    <dgm:cxn modelId="{AFED0996-6008-408E-A9D1-4F2F4A5FF7D9}" type="presParOf" srcId="{71CA65BE-DB8F-4C69-9112-B7F964A49028}" destId="{9F438F0A-4344-4A8D-BD19-C17A2BA125EC}" srcOrd="0" destOrd="0" presId="urn:microsoft.com/office/officeart/2018/2/layout/IconVerticalSolidList"/>
    <dgm:cxn modelId="{5BAD1155-247B-441A-BB1B-484614F1340D}" type="presParOf" srcId="{9F438F0A-4344-4A8D-BD19-C17A2BA125EC}" destId="{45E4E049-FBA3-4E3B-B68A-4BE1BAFCCE23}" srcOrd="0" destOrd="0" presId="urn:microsoft.com/office/officeart/2018/2/layout/IconVerticalSolidList"/>
    <dgm:cxn modelId="{A4AFCDB2-5A0D-4EA2-8415-3DFC9FE16EE7}" type="presParOf" srcId="{9F438F0A-4344-4A8D-BD19-C17A2BA125EC}" destId="{600C6D22-C428-48BD-9200-BACA12A175DB}" srcOrd="1" destOrd="0" presId="urn:microsoft.com/office/officeart/2018/2/layout/IconVerticalSolidList"/>
    <dgm:cxn modelId="{F55B9A27-F226-49EC-83FE-3F4D6002D702}" type="presParOf" srcId="{9F438F0A-4344-4A8D-BD19-C17A2BA125EC}" destId="{993DA991-1689-4C88-9036-4E1656C48CE6}" srcOrd="2" destOrd="0" presId="urn:microsoft.com/office/officeart/2018/2/layout/IconVerticalSolidList"/>
    <dgm:cxn modelId="{26AE4DB9-CEA1-412A-9DB8-353343F5BA94}" type="presParOf" srcId="{9F438F0A-4344-4A8D-BD19-C17A2BA125EC}" destId="{1C49399A-B96A-49EB-AC60-18EEECAEC7F6}" srcOrd="3" destOrd="0" presId="urn:microsoft.com/office/officeart/2018/2/layout/IconVerticalSolidList"/>
    <dgm:cxn modelId="{7764075D-596E-44F8-9C50-4BF0155D9435}" type="presParOf" srcId="{71CA65BE-DB8F-4C69-9112-B7F964A49028}" destId="{50B1BCC5-A6F7-4ACF-9FA0-77E24FDAE240}" srcOrd="1" destOrd="0" presId="urn:microsoft.com/office/officeart/2018/2/layout/IconVerticalSolidList"/>
    <dgm:cxn modelId="{247600B1-4BE4-4AEF-B186-BBC6C475CCD6}" type="presParOf" srcId="{71CA65BE-DB8F-4C69-9112-B7F964A49028}" destId="{61204A69-918F-45CB-965A-A7A63E17A5B8}" srcOrd="2" destOrd="0" presId="urn:microsoft.com/office/officeart/2018/2/layout/IconVerticalSolidList"/>
    <dgm:cxn modelId="{BE6951D4-DAC6-4CCC-BE99-1AA1BD4C7EC9}" type="presParOf" srcId="{61204A69-918F-45CB-965A-A7A63E17A5B8}" destId="{7A58684A-B3E6-4BF5-A2F7-490E65BB7887}" srcOrd="0" destOrd="0" presId="urn:microsoft.com/office/officeart/2018/2/layout/IconVerticalSolidList"/>
    <dgm:cxn modelId="{E1828C81-165D-40A7-B729-007EAAFED4C5}" type="presParOf" srcId="{61204A69-918F-45CB-965A-A7A63E17A5B8}" destId="{DAB2D05C-EB38-42BF-9E5E-D1EFEBEB8A87}" srcOrd="1" destOrd="0" presId="urn:microsoft.com/office/officeart/2018/2/layout/IconVerticalSolidList"/>
    <dgm:cxn modelId="{150C656C-5FBA-403B-834A-DCABDF26DA89}" type="presParOf" srcId="{61204A69-918F-45CB-965A-A7A63E17A5B8}" destId="{1CD03A6A-5B30-4F6E-A7D3-92583205130A}" srcOrd="2" destOrd="0" presId="urn:microsoft.com/office/officeart/2018/2/layout/IconVerticalSolidList"/>
    <dgm:cxn modelId="{B34747A0-190F-45E0-B744-74F3A213AAAA}" type="presParOf" srcId="{61204A69-918F-45CB-965A-A7A63E17A5B8}" destId="{1936BBB8-B442-4C24-A26F-D768198882AE}" srcOrd="3" destOrd="0" presId="urn:microsoft.com/office/officeart/2018/2/layout/IconVerticalSolidList"/>
    <dgm:cxn modelId="{7D4ECF3C-BFAC-4EA4-ADED-53D80B0B0F75}" type="presParOf" srcId="{71CA65BE-DB8F-4C69-9112-B7F964A49028}" destId="{3048D01D-EE7B-49A2-94BE-3905DA20031C}" srcOrd="3" destOrd="0" presId="urn:microsoft.com/office/officeart/2018/2/layout/IconVerticalSolidList"/>
    <dgm:cxn modelId="{9D39216F-B666-4324-9026-DC312D950DBF}" type="presParOf" srcId="{71CA65BE-DB8F-4C69-9112-B7F964A49028}" destId="{628973C7-1D5E-4488-9F2A-E6B4AB48E3B1}" srcOrd="4" destOrd="0" presId="urn:microsoft.com/office/officeart/2018/2/layout/IconVerticalSolidList"/>
    <dgm:cxn modelId="{F0389D39-4681-4244-8109-7A47DC83F14B}" type="presParOf" srcId="{628973C7-1D5E-4488-9F2A-E6B4AB48E3B1}" destId="{782D2105-466A-4584-817F-6C19ED484F98}" srcOrd="0" destOrd="0" presId="urn:microsoft.com/office/officeart/2018/2/layout/IconVerticalSolidList"/>
    <dgm:cxn modelId="{CFEC403A-3A20-42A4-943C-8AFE143DB7BB}" type="presParOf" srcId="{628973C7-1D5E-4488-9F2A-E6B4AB48E3B1}" destId="{4409A971-F415-4868-A265-4D7D4829550E}" srcOrd="1" destOrd="0" presId="urn:microsoft.com/office/officeart/2018/2/layout/IconVerticalSolidList"/>
    <dgm:cxn modelId="{B22987CF-816C-42A7-920E-19EAF624C40C}" type="presParOf" srcId="{628973C7-1D5E-4488-9F2A-E6B4AB48E3B1}" destId="{599F9CDF-E74F-4101-B7A0-42D82A21E418}" srcOrd="2" destOrd="0" presId="urn:microsoft.com/office/officeart/2018/2/layout/IconVerticalSolidList"/>
    <dgm:cxn modelId="{965CA874-9408-4BF8-B700-6F07872DB3AC}" type="presParOf" srcId="{628973C7-1D5E-4488-9F2A-E6B4AB48E3B1}" destId="{06430BD5-E6E7-4926-85AC-ADAB52945561}" srcOrd="3" destOrd="0" presId="urn:microsoft.com/office/officeart/2018/2/layout/IconVerticalSolidList"/>
    <dgm:cxn modelId="{6D2EF8D2-C786-4C0C-9CB0-8A7BD15845A0}" type="presParOf" srcId="{71CA65BE-DB8F-4C69-9112-B7F964A49028}" destId="{D6EB1E03-835A-4BE3-8B26-4F796857D9A6}" srcOrd="5" destOrd="0" presId="urn:microsoft.com/office/officeart/2018/2/layout/IconVerticalSolidList"/>
    <dgm:cxn modelId="{57E2B55F-13D1-4CF8-9B19-305FFA653BFC}" type="presParOf" srcId="{71CA65BE-DB8F-4C69-9112-B7F964A49028}" destId="{8D388831-D123-4E28-9874-1079F1C565EC}" srcOrd="6" destOrd="0" presId="urn:microsoft.com/office/officeart/2018/2/layout/IconVerticalSolidList"/>
    <dgm:cxn modelId="{572FDC74-0FB0-483D-AFC8-410E1257A8F4}" type="presParOf" srcId="{8D388831-D123-4E28-9874-1079F1C565EC}" destId="{116E2F17-6678-4DA9-AC79-3E798AA966E3}" srcOrd="0" destOrd="0" presId="urn:microsoft.com/office/officeart/2018/2/layout/IconVerticalSolidList"/>
    <dgm:cxn modelId="{19F1D528-99A2-4CDA-9BAC-D9BDB708EF0A}" type="presParOf" srcId="{8D388831-D123-4E28-9874-1079F1C565EC}" destId="{3A2C929A-6156-492B-B0D1-207164658C0F}" srcOrd="1" destOrd="0" presId="urn:microsoft.com/office/officeart/2018/2/layout/IconVerticalSolidList"/>
    <dgm:cxn modelId="{C3E0B7FA-8128-41F7-9EC1-4D314EA13C0A}" type="presParOf" srcId="{8D388831-D123-4E28-9874-1079F1C565EC}" destId="{BEC31F5B-9234-4679-B1F3-F28F8F2D96F5}" srcOrd="2" destOrd="0" presId="urn:microsoft.com/office/officeart/2018/2/layout/IconVerticalSolidList"/>
    <dgm:cxn modelId="{DBD715BE-5331-4487-AB45-6EB47073AC09}" type="presParOf" srcId="{8D388831-D123-4E28-9874-1079F1C565EC}" destId="{C677096E-4ECF-4917-A75D-F138707CFDD5}" srcOrd="3" destOrd="0" presId="urn:microsoft.com/office/officeart/2018/2/layout/IconVerticalSolidList"/>
    <dgm:cxn modelId="{4EBCE6ED-BEB9-40EB-B6AA-6110A08BC552}" type="presParOf" srcId="{71CA65BE-DB8F-4C69-9112-B7F964A49028}" destId="{B1FBFAD8-9EF6-439D-AA88-3B38FF06D5A5}" srcOrd="7" destOrd="0" presId="urn:microsoft.com/office/officeart/2018/2/layout/IconVerticalSolidList"/>
    <dgm:cxn modelId="{3B93134F-9F21-440B-AB92-72D4E8E1577C}" type="presParOf" srcId="{71CA65BE-DB8F-4C69-9112-B7F964A49028}" destId="{505D395A-9FA4-432C-8734-E1D5557763A9}" srcOrd="8" destOrd="0" presId="urn:microsoft.com/office/officeart/2018/2/layout/IconVerticalSolidList"/>
    <dgm:cxn modelId="{2E78B089-26A9-40CA-9F64-B35C2BBB9B8E}" type="presParOf" srcId="{505D395A-9FA4-432C-8734-E1D5557763A9}" destId="{5F2A6FEF-5E85-402E-809B-9DCFB5740713}" srcOrd="0" destOrd="0" presId="urn:microsoft.com/office/officeart/2018/2/layout/IconVerticalSolidList"/>
    <dgm:cxn modelId="{65B720BB-A9D3-4466-8877-688B370E4C9E}" type="presParOf" srcId="{505D395A-9FA4-432C-8734-E1D5557763A9}" destId="{4EBB3407-49DB-4E54-9B5D-DFFB3BCB2DFB}" srcOrd="1" destOrd="0" presId="urn:microsoft.com/office/officeart/2018/2/layout/IconVerticalSolidList"/>
    <dgm:cxn modelId="{4FA5211B-9EC1-4FE3-BB10-48C0484828EB}" type="presParOf" srcId="{505D395A-9FA4-432C-8734-E1D5557763A9}" destId="{8916EA5F-2B5F-4A2F-BEF4-35D9860E5909}" srcOrd="2" destOrd="0" presId="urn:microsoft.com/office/officeart/2018/2/layout/IconVerticalSolidList"/>
    <dgm:cxn modelId="{6C8564D1-E080-4EB4-90DF-34982C85F87D}" type="presParOf" srcId="{505D395A-9FA4-432C-8734-E1D5557763A9}" destId="{EEE12685-1E51-49C1-A7BA-6AEF82607166}" srcOrd="3" destOrd="0" presId="urn:microsoft.com/office/officeart/2018/2/layout/IconVerticalSolidList"/>
    <dgm:cxn modelId="{F5A7E110-2EBB-4824-A0BE-2B2D4A0440A5}" type="presParOf" srcId="{71CA65BE-DB8F-4C69-9112-B7F964A49028}" destId="{31F7DCE2-3075-4D9E-8F16-FECA68F22DDD}" srcOrd="9" destOrd="0" presId="urn:microsoft.com/office/officeart/2018/2/layout/IconVerticalSolidList"/>
    <dgm:cxn modelId="{D49224BC-0315-469C-86AB-404C9FAD4544}" type="presParOf" srcId="{71CA65BE-DB8F-4C69-9112-B7F964A49028}" destId="{3B89B40E-E1F4-4967-9E69-FFD602B23FF8}" srcOrd="10" destOrd="0" presId="urn:microsoft.com/office/officeart/2018/2/layout/IconVerticalSolidList"/>
    <dgm:cxn modelId="{858566DB-5081-482E-A895-0FBC58965821}" type="presParOf" srcId="{3B89B40E-E1F4-4967-9E69-FFD602B23FF8}" destId="{A6BBC3EB-C667-435B-BDF5-889837B6F251}" srcOrd="0" destOrd="0" presId="urn:microsoft.com/office/officeart/2018/2/layout/IconVerticalSolidList"/>
    <dgm:cxn modelId="{887168D2-E02A-4546-87E6-388476516B7F}" type="presParOf" srcId="{3B89B40E-E1F4-4967-9E69-FFD602B23FF8}" destId="{99B7FA74-9607-4A7A-BF11-4C515781600A}" srcOrd="1" destOrd="0" presId="urn:microsoft.com/office/officeart/2018/2/layout/IconVerticalSolidList"/>
    <dgm:cxn modelId="{214FAF4B-2056-41A5-BB05-E5ED3DB4A58C}" type="presParOf" srcId="{3B89B40E-E1F4-4967-9E69-FFD602B23FF8}" destId="{13673249-3317-487A-AB30-E68085A6C812}" srcOrd="2" destOrd="0" presId="urn:microsoft.com/office/officeart/2018/2/layout/IconVerticalSolidList"/>
    <dgm:cxn modelId="{76D91055-2F6C-407B-AA2F-FED4C40DF71B}" type="presParOf" srcId="{3B89B40E-E1F4-4967-9E69-FFD602B23FF8}" destId="{391C0F15-C4C7-456B-A59E-2DC6E50C83FE}" srcOrd="3" destOrd="0" presId="urn:microsoft.com/office/officeart/2018/2/layout/IconVerticalSolidList"/>
    <dgm:cxn modelId="{E5175EE4-6BF2-4AE9-BE45-12DD0B4C1665}" type="presParOf" srcId="{71CA65BE-DB8F-4C69-9112-B7F964A49028}" destId="{0C63F98B-06D6-4DCA-BE3B-3DDE59C72A7D}" srcOrd="11" destOrd="0" presId="urn:microsoft.com/office/officeart/2018/2/layout/IconVerticalSolidList"/>
    <dgm:cxn modelId="{3B507255-9773-4CAD-939E-BA5A45655F48}" type="presParOf" srcId="{71CA65BE-DB8F-4C69-9112-B7F964A49028}" destId="{1FA54F5B-E10B-42A2-89D7-1AD95BF9E796}" srcOrd="12" destOrd="0" presId="urn:microsoft.com/office/officeart/2018/2/layout/IconVerticalSolidList"/>
    <dgm:cxn modelId="{66046487-B2AA-4D15-9F19-E8F58BC84F15}" type="presParOf" srcId="{1FA54F5B-E10B-42A2-89D7-1AD95BF9E796}" destId="{8E405FAA-1C28-47A0-9BD5-8789736C2868}" srcOrd="0" destOrd="0" presId="urn:microsoft.com/office/officeart/2018/2/layout/IconVerticalSolidList"/>
    <dgm:cxn modelId="{4EB3990C-EC0F-42EF-A80B-8483DA55F5F2}" type="presParOf" srcId="{1FA54F5B-E10B-42A2-89D7-1AD95BF9E796}" destId="{C6E8D67F-7BC1-464E-A2C1-E4D56B857481}" srcOrd="1" destOrd="0" presId="urn:microsoft.com/office/officeart/2018/2/layout/IconVerticalSolidList"/>
    <dgm:cxn modelId="{69C4DE37-BC03-49E2-9630-A74F590389F0}" type="presParOf" srcId="{1FA54F5B-E10B-42A2-89D7-1AD95BF9E796}" destId="{FF002D85-44AA-4260-847F-099458B48D16}" srcOrd="2" destOrd="0" presId="urn:microsoft.com/office/officeart/2018/2/layout/IconVerticalSolidList"/>
    <dgm:cxn modelId="{C3699C43-8D90-4C94-BFCA-AEA21E6507B2}" type="presParOf" srcId="{1FA54F5B-E10B-42A2-89D7-1AD95BF9E796}" destId="{DA3DDEE3-EB97-49D6-8B2F-B05A8E7BB8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F26B08-D296-4A68-BC63-B57054902E8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EB3FF6F-6117-48EF-B509-E745343E69D9}">
      <dgm:prSet/>
      <dgm:spPr/>
      <dgm:t>
        <a:bodyPr/>
        <a:lstStyle/>
        <a:p>
          <a:r>
            <a:rPr lang="pt-BR" b="1"/>
            <a:t>Compreendendo Comportamento do Cliente</a:t>
          </a:r>
          <a:endParaRPr lang="en-US"/>
        </a:p>
      </dgm:t>
    </dgm:pt>
    <dgm:pt modelId="{95CFEDD1-CC52-425E-B790-0CF5D7644312}" type="parTrans" cxnId="{C0E26466-966B-4B29-B85F-DF7E3D83B3CB}">
      <dgm:prSet/>
      <dgm:spPr/>
      <dgm:t>
        <a:bodyPr/>
        <a:lstStyle/>
        <a:p>
          <a:endParaRPr lang="en-US"/>
        </a:p>
      </dgm:t>
    </dgm:pt>
    <dgm:pt modelId="{4689CBFB-7366-4665-AA78-8A1D5B857C26}" type="sibTrans" cxnId="{C0E26466-966B-4B29-B85F-DF7E3D83B3CB}">
      <dgm:prSet/>
      <dgm:spPr/>
      <dgm:t>
        <a:bodyPr/>
        <a:lstStyle/>
        <a:p>
          <a:endParaRPr lang="en-US"/>
        </a:p>
      </dgm:t>
    </dgm:pt>
    <dgm:pt modelId="{38BD9DF8-59D6-44D4-87C6-8EC3913DF090}">
      <dgm:prSet/>
      <dgm:spPr/>
      <dgm:t>
        <a:bodyPr/>
        <a:lstStyle/>
        <a:p>
          <a:r>
            <a:rPr lang="pt-BR" b="1"/>
            <a:t>Reconhecimento de Faces</a:t>
          </a:r>
          <a:endParaRPr lang="en-US"/>
        </a:p>
      </dgm:t>
    </dgm:pt>
    <dgm:pt modelId="{9B841E22-6433-4BD2-861B-A1A03D826F55}" type="parTrans" cxnId="{8AE17B1B-CDF2-43A3-A4E9-55DCE1BEFE7F}">
      <dgm:prSet/>
      <dgm:spPr/>
      <dgm:t>
        <a:bodyPr/>
        <a:lstStyle/>
        <a:p>
          <a:endParaRPr lang="en-US"/>
        </a:p>
      </dgm:t>
    </dgm:pt>
    <dgm:pt modelId="{5795FCCE-7D08-4B05-852D-021A3254CE1F}" type="sibTrans" cxnId="{8AE17B1B-CDF2-43A3-A4E9-55DCE1BEFE7F}">
      <dgm:prSet/>
      <dgm:spPr/>
      <dgm:t>
        <a:bodyPr/>
        <a:lstStyle/>
        <a:p>
          <a:endParaRPr lang="en-US"/>
        </a:p>
      </dgm:t>
    </dgm:pt>
    <dgm:pt modelId="{E8F2EA31-DDB3-4954-A49F-44AE3193D0B9}">
      <dgm:prSet/>
      <dgm:spPr/>
      <dgm:t>
        <a:bodyPr/>
        <a:lstStyle/>
        <a:p>
          <a:r>
            <a:rPr lang="pt-BR" b="1"/>
            <a:t>Suporte Técnico Personalizado e Assistentes Pessoais</a:t>
          </a:r>
          <a:endParaRPr lang="en-US"/>
        </a:p>
      </dgm:t>
    </dgm:pt>
    <dgm:pt modelId="{AC91351F-6100-48EA-B3B0-750C1B52DE3D}" type="parTrans" cxnId="{C5CD6837-C27F-4E4D-A057-EC221D5C05EE}">
      <dgm:prSet/>
      <dgm:spPr/>
      <dgm:t>
        <a:bodyPr/>
        <a:lstStyle/>
        <a:p>
          <a:endParaRPr lang="en-US"/>
        </a:p>
      </dgm:t>
    </dgm:pt>
    <dgm:pt modelId="{9E4E20C4-D598-4A3A-89D5-3C7F7A030C83}" type="sibTrans" cxnId="{C5CD6837-C27F-4E4D-A057-EC221D5C05EE}">
      <dgm:prSet/>
      <dgm:spPr/>
      <dgm:t>
        <a:bodyPr/>
        <a:lstStyle/>
        <a:p>
          <a:endParaRPr lang="en-US"/>
        </a:p>
      </dgm:t>
    </dgm:pt>
    <dgm:pt modelId="{BC521A0E-4B79-45E2-AC57-2FA99F005C4F}">
      <dgm:prSet/>
      <dgm:spPr/>
      <dgm:t>
        <a:bodyPr/>
        <a:lstStyle/>
        <a:p>
          <a:r>
            <a:rPr lang="pt-BR" b="1" dirty="0"/>
            <a:t>Mineração com Redes Neurais Convolucionais</a:t>
          </a:r>
          <a:endParaRPr lang="en-US" dirty="0"/>
        </a:p>
      </dgm:t>
    </dgm:pt>
    <dgm:pt modelId="{BE7F1A9D-73A5-442C-BBC6-45FE80CC9A82}" type="parTrans" cxnId="{831F24E5-3F43-49F5-BB66-8A84ADD554EA}">
      <dgm:prSet/>
      <dgm:spPr/>
      <dgm:t>
        <a:bodyPr/>
        <a:lstStyle/>
        <a:p>
          <a:endParaRPr lang="en-US"/>
        </a:p>
      </dgm:t>
    </dgm:pt>
    <dgm:pt modelId="{4482DB58-3994-4647-AC71-36DEB7D3073F}" type="sibTrans" cxnId="{831F24E5-3F43-49F5-BB66-8A84ADD554EA}">
      <dgm:prSet/>
      <dgm:spPr/>
      <dgm:t>
        <a:bodyPr/>
        <a:lstStyle/>
        <a:p>
          <a:endParaRPr lang="en-US"/>
        </a:p>
      </dgm:t>
    </dgm:pt>
    <dgm:pt modelId="{6BCE147C-6B08-427B-997B-FDA3D2E27EB3}">
      <dgm:prSet/>
      <dgm:spPr/>
      <dgm:t>
        <a:bodyPr/>
        <a:lstStyle/>
        <a:p>
          <a:r>
            <a:rPr lang="pt-BR" b="1"/>
            <a:t>Classificação Automática de Doenças Oculares</a:t>
          </a:r>
          <a:endParaRPr lang="en-US"/>
        </a:p>
      </dgm:t>
    </dgm:pt>
    <dgm:pt modelId="{5507DFD1-F7E5-4943-850E-6E7C6D2AF65F}" type="parTrans" cxnId="{2F0D5FEA-7876-4710-8C8C-31519BAB9677}">
      <dgm:prSet/>
      <dgm:spPr/>
      <dgm:t>
        <a:bodyPr/>
        <a:lstStyle/>
        <a:p>
          <a:endParaRPr lang="en-US"/>
        </a:p>
      </dgm:t>
    </dgm:pt>
    <dgm:pt modelId="{A0A836ED-3A73-4146-858A-79CA4265E56D}" type="sibTrans" cxnId="{2F0D5FEA-7876-4710-8C8C-31519BAB9677}">
      <dgm:prSet/>
      <dgm:spPr/>
      <dgm:t>
        <a:bodyPr/>
        <a:lstStyle/>
        <a:p>
          <a:endParaRPr lang="en-US"/>
        </a:p>
      </dgm:t>
    </dgm:pt>
    <dgm:pt modelId="{82A13F6B-AE80-4CCC-854F-0B11D1E5861F}">
      <dgm:prSet/>
      <dgm:spPr/>
      <dgm:t>
        <a:bodyPr/>
        <a:lstStyle/>
        <a:p>
          <a:r>
            <a:rPr lang="pt-BR" b="1"/>
            <a:t>Redução da Taxa de Erro no Diagnóstico de Câncer</a:t>
          </a:r>
          <a:endParaRPr lang="en-US"/>
        </a:p>
      </dgm:t>
    </dgm:pt>
    <dgm:pt modelId="{8DDFE3B9-2782-4F6B-88C9-1C6F988A0EFB}" type="parTrans" cxnId="{A2310670-8CAB-43FA-A547-E470752BC651}">
      <dgm:prSet/>
      <dgm:spPr/>
      <dgm:t>
        <a:bodyPr/>
        <a:lstStyle/>
        <a:p>
          <a:endParaRPr lang="en-US"/>
        </a:p>
      </dgm:t>
    </dgm:pt>
    <dgm:pt modelId="{F52B09F1-4D43-4EB7-B46F-366CAC3B6B7B}" type="sibTrans" cxnId="{A2310670-8CAB-43FA-A547-E470752BC651}">
      <dgm:prSet/>
      <dgm:spPr/>
      <dgm:t>
        <a:bodyPr/>
        <a:lstStyle/>
        <a:p>
          <a:endParaRPr lang="en-US"/>
        </a:p>
      </dgm:t>
    </dgm:pt>
    <dgm:pt modelId="{61DB6AFC-01B6-49E9-AA89-9A0FC8E60098}">
      <dgm:prSet/>
      <dgm:spPr/>
      <dgm:t>
        <a:bodyPr/>
        <a:lstStyle/>
        <a:p>
          <a:r>
            <a:rPr lang="pt-BR" b="1"/>
            <a:t>Carros Autônomos</a:t>
          </a:r>
          <a:endParaRPr lang="en-US"/>
        </a:p>
      </dgm:t>
    </dgm:pt>
    <dgm:pt modelId="{569EDE97-FE6B-4967-8D37-F651F306A74F}" type="parTrans" cxnId="{CC1A6A29-00B2-46C8-9383-99142ECB9AF9}">
      <dgm:prSet/>
      <dgm:spPr/>
      <dgm:t>
        <a:bodyPr/>
        <a:lstStyle/>
        <a:p>
          <a:endParaRPr lang="en-US"/>
        </a:p>
      </dgm:t>
    </dgm:pt>
    <dgm:pt modelId="{81A7DD8A-4637-4C19-8EE8-3D670DF4833C}" type="sibTrans" cxnId="{CC1A6A29-00B2-46C8-9383-99142ECB9AF9}">
      <dgm:prSet/>
      <dgm:spPr/>
      <dgm:t>
        <a:bodyPr/>
        <a:lstStyle/>
        <a:p>
          <a:endParaRPr lang="en-US"/>
        </a:p>
      </dgm:t>
    </dgm:pt>
    <dgm:pt modelId="{98A2DDF7-0F53-43C3-A04E-98D6849285D4}" type="pres">
      <dgm:prSet presAssocID="{C0F26B08-D296-4A68-BC63-B57054902E86}" presName="root" presStyleCnt="0">
        <dgm:presLayoutVars>
          <dgm:dir/>
          <dgm:resizeHandles val="exact"/>
        </dgm:presLayoutVars>
      </dgm:prSet>
      <dgm:spPr/>
    </dgm:pt>
    <dgm:pt modelId="{FF694250-0E02-4F98-8DFE-4C37FA5568C3}" type="pres">
      <dgm:prSet presAssocID="{6EB3FF6F-6117-48EF-B509-E745343E69D9}" presName="compNode" presStyleCnt="0"/>
      <dgm:spPr/>
    </dgm:pt>
    <dgm:pt modelId="{5F3E809D-22E5-44D5-B502-E9AFCBFEDAA6}" type="pres">
      <dgm:prSet presAssocID="{6EB3FF6F-6117-48EF-B509-E745343E69D9}" presName="bgRect" presStyleLbl="bgShp" presStyleIdx="0" presStyleCnt="7"/>
      <dgm:spPr/>
    </dgm:pt>
    <dgm:pt modelId="{78674026-AF99-4B54-ABEE-D6A309C93510}" type="pres">
      <dgm:prSet presAssocID="{6EB3FF6F-6117-48EF-B509-E745343E69D9}"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7145C978-174C-4E12-B0AF-9D3CA9C0F12A}" type="pres">
      <dgm:prSet presAssocID="{6EB3FF6F-6117-48EF-B509-E745343E69D9}" presName="spaceRect" presStyleCnt="0"/>
      <dgm:spPr/>
    </dgm:pt>
    <dgm:pt modelId="{062A31B5-508D-4C85-9FC9-D9803C152D31}" type="pres">
      <dgm:prSet presAssocID="{6EB3FF6F-6117-48EF-B509-E745343E69D9}" presName="parTx" presStyleLbl="revTx" presStyleIdx="0" presStyleCnt="7">
        <dgm:presLayoutVars>
          <dgm:chMax val="0"/>
          <dgm:chPref val="0"/>
        </dgm:presLayoutVars>
      </dgm:prSet>
      <dgm:spPr/>
    </dgm:pt>
    <dgm:pt modelId="{89419C26-3315-4CE0-B7F4-FD21B8362E6B}" type="pres">
      <dgm:prSet presAssocID="{4689CBFB-7366-4665-AA78-8A1D5B857C26}" presName="sibTrans" presStyleCnt="0"/>
      <dgm:spPr/>
    </dgm:pt>
    <dgm:pt modelId="{0F74B3EF-D924-4184-A5CD-1C69A5C51F5C}" type="pres">
      <dgm:prSet presAssocID="{38BD9DF8-59D6-44D4-87C6-8EC3913DF090}" presName="compNode" presStyleCnt="0"/>
      <dgm:spPr/>
    </dgm:pt>
    <dgm:pt modelId="{282ACDC4-1B4D-4B0E-94E0-B62C47F6E1BE}" type="pres">
      <dgm:prSet presAssocID="{38BD9DF8-59D6-44D4-87C6-8EC3913DF090}" presName="bgRect" presStyleLbl="bgShp" presStyleIdx="1" presStyleCnt="7"/>
      <dgm:spPr/>
    </dgm:pt>
    <dgm:pt modelId="{9A735735-3799-4A79-94D0-C6B968111D17}" type="pres">
      <dgm:prSet presAssocID="{38BD9DF8-59D6-44D4-87C6-8EC3913DF09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iling Face with No Fill"/>
        </a:ext>
      </dgm:extLst>
    </dgm:pt>
    <dgm:pt modelId="{5C4EC27B-050E-4027-BD45-9CA7752186C1}" type="pres">
      <dgm:prSet presAssocID="{38BD9DF8-59D6-44D4-87C6-8EC3913DF090}" presName="spaceRect" presStyleCnt="0"/>
      <dgm:spPr/>
    </dgm:pt>
    <dgm:pt modelId="{A123A481-39FF-4252-86EB-B491AF406301}" type="pres">
      <dgm:prSet presAssocID="{38BD9DF8-59D6-44D4-87C6-8EC3913DF090}" presName="parTx" presStyleLbl="revTx" presStyleIdx="1" presStyleCnt="7">
        <dgm:presLayoutVars>
          <dgm:chMax val="0"/>
          <dgm:chPref val="0"/>
        </dgm:presLayoutVars>
      </dgm:prSet>
      <dgm:spPr/>
    </dgm:pt>
    <dgm:pt modelId="{1A021EC9-FE33-4977-A562-CEB7A719AD78}" type="pres">
      <dgm:prSet presAssocID="{5795FCCE-7D08-4B05-852D-021A3254CE1F}" presName="sibTrans" presStyleCnt="0"/>
      <dgm:spPr/>
    </dgm:pt>
    <dgm:pt modelId="{A0DF1041-D697-4A4E-BB44-7E79FBCB4303}" type="pres">
      <dgm:prSet presAssocID="{E8F2EA31-DDB3-4954-A49F-44AE3193D0B9}" presName="compNode" presStyleCnt="0"/>
      <dgm:spPr/>
    </dgm:pt>
    <dgm:pt modelId="{04760478-3B1C-410E-BFC1-20F3F48EF4F7}" type="pres">
      <dgm:prSet presAssocID="{E8F2EA31-DDB3-4954-A49F-44AE3193D0B9}" presName="bgRect" presStyleLbl="bgShp" presStyleIdx="2" presStyleCnt="7"/>
      <dgm:spPr/>
    </dgm:pt>
    <dgm:pt modelId="{F3B2E25C-AFA5-489D-8454-265D505D4DB1}" type="pres">
      <dgm:prSet presAssocID="{E8F2EA31-DDB3-4954-A49F-44AE3193D0B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ll center"/>
        </a:ext>
      </dgm:extLst>
    </dgm:pt>
    <dgm:pt modelId="{2323249B-D3A7-43C6-B885-9790882D15F9}" type="pres">
      <dgm:prSet presAssocID="{E8F2EA31-DDB3-4954-A49F-44AE3193D0B9}" presName="spaceRect" presStyleCnt="0"/>
      <dgm:spPr/>
    </dgm:pt>
    <dgm:pt modelId="{AEC4FF3C-9E05-4E8A-8A57-C079C9967559}" type="pres">
      <dgm:prSet presAssocID="{E8F2EA31-DDB3-4954-A49F-44AE3193D0B9}" presName="parTx" presStyleLbl="revTx" presStyleIdx="2" presStyleCnt="7">
        <dgm:presLayoutVars>
          <dgm:chMax val="0"/>
          <dgm:chPref val="0"/>
        </dgm:presLayoutVars>
      </dgm:prSet>
      <dgm:spPr/>
    </dgm:pt>
    <dgm:pt modelId="{96FBD463-6C35-47F2-92FE-9E003C178743}" type="pres">
      <dgm:prSet presAssocID="{9E4E20C4-D598-4A3A-89D5-3C7F7A030C83}" presName="sibTrans" presStyleCnt="0"/>
      <dgm:spPr/>
    </dgm:pt>
    <dgm:pt modelId="{5BC6D2FE-545C-4675-8815-AEBC2ADD292D}" type="pres">
      <dgm:prSet presAssocID="{BC521A0E-4B79-45E2-AC57-2FA99F005C4F}" presName="compNode" presStyleCnt="0"/>
      <dgm:spPr/>
    </dgm:pt>
    <dgm:pt modelId="{DDD6232F-CD9E-4827-9B5A-CD058F43C9F8}" type="pres">
      <dgm:prSet presAssocID="{BC521A0E-4B79-45E2-AC57-2FA99F005C4F}" presName="bgRect" presStyleLbl="bgShp" presStyleIdx="3" presStyleCnt="7"/>
      <dgm:spPr/>
    </dgm:pt>
    <dgm:pt modelId="{A77067C6-DF57-47DE-B495-19DFA7E3A863}" type="pres">
      <dgm:prSet presAssocID="{BC521A0E-4B79-45E2-AC57-2FA99F005C4F}"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Network"/>
        </a:ext>
      </dgm:extLst>
    </dgm:pt>
    <dgm:pt modelId="{62AD3E70-7D34-4459-B4B7-11E64E1D8088}" type="pres">
      <dgm:prSet presAssocID="{BC521A0E-4B79-45E2-AC57-2FA99F005C4F}" presName="spaceRect" presStyleCnt="0"/>
      <dgm:spPr/>
    </dgm:pt>
    <dgm:pt modelId="{C3D00F07-EE1E-469D-8FDB-409490858D11}" type="pres">
      <dgm:prSet presAssocID="{BC521A0E-4B79-45E2-AC57-2FA99F005C4F}" presName="parTx" presStyleLbl="revTx" presStyleIdx="3" presStyleCnt="7">
        <dgm:presLayoutVars>
          <dgm:chMax val="0"/>
          <dgm:chPref val="0"/>
        </dgm:presLayoutVars>
      </dgm:prSet>
      <dgm:spPr/>
    </dgm:pt>
    <dgm:pt modelId="{B67CED32-068F-49EB-8934-B22109A773C6}" type="pres">
      <dgm:prSet presAssocID="{4482DB58-3994-4647-AC71-36DEB7D3073F}" presName="sibTrans" presStyleCnt="0"/>
      <dgm:spPr/>
    </dgm:pt>
    <dgm:pt modelId="{D6818282-1461-4EB5-BD36-F52A4830A405}" type="pres">
      <dgm:prSet presAssocID="{6BCE147C-6B08-427B-997B-FDA3D2E27EB3}" presName="compNode" presStyleCnt="0"/>
      <dgm:spPr/>
    </dgm:pt>
    <dgm:pt modelId="{A4AD7DCA-FD24-4273-80FB-4ECE7464EB9A}" type="pres">
      <dgm:prSet presAssocID="{6BCE147C-6B08-427B-997B-FDA3D2E27EB3}" presName="bgRect" presStyleLbl="bgShp" presStyleIdx="4" presStyleCnt="7"/>
      <dgm:spPr/>
    </dgm:pt>
    <dgm:pt modelId="{3A4D820D-D540-45E9-8A29-D66CB4F84DDB}" type="pres">
      <dgm:prSet presAssocID="{6BCE147C-6B08-427B-997B-FDA3D2E27EB3}"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tor"/>
        </a:ext>
      </dgm:extLst>
    </dgm:pt>
    <dgm:pt modelId="{07F8E694-8F82-4228-9BD6-FCD763B85BE1}" type="pres">
      <dgm:prSet presAssocID="{6BCE147C-6B08-427B-997B-FDA3D2E27EB3}" presName="spaceRect" presStyleCnt="0"/>
      <dgm:spPr/>
    </dgm:pt>
    <dgm:pt modelId="{2FED2899-DB0C-445A-AFC7-5E09067F40D1}" type="pres">
      <dgm:prSet presAssocID="{6BCE147C-6B08-427B-997B-FDA3D2E27EB3}" presName="parTx" presStyleLbl="revTx" presStyleIdx="4" presStyleCnt="7">
        <dgm:presLayoutVars>
          <dgm:chMax val="0"/>
          <dgm:chPref val="0"/>
        </dgm:presLayoutVars>
      </dgm:prSet>
      <dgm:spPr/>
    </dgm:pt>
    <dgm:pt modelId="{6483080E-CB72-499D-BBD4-47C6B901FA6B}" type="pres">
      <dgm:prSet presAssocID="{A0A836ED-3A73-4146-858A-79CA4265E56D}" presName="sibTrans" presStyleCnt="0"/>
      <dgm:spPr/>
    </dgm:pt>
    <dgm:pt modelId="{82286BB8-AFC5-47C9-B99A-C196E47FC43D}" type="pres">
      <dgm:prSet presAssocID="{82A13F6B-AE80-4CCC-854F-0B11D1E5861F}" presName="compNode" presStyleCnt="0"/>
      <dgm:spPr/>
    </dgm:pt>
    <dgm:pt modelId="{1783BE1A-A043-4111-B302-777024CF6E99}" type="pres">
      <dgm:prSet presAssocID="{82A13F6B-AE80-4CCC-854F-0B11D1E5861F}" presName="bgRect" presStyleLbl="bgShp" presStyleIdx="5" presStyleCnt="7"/>
      <dgm:spPr/>
    </dgm:pt>
    <dgm:pt modelId="{2AB02CEA-56A8-4C39-A957-6993A6622DBA}" type="pres">
      <dgm:prSet presAssocID="{82A13F6B-AE80-4CCC-854F-0B11D1E5861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ethoscope"/>
        </a:ext>
      </dgm:extLst>
    </dgm:pt>
    <dgm:pt modelId="{F0B15E43-39BA-4118-9856-2A6B91DA166B}" type="pres">
      <dgm:prSet presAssocID="{82A13F6B-AE80-4CCC-854F-0B11D1E5861F}" presName="spaceRect" presStyleCnt="0"/>
      <dgm:spPr/>
    </dgm:pt>
    <dgm:pt modelId="{85653BE3-E8CB-43B1-84DC-ECBEB927C2CF}" type="pres">
      <dgm:prSet presAssocID="{82A13F6B-AE80-4CCC-854F-0B11D1E5861F}" presName="parTx" presStyleLbl="revTx" presStyleIdx="5" presStyleCnt="7">
        <dgm:presLayoutVars>
          <dgm:chMax val="0"/>
          <dgm:chPref val="0"/>
        </dgm:presLayoutVars>
      </dgm:prSet>
      <dgm:spPr/>
    </dgm:pt>
    <dgm:pt modelId="{28B135A3-8289-48FA-BA84-1EA410BEA61D}" type="pres">
      <dgm:prSet presAssocID="{F52B09F1-4D43-4EB7-B46F-366CAC3B6B7B}" presName="sibTrans" presStyleCnt="0"/>
      <dgm:spPr/>
    </dgm:pt>
    <dgm:pt modelId="{6F2AD2EB-1277-468B-B38A-01F5181A66D1}" type="pres">
      <dgm:prSet presAssocID="{61DB6AFC-01B6-49E9-AA89-9A0FC8E60098}" presName="compNode" presStyleCnt="0"/>
      <dgm:spPr/>
    </dgm:pt>
    <dgm:pt modelId="{F04990CB-6665-4DBD-AD51-DA90C72B3731}" type="pres">
      <dgm:prSet presAssocID="{61DB6AFC-01B6-49E9-AA89-9A0FC8E60098}" presName="bgRect" presStyleLbl="bgShp" presStyleIdx="6" presStyleCnt="7"/>
      <dgm:spPr/>
    </dgm:pt>
    <dgm:pt modelId="{7D5F838F-AE65-425D-9036-67FE6219C7FE}" type="pres">
      <dgm:prSet presAssocID="{61DB6AFC-01B6-49E9-AA89-9A0FC8E60098}"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Electric Car"/>
        </a:ext>
      </dgm:extLst>
    </dgm:pt>
    <dgm:pt modelId="{3D723B5E-43C2-4514-A8A6-91CC42BB54EB}" type="pres">
      <dgm:prSet presAssocID="{61DB6AFC-01B6-49E9-AA89-9A0FC8E60098}" presName="spaceRect" presStyleCnt="0"/>
      <dgm:spPr/>
    </dgm:pt>
    <dgm:pt modelId="{1D4CD815-4FBF-462E-9363-6F4695E42CAB}" type="pres">
      <dgm:prSet presAssocID="{61DB6AFC-01B6-49E9-AA89-9A0FC8E60098}" presName="parTx" presStyleLbl="revTx" presStyleIdx="6" presStyleCnt="7">
        <dgm:presLayoutVars>
          <dgm:chMax val="0"/>
          <dgm:chPref val="0"/>
        </dgm:presLayoutVars>
      </dgm:prSet>
      <dgm:spPr/>
    </dgm:pt>
  </dgm:ptLst>
  <dgm:cxnLst>
    <dgm:cxn modelId="{8AE17B1B-CDF2-43A3-A4E9-55DCE1BEFE7F}" srcId="{C0F26B08-D296-4A68-BC63-B57054902E86}" destId="{38BD9DF8-59D6-44D4-87C6-8EC3913DF090}" srcOrd="1" destOrd="0" parTransId="{9B841E22-6433-4BD2-861B-A1A03D826F55}" sibTransId="{5795FCCE-7D08-4B05-852D-021A3254CE1F}"/>
    <dgm:cxn modelId="{CC1A6A29-00B2-46C8-9383-99142ECB9AF9}" srcId="{C0F26B08-D296-4A68-BC63-B57054902E86}" destId="{61DB6AFC-01B6-49E9-AA89-9A0FC8E60098}" srcOrd="6" destOrd="0" parTransId="{569EDE97-FE6B-4967-8D37-F651F306A74F}" sibTransId="{81A7DD8A-4637-4C19-8EE8-3D670DF4833C}"/>
    <dgm:cxn modelId="{C5CD6837-C27F-4E4D-A057-EC221D5C05EE}" srcId="{C0F26B08-D296-4A68-BC63-B57054902E86}" destId="{E8F2EA31-DDB3-4954-A49F-44AE3193D0B9}" srcOrd="2" destOrd="0" parTransId="{AC91351F-6100-48EA-B3B0-750C1B52DE3D}" sibTransId="{9E4E20C4-D598-4A3A-89D5-3C7F7A030C83}"/>
    <dgm:cxn modelId="{51E1CB5E-BBB2-45B0-ACF9-101B214FB7F1}" type="presOf" srcId="{BC521A0E-4B79-45E2-AC57-2FA99F005C4F}" destId="{C3D00F07-EE1E-469D-8FDB-409490858D11}" srcOrd="0" destOrd="0" presId="urn:microsoft.com/office/officeart/2018/2/layout/IconVerticalSolidList"/>
    <dgm:cxn modelId="{8E660946-E6DF-4CDE-AA8A-F27DCC2C8736}" type="presOf" srcId="{C0F26B08-D296-4A68-BC63-B57054902E86}" destId="{98A2DDF7-0F53-43C3-A04E-98D6849285D4}" srcOrd="0" destOrd="0" presId="urn:microsoft.com/office/officeart/2018/2/layout/IconVerticalSolidList"/>
    <dgm:cxn modelId="{C0E26466-966B-4B29-B85F-DF7E3D83B3CB}" srcId="{C0F26B08-D296-4A68-BC63-B57054902E86}" destId="{6EB3FF6F-6117-48EF-B509-E745343E69D9}" srcOrd="0" destOrd="0" parTransId="{95CFEDD1-CC52-425E-B790-0CF5D7644312}" sibTransId="{4689CBFB-7366-4665-AA78-8A1D5B857C26}"/>
    <dgm:cxn modelId="{D0D97149-B2AD-4780-9FEE-C21EBB6F3CC7}" type="presOf" srcId="{6EB3FF6F-6117-48EF-B509-E745343E69D9}" destId="{062A31B5-508D-4C85-9FC9-D9803C152D31}" srcOrd="0" destOrd="0" presId="urn:microsoft.com/office/officeart/2018/2/layout/IconVerticalSolidList"/>
    <dgm:cxn modelId="{A2310670-8CAB-43FA-A547-E470752BC651}" srcId="{C0F26B08-D296-4A68-BC63-B57054902E86}" destId="{82A13F6B-AE80-4CCC-854F-0B11D1E5861F}" srcOrd="5" destOrd="0" parTransId="{8DDFE3B9-2782-4F6B-88C9-1C6F988A0EFB}" sibTransId="{F52B09F1-4D43-4EB7-B46F-366CAC3B6B7B}"/>
    <dgm:cxn modelId="{98645774-E49F-491C-9352-F21A8261C7BA}" type="presOf" srcId="{6BCE147C-6B08-427B-997B-FDA3D2E27EB3}" destId="{2FED2899-DB0C-445A-AFC7-5E09067F40D1}" srcOrd="0" destOrd="0" presId="urn:microsoft.com/office/officeart/2018/2/layout/IconVerticalSolidList"/>
    <dgm:cxn modelId="{E8D5C787-6110-4307-9DCB-2D7BF25A2EDB}" type="presOf" srcId="{61DB6AFC-01B6-49E9-AA89-9A0FC8E60098}" destId="{1D4CD815-4FBF-462E-9363-6F4695E42CAB}" srcOrd="0" destOrd="0" presId="urn:microsoft.com/office/officeart/2018/2/layout/IconVerticalSolidList"/>
    <dgm:cxn modelId="{A210638A-5D35-429B-B7A6-B63BEDEB4185}" type="presOf" srcId="{E8F2EA31-DDB3-4954-A49F-44AE3193D0B9}" destId="{AEC4FF3C-9E05-4E8A-8A57-C079C9967559}" srcOrd="0" destOrd="0" presId="urn:microsoft.com/office/officeart/2018/2/layout/IconVerticalSolidList"/>
    <dgm:cxn modelId="{8E366CCF-B2F6-428F-8ECD-F913507CF9C4}" type="presOf" srcId="{82A13F6B-AE80-4CCC-854F-0B11D1E5861F}" destId="{85653BE3-E8CB-43B1-84DC-ECBEB927C2CF}" srcOrd="0" destOrd="0" presId="urn:microsoft.com/office/officeart/2018/2/layout/IconVerticalSolidList"/>
    <dgm:cxn modelId="{831F24E5-3F43-49F5-BB66-8A84ADD554EA}" srcId="{C0F26B08-D296-4A68-BC63-B57054902E86}" destId="{BC521A0E-4B79-45E2-AC57-2FA99F005C4F}" srcOrd="3" destOrd="0" parTransId="{BE7F1A9D-73A5-442C-BBC6-45FE80CC9A82}" sibTransId="{4482DB58-3994-4647-AC71-36DEB7D3073F}"/>
    <dgm:cxn modelId="{24FB23E7-5533-4109-9185-65EC98FE9784}" type="presOf" srcId="{38BD9DF8-59D6-44D4-87C6-8EC3913DF090}" destId="{A123A481-39FF-4252-86EB-B491AF406301}" srcOrd="0" destOrd="0" presId="urn:microsoft.com/office/officeart/2018/2/layout/IconVerticalSolidList"/>
    <dgm:cxn modelId="{2F0D5FEA-7876-4710-8C8C-31519BAB9677}" srcId="{C0F26B08-D296-4A68-BC63-B57054902E86}" destId="{6BCE147C-6B08-427B-997B-FDA3D2E27EB3}" srcOrd="4" destOrd="0" parTransId="{5507DFD1-F7E5-4943-850E-6E7C6D2AF65F}" sibTransId="{A0A836ED-3A73-4146-858A-79CA4265E56D}"/>
    <dgm:cxn modelId="{FF0DF527-4306-4459-AB57-77D28F1C7279}" type="presParOf" srcId="{98A2DDF7-0F53-43C3-A04E-98D6849285D4}" destId="{FF694250-0E02-4F98-8DFE-4C37FA5568C3}" srcOrd="0" destOrd="0" presId="urn:microsoft.com/office/officeart/2018/2/layout/IconVerticalSolidList"/>
    <dgm:cxn modelId="{81B67DF0-52E6-432A-A430-8F94CD4F4645}" type="presParOf" srcId="{FF694250-0E02-4F98-8DFE-4C37FA5568C3}" destId="{5F3E809D-22E5-44D5-B502-E9AFCBFEDAA6}" srcOrd="0" destOrd="0" presId="urn:microsoft.com/office/officeart/2018/2/layout/IconVerticalSolidList"/>
    <dgm:cxn modelId="{2A2BD6AA-82FE-4427-95B6-E5CAB56860CB}" type="presParOf" srcId="{FF694250-0E02-4F98-8DFE-4C37FA5568C3}" destId="{78674026-AF99-4B54-ABEE-D6A309C93510}" srcOrd="1" destOrd="0" presId="urn:microsoft.com/office/officeart/2018/2/layout/IconVerticalSolidList"/>
    <dgm:cxn modelId="{B8633BFD-B284-43FD-A852-922BCA9DF003}" type="presParOf" srcId="{FF694250-0E02-4F98-8DFE-4C37FA5568C3}" destId="{7145C978-174C-4E12-B0AF-9D3CA9C0F12A}" srcOrd="2" destOrd="0" presId="urn:microsoft.com/office/officeart/2018/2/layout/IconVerticalSolidList"/>
    <dgm:cxn modelId="{FA0B1087-A245-45E6-9018-A0F97A4DA2E7}" type="presParOf" srcId="{FF694250-0E02-4F98-8DFE-4C37FA5568C3}" destId="{062A31B5-508D-4C85-9FC9-D9803C152D31}" srcOrd="3" destOrd="0" presId="urn:microsoft.com/office/officeart/2018/2/layout/IconVerticalSolidList"/>
    <dgm:cxn modelId="{766E7BD3-B805-4F73-AF1F-1B9D2E0B8C4D}" type="presParOf" srcId="{98A2DDF7-0F53-43C3-A04E-98D6849285D4}" destId="{89419C26-3315-4CE0-B7F4-FD21B8362E6B}" srcOrd="1" destOrd="0" presId="urn:microsoft.com/office/officeart/2018/2/layout/IconVerticalSolidList"/>
    <dgm:cxn modelId="{793CDA3D-729F-4CDA-84A3-DEEDEED63B34}" type="presParOf" srcId="{98A2DDF7-0F53-43C3-A04E-98D6849285D4}" destId="{0F74B3EF-D924-4184-A5CD-1C69A5C51F5C}" srcOrd="2" destOrd="0" presId="urn:microsoft.com/office/officeart/2018/2/layout/IconVerticalSolidList"/>
    <dgm:cxn modelId="{F76ABC71-8EC9-49D3-89CD-C9C55AD47F49}" type="presParOf" srcId="{0F74B3EF-D924-4184-A5CD-1C69A5C51F5C}" destId="{282ACDC4-1B4D-4B0E-94E0-B62C47F6E1BE}" srcOrd="0" destOrd="0" presId="urn:microsoft.com/office/officeart/2018/2/layout/IconVerticalSolidList"/>
    <dgm:cxn modelId="{1D08DD42-7E30-48A7-B9FF-D5FA98304F1F}" type="presParOf" srcId="{0F74B3EF-D924-4184-A5CD-1C69A5C51F5C}" destId="{9A735735-3799-4A79-94D0-C6B968111D17}" srcOrd="1" destOrd="0" presId="urn:microsoft.com/office/officeart/2018/2/layout/IconVerticalSolidList"/>
    <dgm:cxn modelId="{BFB4270A-C3A7-42EF-8B1B-F44C12BFD04A}" type="presParOf" srcId="{0F74B3EF-D924-4184-A5CD-1C69A5C51F5C}" destId="{5C4EC27B-050E-4027-BD45-9CA7752186C1}" srcOrd="2" destOrd="0" presId="urn:microsoft.com/office/officeart/2018/2/layout/IconVerticalSolidList"/>
    <dgm:cxn modelId="{F9923A9F-A8F6-4C0E-84D5-923F2C95BB1F}" type="presParOf" srcId="{0F74B3EF-D924-4184-A5CD-1C69A5C51F5C}" destId="{A123A481-39FF-4252-86EB-B491AF406301}" srcOrd="3" destOrd="0" presId="urn:microsoft.com/office/officeart/2018/2/layout/IconVerticalSolidList"/>
    <dgm:cxn modelId="{62223F0F-5C53-4ED9-B1A4-9545978C855A}" type="presParOf" srcId="{98A2DDF7-0F53-43C3-A04E-98D6849285D4}" destId="{1A021EC9-FE33-4977-A562-CEB7A719AD78}" srcOrd="3" destOrd="0" presId="urn:microsoft.com/office/officeart/2018/2/layout/IconVerticalSolidList"/>
    <dgm:cxn modelId="{D59089DD-04C6-4F03-A0D2-D16F650B8902}" type="presParOf" srcId="{98A2DDF7-0F53-43C3-A04E-98D6849285D4}" destId="{A0DF1041-D697-4A4E-BB44-7E79FBCB4303}" srcOrd="4" destOrd="0" presId="urn:microsoft.com/office/officeart/2018/2/layout/IconVerticalSolidList"/>
    <dgm:cxn modelId="{5F533781-126B-465C-8991-E07159E89086}" type="presParOf" srcId="{A0DF1041-D697-4A4E-BB44-7E79FBCB4303}" destId="{04760478-3B1C-410E-BFC1-20F3F48EF4F7}" srcOrd="0" destOrd="0" presId="urn:microsoft.com/office/officeart/2018/2/layout/IconVerticalSolidList"/>
    <dgm:cxn modelId="{A2DE55EC-5A89-48FC-AAB6-376885E77C68}" type="presParOf" srcId="{A0DF1041-D697-4A4E-BB44-7E79FBCB4303}" destId="{F3B2E25C-AFA5-489D-8454-265D505D4DB1}" srcOrd="1" destOrd="0" presId="urn:microsoft.com/office/officeart/2018/2/layout/IconVerticalSolidList"/>
    <dgm:cxn modelId="{250D1120-BF6C-40BE-B549-E36948DE0AB6}" type="presParOf" srcId="{A0DF1041-D697-4A4E-BB44-7E79FBCB4303}" destId="{2323249B-D3A7-43C6-B885-9790882D15F9}" srcOrd="2" destOrd="0" presId="urn:microsoft.com/office/officeart/2018/2/layout/IconVerticalSolidList"/>
    <dgm:cxn modelId="{B27BE3C2-29AA-4B70-B32E-B39527CD3D7F}" type="presParOf" srcId="{A0DF1041-D697-4A4E-BB44-7E79FBCB4303}" destId="{AEC4FF3C-9E05-4E8A-8A57-C079C9967559}" srcOrd="3" destOrd="0" presId="urn:microsoft.com/office/officeart/2018/2/layout/IconVerticalSolidList"/>
    <dgm:cxn modelId="{7870FCBD-F2A1-484E-84C0-51C737ABF3B8}" type="presParOf" srcId="{98A2DDF7-0F53-43C3-A04E-98D6849285D4}" destId="{96FBD463-6C35-47F2-92FE-9E003C178743}" srcOrd="5" destOrd="0" presId="urn:microsoft.com/office/officeart/2018/2/layout/IconVerticalSolidList"/>
    <dgm:cxn modelId="{D106AA41-31CE-42BB-97A5-12CF94D44F0A}" type="presParOf" srcId="{98A2DDF7-0F53-43C3-A04E-98D6849285D4}" destId="{5BC6D2FE-545C-4675-8815-AEBC2ADD292D}" srcOrd="6" destOrd="0" presId="urn:microsoft.com/office/officeart/2018/2/layout/IconVerticalSolidList"/>
    <dgm:cxn modelId="{E364F1D0-3398-49F1-B498-5B66DD28BCB4}" type="presParOf" srcId="{5BC6D2FE-545C-4675-8815-AEBC2ADD292D}" destId="{DDD6232F-CD9E-4827-9B5A-CD058F43C9F8}" srcOrd="0" destOrd="0" presId="urn:microsoft.com/office/officeart/2018/2/layout/IconVerticalSolidList"/>
    <dgm:cxn modelId="{D26033FA-4664-45C7-8159-BF67242A5AC5}" type="presParOf" srcId="{5BC6D2FE-545C-4675-8815-AEBC2ADD292D}" destId="{A77067C6-DF57-47DE-B495-19DFA7E3A863}" srcOrd="1" destOrd="0" presId="urn:microsoft.com/office/officeart/2018/2/layout/IconVerticalSolidList"/>
    <dgm:cxn modelId="{48E5031A-8C4D-4D8E-8666-DF0259D1F012}" type="presParOf" srcId="{5BC6D2FE-545C-4675-8815-AEBC2ADD292D}" destId="{62AD3E70-7D34-4459-B4B7-11E64E1D8088}" srcOrd="2" destOrd="0" presId="urn:microsoft.com/office/officeart/2018/2/layout/IconVerticalSolidList"/>
    <dgm:cxn modelId="{ABA4E6DC-9918-4C75-8051-DAA169B053FA}" type="presParOf" srcId="{5BC6D2FE-545C-4675-8815-AEBC2ADD292D}" destId="{C3D00F07-EE1E-469D-8FDB-409490858D11}" srcOrd="3" destOrd="0" presId="urn:microsoft.com/office/officeart/2018/2/layout/IconVerticalSolidList"/>
    <dgm:cxn modelId="{A32D360A-C08B-4D1E-92BF-7E6F907BAA39}" type="presParOf" srcId="{98A2DDF7-0F53-43C3-A04E-98D6849285D4}" destId="{B67CED32-068F-49EB-8934-B22109A773C6}" srcOrd="7" destOrd="0" presId="urn:microsoft.com/office/officeart/2018/2/layout/IconVerticalSolidList"/>
    <dgm:cxn modelId="{849519A3-93EE-46FA-BD0C-798A6846981C}" type="presParOf" srcId="{98A2DDF7-0F53-43C3-A04E-98D6849285D4}" destId="{D6818282-1461-4EB5-BD36-F52A4830A405}" srcOrd="8" destOrd="0" presId="urn:microsoft.com/office/officeart/2018/2/layout/IconVerticalSolidList"/>
    <dgm:cxn modelId="{7E96AF50-2F57-4C02-9E32-4AABAED66551}" type="presParOf" srcId="{D6818282-1461-4EB5-BD36-F52A4830A405}" destId="{A4AD7DCA-FD24-4273-80FB-4ECE7464EB9A}" srcOrd="0" destOrd="0" presId="urn:microsoft.com/office/officeart/2018/2/layout/IconVerticalSolidList"/>
    <dgm:cxn modelId="{83BDCE76-8A07-4050-98E0-56A7AF86E408}" type="presParOf" srcId="{D6818282-1461-4EB5-BD36-F52A4830A405}" destId="{3A4D820D-D540-45E9-8A29-D66CB4F84DDB}" srcOrd="1" destOrd="0" presId="urn:microsoft.com/office/officeart/2018/2/layout/IconVerticalSolidList"/>
    <dgm:cxn modelId="{82734838-6B0D-4D3B-A9D5-41267223A834}" type="presParOf" srcId="{D6818282-1461-4EB5-BD36-F52A4830A405}" destId="{07F8E694-8F82-4228-9BD6-FCD763B85BE1}" srcOrd="2" destOrd="0" presId="urn:microsoft.com/office/officeart/2018/2/layout/IconVerticalSolidList"/>
    <dgm:cxn modelId="{D071A808-88E6-42C6-AC42-734A3085EB0E}" type="presParOf" srcId="{D6818282-1461-4EB5-BD36-F52A4830A405}" destId="{2FED2899-DB0C-445A-AFC7-5E09067F40D1}" srcOrd="3" destOrd="0" presId="urn:microsoft.com/office/officeart/2018/2/layout/IconVerticalSolidList"/>
    <dgm:cxn modelId="{5D8D8BB9-53A0-400D-B5E8-B06C52D8E7E3}" type="presParOf" srcId="{98A2DDF7-0F53-43C3-A04E-98D6849285D4}" destId="{6483080E-CB72-499D-BBD4-47C6B901FA6B}" srcOrd="9" destOrd="0" presId="urn:microsoft.com/office/officeart/2018/2/layout/IconVerticalSolidList"/>
    <dgm:cxn modelId="{A688F618-46CA-465B-BCC4-365EA85E88B6}" type="presParOf" srcId="{98A2DDF7-0F53-43C3-A04E-98D6849285D4}" destId="{82286BB8-AFC5-47C9-B99A-C196E47FC43D}" srcOrd="10" destOrd="0" presId="urn:microsoft.com/office/officeart/2018/2/layout/IconVerticalSolidList"/>
    <dgm:cxn modelId="{E5F004DF-D0FD-4028-8C15-79D6CF78064E}" type="presParOf" srcId="{82286BB8-AFC5-47C9-B99A-C196E47FC43D}" destId="{1783BE1A-A043-4111-B302-777024CF6E99}" srcOrd="0" destOrd="0" presId="urn:microsoft.com/office/officeart/2018/2/layout/IconVerticalSolidList"/>
    <dgm:cxn modelId="{AE5C70A7-77C5-4B13-8C4E-986178696CC6}" type="presParOf" srcId="{82286BB8-AFC5-47C9-B99A-C196E47FC43D}" destId="{2AB02CEA-56A8-4C39-A957-6993A6622DBA}" srcOrd="1" destOrd="0" presId="urn:microsoft.com/office/officeart/2018/2/layout/IconVerticalSolidList"/>
    <dgm:cxn modelId="{20D24707-294D-432D-889E-36821EEB25E7}" type="presParOf" srcId="{82286BB8-AFC5-47C9-B99A-C196E47FC43D}" destId="{F0B15E43-39BA-4118-9856-2A6B91DA166B}" srcOrd="2" destOrd="0" presId="urn:microsoft.com/office/officeart/2018/2/layout/IconVerticalSolidList"/>
    <dgm:cxn modelId="{F2FC4C2B-94A5-4988-8256-E54238CE9E23}" type="presParOf" srcId="{82286BB8-AFC5-47C9-B99A-C196E47FC43D}" destId="{85653BE3-E8CB-43B1-84DC-ECBEB927C2CF}" srcOrd="3" destOrd="0" presId="urn:microsoft.com/office/officeart/2018/2/layout/IconVerticalSolidList"/>
    <dgm:cxn modelId="{BB6E0936-62D9-473C-A36B-12433F57BEC6}" type="presParOf" srcId="{98A2DDF7-0F53-43C3-A04E-98D6849285D4}" destId="{28B135A3-8289-48FA-BA84-1EA410BEA61D}" srcOrd="11" destOrd="0" presId="urn:microsoft.com/office/officeart/2018/2/layout/IconVerticalSolidList"/>
    <dgm:cxn modelId="{1E5C49AE-226B-4E80-A1E2-FD726E07AE10}" type="presParOf" srcId="{98A2DDF7-0F53-43C3-A04E-98D6849285D4}" destId="{6F2AD2EB-1277-468B-B38A-01F5181A66D1}" srcOrd="12" destOrd="0" presId="urn:microsoft.com/office/officeart/2018/2/layout/IconVerticalSolidList"/>
    <dgm:cxn modelId="{89CBCB22-B489-41CC-916A-858E6036D77F}" type="presParOf" srcId="{6F2AD2EB-1277-468B-B38A-01F5181A66D1}" destId="{F04990CB-6665-4DBD-AD51-DA90C72B3731}" srcOrd="0" destOrd="0" presId="urn:microsoft.com/office/officeart/2018/2/layout/IconVerticalSolidList"/>
    <dgm:cxn modelId="{E14A515F-70E2-4BFE-B8BF-4306A0D9D4EC}" type="presParOf" srcId="{6F2AD2EB-1277-468B-B38A-01F5181A66D1}" destId="{7D5F838F-AE65-425D-9036-67FE6219C7FE}" srcOrd="1" destOrd="0" presId="urn:microsoft.com/office/officeart/2018/2/layout/IconVerticalSolidList"/>
    <dgm:cxn modelId="{1DF6DDE9-4766-4370-9678-90FFF264CF5F}" type="presParOf" srcId="{6F2AD2EB-1277-468B-B38A-01F5181A66D1}" destId="{3D723B5E-43C2-4514-A8A6-91CC42BB54EB}" srcOrd="2" destOrd="0" presId="urn:microsoft.com/office/officeart/2018/2/layout/IconVerticalSolidList"/>
    <dgm:cxn modelId="{3632EFE2-0403-46FB-A0BB-C8C313F62FF0}" type="presParOf" srcId="{6F2AD2EB-1277-468B-B38A-01F5181A66D1}" destId="{1D4CD815-4FBF-462E-9363-6F4695E42CA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4E049-FBA3-4E3B-B68A-4BE1BAFCCE23}">
      <dsp:nvSpPr>
        <dsp:cNvPr id="0" name=""/>
        <dsp:cNvSpPr/>
      </dsp:nvSpPr>
      <dsp:spPr>
        <a:xfrm>
          <a:off x="0" y="425"/>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0C6D22-C428-48BD-9200-BACA12A175DB}">
      <dsp:nvSpPr>
        <dsp:cNvPr id="0" name=""/>
        <dsp:cNvSpPr/>
      </dsp:nvSpPr>
      <dsp:spPr>
        <a:xfrm>
          <a:off x="177184" y="132215"/>
          <a:ext cx="322153" cy="322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C49399A-B96A-49EB-AC60-18EEECAEC7F6}">
      <dsp:nvSpPr>
        <dsp:cNvPr id="0" name=""/>
        <dsp:cNvSpPr/>
      </dsp:nvSpPr>
      <dsp:spPr>
        <a:xfrm>
          <a:off x="676521" y="425"/>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100000"/>
            </a:lnSpc>
            <a:spcBef>
              <a:spcPct val="0"/>
            </a:spcBef>
            <a:spcAft>
              <a:spcPct val="35000"/>
            </a:spcAft>
            <a:buNone/>
          </a:pPr>
          <a:r>
            <a:rPr lang="pt-BR" sz="1600" b="0" kern="1200"/>
            <a:t>AI e Machine Learning</a:t>
          </a:r>
          <a:endParaRPr lang="en-US" sz="1600" b="0" kern="1200"/>
        </a:p>
      </dsp:txBody>
      <dsp:txXfrm>
        <a:off x="676521" y="425"/>
        <a:ext cx="5952282" cy="585732"/>
      </dsp:txXfrm>
    </dsp:sp>
    <dsp:sp modelId="{7A58684A-B3E6-4BF5-A2F7-490E65BB7887}">
      <dsp:nvSpPr>
        <dsp:cNvPr id="0" name=""/>
        <dsp:cNvSpPr/>
      </dsp:nvSpPr>
      <dsp:spPr>
        <a:xfrm>
          <a:off x="0" y="732591"/>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B2D05C-EB38-42BF-9E5E-D1EFEBEB8A87}">
      <dsp:nvSpPr>
        <dsp:cNvPr id="0" name=""/>
        <dsp:cNvSpPr/>
      </dsp:nvSpPr>
      <dsp:spPr>
        <a:xfrm>
          <a:off x="177184" y="864381"/>
          <a:ext cx="322153" cy="322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36BBB8-B442-4C24-A26F-D768198882AE}">
      <dsp:nvSpPr>
        <dsp:cNvPr id="0" name=""/>
        <dsp:cNvSpPr/>
      </dsp:nvSpPr>
      <dsp:spPr>
        <a:xfrm>
          <a:off x="676521" y="732591"/>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100000"/>
            </a:lnSpc>
            <a:spcBef>
              <a:spcPct val="0"/>
            </a:spcBef>
            <a:spcAft>
              <a:spcPct val="35000"/>
            </a:spcAft>
            <a:buNone/>
          </a:pPr>
          <a:r>
            <a:rPr lang="pt-BR" sz="1600" b="0" kern="1200" dirty="0"/>
            <a:t>O que é Deep </a:t>
          </a:r>
          <a:r>
            <a:rPr lang="pt-BR" sz="1600" b="0" kern="1200" dirty="0" err="1"/>
            <a:t>Lerning</a:t>
          </a:r>
          <a:endParaRPr lang="en-US" sz="1600" b="0" kern="1200" dirty="0"/>
        </a:p>
      </dsp:txBody>
      <dsp:txXfrm>
        <a:off x="676521" y="732591"/>
        <a:ext cx="5952282" cy="585732"/>
      </dsp:txXfrm>
    </dsp:sp>
    <dsp:sp modelId="{782D2105-466A-4584-817F-6C19ED484F98}">
      <dsp:nvSpPr>
        <dsp:cNvPr id="0" name=""/>
        <dsp:cNvSpPr/>
      </dsp:nvSpPr>
      <dsp:spPr>
        <a:xfrm>
          <a:off x="0" y="1464757"/>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09A971-F415-4868-A265-4D7D4829550E}">
      <dsp:nvSpPr>
        <dsp:cNvPr id="0" name=""/>
        <dsp:cNvSpPr/>
      </dsp:nvSpPr>
      <dsp:spPr>
        <a:xfrm>
          <a:off x="177184" y="1596547"/>
          <a:ext cx="322153" cy="322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430BD5-E6E7-4926-85AC-ADAB52945561}">
      <dsp:nvSpPr>
        <dsp:cNvPr id="0" name=""/>
        <dsp:cNvSpPr/>
      </dsp:nvSpPr>
      <dsp:spPr>
        <a:xfrm>
          <a:off x="676521" y="1464757"/>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100000"/>
            </a:lnSpc>
            <a:spcBef>
              <a:spcPct val="0"/>
            </a:spcBef>
            <a:spcAft>
              <a:spcPct val="35000"/>
            </a:spcAft>
            <a:buNone/>
          </a:pPr>
          <a:r>
            <a:rPr lang="pt-BR" sz="1600" b="0" kern="1200"/>
            <a:t>Origem histórica da tecnologia</a:t>
          </a:r>
          <a:endParaRPr lang="en-US" sz="1600" b="0" kern="1200"/>
        </a:p>
      </dsp:txBody>
      <dsp:txXfrm>
        <a:off x="676521" y="1464757"/>
        <a:ext cx="5952282" cy="585732"/>
      </dsp:txXfrm>
    </dsp:sp>
    <dsp:sp modelId="{116E2F17-6678-4DA9-AC79-3E798AA966E3}">
      <dsp:nvSpPr>
        <dsp:cNvPr id="0" name=""/>
        <dsp:cNvSpPr/>
      </dsp:nvSpPr>
      <dsp:spPr>
        <a:xfrm>
          <a:off x="0" y="2196924"/>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2C929A-6156-492B-B0D1-207164658C0F}">
      <dsp:nvSpPr>
        <dsp:cNvPr id="0" name=""/>
        <dsp:cNvSpPr/>
      </dsp:nvSpPr>
      <dsp:spPr>
        <a:xfrm>
          <a:off x="177184" y="2328713"/>
          <a:ext cx="322153" cy="322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77096E-4ECF-4917-A75D-F138707CFDD5}">
      <dsp:nvSpPr>
        <dsp:cNvPr id="0" name=""/>
        <dsp:cNvSpPr/>
      </dsp:nvSpPr>
      <dsp:spPr>
        <a:xfrm>
          <a:off x="676521" y="2196924"/>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100000"/>
            </a:lnSpc>
            <a:spcBef>
              <a:spcPct val="0"/>
            </a:spcBef>
            <a:spcAft>
              <a:spcPct val="35000"/>
            </a:spcAft>
            <a:buNone/>
          </a:pPr>
          <a:r>
            <a:rPr lang="pt-BR" sz="1600" b="0" kern="1200" dirty="0"/>
            <a:t>Como funciona Deep Learning</a:t>
          </a:r>
          <a:endParaRPr lang="en-US" sz="1600" b="0" kern="1200" dirty="0"/>
        </a:p>
      </dsp:txBody>
      <dsp:txXfrm>
        <a:off x="676521" y="2196924"/>
        <a:ext cx="5952282" cy="585732"/>
      </dsp:txXfrm>
    </dsp:sp>
    <dsp:sp modelId="{5F2A6FEF-5E85-402E-809B-9DCFB5740713}">
      <dsp:nvSpPr>
        <dsp:cNvPr id="0" name=""/>
        <dsp:cNvSpPr/>
      </dsp:nvSpPr>
      <dsp:spPr>
        <a:xfrm>
          <a:off x="0" y="2929090"/>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BB3407-49DB-4E54-9B5D-DFFB3BCB2DFB}">
      <dsp:nvSpPr>
        <dsp:cNvPr id="0" name=""/>
        <dsp:cNvSpPr/>
      </dsp:nvSpPr>
      <dsp:spPr>
        <a:xfrm>
          <a:off x="177184" y="3060880"/>
          <a:ext cx="322153" cy="322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E12685-1E51-49C1-A7BA-6AEF82607166}">
      <dsp:nvSpPr>
        <dsp:cNvPr id="0" name=""/>
        <dsp:cNvSpPr/>
      </dsp:nvSpPr>
      <dsp:spPr>
        <a:xfrm>
          <a:off x="676521" y="2929090"/>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100000"/>
            </a:lnSpc>
            <a:spcBef>
              <a:spcPct val="0"/>
            </a:spcBef>
            <a:spcAft>
              <a:spcPct val="35000"/>
            </a:spcAft>
            <a:buNone/>
          </a:pPr>
          <a:r>
            <a:rPr lang="pt-BR" sz="1600" b="0" kern="1200"/>
            <a:t>Exemplo prático da aplicação da rede</a:t>
          </a:r>
          <a:endParaRPr lang="en-US" sz="1600" b="0" kern="1200"/>
        </a:p>
      </dsp:txBody>
      <dsp:txXfrm>
        <a:off x="676521" y="2929090"/>
        <a:ext cx="5952282" cy="585732"/>
      </dsp:txXfrm>
    </dsp:sp>
    <dsp:sp modelId="{A6BBC3EB-C667-435B-BDF5-889837B6F251}">
      <dsp:nvSpPr>
        <dsp:cNvPr id="0" name=""/>
        <dsp:cNvSpPr/>
      </dsp:nvSpPr>
      <dsp:spPr>
        <a:xfrm>
          <a:off x="0" y="3661256"/>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B7FA74-9607-4A7A-BF11-4C515781600A}">
      <dsp:nvSpPr>
        <dsp:cNvPr id="0" name=""/>
        <dsp:cNvSpPr/>
      </dsp:nvSpPr>
      <dsp:spPr>
        <a:xfrm>
          <a:off x="177184" y="3793046"/>
          <a:ext cx="322153" cy="3221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91C0F15-C4C7-456B-A59E-2DC6E50C83FE}">
      <dsp:nvSpPr>
        <dsp:cNvPr id="0" name=""/>
        <dsp:cNvSpPr/>
      </dsp:nvSpPr>
      <dsp:spPr>
        <a:xfrm>
          <a:off x="676521" y="3661256"/>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100000"/>
            </a:lnSpc>
            <a:spcBef>
              <a:spcPct val="0"/>
            </a:spcBef>
            <a:spcAft>
              <a:spcPct val="35000"/>
            </a:spcAft>
            <a:buNone/>
          </a:pPr>
          <a:r>
            <a:rPr lang="pt-BR" sz="1600" b="0" kern="1200"/>
            <a:t>Exemplos de aplicações da tecnologia</a:t>
          </a:r>
          <a:endParaRPr lang="en-US" sz="1600" b="0" kern="1200"/>
        </a:p>
      </dsp:txBody>
      <dsp:txXfrm>
        <a:off x="676521" y="3661256"/>
        <a:ext cx="5952282" cy="585732"/>
      </dsp:txXfrm>
    </dsp:sp>
    <dsp:sp modelId="{8E405FAA-1C28-47A0-9BD5-8789736C2868}">
      <dsp:nvSpPr>
        <dsp:cNvPr id="0" name=""/>
        <dsp:cNvSpPr/>
      </dsp:nvSpPr>
      <dsp:spPr>
        <a:xfrm>
          <a:off x="0" y="4393422"/>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E8D67F-7BC1-464E-A2C1-E4D56B857481}">
      <dsp:nvSpPr>
        <dsp:cNvPr id="0" name=""/>
        <dsp:cNvSpPr/>
      </dsp:nvSpPr>
      <dsp:spPr>
        <a:xfrm>
          <a:off x="177184" y="4525212"/>
          <a:ext cx="322153" cy="3221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3DDEE3-EB97-49D6-8B2F-B05A8E7BB8A8}">
      <dsp:nvSpPr>
        <dsp:cNvPr id="0" name=""/>
        <dsp:cNvSpPr/>
      </dsp:nvSpPr>
      <dsp:spPr>
        <a:xfrm>
          <a:off x="676521" y="4393422"/>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100000"/>
            </a:lnSpc>
            <a:spcBef>
              <a:spcPct val="0"/>
            </a:spcBef>
            <a:spcAft>
              <a:spcPct val="35000"/>
            </a:spcAft>
            <a:buNone/>
          </a:pPr>
          <a:r>
            <a:rPr lang="pt-BR" sz="1600" b="0" kern="1200"/>
            <a:t>Conclusão</a:t>
          </a:r>
          <a:endParaRPr lang="en-US" sz="1600" b="0" kern="1200"/>
        </a:p>
      </dsp:txBody>
      <dsp:txXfrm>
        <a:off x="676521" y="4393422"/>
        <a:ext cx="5952282" cy="585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3E809D-22E5-44D5-B502-E9AFCBFEDAA6}">
      <dsp:nvSpPr>
        <dsp:cNvPr id="0" name=""/>
        <dsp:cNvSpPr/>
      </dsp:nvSpPr>
      <dsp:spPr>
        <a:xfrm>
          <a:off x="0" y="425"/>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674026-AF99-4B54-ABEE-D6A309C93510}">
      <dsp:nvSpPr>
        <dsp:cNvPr id="0" name=""/>
        <dsp:cNvSpPr/>
      </dsp:nvSpPr>
      <dsp:spPr>
        <a:xfrm>
          <a:off x="177184" y="132215"/>
          <a:ext cx="322153" cy="322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2A31B5-508D-4C85-9FC9-D9803C152D31}">
      <dsp:nvSpPr>
        <dsp:cNvPr id="0" name=""/>
        <dsp:cNvSpPr/>
      </dsp:nvSpPr>
      <dsp:spPr>
        <a:xfrm>
          <a:off x="676521" y="425"/>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pt-BR" sz="1600" b="1" kern="1200"/>
            <a:t>Compreendendo Comportamento do Cliente</a:t>
          </a:r>
          <a:endParaRPr lang="en-US" sz="1600" kern="1200"/>
        </a:p>
      </dsp:txBody>
      <dsp:txXfrm>
        <a:off x="676521" y="425"/>
        <a:ext cx="5952282" cy="585732"/>
      </dsp:txXfrm>
    </dsp:sp>
    <dsp:sp modelId="{282ACDC4-1B4D-4B0E-94E0-B62C47F6E1BE}">
      <dsp:nvSpPr>
        <dsp:cNvPr id="0" name=""/>
        <dsp:cNvSpPr/>
      </dsp:nvSpPr>
      <dsp:spPr>
        <a:xfrm>
          <a:off x="0" y="732591"/>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735735-3799-4A79-94D0-C6B968111D17}">
      <dsp:nvSpPr>
        <dsp:cNvPr id="0" name=""/>
        <dsp:cNvSpPr/>
      </dsp:nvSpPr>
      <dsp:spPr>
        <a:xfrm>
          <a:off x="177184" y="864381"/>
          <a:ext cx="322153" cy="322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23A481-39FF-4252-86EB-B491AF406301}">
      <dsp:nvSpPr>
        <dsp:cNvPr id="0" name=""/>
        <dsp:cNvSpPr/>
      </dsp:nvSpPr>
      <dsp:spPr>
        <a:xfrm>
          <a:off x="676521" y="732591"/>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pt-BR" sz="1600" b="1" kern="1200"/>
            <a:t>Reconhecimento de Faces</a:t>
          </a:r>
          <a:endParaRPr lang="en-US" sz="1600" kern="1200"/>
        </a:p>
      </dsp:txBody>
      <dsp:txXfrm>
        <a:off x="676521" y="732591"/>
        <a:ext cx="5952282" cy="585732"/>
      </dsp:txXfrm>
    </dsp:sp>
    <dsp:sp modelId="{04760478-3B1C-410E-BFC1-20F3F48EF4F7}">
      <dsp:nvSpPr>
        <dsp:cNvPr id="0" name=""/>
        <dsp:cNvSpPr/>
      </dsp:nvSpPr>
      <dsp:spPr>
        <a:xfrm>
          <a:off x="0" y="1464757"/>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B2E25C-AFA5-489D-8454-265D505D4DB1}">
      <dsp:nvSpPr>
        <dsp:cNvPr id="0" name=""/>
        <dsp:cNvSpPr/>
      </dsp:nvSpPr>
      <dsp:spPr>
        <a:xfrm>
          <a:off x="177184" y="1596547"/>
          <a:ext cx="322153" cy="322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C4FF3C-9E05-4E8A-8A57-C079C9967559}">
      <dsp:nvSpPr>
        <dsp:cNvPr id="0" name=""/>
        <dsp:cNvSpPr/>
      </dsp:nvSpPr>
      <dsp:spPr>
        <a:xfrm>
          <a:off x="676521" y="1464757"/>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pt-BR" sz="1600" b="1" kern="1200"/>
            <a:t>Suporte Técnico Personalizado e Assistentes Pessoais</a:t>
          </a:r>
          <a:endParaRPr lang="en-US" sz="1600" kern="1200"/>
        </a:p>
      </dsp:txBody>
      <dsp:txXfrm>
        <a:off x="676521" y="1464757"/>
        <a:ext cx="5952282" cy="585732"/>
      </dsp:txXfrm>
    </dsp:sp>
    <dsp:sp modelId="{DDD6232F-CD9E-4827-9B5A-CD058F43C9F8}">
      <dsp:nvSpPr>
        <dsp:cNvPr id="0" name=""/>
        <dsp:cNvSpPr/>
      </dsp:nvSpPr>
      <dsp:spPr>
        <a:xfrm>
          <a:off x="0" y="2196924"/>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7067C6-DF57-47DE-B495-19DFA7E3A863}">
      <dsp:nvSpPr>
        <dsp:cNvPr id="0" name=""/>
        <dsp:cNvSpPr/>
      </dsp:nvSpPr>
      <dsp:spPr>
        <a:xfrm>
          <a:off x="177184" y="2328713"/>
          <a:ext cx="322153" cy="322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D00F07-EE1E-469D-8FDB-409490858D11}">
      <dsp:nvSpPr>
        <dsp:cNvPr id="0" name=""/>
        <dsp:cNvSpPr/>
      </dsp:nvSpPr>
      <dsp:spPr>
        <a:xfrm>
          <a:off x="676521" y="2196924"/>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pt-BR" sz="1600" b="1" kern="1200" dirty="0"/>
            <a:t>Mineração com Redes Neurais Convolucionais</a:t>
          </a:r>
          <a:endParaRPr lang="en-US" sz="1600" kern="1200" dirty="0"/>
        </a:p>
      </dsp:txBody>
      <dsp:txXfrm>
        <a:off x="676521" y="2196924"/>
        <a:ext cx="5952282" cy="585732"/>
      </dsp:txXfrm>
    </dsp:sp>
    <dsp:sp modelId="{A4AD7DCA-FD24-4273-80FB-4ECE7464EB9A}">
      <dsp:nvSpPr>
        <dsp:cNvPr id="0" name=""/>
        <dsp:cNvSpPr/>
      </dsp:nvSpPr>
      <dsp:spPr>
        <a:xfrm>
          <a:off x="0" y="2929090"/>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4D820D-D540-45E9-8A29-D66CB4F84DDB}">
      <dsp:nvSpPr>
        <dsp:cNvPr id="0" name=""/>
        <dsp:cNvSpPr/>
      </dsp:nvSpPr>
      <dsp:spPr>
        <a:xfrm>
          <a:off x="177184" y="3060880"/>
          <a:ext cx="322153" cy="322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FED2899-DB0C-445A-AFC7-5E09067F40D1}">
      <dsp:nvSpPr>
        <dsp:cNvPr id="0" name=""/>
        <dsp:cNvSpPr/>
      </dsp:nvSpPr>
      <dsp:spPr>
        <a:xfrm>
          <a:off x="676521" y="2929090"/>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pt-BR" sz="1600" b="1" kern="1200"/>
            <a:t>Classificação Automática de Doenças Oculares</a:t>
          </a:r>
          <a:endParaRPr lang="en-US" sz="1600" kern="1200"/>
        </a:p>
      </dsp:txBody>
      <dsp:txXfrm>
        <a:off x="676521" y="2929090"/>
        <a:ext cx="5952282" cy="585732"/>
      </dsp:txXfrm>
    </dsp:sp>
    <dsp:sp modelId="{1783BE1A-A043-4111-B302-777024CF6E99}">
      <dsp:nvSpPr>
        <dsp:cNvPr id="0" name=""/>
        <dsp:cNvSpPr/>
      </dsp:nvSpPr>
      <dsp:spPr>
        <a:xfrm>
          <a:off x="0" y="3661256"/>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B02CEA-56A8-4C39-A957-6993A6622DBA}">
      <dsp:nvSpPr>
        <dsp:cNvPr id="0" name=""/>
        <dsp:cNvSpPr/>
      </dsp:nvSpPr>
      <dsp:spPr>
        <a:xfrm>
          <a:off x="177184" y="3793046"/>
          <a:ext cx="322153" cy="32215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5653BE3-E8CB-43B1-84DC-ECBEB927C2CF}">
      <dsp:nvSpPr>
        <dsp:cNvPr id="0" name=""/>
        <dsp:cNvSpPr/>
      </dsp:nvSpPr>
      <dsp:spPr>
        <a:xfrm>
          <a:off x="676521" y="3661256"/>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pt-BR" sz="1600" b="1" kern="1200"/>
            <a:t>Redução da Taxa de Erro no Diagnóstico de Câncer</a:t>
          </a:r>
          <a:endParaRPr lang="en-US" sz="1600" kern="1200"/>
        </a:p>
      </dsp:txBody>
      <dsp:txXfrm>
        <a:off x="676521" y="3661256"/>
        <a:ext cx="5952282" cy="585732"/>
      </dsp:txXfrm>
    </dsp:sp>
    <dsp:sp modelId="{F04990CB-6665-4DBD-AD51-DA90C72B3731}">
      <dsp:nvSpPr>
        <dsp:cNvPr id="0" name=""/>
        <dsp:cNvSpPr/>
      </dsp:nvSpPr>
      <dsp:spPr>
        <a:xfrm>
          <a:off x="0" y="4393422"/>
          <a:ext cx="6628804" cy="5857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5F838F-AE65-425D-9036-67FE6219C7FE}">
      <dsp:nvSpPr>
        <dsp:cNvPr id="0" name=""/>
        <dsp:cNvSpPr/>
      </dsp:nvSpPr>
      <dsp:spPr>
        <a:xfrm>
          <a:off x="177184" y="4525212"/>
          <a:ext cx="322153" cy="322153"/>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4CD815-4FBF-462E-9363-6F4695E42CAB}">
      <dsp:nvSpPr>
        <dsp:cNvPr id="0" name=""/>
        <dsp:cNvSpPr/>
      </dsp:nvSpPr>
      <dsp:spPr>
        <a:xfrm>
          <a:off x="676521" y="4393422"/>
          <a:ext cx="5952282" cy="58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1990" tIns="61990" rIns="61990" bIns="61990" numCol="1" spcCol="1270" anchor="ctr" anchorCtr="0">
          <a:noAutofit/>
        </a:bodyPr>
        <a:lstStyle/>
        <a:p>
          <a:pPr marL="0" lvl="0" indent="0" algn="l" defTabSz="711200">
            <a:lnSpc>
              <a:spcPct val="90000"/>
            </a:lnSpc>
            <a:spcBef>
              <a:spcPct val="0"/>
            </a:spcBef>
            <a:spcAft>
              <a:spcPct val="35000"/>
            </a:spcAft>
            <a:buNone/>
          </a:pPr>
          <a:r>
            <a:rPr lang="pt-BR" sz="1600" b="1" kern="1200"/>
            <a:t>Carros Autônomos</a:t>
          </a:r>
          <a:endParaRPr lang="en-US" sz="1600" kern="1200"/>
        </a:p>
      </dsp:txBody>
      <dsp:txXfrm>
        <a:off x="676521" y="4393422"/>
        <a:ext cx="5952282" cy="5857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D993C26D-C526-4878-8497-07E6FF9898A4}" type="datetimeFigureOut">
              <a:rPr lang="pt-BR" smtClean="0"/>
              <a:t>12/11/2019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3579243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993C26D-C526-4878-8497-07E6FF9898A4}" type="datetimeFigureOut">
              <a:rPr lang="pt-BR" smtClean="0"/>
              <a:t>12/11/2019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114504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993C26D-C526-4878-8497-07E6FF9898A4}" type="datetimeFigureOut">
              <a:rPr lang="pt-BR" smtClean="0"/>
              <a:t>12/11/2019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E12B88-1686-4994-B20D-20B1A7B76C60}"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60107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993C26D-C526-4878-8497-07E6FF9898A4}" type="datetimeFigureOut">
              <a:rPr lang="pt-BR" smtClean="0"/>
              <a:t>12/11/2019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470150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993C26D-C526-4878-8497-07E6FF9898A4}" type="datetimeFigureOut">
              <a:rPr lang="pt-BR" smtClean="0"/>
              <a:t>12/11/2019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E12B88-1686-4994-B20D-20B1A7B76C60}"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126535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993C26D-C526-4878-8497-07E6FF9898A4}" type="datetimeFigureOut">
              <a:rPr lang="pt-BR" smtClean="0"/>
              <a:t>12/11/2019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100709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993C26D-C526-4878-8497-07E6FF9898A4}" type="datetimeFigureOut">
              <a:rPr lang="pt-BR" smtClean="0"/>
              <a:t>12/11/2019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180332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993C26D-C526-4878-8497-07E6FF9898A4}" type="datetimeFigureOut">
              <a:rPr lang="pt-BR" smtClean="0"/>
              <a:t>12/11/2019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1731069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993C26D-C526-4878-8497-07E6FF9898A4}" type="datetimeFigureOut">
              <a:rPr lang="pt-BR" smtClean="0"/>
              <a:t>12/11/2019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99190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D993C26D-C526-4878-8497-07E6FF9898A4}" type="datetimeFigureOut">
              <a:rPr lang="pt-BR" smtClean="0"/>
              <a:t>12/11/2019</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249233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993C26D-C526-4878-8497-07E6FF9898A4}" type="datetimeFigureOut">
              <a:rPr lang="pt-BR" smtClean="0"/>
              <a:t>12/11/2019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1300998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D993C26D-C526-4878-8497-07E6FF9898A4}" type="datetimeFigureOut">
              <a:rPr lang="pt-BR" smtClean="0"/>
              <a:t>12/11/2019</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123628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D993C26D-C526-4878-8497-07E6FF9898A4}" type="datetimeFigureOut">
              <a:rPr lang="pt-BR" smtClean="0"/>
              <a:t>12/11/2019</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198397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3C26D-C526-4878-8497-07E6FF9898A4}" type="datetimeFigureOut">
              <a:rPr lang="pt-BR" smtClean="0"/>
              <a:t>12/11/2019</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2835228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993C26D-C526-4878-8497-07E6FF9898A4}" type="datetimeFigureOut">
              <a:rPr lang="pt-BR" smtClean="0"/>
              <a:t>12/11/2019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2930898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D993C26D-C526-4878-8497-07E6FF9898A4}" type="datetimeFigureOut">
              <a:rPr lang="pt-BR" smtClean="0"/>
              <a:t>12/11/2019</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2E12B88-1686-4994-B20D-20B1A7B76C60}" type="slidenum">
              <a:rPr lang="pt-BR" smtClean="0"/>
              <a:t>‹nº›</a:t>
            </a:fld>
            <a:endParaRPr lang="pt-BR"/>
          </a:p>
        </p:txBody>
      </p:sp>
    </p:spTree>
    <p:extLst>
      <p:ext uri="{BB962C8B-B14F-4D97-AF65-F5344CB8AC3E}">
        <p14:creationId xmlns:p14="http://schemas.microsoft.com/office/powerpoint/2010/main" val="122678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93C26D-C526-4878-8497-07E6FF9898A4}" type="datetimeFigureOut">
              <a:rPr lang="pt-BR" smtClean="0"/>
              <a:t>12/11/2019</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E12B88-1686-4994-B20D-20B1A7B76C60}" type="slidenum">
              <a:rPr lang="pt-BR" smtClean="0"/>
              <a:t>‹nº›</a:t>
            </a:fld>
            <a:endParaRPr lang="pt-BR"/>
          </a:p>
        </p:txBody>
      </p:sp>
    </p:spTree>
    <p:extLst>
      <p:ext uri="{BB962C8B-B14F-4D97-AF65-F5344CB8AC3E}">
        <p14:creationId xmlns:p14="http://schemas.microsoft.com/office/powerpoint/2010/main" val="8717879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colab.research.google.com/drive/1yeWjsGDy7Hv6-baXW4H97919sljIfQ-4#scrollTo=zMZG3vu5FABq"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tecmundo.com.br/inteligencia-artificial/117510-inteligencia-artificial-machine-learning-deep-learning-entenda-melhor.htm" TargetMode="External"/><Relationship Id="rId2" Type="http://schemas.openxmlformats.org/officeDocument/2006/relationships/hyperlink" Target="https://www.dataversity.net/brief-history-deep-learning/" TargetMode="External"/><Relationship Id="rId1" Type="http://schemas.openxmlformats.org/officeDocument/2006/relationships/slideLayout" Target="../slideLayouts/slideLayout2.xml"/><Relationship Id="rId6" Type="http://schemas.openxmlformats.org/officeDocument/2006/relationships/image" Target="../media/image56.jpeg"/><Relationship Id="rId5" Type="http://schemas.openxmlformats.org/officeDocument/2006/relationships/hyperlink" Target="https://www.asimovinstitute.org/" TargetMode="External"/><Relationship Id="rId4" Type="http://schemas.openxmlformats.org/officeDocument/2006/relationships/hyperlink" Target="https://master-deeplearning.com/origen-deep-learning/"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Resultado de imagem para inteligencia artificial">
            <a:extLst>
              <a:ext uri="{FF2B5EF4-FFF2-40B4-BE49-F238E27FC236}">
                <a16:creationId xmlns:a16="http://schemas.microsoft.com/office/drawing/2014/main" id="{730C715B-7F83-46F9-A3D8-67BC23F69D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929" t="9091"/>
          <a:stretch/>
        </p:blipFill>
        <p:spPr bwMode="auto">
          <a:xfrm>
            <a:off x="4269854" y="-1"/>
            <a:ext cx="7922146" cy="6858001"/>
          </a:xfrm>
          <a:custGeom>
            <a:avLst/>
            <a:gdLst>
              <a:gd name="connsiteX0" fmla="*/ 379987 w 7922146"/>
              <a:gd name="connsiteY0" fmla="*/ 0 h 6858001"/>
              <a:gd name="connsiteX1" fmla="*/ 5304971 w 7922146"/>
              <a:gd name="connsiteY1" fmla="*/ 0 h 6858001"/>
              <a:gd name="connsiteX2" fmla="*/ 7065281 w 7922146"/>
              <a:gd name="connsiteY2" fmla="*/ 0 h 6858001"/>
              <a:gd name="connsiteX3" fmla="*/ 7397540 w 7922146"/>
              <a:gd name="connsiteY3" fmla="*/ 0 h 6858001"/>
              <a:gd name="connsiteX4" fmla="*/ 7397540 w 7922146"/>
              <a:gd name="connsiteY4" fmla="*/ 1 h 6858001"/>
              <a:gd name="connsiteX5" fmla="*/ 7922146 w 7922146"/>
              <a:gd name="connsiteY5" fmla="*/ 1 h 6858001"/>
              <a:gd name="connsiteX6" fmla="*/ 7922146 w 7922146"/>
              <a:gd name="connsiteY6" fmla="*/ 6858001 h 6858001"/>
              <a:gd name="connsiteX7" fmla="*/ 7065281 w 7922146"/>
              <a:gd name="connsiteY7" fmla="*/ 6858001 h 6858001"/>
              <a:gd name="connsiteX8" fmla="*/ 7065281 w 7922146"/>
              <a:gd name="connsiteY8" fmla="*/ 6858000 h 6858001"/>
              <a:gd name="connsiteX9" fmla="*/ 5932989 w 7922146"/>
              <a:gd name="connsiteY9" fmla="*/ 6858000 h 6858001"/>
              <a:gd name="connsiteX10" fmla="*/ 5932989 w 7922146"/>
              <a:gd name="connsiteY10" fmla="*/ 6858001 h 6858001"/>
              <a:gd name="connsiteX11" fmla="*/ 27809 w 7922146"/>
              <a:gd name="connsiteY11" fmla="*/ 6858001 h 6858001"/>
              <a:gd name="connsiteX12" fmla="*/ 1803228 w 7922146"/>
              <a:gd name="connsiteY12" fmla="*/ 4521201 h 6858001"/>
              <a:gd name="connsiteX13" fmla="*/ 0 w 7922146"/>
              <a:gd name="connsiteY13" fmla="*/ 0 h 6858001"/>
              <a:gd name="connsiteX14" fmla="*/ 379987 w 7922146"/>
              <a:gd name="connsiteY14" fmla="*/ 0 h 6858001"/>
              <a:gd name="connsiteX15" fmla="*/ 0 w 7922146"/>
              <a:gd name="connsiteY15" fmla="*/ 40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632A314F-1800-405C-A032-E9C40A1630D5}"/>
              </a:ext>
            </a:extLst>
          </p:cNvPr>
          <p:cNvSpPr>
            <a:spLocks noGrp="1"/>
          </p:cNvSpPr>
          <p:nvPr>
            <p:ph type="ctrTitle"/>
          </p:nvPr>
        </p:nvSpPr>
        <p:spPr>
          <a:xfrm>
            <a:off x="668867" y="1678666"/>
            <a:ext cx="4088190" cy="2369093"/>
          </a:xfrm>
        </p:spPr>
        <p:txBody>
          <a:bodyPr>
            <a:normAutofit/>
          </a:bodyPr>
          <a:lstStyle/>
          <a:p>
            <a:r>
              <a:rPr lang="pt-BR" sz="6600" b="1" dirty="0">
                <a:ln w="22225">
                  <a:solidFill>
                    <a:schemeClr val="tx1"/>
                  </a:solidFill>
                  <a:miter lim="800000"/>
                </a:ln>
                <a:solidFill>
                  <a:schemeClr val="bg1">
                    <a:lumMod val="65000"/>
                  </a:schemeClr>
                </a:solidFill>
              </a:rPr>
              <a:t>Deep Learning</a:t>
            </a:r>
          </a:p>
        </p:txBody>
      </p:sp>
      <p:sp>
        <p:nvSpPr>
          <p:cNvPr id="3" name="Subtítulo 2">
            <a:extLst>
              <a:ext uri="{FF2B5EF4-FFF2-40B4-BE49-F238E27FC236}">
                <a16:creationId xmlns:a16="http://schemas.microsoft.com/office/drawing/2014/main" id="{7B324E41-04E0-43DA-9BC6-4EA7712775D7}"/>
              </a:ext>
            </a:extLst>
          </p:cNvPr>
          <p:cNvSpPr>
            <a:spLocks noGrp="1"/>
          </p:cNvSpPr>
          <p:nvPr>
            <p:ph type="subTitle" idx="1"/>
          </p:nvPr>
        </p:nvSpPr>
        <p:spPr>
          <a:xfrm>
            <a:off x="677335" y="4050831"/>
            <a:ext cx="4079721" cy="1096901"/>
          </a:xfrm>
        </p:spPr>
        <p:txBody>
          <a:bodyPr>
            <a:normAutofit/>
          </a:bodyPr>
          <a:lstStyle/>
          <a:p>
            <a:r>
              <a:rPr lang="pt-BR" sz="2000" dirty="0"/>
              <a:t>Djalma, Matheus, Ricardo</a:t>
            </a:r>
          </a:p>
        </p:txBody>
      </p:sp>
      <p:cxnSp>
        <p:nvCxnSpPr>
          <p:cNvPr id="73" name="Straight Connector 72">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7"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5"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5778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677334" y="609600"/>
            <a:ext cx="8596668" cy="805277"/>
          </a:xfrm>
        </p:spPr>
        <p:txBody>
          <a:bodyPr>
            <a:normAutofit fontScale="90000"/>
          </a:bodyPr>
          <a:lstStyle/>
          <a:p>
            <a:r>
              <a:rPr lang="pt-BR" dirty="0"/>
              <a:t>Como funciona a Deep Learning: </a:t>
            </a:r>
            <a:br>
              <a:rPr lang="pt-BR" dirty="0"/>
            </a:br>
            <a:r>
              <a:rPr lang="pt-BR" dirty="0"/>
              <a:t>	-Poder computacional: </a:t>
            </a:r>
          </a:p>
        </p:txBody>
      </p:sp>
      <p:sp>
        <p:nvSpPr>
          <p:cNvPr id="6" name="Espaço Reservado para Conteúdo 5">
            <a:extLst>
              <a:ext uri="{FF2B5EF4-FFF2-40B4-BE49-F238E27FC236}">
                <a16:creationId xmlns:a16="http://schemas.microsoft.com/office/drawing/2014/main" id="{3BE74FE6-293C-4AB6-8FEF-253CE44BE88F}"/>
              </a:ext>
            </a:extLst>
          </p:cNvPr>
          <p:cNvSpPr>
            <a:spLocks noGrp="1"/>
          </p:cNvSpPr>
          <p:nvPr>
            <p:ph idx="1"/>
          </p:nvPr>
        </p:nvSpPr>
        <p:spPr>
          <a:xfrm>
            <a:off x="395980" y="2160589"/>
            <a:ext cx="6500706" cy="4087811"/>
          </a:xfrm>
        </p:spPr>
        <p:txBody>
          <a:bodyPr>
            <a:normAutofit/>
          </a:bodyPr>
          <a:lstStyle/>
          <a:p>
            <a:pPr algn="just"/>
            <a:r>
              <a:rPr lang="pt-BR" dirty="0"/>
              <a:t> Arquiteturas relacionadas a Deep Learning geralmente são complexas e necessitam de muitos dados para seu treinamento, de forma que é inevitável a dependência de grande poder computacional para as aplicações e técnicas. </a:t>
            </a:r>
          </a:p>
          <a:p>
            <a:pPr algn="just"/>
            <a:r>
              <a:rPr lang="pt-BR" dirty="0"/>
              <a:t>A Deep Learning só foi viabilizada graças aos estudos e pesquisas relacionadas a computação paralela e utilização da API da Nvidia CUDA que permite o acesso a instruções virtuais da GPU. </a:t>
            </a:r>
          </a:p>
          <a:p>
            <a:pPr algn="just"/>
            <a:r>
              <a:rPr lang="pt-BR" dirty="0"/>
              <a:t>O gráfico ao lado trás um comparativo do treinamento de uma rede neural profunda utilizando apenas a CPU e depois outras duas placas Nvidia. </a:t>
            </a:r>
          </a:p>
        </p:txBody>
      </p:sp>
      <p:pic>
        <p:nvPicPr>
          <p:cNvPr id="7" name="Imagem 6">
            <a:extLst>
              <a:ext uri="{FF2B5EF4-FFF2-40B4-BE49-F238E27FC236}">
                <a16:creationId xmlns:a16="http://schemas.microsoft.com/office/drawing/2014/main" id="{DD211090-CB79-4E06-A172-EE30A5364CD5}"/>
              </a:ext>
            </a:extLst>
          </p:cNvPr>
          <p:cNvPicPr>
            <a:picLocks noChangeAspect="1"/>
          </p:cNvPicPr>
          <p:nvPr/>
        </p:nvPicPr>
        <p:blipFill>
          <a:blip r:embed="rId2"/>
          <a:stretch>
            <a:fillRect/>
          </a:stretch>
        </p:blipFill>
        <p:spPr>
          <a:xfrm>
            <a:off x="7652824" y="1092680"/>
            <a:ext cx="3861842" cy="5544562"/>
          </a:xfrm>
          <a:prstGeom prst="rect">
            <a:avLst/>
          </a:prstGeom>
        </p:spPr>
      </p:pic>
    </p:spTree>
    <p:extLst>
      <p:ext uri="{BB962C8B-B14F-4D97-AF65-F5344CB8AC3E}">
        <p14:creationId xmlns:p14="http://schemas.microsoft.com/office/powerpoint/2010/main" val="239176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677334" y="609600"/>
            <a:ext cx="8596668" cy="805277"/>
          </a:xfrm>
        </p:spPr>
        <p:txBody>
          <a:bodyPr>
            <a:normAutofit/>
          </a:bodyPr>
          <a:lstStyle/>
          <a:p>
            <a:r>
              <a:rPr lang="pt-BR" dirty="0"/>
              <a:t>Como funciona a Deep Learning:  </a:t>
            </a:r>
          </a:p>
        </p:txBody>
      </p:sp>
      <p:sp>
        <p:nvSpPr>
          <p:cNvPr id="4" name="Espaço Reservado para Conteúdo 3">
            <a:extLst>
              <a:ext uri="{FF2B5EF4-FFF2-40B4-BE49-F238E27FC236}">
                <a16:creationId xmlns:a16="http://schemas.microsoft.com/office/drawing/2014/main" id="{B15325A0-B44B-4F21-939C-3335BE0FCF60}"/>
              </a:ext>
            </a:extLst>
          </p:cNvPr>
          <p:cNvSpPr>
            <a:spLocks noGrp="1"/>
          </p:cNvSpPr>
          <p:nvPr>
            <p:ph idx="1"/>
          </p:nvPr>
        </p:nvSpPr>
        <p:spPr>
          <a:xfrm>
            <a:off x="677334" y="1645920"/>
            <a:ext cx="9337172" cy="805277"/>
          </a:xfrm>
        </p:spPr>
        <p:txBody>
          <a:bodyPr>
            <a:noAutofit/>
          </a:bodyPr>
          <a:lstStyle/>
          <a:p>
            <a:r>
              <a:rPr lang="pt-BR" sz="2200" dirty="0"/>
              <a:t>Existem várias técnicas clássicas de propósito geral para a construção de uma Deep Learning, contudo sua unidade mais básica é um neurônio: </a:t>
            </a:r>
          </a:p>
          <a:p>
            <a:endParaRPr lang="pt-BR" sz="2200" dirty="0"/>
          </a:p>
        </p:txBody>
      </p:sp>
      <p:pic>
        <p:nvPicPr>
          <p:cNvPr id="5" name="Imagem 4">
            <a:extLst>
              <a:ext uri="{FF2B5EF4-FFF2-40B4-BE49-F238E27FC236}">
                <a16:creationId xmlns:a16="http://schemas.microsoft.com/office/drawing/2014/main" id="{51649E02-B3B4-4641-B03D-5F10F85B49AF}"/>
              </a:ext>
            </a:extLst>
          </p:cNvPr>
          <p:cNvPicPr>
            <a:picLocks noChangeAspect="1"/>
          </p:cNvPicPr>
          <p:nvPr/>
        </p:nvPicPr>
        <p:blipFill>
          <a:blip r:embed="rId2"/>
          <a:stretch>
            <a:fillRect/>
          </a:stretch>
        </p:blipFill>
        <p:spPr>
          <a:xfrm>
            <a:off x="2099860" y="2682240"/>
            <a:ext cx="7992279" cy="2529840"/>
          </a:xfrm>
          <a:prstGeom prst="rect">
            <a:avLst/>
          </a:prstGeom>
        </p:spPr>
      </p:pic>
      <p:sp>
        <p:nvSpPr>
          <p:cNvPr id="9" name="Espaço Reservado para Conteúdo 3">
            <a:extLst>
              <a:ext uri="{FF2B5EF4-FFF2-40B4-BE49-F238E27FC236}">
                <a16:creationId xmlns:a16="http://schemas.microsoft.com/office/drawing/2014/main" id="{FB06883C-68D2-43D8-9C53-1F8AACA11F87}"/>
              </a:ext>
            </a:extLst>
          </p:cNvPr>
          <p:cNvSpPr txBox="1">
            <a:spLocks/>
          </p:cNvSpPr>
          <p:nvPr/>
        </p:nvSpPr>
        <p:spPr>
          <a:xfrm>
            <a:off x="677333" y="5443123"/>
            <a:ext cx="9414805" cy="111242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pt-BR" sz="2200" dirty="0"/>
              <a:t>De forma resumida, o neurônio é composto por entradas(dendritos), um núcleo de processamento (núcleo) e saida (axônio). Dessa forma um sinal é processado e sai diferente.</a:t>
            </a:r>
          </a:p>
        </p:txBody>
      </p:sp>
    </p:spTree>
    <p:extLst>
      <p:ext uri="{BB962C8B-B14F-4D97-AF65-F5344CB8AC3E}">
        <p14:creationId xmlns:p14="http://schemas.microsoft.com/office/powerpoint/2010/main" val="3070793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677334" y="609600"/>
            <a:ext cx="8596668" cy="805277"/>
          </a:xfrm>
        </p:spPr>
        <p:txBody>
          <a:bodyPr>
            <a:normAutofit/>
          </a:bodyPr>
          <a:lstStyle/>
          <a:p>
            <a:r>
              <a:rPr lang="pt-BR" dirty="0"/>
              <a:t>Como funciona a Deep Learning:  </a:t>
            </a:r>
          </a:p>
        </p:txBody>
      </p:sp>
      <p:sp>
        <p:nvSpPr>
          <p:cNvPr id="6" name="Espaço Reservado para Conteúdo 5">
            <a:extLst>
              <a:ext uri="{FF2B5EF4-FFF2-40B4-BE49-F238E27FC236}">
                <a16:creationId xmlns:a16="http://schemas.microsoft.com/office/drawing/2014/main" id="{4E1D2FB7-8040-4EC1-AD13-757477917F88}"/>
              </a:ext>
            </a:extLst>
          </p:cNvPr>
          <p:cNvSpPr>
            <a:spLocks noGrp="1"/>
          </p:cNvSpPr>
          <p:nvPr>
            <p:ph idx="1"/>
          </p:nvPr>
        </p:nvSpPr>
        <p:spPr>
          <a:xfrm>
            <a:off x="677335" y="1380782"/>
            <a:ext cx="9338862" cy="2214588"/>
          </a:xfrm>
        </p:spPr>
        <p:txBody>
          <a:bodyPr>
            <a:normAutofit/>
          </a:bodyPr>
          <a:lstStyle/>
          <a:p>
            <a:pPr algn="just"/>
            <a:r>
              <a:rPr lang="pt-BR" dirty="0"/>
              <a:t>A imagem apresenta uma estrutura em forma de diagrama de uma Rede Neural Convulucional (CNN). Esse tipo de rede é muito utilizada para reconhecimento facial, detecção de objetos em imagens, extração de características e outros problemas que necessitam da computação e processamento de imagens em forma de dados. Dependendo do problema a ser resolvido a quantidade de camadas pode variar entre dezenas como a CNN chamada VGG16 com 16 camadas, até centenas de camadas profundas como a ResNet da Microsoft de 152 camadas.</a:t>
            </a:r>
          </a:p>
        </p:txBody>
      </p:sp>
      <p:pic>
        <p:nvPicPr>
          <p:cNvPr id="7" name="Imagem 6">
            <a:extLst>
              <a:ext uri="{FF2B5EF4-FFF2-40B4-BE49-F238E27FC236}">
                <a16:creationId xmlns:a16="http://schemas.microsoft.com/office/drawing/2014/main" id="{1672C193-267B-414C-A859-5A4BDC08DFB9}"/>
              </a:ext>
            </a:extLst>
          </p:cNvPr>
          <p:cNvPicPr>
            <a:picLocks noChangeAspect="1"/>
          </p:cNvPicPr>
          <p:nvPr/>
        </p:nvPicPr>
        <p:blipFill>
          <a:blip r:embed="rId2"/>
          <a:stretch>
            <a:fillRect/>
          </a:stretch>
        </p:blipFill>
        <p:spPr>
          <a:xfrm>
            <a:off x="2678676" y="3429000"/>
            <a:ext cx="6455140" cy="3099288"/>
          </a:xfrm>
          <a:prstGeom prst="rect">
            <a:avLst/>
          </a:prstGeom>
        </p:spPr>
      </p:pic>
    </p:spTree>
    <p:extLst>
      <p:ext uri="{BB962C8B-B14F-4D97-AF65-F5344CB8AC3E}">
        <p14:creationId xmlns:p14="http://schemas.microsoft.com/office/powerpoint/2010/main" val="1806613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677334" y="609600"/>
            <a:ext cx="8596668" cy="805277"/>
          </a:xfrm>
        </p:spPr>
        <p:txBody>
          <a:bodyPr>
            <a:normAutofit/>
          </a:bodyPr>
          <a:lstStyle/>
          <a:p>
            <a:r>
              <a:rPr lang="pt-BR" dirty="0"/>
              <a:t>Como funciona a Deep Learning:  </a:t>
            </a:r>
          </a:p>
        </p:txBody>
      </p:sp>
      <p:sp>
        <p:nvSpPr>
          <p:cNvPr id="4" name="Espaço Reservado para Conteúdo 3">
            <a:extLst>
              <a:ext uri="{FF2B5EF4-FFF2-40B4-BE49-F238E27FC236}">
                <a16:creationId xmlns:a16="http://schemas.microsoft.com/office/drawing/2014/main" id="{578609CD-9B77-4A1B-B76D-6EAA779EFA9A}"/>
              </a:ext>
            </a:extLst>
          </p:cNvPr>
          <p:cNvSpPr>
            <a:spLocks noGrp="1"/>
          </p:cNvSpPr>
          <p:nvPr>
            <p:ph idx="1"/>
          </p:nvPr>
        </p:nvSpPr>
        <p:spPr>
          <a:xfrm>
            <a:off x="677334" y="2026285"/>
            <a:ext cx="8382260" cy="2805430"/>
          </a:xfrm>
        </p:spPr>
        <p:txBody>
          <a:bodyPr>
            <a:normAutofit/>
          </a:bodyPr>
          <a:lstStyle/>
          <a:p>
            <a:pPr algn="just"/>
            <a:r>
              <a:rPr lang="pt-BR" sz="2200" dirty="0"/>
              <a:t>Existem inúmeras arquiteturas diferentes com propósitos diferentes, seu funcionamento também depende da estrutura, mas de forma geral todas são baseadas nas redes neurais.</a:t>
            </a:r>
          </a:p>
          <a:p>
            <a:endParaRPr lang="pt-BR" sz="2200" dirty="0"/>
          </a:p>
          <a:p>
            <a:r>
              <a:rPr lang="pt-BR" sz="2200" dirty="0"/>
              <a:t> É tudo uma questão da complexidade do problema com o tempo e poder computacional disponível para resolver. </a:t>
            </a:r>
          </a:p>
          <a:p>
            <a:endParaRPr lang="pt-BR" sz="2200" dirty="0"/>
          </a:p>
          <a:p>
            <a:endParaRPr lang="pt-BR" sz="2200" dirty="0"/>
          </a:p>
          <a:p>
            <a:endParaRPr lang="pt-BR" sz="2200" dirty="0"/>
          </a:p>
        </p:txBody>
      </p:sp>
    </p:spTree>
    <p:extLst>
      <p:ext uri="{BB962C8B-B14F-4D97-AF65-F5344CB8AC3E}">
        <p14:creationId xmlns:p14="http://schemas.microsoft.com/office/powerpoint/2010/main" val="3970367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O &#10;dackfed Input Cell &#10;InpUtceu &#10;Noisy Input Cell &#10;Hidden Cell &#10;Probablistic Hidden Cell &#10;Spiking Hidden Cell &#10;Output Cell &#10;Match Input Output &#10;Recurrent Cell &#10;o &#10;Memory Cell &#10;Different Memory Cell &#10;Convolution or pool &#10;A mostly complete chart of &#10;Neural Networks &#10;Perceptron (P) &#10;Feed Forward (FF) Radial Basis Network (REF) &#10;Recurrent Neural Netuvork (ANN) Long / Short Term Memory (LSTM) &#10;Auto Encoder (AE) &#10;Variational AE (VAE) &#10;oenoisingAE(0AE) &#10;Oeep Feed Forward (OFF) &#10;Gated Recurrent unit (GRU) &#10;sparse AE (SAE) &#10;Markov Chain (MC) &#10;Hopfield Network (HN) aoltzmann Machine (8M) (RBM) &#10;Deep Belief Network (OBN) ">
            <a:extLst>
              <a:ext uri="{FF2B5EF4-FFF2-40B4-BE49-F238E27FC236}">
                <a16:creationId xmlns:a16="http://schemas.microsoft.com/office/drawing/2014/main" id="{3236DEE2-8466-4469-AEA6-45B8D4F314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4208" y="512562"/>
            <a:ext cx="7318250" cy="5958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814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36BE75F9-C6D2-4845-91CD-97D488F17D76}"/>
              </a:ext>
            </a:extLst>
          </p:cNvPr>
          <p:cNvPicPr>
            <a:picLocks noChangeAspect="1"/>
          </p:cNvPicPr>
          <p:nvPr/>
        </p:nvPicPr>
        <p:blipFill>
          <a:blip r:embed="rId2"/>
          <a:stretch>
            <a:fillRect/>
          </a:stretch>
        </p:blipFill>
        <p:spPr>
          <a:xfrm>
            <a:off x="2616590" y="474784"/>
            <a:ext cx="6958819" cy="5908431"/>
          </a:xfrm>
          <a:prstGeom prst="rect">
            <a:avLst/>
          </a:prstGeom>
        </p:spPr>
      </p:pic>
    </p:spTree>
    <p:extLst>
      <p:ext uri="{BB962C8B-B14F-4D97-AF65-F5344CB8AC3E}">
        <p14:creationId xmlns:p14="http://schemas.microsoft.com/office/powerpoint/2010/main" val="3334020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677334" y="609600"/>
            <a:ext cx="8596668" cy="805277"/>
          </a:xfrm>
        </p:spPr>
        <p:txBody>
          <a:bodyPr>
            <a:normAutofit/>
          </a:bodyPr>
          <a:lstStyle/>
          <a:p>
            <a:r>
              <a:rPr lang="pt-BR" dirty="0"/>
              <a:t>Redes neurais convolucionais (CNN):</a:t>
            </a:r>
          </a:p>
        </p:txBody>
      </p:sp>
      <p:sp>
        <p:nvSpPr>
          <p:cNvPr id="4" name="Espaço Reservado para Conteúdo 3">
            <a:extLst>
              <a:ext uri="{FF2B5EF4-FFF2-40B4-BE49-F238E27FC236}">
                <a16:creationId xmlns:a16="http://schemas.microsoft.com/office/drawing/2014/main" id="{578609CD-9B77-4A1B-B76D-6EAA779EFA9A}"/>
              </a:ext>
            </a:extLst>
          </p:cNvPr>
          <p:cNvSpPr>
            <a:spLocks noGrp="1"/>
          </p:cNvSpPr>
          <p:nvPr>
            <p:ph idx="1"/>
          </p:nvPr>
        </p:nvSpPr>
        <p:spPr>
          <a:xfrm>
            <a:off x="677334" y="2026285"/>
            <a:ext cx="8382260" cy="2805430"/>
          </a:xfrm>
        </p:spPr>
        <p:txBody>
          <a:bodyPr>
            <a:normAutofit/>
          </a:bodyPr>
          <a:lstStyle/>
          <a:p>
            <a:endParaRPr lang="pt-BR" sz="2200" dirty="0"/>
          </a:p>
          <a:p>
            <a:r>
              <a:rPr lang="pt-BR" sz="2200" dirty="0"/>
              <a:t>As redes neurais convolucionais são inspiradas nos processos biológicos. Nelas o padrão dos neurônios é inspirado na organização do córtex visual dos animais.</a:t>
            </a:r>
          </a:p>
          <a:p>
            <a:r>
              <a:rPr lang="pt-BR" sz="2200" dirty="0"/>
              <a:t>Uma CNN usa uma variação de Perceptrons multicamadas desenvolvidos de modo a demandar o mínimo de pré-processamento possível. </a:t>
            </a:r>
          </a:p>
          <a:p>
            <a:endParaRPr lang="pt-BR" sz="2200" dirty="0"/>
          </a:p>
        </p:txBody>
      </p:sp>
    </p:spTree>
    <p:extLst>
      <p:ext uri="{BB962C8B-B14F-4D97-AF65-F5344CB8AC3E}">
        <p14:creationId xmlns:p14="http://schemas.microsoft.com/office/powerpoint/2010/main" val="1753280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677334" y="609600"/>
            <a:ext cx="8596668" cy="805277"/>
          </a:xfrm>
        </p:spPr>
        <p:txBody>
          <a:bodyPr>
            <a:normAutofit/>
          </a:bodyPr>
          <a:lstStyle/>
          <a:p>
            <a:r>
              <a:rPr lang="pt-BR" dirty="0"/>
              <a:t>Redes neurais convolucionais (CNN):</a:t>
            </a:r>
          </a:p>
        </p:txBody>
      </p:sp>
      <p:sp>
        <p:nvSpPr>
          <p:cNvPr id="4" name="Espaço Reservado para Conteúdo 3">
            <a:extLst>
              <a:ext uri="{FF2B5EF4-FFF2-40B4-BE49-F238E27FC236}">
                <a16:creationId xmlns:a16="http://schemas.microsoft.com/office/drawing/2014/main" id="{578609CD-9B77-4A1B-B76D-6EAA779EFA9A}"/>
              </a:ext>
            </a:extLst>
          </p:cNvPr>
          <p:cNvSpPr>
            <a:spLocks noGrp="1"/>
          </p:cNvSpPr>
          <p:nvPr>
            <p:ph idx="1"/>
          </p:nvPr>
        </p:nvSpPr>
        <p:spPr>
          <a:xfrm>
            <a:off x="677334" y="1414877"/>
            <a:ext cx="3826086" cy="1036955"/>
          </a:xfrm>
        </p:spPr>
        <p:txBody>
          <a:bodyPr>
            <a:normAutofit/>
          </a:bodyPr>
          <a:lstStyle/>
          <a:p>
            <a:endParaRPr lang="pt-BR" sz="2200" dirty="0"/>
          </a:p>
          <a:p>
            <a:r>
              <a:rPr lang="pt-BR" sz="2200" dirty="0"/>
              <a:t>Classificação de imagens: </a:t>
            </a:r>
          </a:p>
        </p:txBody>
      </p:sp>
      <p:pic>
        <p:nvPicPr>
          <p:cNvPr id="1026" name="Picture 2" descr="221 0 238136 0 255 &#10;119 255 85 170 136 238 &#10;Representaçêo grayscale. Fonte: Stanford ">
            <a:extLst>
              <a:ext uri="{FF2B5EF4-FFF2-40B4-BE49-F238E27FC236}">
                <a16:creationId xmlns:a16="http://schemas.microsoft.com/office/drawing/2014/main" id="{619CC759-17E9-4B9D-A1DD-CB739AD69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 y="2549045"/>
            <a:ext cx="4939665" cy="36993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49, 215, 203] &#10;[213, &#10;60, 67] &#10;[90, o, 53] &#10;Representa#o RG8. Fonte: Stanford ">
            <a:extLst>
              <a:ext uri="{FF2B5EF4-FFF2-40B4-BE49-F238E27FC236}">
                <a16:creationId xmlns:a16="http://schemas.microsoft.com/office/drawing/2014/main" id="{C0F71F7F-CE42-49CA-B542-CF467AF5DC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2451832"/>
            <a:ext cx="6000750"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184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677334" y="609600"/>
            <a:ext cx="8596668" cy="805277"/>
          </a:xfrm>
        </p:spPr>
        <p:txBody>
          <a:bodyPr>
            <a:normAutofit/>
          </a:bodyPr>
          <a:lstStyle/>
          <a:p>
            <a:r>
              <a:rPr lang="pt-BR" dirty="0"/>
              <a:t>Redes neurais convolucionais (CNN):</a:t>
            </a:r>
          </a:p>
        </p:txBody>
      </p:sp>
      <p:sp>
        <p:nvSpPr>
          <p:cNvPr id="4" name="Espaço Reservado para Conteúdo 3">
            <a:extLst>
              <a:ext uri="{FF2B5EF4-FFF2-40B4-BE49-F238E27FC236}">
                <a16:creationId xmlns:a16="http://schemas.microsoft.com/office/drawing/2014/main" id="{578609CD-9B77-4A1B-B76D-6EAA779EFA9A}"/>
              </a:ext>
            </a:extLst>
          </p:cNvPr>
          <p:cNvSpPr>
            <a:spLocks noGrp="1"/>
          </p:cNvSpPr>
          <p:nvPr>
            <p:ph idx="1"/>
          </p:nvPr>
        </p:nvSpPr>
        <p:spPr>
          <a:xfrm>
            <a:off x="677334" y="1964738"/>
            <a:ext cx="8596668" cy="2928523"/>
          </a:xfrm>
        </p:spPr>
        <p:txBody>
          <a:bodyPr>
            <a:normAutofit/>
          </a:bodyPr>
          <a:lstStyle/>
          <a:p>
            <a:endParaRPr lang="pt-BR" sz="2200" dirty="0"/>
          </a:p>
          <a:p>
            <a:r>
              <a:rPr lang="pt-BR" sz="2800" dirty="0"/>
              <a:t>Uma CNN pode ser dividida em duas partes: extração de características – Convolução, </a:t>
            </a:r>
            <a:r>
              <a:rPr lang="pt-BR" sz="2800" dirty="0" err="1"/>
              <a:t>Padding</a:t>
            </a:r>
            <a:r>
              <a:rPr lang="pt-BR" sz="2800" dirty="0"/>
              <a:t>, </a:t>
            </a:r>
            <a:r>
              <a:rPr lang="pt-BR" sz="2800" dirty="0" err="1"/>
              <a:t>Relu</a:t>
            </a:r>
            <a:r>
              <a:rPr lang="pt-BR" sz="2800" dirty="0"/>
              <a:t>, </a:t>
            </a:r>
            <a:r>
              <a:rPr lang="pt-BR" sz="2800" dirty="0" err="1"/>
              <a:t>Pooling</a:t>
            </a:r>
            <a:r>
              <a:rPr lang="pt-BR" sz="2800" dirty="0"/>
              <a:t> - e uma rede neural tradicional. </a:t>
            </a:r>
          </a:p>
        </p:txBody>
      </p:sp>
    </p:spTree>
    <p:extLst>
      <p:ext uri="{BB962C8B-B14F-4D97-AF65-F5344CB8AC3E}">
        <p14:creationId xmlns:p14="http://schemas.microsoft.com/office/powerpoint/2010/main" val="140063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C6B056-BF72-4A34-B952-92134B916B6C}"/>
              </a:ext>
            </a:extLst>
          </p:cNvPr>
          <p:cNvSpPr>
            <a:spLocks noGrp="1"/>
          </p:cNvSpPr>
          <p:nvPr>
            <p:ph type="title"/>
          </p:nvPr>
        </p:nvSpPr>
        <p:spPr/>
        <p:txBody>
          <a:bodyPr/>
          <a:lstStyle/>
          <a:p>
            <a:r>
              <a:rPr lang="pt-BR" dirty="0"/>
              <a:t>Convoluções: </a:t>
            </a:r>
          </a:p>
        </p:txBody>
      </p:sp>
      <p:pic>
        <p:nvPicPr>
          <p:cNvPr id="2050" name="Picture 2" descr="Imagem de entrada a esquerda, filtro a direita. Fonte: Towards ">
            <a:extLst>
              <a:ext uri="{FF2B5EF4-FFF2-40B4-BE49-F238E27FC236}">
                <a16:creationId xmlns:a16="http://schemas.microsoft.com/office/drawing/2014/main" id="{54394282-3E69-4D49-AE4F-0F388D70FC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2508885"/>
            <a:ext cx="4886325" cy="3028950"/>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m 6">
            <a:extLst>
              <a:ext uri="{FF2B5EF4-FFF2-40B4-BE49-F238E27FC236}">
                <a16:creationId xmlns:a16="http://schemas.microsoft.com/office/drawing/2014/main" id="{706FE64E-6F2A-49BA-A344-B6EB0A42B6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364200"/>
            <a:ext cx="5448300" cy="3173635"/>
          </a:xfrm>
          <a:prstGeom prst="rect">
            <a:avLst/>
          </a:prstGeom>
        </p:spPr>
      </p:pic>
    </p:spTree>
    <p:extLst>
      <p:ext uri="{BB962C8B-B14F-4D97-AF65-F5344CB8AC3E}">
        <p14:creationId xmlns:p14="http://schemas.microsoft.com/office/powerpoint/2010/main" val="386451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E65F1-CE6B-4E09-B25E-78E6700C3623}"/>
              </a:ext>
            </a:extLst>
          </p:cNvPr>
          <p:cNvSpPr>
            <a:spLocks noGrp="1"/>
          </p:cNvSpPr>
          <p:nvPr>
            <p:ph type="title"/>
          </p:nvPr>
        </p:nvSpPr>
        <p:spPr>
          <a:xfrm>
            <a:off x="652481" y="1382486"/>
            <a:ext cx="3547581" cy="4093028"/>
          </a:xfrm>
        </p:spPr>
        <p:txBody>
          <a:bodyPr anchor="ctr">
            <a:normAutofit/>
          </a:bodyPr>
          <a:lstStyle/>
          <a:p>
            <a:r>
              <a:rPr lang="pt-BR" sz="4400"/>
              <a:t>Introdução</a:t>
            </a:r>
          </a:p>
        </p:txBody>
      </p:sp>
      <p:grpSp>
        <p:nvGrpSpPr>
          <p:cNvPr id="32" name="Group 3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33" name="Straight Connector 3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7" name="Isosceles Triangle 3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43" name="Rectangle 4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E70CF5B6-70DF-4800-8AC3-8EB67FF053C8}"/>
              </a:ext>
            </a:extLst>
          </p:cNvPr>
          <p:cNvGraphicFramePr>
            <a:graphicFrameLocks noGrp="1"/>
          </p:cNvGraphicFramePr>
          <p:nvPr>
            <p:ph idx="1"/>
            <p:extLst>
              <p:ext uri="{D42A27DB-BD31-4B8C-83A1-F6EECF244321}">
                <p14:modId xmlns:p14="http://schemas.microsoft.com/office/powerpoint/2010/main" val="419024594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9779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C20348-230D-43C5-980E-5A08E72382BF}"/>
              </a:ext>
            </a:extLst>
          </p:cNvPr>
          <p:cNvSpPr>
            <a:spLocks noGrp="1"/>
          </p:cNvSpPr>
          <p:nvPr>
            <p:ph type="title"/>
          </p:nvPr>
        </p:nvSpPr>
        <p:spPr/>
        <p:txBody>
          <a:bodyPr/>
          <a:lstStyle/>
          <a:p>
            <a:r>
              <a:rPr lang="pt-BR" dirty="0" err="1"/>
              <a:t>Padding</a:t>
            </a:r>
            <a:r>
              <a:rPr lang="pt-BR" dirty="0"/>
              <a:t>:</a:t>
            </a:r>
          </a:p>
        </p:txBody>
      </p:sp>
      <p:pic>
        <p:nvPicPr>
          <p:cNvPr id="4098" name="Picture 2" descr="Padding = Same &#10;Filter &#10;Stride X &#10;padding — &#10;0.5 &#10;o &#10;0.5 &#10;125 &#10;0.5 &#10;0.25 &#10;0.25 &#10;0.75 &#10;1.25 &#10;0.25 &#10;Fonte: Medium ">
            <a:extLst>
              <a:ext uri="{FF2B5EF4-FFF2-40B4-BE49-F238E27FC236}">
                <a16:creationId xmlns:a16="http://schemas.microsoft.com/office/drawing/2014/main" id="{9EFBA9D6-78FF-425E-8739-234E48FB2D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1671" y="1930400"/>
            <a:ext cx="7608657" cy="371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9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0DAB65-D4BC-49A5-A31A-2597141BBF75}"/>
              </a:ext>
            </a:extLst>
          </p:cNvPr>
          <p:cNvSpPr>
            <a:spLocks noGrp="1"/>
          </p:cNvSpPr>
          <p:nvPr>
            <p:ph type="title"/>
          </p:nvPr>
        </p:nvSpPr>
        <p:spPr>
          <a:xfrm>
            <a:off x="677333" y="609600"/>
            <a:ext cx="7721079" cy="1320800"/>
          </a:xfrm>
        </p:spPr>
        <p:txBody>
          <a:bodyPr/>
          <a:lstStyle/>
          <a:p>
            <a:r>
              <a:rPr lang="pt-BR" dirty="0"/>
              <a:t>Função de ativação: ReLU (unidade linear retificada)</a:t>
            </a:r>
          </a:p>
        </p:txBody>
      </p:sp>
      <p:sp>
        <p:nvSpPr>
          <p:cNvPr id="3" name="Espaço Reservado para Conteúdo 2">
            <a:extLst>
              <a:ext uri="{FF2B5EF4-FFF2-40B4-BE49-F238E27FC236}">
                <a16:creationId xmlns:a16="http://schemas.microsoft.com/office/drawing/2014/main" id="{3648536A-D8B3-4B13-879B-3BBF2293837C}"/>
              </a:ext>
            </a:extLst>
          </p:cNvPr>
          <p:cNvSpPr>
            <a:spLocks noGrp="1"/>
          </p:cNvSpPr>
          <p:nvPr>
            <p:ph idx="1"/>
          </p:nvPr>
        </p:nvSpPr>
        <p:spPr>
          <a:xfrm>
            <a:off x="677334" y="2160589"/>
            <a:ext cx="3120943" cy="652949"/>
          </a:xfrm>
        </p:spPr>
        <p:txBody>
          <a:bodyPr>
            <a:normAutofit/>
          </a:bodyPr>
          <a:lstStyle/>
          <a:p>
            <a:r>
              <a:rPr lang="pt-BR" sz="2400" dirty="0"/>
              <a:t>f(x) = </a:t>
            </a:r>
            <a:r>
              <a:rPr lang="pt-BR" sz="2400" dirty="0" err="1"/>
              <a:t>max</a:t>
            </a:r>
            <a:r>
              <a:rPr lang="pt-BR" sz="2400" dirty="0"/>
              <a:t> (0,x)</a:t>
            </a:r>
          </a:p>
        </p:txBody>
      </p:sp>
      <p:pic>
        <p:nvPicPr>
          <p:cNvPr id="4" name="Imagem 3">
            <a:extLst>
              <a:ext uri="{FF2B5EF4-FFF2-40B4-BE49-F238E27FC236}">
                <a16:creationId xmlns:a16="http://schemas.microsoft.com/office/drawing/2014/main" id="{25CCFC44-918B-4D1E-B229-795C0B6AA682}"/>
              </a:ext>
            </a:extLst>
          </p:cNvPr>
          <p:cNvPicPr>
            <a:picLocks noChangeAspect="1"/>
          </p:cNvPicPr>
          <p:nvPr/>
        </p:nvPicPr>
        <p:blipFill>
          <a:blip r:embed="rId2"/>
          <a:stretch>
            <a:fillRect/>
          </a:stretch>
        </p:blipFill>
        <p:spPr>
          <a:xfrm>
            <a:off x="2734892" y="2813538"/>
            <a:ext cx="6722215" cy="3434862"/>
          </a:xfrm>
          <a:prstGeom prst="rect">
            <a:avLst/>
          </a:prstGeom>
        </p:spPr>
      </p:pic>
    </p:spTree>
    <p:extLst>
      <p:ext uri="{BB962C8B-B14F-4D97-AF65-F5344CB8AC3E}">
        <p14:creationId xmlns:p14="http://schemas.microsoft.com/office/powerpoint/2010/main" val="61351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1DF79-4FB9-4F97-ADA8-8511EEF417E8}"/>
              </a:ext>
            </a:extLst>
          </p:cNvPr>
          <p:cNvSpPr>
            <a:spLocks noGrp="1"/>
          </p:cNvSpPr>
          <p:nvPr>
            <p:ph type="title"/>
          </p:nvPr>
        </p:nvSpPr>
        <p:spPr/>
        <p:txBody>
          <a:bodyPr/>
          <a:lstStyle/>
          <a:p>
            <a:r>
              <a:rPr lang="pt-BR" dirty="0" err="1"/>
              <a:t>Pooling</a:t>
            </a:r>
            <a:r>
              <a:rPr lang="pt-BR" dirty="0"/>
              <a:t>:</a:t>
            </a:r>
          </a:p>
        </p:txBody>
      </p:sp>
      <p:pic>
        <p:nvPicPr>
          <p:cNvPr id="5122" name="Picture 2" descr="224 &#10;224 &#10;pool &#10;112 &#10;downsampling &#10;Exemplo de downsampling — &#10;112 &#10;Fonte: CS231n ">
            <a:extLst>
              <a:ext uri="{FF2B5EF4-FFF2-40B4-BE49-F238E27FC236}">
                <a16:creationId xmlns:a16="http://schemas.microsoft.com/office/drawing/2014/main" id="{D021AE66-BC94-40D3-A336-82317366A7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9746" y="1930400"/>
            <a:ext cx="6232508" cy="465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8175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Operation &#10;Identity &#10;Edge detection &#10;Sharpen &#10;Kernel w &#10;Image result g(x,y) &#10;0 &#10;o &#10;0 &#10;1 &#10;0 &#10;—1 &#10;0 &#10;1 &#10;0 &#10;0 &#10;o &#10;0 &#10;1 &#10;0 &#10;0 &#10;0 &#10;o &#10;0 &#10;Convoluqöes em imagens — Fonte: Wikipedia ">
            <a:extLst>
              <a:ext uri="{FF2B5EF4-FFF2-40B4-BE49-F238E27FC236}">
                <a16:creationId xmlns:a16="http://schemas.microsoft.com/office/drawing/2014/main" id="{F465D1C8-3B88-46E4-ADE8-AFCE7430279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17998" y="248688"/>
            <a:ext cx="5860242" cy="6360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32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EB950E-6FB3-49D0-B51A-E542CB2906C6}"/>
              </a:ext>
            </a:extLst>
          </p:cNvPr>
          <p:cNvSpPr>
            <a:spLocks noGrp="1"/>
          </p:cNvSpPr>
          <p:nvPr>
            <p:ph type="title"/>
          </p:nvPr>
        </p:nvSpPr>
        <p:spPr/>
        <p:txBody>
          <a:bodyPr/>
          <a:lstStyle/>
          <a:p>
            <a:r>
              <a:rPr lang="pt-BR" dirty="0"/>
              <a:t>Exemplo prático: </a:t>
            </a:r>
          </a:p>
        </p:txBody>
      </p:sp>
      <p:sp>
        <p:nvSpPr>
          <p:cNvPr id="3" name="Espaço Reservado para Conteúdo 2">
            <a:extLst>
              <a:ext uri="{FF2B5EF4-FFF2-40B4-BE49-F238E27FC236}">
                <a16:creationId xmlns:a16="http://schemas.microsoft.com/office/drawing/2014/main" id="{D7D55FB3-32D9-44B2-9B97-443AD19026B2}"/>
              </a:ext>
            </a:extLst>
          </p:cNvPr>
          <p:cNvSpPr>
            <a:spLocks noGrp="1"/>
          </p:cNvSpPr>
          <p:nvPr>
            <p:ph idx="1"/>
          </p:nvPr>
        </p:nvSpPr>
        <p:spPr/>
        <p:txBody>
          <a:bodyPr>
            <a:normAutofit/>
          </a:bodyPr>
          <a:lstStyle/>
          <a:p>
            <a:pPr algn="just"/>
            <a:r>
              <a:rPr lang="pt-BR" sz="2400" dirty="0">
                <a:hlinkClick r:id="rId2"/>
              </a:rPr>
              <a:t>https://colab.research.google.com/drive/1yeWjsGDy7Hv6-baXW4H97919sljIfQ-4#scrollTo=zMZG3vu5FABq</a:t>
            </a:r>
            <a:endParaRPr lang="pt-BR" sz="2400" dirty="0"/>
          </a:p>
        </p:txBody>
      </p:sp>
    </p:spTree>
    <p:extLst>
      <p:ext uri="{BB962C8B-B14F-4D97-AF65-F5344CB8AC3E}">
        <p14:creationId xmlns:p14="http://schemas.microsoft.com/office/powerpoint/2010/main" val="10001907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D852188-A640-4842-9A14-B446C4656CB7}"/>
              </a:ext>
            </a:extLst>
          </p:cNvPr>
          <p:cNvSpPr>
            <a:spLocks noGrp="1"/>
          </p:cNvSpPr>
          <p:nvPr>
            <p:ph type="title"/>
          </p:nvPr>
        </p:nvSpPr>
        <p:spPr>
          <a:xfrm>
            <a:off x="160725" y="1382486"/>
            <a:ext cx="3547581" cy="4093028"/>
          </a:xfrm>
        </p:spPr>
        <p:txBody>
          <a:bodyPr anchor="ctr">
            <a:normAutofit/>
          </a:bodyPr>
          <a:lstStyle/>
          <a:p>
            <a:pPr algn="ctr"/>
            <a:r>
              <a:rPr lang="pt-BR" sz="4400" b="1" dirty="0"/>
              <a:t>Exemplos de aplicações da tecnologia</a:t>
            </a:r>
          </a:p>
        </p:txBody>
      </p:sp>
      <p:grpSp>
        <p:nvGrpSpPr>
          <p:cNvPr id="12" name="Group 11">
            <a:extLst>
              <a:ext uri="{FF2B5EF4-FFF2-40B4-BE49-F238E27FC236}">
                <a16:creationId xmlns:a16="http://schemas.microsoft.com/office/drawing/2014/main" id="{3523416A-383B-4FDC-B4C9-D8EDDFE9C0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ço Reservado para Conteúdo 2">
            <a:extLst>
              <a:ext uri="{FF2B5EF4-FFF2-40B4-BE49-F238E27FC236}">
                <a16:creationId xmlns:a16="http://schemas.microsoft.com/office/drawing/2014/main" id="{2A601CF7-146A-4319-9B8F-E1320B5491C5}"/>
              </a:ext>
            </a:extLst>
          </p:cNvPr>
          <p:cNvGraphicFramePr>
            <a:graphicFrameLocks noGrp="1"/>
          </p:cNvGraphicFramePr>
          <p:nvPr>
            <p:ph idx="1"/>
            <p:extLst>
              <p:ext uri="{D42A27DB-BD31-4B8C-83A1-F6EECF244321}">
                <p14:modId xmlns:p14="http://schemas.microsoft.com/office/powerpoint/2010/main" val="271100913"/>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7355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677334" y="342900"/>
            <a:ext cx="8596668" cy="805277"/>
          </a:xfrm>
        </p:spPr>
        <p:txBody>
          <a:bodyPr/>
          <a:lstStyle/>
          <a:p>
            <a:pPr algn="ctr"/>
            <a:r>
              <a:rPr lang="pt-BR" dirty="0"/>
              <a:t>Curiosidades</a:t>
            </a:r>
          </a:p>
        </p:txBody>
      </p:sp>
      <p:sp>
        <p:nvSpPr>
          <p:cNvPr id="3" name="Espaço Reservado para Conteúdo 2">
            <a:extLst>
              <a:ext uri="{FF2B5EF4-FFF2-40B4-BE49-F238E27FC236}">
                <a16:creationId xmlns:a16="http://schemas.microsoft.com/office/drawing/2014/main" id="{EDF5B3AA-36F4-46AD-8DCF-C67F78BC77E6}"/>
              </a:ext>
            </a:extLst>
          </p:cNvPr>
          <p:cNvSpPr>
            <a:spLocks noGrp="1"/>
          </p:cNvSpPr>
          <p:nvPr>
            <p:ph idx="1"/>
          </p:nvPr>
        </p:nvSpPr>
        <p:spPr>
          <a:xfrm>
            <a:off x="677334" y="1314451"/>
            <a:ext cx="7933266" cy="5372100"/>
          </a:xfrm>
        </p:spPr>
        <p:txBody>
          <a:bodyPr>
            <a:normAutofit/>
          </a:bodyPr>
          <a:lstStyle/>
          <a:p>
            <a:pPr marL="0" indent="0" algn="just">
              <a:buNone/>
            </a:pPr>
            <a:r>
              <a:rPr lang="pt-BR" sz="2200" dirty="0"/>
              <a:t>	O Deep Learning resolve problemas reais utilizando redes neurais que simulam decisões humanas, mas pode apresentar muitos falsos-positivos até aprender efetivamente.</a:t>
            </a:r>
          </a:p>
          <a:p>
            <a:pPr marL="0" indent="0" algn="just">
              <a:buNone/>
            </a:pPr>
            <a:endParaRPr lang="pt-BR" sz="2200" dirty="0"/>
          </a:p>
          <a:p>
            <a:pPr marL="0" indent="0" algn="just">
              <a:buNone/>
            </a:pPr>
            <a:r>
              <a:rPr lang="pt-BR" sz="2200" dirty="0"/>
              <a:t>	Se um sistema de Deep Learning for instruído para reconhecer gatos, inicialmente ele pode apresentar alguns outros felinos até entender o que efetivamente distingue um gato de uma pantera, por exemplo.</a:t>
            </a:r>
          </a:p>
          <a:p>
            <a:pPr marL="0" indent="0" algn="just">
              <a:buNone/>
            </a:pPr>
            <a:endParaRPr lang="pt-BR" sz="2200" dirty="0"/>
          </a:p>
          <a:p>
            <a:pPr marL="0" indent="0" algn="just">
              <a:buNone/>
            </a:pPr>
            <a:r>
              <a:rPr lang="pt-BR" sz="2200" dirty="0"/>
              <a:t>	O Deep Learning já é utilizado em negócios reais e consegue desempenhar tarefas como reconhecimento facial e identificação de quem está nas suas fotos nas redes sociais antes mesmo de você as marcar.</a:t>
            </a:r>
          </a:p>
          <a:p>
            <a:pPr algn="ctr"/>
            <a:endParaRPr lang="pt-BR" sz="2200" dirty="0"/>
          </a:p>
        </p:txBody>
      </p:sp>
    </p:spTree>
    <p:extLst>
      <p:ext uri="{BB962C8B-B14F-4D97-AF65-F5344CB8AC3E}">
        <p14:creationId xmlns:p14="http://schemas.microsoft.com/office/powerpoint/2010/main" val="2109715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1749928" y="2828510"/>
            <a:ext cx="8692143" cy="1200980"/>
          </a:xfrm>
        </p:spPr>
        <p:txBody>
          <a:bodyPr/>
          <a:lstStyle/>
          <a:p>
            <a:pPr algn="ctr"/>
            <a:r>
              <a:rPr lang="pt-BR" dirty="0"/>
              <a:t>Conclusão</a:t>
            </a:r>
          </a:p>
        </p:txBody>
      </p:sp>
    </p:spTree>
    <p:extLst>
      <p:ext uri="{BB962C8B-B14F-4D97-AF65-F5344CB8AC3E}">
        <p14:creationId xmlns:p14="http://schemas.microsoft.com/office/powerpoint/2010/main" val="2004953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677334" y="609600"/>
            <a:ext cx="8596668" cy="805277"/>
          </a:xfrm>
        </p:spPr>
        <p:txBody>
          <a:bodyPr/>
          <a:lstStyle/>
          <a:p>
            <a:pPr algn="ctr"/>
            <a:r>
              <a:rPr lang="pt-BR" dirty="0"/>
              <a:t>Bibliografia</a:t>
            </a:r>
          </a:p>
        </p:txBody>
      </p:sp>
      <p:sp>
        <p:nvSpPr>
          <p:cNvPr id="3" name="Espaço Reservado para Conteúdo 2">
            <a:extLst>
              <a:ext uri="{FF2B5EF4-FFF2-40B4-BE49-F238E27FC236}">
                <a16:creationId xmlns:a16="http://schemas.microsoft.com/office/drawing/2014/main" id="{EDF5B3AA-36F4-46AD-8DCF-C67F78BC77E6}"/>
              </a:ext>
            </a:extLst>
          </p:cNvPr>
          <p:cNvSpPr>
            <a:spLocks noGrp="1"/>
          </p:cNvSpPr>
          <p:nvPr>
            <p:ph idx="1"/>
          </p:nvPr>
        </p:nvSpPr>
        <p:spPr>
          <a:xfrm>
            <a:off x="677334" y="1564367"/>
            <a:ext cx="6387486" cy="4967061"/>
          </a:xfrm>
        </p:spPr>
        <p:txBody>
          <a:bodyPr>
            <a:normAutofit/>
          </a:bodyPr>
          <a:lstStyle/>
          <a:p>
            <a:pPr algn="just"/>
            <a:r>
              <a:rPr lang="pt-BR" dirty="0">
                <a:solidFill>
                  <a:srgbClr val="0070C0"/>
                </a:solidFill>
              </a:rPr>
              <a:t>	</a:t>
            </a:r>
            <a:r>
              <a:rPr lang="pt-BR" dirty="0">
                <a:solidFill>
                  <a:srgbClr val="0070C0"/>
                </a:solidFill>
                <a:hlinkClick r:id="rId2">
                  <a:extLst>
                    <a:ext uri="{A12FA001-AC4F-418D-AE19-62706E023703}">
                      <ahyp:hlinkClr xmlns:ahyp="http://schemas.microsoft.com/office/drawing/2018/hyperlinkcolor" val="tx"/>
                    </a:ext>
                  </a:extLst>
                </a:hlinkClick>
              </a:rPr>
              <a:t>https://www.dataversity.net/brief-history-deep-learning/#</a:t>
            </a:r>
            <a:endParaRPr lang="pt-BR" dirty="0">
              <a:solidFill>
                <a:srgbClr val="0070C0"/>
              </a:solidFill>
            </a:endParaRPr>
          </a:p>
          <a:p>
            <a:pPr algn="just"/>
            <a:r>
              <a:rPr lang="pt-BR" dirty="0">
                <a:solidFill>
                  <a:srgbClr val="0070C0"/>
                </a:solidFill>
                <a:hlinkClick r:id="rId3">
                  <a:extLst>
                    <a:ext uri="{A12FA001-AC4F-418D-AE19-62706E023703}">
                      <ahyp:hlinkClr xmlns:ahyp="http://schemas.microsoft.com/office/drawing/2018/hyperlinkcolor" val="tx"/>
                    </a:ext>
                  </a:extLst>
                </a:hlinkClick>
              </a:rPr>
              <a:t>https://www.tecmundo.com.br/inteligencia-artificial/117510-inteligencia-artificial-machine-learning-deep-learning-entenda-melhor.htm</a:t>
            </a:r>
            <a:endParaRPr lang="pt-BR" dirty="0">
              <a:solidFill>
                <a:srgbClr val="0070C0"/>
              </a:solidFill>
            </a:endParaRPr>
          </a:p>
          <a:p>
            <a:pPr algn="just"/>
            <a:r>
              <a:rPr lang="pt-BR" dirty="0">
                <a:solidFill>
                  <a:srgbClr val="0070C0"/>
                </a:solidFill>
                <a:hlinkClick r:id="rId4">
                  <a:extLst>
                    <a:ext uri="{A12FA001-AC4F-418D-AE19-62706E023703}">
                      <ahyp:hlinkClr xmlns:ahyp="http://schemas.microsoft.com/office/drawing/2018/hyperlinkcolor" val="tx"/>
                    </a:ext>
                  </a:extLst>
                </a:hlinkClick>
              </a:rPr>
              <a:t>https://master-deeplearning.com/origen-deep-learning/</a:t>
            </a:r>
            <a:endParaRPr lang="pt-BR" dirty="0">
              <a:solidFill>
                <a:srgbClr val="0070C0"/>
              </a:solidFill>
            </a:endParaRPr>
          </a:p>
          <a:p>
            <a:pPr algn="just"/>
            <a:r>
              <a:rPr lang="pt-BR" dirty="0">
                <a:solidFill>
                  <a:srgbClr val="0070C0"/>
                </a:solidFill>
                <a:hlinkClick r:id="rId5">
                  <a:extLst>
                    <a:ext uri="{A12FA001-AC4F-418D-AE19-62706E023703}">
                      <ahyp:hlinkClr xmlns:ahyp="http://schemas.microsoft.com/office/drawing/2018/hyperlinkcolor" val="tx"/>
                    </a:ext>
                  </a:extLst>
                </a:hlinkClick>
              </a:rPr>
              <a:t>https://www.asimovinstitute.org/</a:t>
            </a:r>
            <a:endParaRPr lang="pt-BR" dirty="0">
              <a:solidFill>
                <a:srgbClr val="0070C0"/>
              </a:solidFill>
            </a:endParaRPr>
          </a:p>
          <a:p>
            <a:pPr algn="just"/>
            <a:r>
              <a:rPr lang="pt-BR" dirty="0">
                <a:solidFill>
                  <a:srgbClr val="0070C0"/>
                </a:solidFill>
              </a:rPr>
              <a:t>https://medium.com/data-hackers/deep-learning-do-conceito-às-aplicações-e8e91a7c7eaf</a:t>
            </a:r>
          </a:p>
          <a:p>
            <a:pPr algn="just"/>
            <a:endParaRPr lang="pt-BR" dirty="0">
              <a:solidFill>
                <a:srgbClr val="0070C0"/>
              </a:solidFill>
            </a:endParaRPr>
          </a:p>
          <a:p>
            <a:pPr algn="just"/>
            <a:endParaRPr lang="pt-BR" dirty="0">
              <a:solidFill>
                <a:srgbClr val="0070C0"/>
              </a:solidFill>
            </a:endParaRPr>
          </a:p>
          <a:p>
            <a:pPr marL="0" indent="0" algn="just">
              <a:buNone/>
            </a:pPr>
            <a:endParaRPr lang="pt-BR" sz="2400" dirty="0"/>
          </a:p>
        </p:txBody>
      </p:sp>
      <p:pic>
        <p:nvPicPr>
          <p:cNvPr id="3074" name="Picture 2" descr="Resultado de imagem para deep learning">
            <a:extLst>
              <a:ext uri="{FF2B5EF4-FFF2-40B4-BE49-F238E27FC236}">
                <a16:creationId xmlns:a16="http://schemas.microsoft.com/office/drawing/2014/main" id="{E5C425E0-1C90-420C-A301-1BD069CEFF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77113" y="1724854"/>
            <a:ext cx="4814887" cy="3408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68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Resultado de imagem para deep e machine learning">
            <a:extLst>
              <a:ext uri="{FF2B5EF4-FFF2-40B4-BE49-F238E27FC236}">
                <a16:creationId xmlns:a16="http://schemas.microsoft.com/office/drawing/2014/main" id="{B9677D0A-1BCD-4E91-8011-647440CB9EA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30734" b="-2"/>
          <a:stretch/>
        </p:blipFill>
        <p:spPr bwMode="auto">
          <a:xfrm>
            <a:off x="170648" y="905475"/>
            <a:ext cx="8315305" cy="5047049"/>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B4FA1258-9B41-442E-A74A-2D2EA071E246}"/>
              </a:ext>
            </a:extLst>
          </p:cNvPr>
          <p:cNvSpPr txBox="1"/>
          <p:nvPr/>
        </p:nvSpPr>
        <p:spPr>
          <a:xfrm>
            <a:off x="7591405" y="604421"/>
            <a:ext cx="3686195"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just"/>
            <a:r>
              <a:rPr lang="pt-BR" dirty="0"/>
              <a:t>É a inteligência similar à humana exibida por mecanismos ou software</a:t>
            </a:r>
          </a:p>
        </p:txBody>
      </p:sp>
      <p:sp>
        <p:nvSpPr>
          <p:cNvPr id="9" name="CaixaDeTexto 8">
            <a:extLst>
              <a:ext uri="{FF2B5EF4-FFF2-40B4-BE49-F238E27FC236}">
                <a16:creationId xmlns:a16="http://schemas.microsoft.com/office/drawing/2014/main" id="{51DA148A-D7CD-464C-962C-4CFC21424276}"/>
              </a:ext>
            </a:extLst>
          </p:cNvPr>
          <p:cNvSpPr txBox="1"/>
          <p:nvPr/>
        </p:nvSpPr>
        <p:spPr>
          <a:xfrm>
            <a:off x="7591405" y="2177790"/>
            <a:ext cx="3686195" cy="2308324"/>
          </a:xfrm>
          <a:prstGeom prst="rect">
            <a:avLst/>
          </a:prstGeom>
          <a:ln/>
        </p:spPr>
        <p:style>
          <a:lnRef idx="0">
            <a:schemeClr val="accent1"/>
          </a:lnRef>
          <a:fillRef idx="3">
            <a:schemeClr val="accent1"/>
          </a:fillRef>
          <a:effectRef idx="3">
            <a:schemeClr val="accent1"/>
          </a:effectRef>
          <a:fontRef idx="minor">
            <a:schemeClr val="lt1"/>
          </a:fontRef>
        </p:style>
        <p:txBody>
          <a:bodyPr wrap="square" rtlCol="0">
            <a:spAutoFit/>
          </a:bodyPr>
          <a:lstStyle/>
          <a:p>
            <a:pPr algn="just"/>
            <a:r>
              <a:rPr lang="pt-BR" dirty="0"/>
              <a:t>É um método de análise de dados que automatiza a construção de modelos analíticos. É um ramo da inteligência artificial baseado na ideia de que sistemas podem aprender com dados, identificar padrões e tomar decisões com o mínimo de intervenção humana.</a:t>
            </a:r>
          </a:p>
        </p:txBody>
      </p:sp>
      <p:sp>
        <p:nvSpPr>
          <p:cNvPr id="10" name="CaixaDeTexto 9">
            <a:extLst>
              <a:ext uri="{FF2B5EF4-FFF2-40B4-BE49-F238E27FC236}">
                <a16:creationId xmlns:a16="http://schemas.microsoft.com/office/drawing/2014/main" id="{48434426-478F-433A-B1D3-0ECCC7A6C180}"/>
              </a:ext>
            </a:extLst>
          </p:cNvPr>
          <p:cNvSpPr txBox="1"/>
          <p:nvPr/>
        </p:nvSpPr>
        <p:spPr>
          <a:xfrm>
            <a:off x="7591405" y="5127738"/>
            <a:ext cx="3686195" cy="40011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a:r>
              <a:rPr lang="pt-BR" sz="2000" dirty="0"/>
              <a:t>?</a:t>
            </a:r>
          </a:p>
        </p:txBody>
      </p:sp>
    </p:spTree>
    <p:extLst>
      <p:ext uri="{BB962C8B-B14F-4D97-AF65-F5344CB8AC3E}">
        <p14:creationId xmlns:p14="http://schemas.microsoft.com/office/powerpoint/2010/main" val="105929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677334" y="609600"/>
            <a:ext cx="8596668" cy="805277"/>
          </a:xfrm>
        </p:spPr>
        <p:txBody>
          <a:bodyPr/>
          <a:lstStyle/>
          <a:p>
            <a:pPr algn="ctr"/>
            <a:r>
              <a:rPr lang="pt-BR" dirty="0"/>
              <a:t>O que é Deep Learning?</a:t>
            </a:r>
          </a:p>
        </p:txBody>
      </p:sp>
      <p:sp>
        <p:nvSpPr>
          <p:cNvPr id="3" name="Espaço Reservado para Conteúdo 2">
            <a:extLst>
              <a:ext uri="{FF2B5EF4-FFF2-40B4-BE49-F238E27FC236}">
                <a16:creationId xmlns:a16="http://schemas.microsoft.com/office/drawing/2014/main" id="{EDF5B3AA-36F4-46AD-8DCF-C67F78BC77E6}"/>
              </a:ext>
            </a:extLst>
          </p:cNvPr>
          <p:cNvSpPr>
            <a:spLocks noGrp="1"/>
          </p:cNvSpPr>
          <p:nvPr>
            <p:ph idx="1"/>
          </p:nvPr>
        </p:nvSpPr>
        <p:spPr>
          <a:xfrm>
            <a:off x="677334" y="1897062"/>
            <a:ext cx="5127180" cy="4351338"/>
          </a:xfrm>
        </p:spPr>
        <p:txBody>
          <a:bodyPr>
            <a:normAutofit/>
          </a:bodyPr>
          <a:lstStyle/>
          <a:p>
            <a:pPr marL="0" indent="0" algn="ctr">
              <a:buNone/>
            </a:pPr>
            <a:r>
              <a:rPr lang="pt-BR" sz="2200" dirty="0"/>
              <a:t>Uma subcategoria de aprendizado de máquina que diz respeito a aprendizagem profundas com o uso de redes neurais em diversas camadas para melhorar diversos softwares, tais como reconhecimento de fala, visão computacional e processamento de linguagem natural.</a:t>
            </a:r>
          </a:p>
          <a:p>
            <a:pPr algn="ctr"/>
            <a:endParaRPr lang="pt-BR" sz="2200" dirty="0"/>
          </a:p>
        </p:txBody>
      </p:sp>
      <p:pic>
        <p:nvPicPr>
          <p:cNvPr id="4" name="Imagem 3">
            <a:extLst>
              <a:ext uri="{FF2B5EF4-FFF2-40B4-BE49-F238E27FC236}">
                <a16:creationId xmlns:a16="http://schemas.microsoft.com/office/drawing/2014/main" id="{9695AA97-24DC-4B4E-A443-B411F59A9DCB}"/>
              </a:ext>
            </a:extLst>
          </p:cNvPr>
          <p:cNvPicPr>
            <a:picLocks noChangeAspect="1"/>
          </p:cNvPicPr>
          <p:nvPr/>
        </p:nvPicPr>
        <p:blipFill>
          <a:blip r:embed="rId2"/>
          <a:stretch>
            <a:fillRect/>
          </a:stretch>
        </p:blipFill>
        <p:spPr>
          <a:xfrm>
            <a:off x="6387488" y="2972876"/>
            <a:ext cx="5127180" cy="28836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45223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537146" y="552450"/>
            <a:ext cx="9292751" cy="1091027"/>
          </a:xfrm>
        </p:spPr>
        <p:txBody>
          <a:bodyPr>
            <a:normAutofit/>
          </a:bodyPr>
          <a:lstStyle/>
          <a:p>
            <a:pPr algn="ctr"/>
            <a:r>
              <a:rPr lang="pt-BR" dirty="0"/>
              <a:t>Conceitos e métodos de funcionamento</a:t>
            </a:r>
          </a:p>
        </p:txBody>
      </p:sp>
      <p:sp>
        <p:nvSpPr>
          <p:cNvPr id="3" name="Espaço Reservado para Conteúdo 2">
            <a:extLst>
              <a:ext uri="{FF2B5EF4-FFF2-40B4-BE49-F238E27FC236}">
                <a16:creationId xmlns:a16="http://schemas.microsoft.com/office/drawing/2014/main" id="{EDF5B3AA-36F4-46AD-8DCF-C67F78BC77E6}"/>
              </a:ext>
            </a:extLst>
          </p:cNvPr>
          <p:cNvSpPr>
            <a:spLocks noGrp="1"/>
          </p:cNvSpPr>
          <p:nvPr>
            <p:ph idx="1"/>
          </p:nvPr>
        </p:nvSpPr>
        <p:spPr>
          <a:xfrm>
            <a:off x="537146" y="1414877"/>
            <a:ext cx="6679580" cy="5443123"/>
          </a:xfrm>
        </p:spPr>
        <p:txBody>
          <a:bodyPr>
            <a:normAutofit/>
          </a:bodyPr>
          <a:lstStyle/>
          <a:p>
            <a:pPr algn="just"/>
            <a:r>
              <a:rPr lang="pt-BR" sz="2200" dirty="0"/>
              <a:t>As informações são passadas por cada camada, com a saída da camada anterior fornecendo entrada para a próxima camada. A primeira camada de uma rede é chamada de camada de entrada, enquanto a última é chamada de camada de saída. </a:t>
            </a:r>
          </a:p>
          <a:p>
            <a:pPr algn="just"/>
            <a:endParaRPr lang="pt-BR" sz="2200" dirty="0"/>
          </a:p>
          <a:p>
            <a:pPr algn="just"/>
            <a:r>
              <a:rPr lang="pt-BR" sz="2200" dirty="0"/>
              <a:t>Todas as camadas entre as duas são chamadas de camadas ocultas. Cada camada é tipicamente um algoritmo simples e uniforme, contendo um tipo de função de ativação.</a:t>
            </a:r>
          </a:p>
        </p:txBody>
      </p:sp>
      <p:pic>
        <p:nvPicPr>
          <p:cNvPr id="5" name="Picture 2" descr="Resultado de imagem para deep learning">
            <a:extLst>
              <a:ext uri="{FF2B5EF4-FFF2-40B4-BE49-F238E27FC236}">
                <a16:creationId xmlns:a16="http://schemas.microsoft.com/office/drawing/2014/main" id="{5AD7F2E3-8AAD-460A-9B9C-3A6B077FE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2169" y="2413269"/>
            <a:ext cx="4395565" cy="254793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425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677334" y="609600"/>
            <a:ext cx="8596668" cy="805277"/>
          </a:xfrm>
        </p:spPr>
        <p:txBody>
          <a:bodyPr/>
          <a:lstStyle/>
          <a:p>
            <a:pPr algn="ctr"/>
            <a:r>
              <a:rPr lang="pt-BR" dirty="0"/>
              <a:t>Origem Histórica</a:t>
            </a:r>
          </a:p>
        </p:txBody>
      </p:sp>
      <p:sp>
        <p:nvSpPr>
          <p:cNvPr id="3" name="Espaço Reservado para Conteúdo 2">
            <a:extLst>
              <a:ext uri="{FF2B5EF4-FFF2-40B4-BE49-F238E27FC236}">
                <a16:creationId xmlns:a16="http://schemas.microsoft.com/office/drawing/2014/main" id="{EDF5B3AA-36F4-46AD-8DCF-C67F78BC77E6}"/>
              </a:ext>
            </a:extLst>
          </p:cNvPr>
          <p:cNvSpPr>
            <a:spLocks noGrp="1"/>
          </p:cNvSpPr>
          <p:nvPr>
            <p:ph idx="1"/>
          </p:nvPr>
        </p:nvSpPr>
        <p:spPr>
          <a:xfrm>
            <a:off x="677334" y="1414877"/>
            <a:ext cx="8596668" cy="5271673"/>
          </a:xfrm>
        </p:spPr>
        <p:txBody>
          <a:bodyPr>
            <a:normAutofit/>
          </a:bodyPr>
          <a:lstStyle/>
          <a:p>
            <a:pPr marL="0" indent="0" algn="just">
              <a:buNone/>
            </a:pPr>
            <a:r>
              <a:rPr lang="pt-BR" sz="2200" dirty="0"/>
              <a:t>	Para poder falar sobre os primórdios da história do Deep Learning, </a:t>
            </a:r>
            <a:r>
              <a:rPr lang="pt-BR" sz="2200" b="1" dirty="0"/>
              <a:t>precisamos voltar aos anos 40</a:t>
            </a:r>
            <a:r>
              <a:rPr lang="pt-BR" sz="2200" dirty="0"/>
              <a:t> do século passado. 	</a:t>
            </a:r>
          </a:p>
          <a:p>
            <a:pPr marL="0" indent="0" algn="just">
              <a:buNone/>
            </a:pPr>
            <a:endParaRPr lang="pt-BR" sz="2200" dirty="0"/>
          </a:p>
          <a:p>
            <a:pPr marL="0" indent="0" algn="just">
              <a:buNone/>
            </a:pPr>
            <a:r>
              <a:rPr lang="pt-BR" sz="2200" dirty="0"/>
              <a:t>	Sua história pode ser rastreada até 1943, quando Walter Pitts e Warren McCulloch criaram um modelo de computador baseado nas redes neurais do cérebro humano. </a:t>
            </a:r>
          </a:p>
          <a:p>
            <a:pPr marL="0" indent="0" algn="just">
              <a:buNone/>
            </a:pPr>
            <a:endParaRPr lang="pt-BR" sz="2200" dirty="0"/>
          </a:p>
          <a:p>
            <a:pPr marL="0" indent="0" algn="just">
              <a:buNone/>
            </a:pPr>
            <a:r>
              <a:rPr lang="pt-BR" sz="2200" dirty="0"/>
              <a:t>	As razões pelas quais o Deep Learning parece tão recente são porque, ao longo de sua história, ele passou por estágios complicados em termos de popularidade. Além disso, ter sido renomeado várias vezes dificultou seu acompanhamento. Somente nos últimos anos foi chamado de "Deep Learning".</a:t>
            </a:r>
          </a:p>
        </p:txBody>
      </p:sp>
    </p:spTree>
    <p:extLst>
      <p:ext uri="{BB962C8B-B14F-4D97-AF65-F5344CB8AC3E}">
        <p14:creationId xmlns:p14="http://schemas.microsoft.com/office/powerpoint/2010/main" val="145369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369353" y="361950"/>
            <a:ext cx="8596668" cy="805277"/>
          </a:xfrm>
        </p:spPr>
        <p:txBody>
          <a:bodyPr>
            <a:normAutofit fontScale="90000"/>
          </a:bodyPr>
          <a:lstStyle/>
          <a:p>
            <a:pPr algn="ctr"/>
            <a:r>
              <a:rPr lang="pt-BR" dirty="0"/>
              <a:t>1ª Fase: Cyber Stage – Décadas de 40 a 60</a:t>
            </a:r>
          </a:p>
        </p:txBody>
      </p:sp>
      <p:sp>
        <p:nvSpPr>
          <p:cNvPr id="3" name="Espaço Reservado para Conteúdo 2">
            <a:extLst>
              <a:ext uri="{FF2B5EF4-FFF2-40B4-BE49-F238E27FC236}">
                <a16:creationId xmlns:a16="http://schemas.microsoft.com/office/drawing/2014/main" id="{EDF5B3AA-36F4-46AD-8DCF-C67F78BC77E6}"/>
              </a:ext>
            </a:extLst>
          </p:cNvPr>
          <p:cNvSpPr>
            <a:spLocks noGrp="1"/>
          </p:cNvSpPr>
          <p:nvPr>
            <p:ph idx="1"/>
          </p:nvPr>
        </p:nvSpPr>
        <p:spPr>
          <a:xfrm>
            <a:off x="369353" y="1414877"/>
            <a:ext cx="7654250" cy="5443123"/>
          </a:xfrm>
        </p:spPr>
        <p:txBody>
          <a:bodyPr>
            <a:normAutofit/>
          </a:bodyPr>
          <a:lstStyle/>
          <a:p>
            <a:pPr marL="0" indent="0" algn="just">
              <a:buNone/>
            </a:pPr>
            <a:r>
              <a:rPr lang="pt-BR" sz="2200" dirty="0"/>
              <a:t>	No início, essa primeira onda começou com os </a:t>
            </a:r>
            <a:r>
              <a:rPr lang="pt-BR" sz="2200" b="1" dirty="0"/>
              <a:t>estudos sobre o aprendizado biológico de McCulloch &amp; Pitts (1943) e Hebb (1949)</a:t>
            </a:r>
            <a:r>
              <a:rPr lang="pt-BR" sz="2200" dirty="0"/>
              <a:t> . Por sua vez, eles deram origem à sua implementação através de primeiros modelos, como o Perceptron Rosenblatt (1958), que permitiu o treinamento de um único neurônio.</a:t>
            </a:r>
          </a:p>
          <a:p>
            <a:pPr marL="0" indent="0" algn="just">
              <a:buNone/>
            </a:pPr>
            <a:r>
              <a:rPr lang="pt-BR" sz="2200" dirty="0"/>
              <a:t>	Eles usaram uma combinação de algoritmos e matemática que eles chamaram de “lógica de limiar” para imitar o processo de pensamento. </a:t>
            </a:r>
          </a:p>
          <a:p>
            <a:pPr marL="0" indent="0" algn="just">
              <a:buNone/>
            </a:pPr>
            <a:r>
              <a:rPr lang="pt-BR" sz="2200" dirty="0"/>
              <a:t>	Desde então, o Deep Learning evoluiu de forma constante, com apenas duas quebras significativas em seu desenvolvimento. Ambos estavam ligados aos infames invernos da Inteligência Artificial.</a:t>
            </a:r>
          </a:p>
        </p:txBody>
      </p:sp>
      <p:pic>
        <p:nvPicPr>
          <p:cNvPr id="1028" name="Picture 4" descr="Resultado de imagem para deep learning">
            <a:extLst>
              <a:ext uri="{FF2B5EF4-FFF2-40B4-BE49-F238E27FC236}">
                <a16:creationId xmlns:a16="http://schemas.microsoft.com/office/drawing/2014/main" id="{64F5689F-4C77-4C4B-9CCE-E495693D1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603" y="1850385"/>
            <a:ext cx="3989544" cy="3445516"/>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642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201084" y="247650"/>
            <a:ext cx="8695266" cy="1028700"/>
          </a:xfrm>
        </p:spPr>
        <p:txBody>
          <a:bodyPr>
            <a:normAutofit fontScale="90000"/>
          </a:bodyPr>
          <a:lstStyle/>
          <a:p>
            <a:pPr algn="ctr"/>
            <a:r>
              <a:rPr lang="pt-BR" dirty="0"/>
              <a:t>2ª Fase: Estágio do Conexionismo – Entre 1980 e 1995</a:t>
            </a:r>
          </a:p>
        </p:txBody>
      </p:sp>
      <p:sp>
        <p:nvSpPr>
          <p:cNvPr id="3" name="Espaço Reservado para Conteúdo 2">
            <a:extLst>
              <a:ext uri="{FF2B5EF4-FFF2-40B4-BE49-F238E27FC236}">
                <a16:creationId xmlns:a16="http://schemas.microsoft.com/office/drawing/2014/main" id="{EDF5B3AA-36F4-46AD-8DCF-C67F78BC77E6}"/>
              </a:ext>
            </a:extLst>
          </p:cNvPr>
          <p:cNvSpPr>
            <a:spLocks noGrp="1"/>
          </p:cNvSpPr>
          <p:nvPr>
            <p:ph idx="1"/>
          </p:nvPr>
        </p:nvSpPr>
        <p:spPr>
          <a:xfrm>
            <a:off x="369353" y="1414877"/>
            <a:ext cx="8695266" cy="5443123"/>
          </a:xfrm>
        </p:spPr>
        <p:txBody>
          <a:bodyPr>
            <a:normAutofit/>
          </a:bodyPr>
          <a:lstStyle/>
          <a:p>
            <a:pPr marL="0" indent="0" algn="just">
              <a:buNone/>
            </a:pPr>
            <a:r>
              <a:rPr lang="pt-BR" dirty="0"/>
              <a:t>	</a:t>
            </a:r>
            <a:r>
              <a:rPr lang="pt-BR" sz="2400" dirty="0"/>
              <a:t>Foi nessa época que o conceito de retropropagação surgiu com a chegada de Rummelhart et al (1986) . Essas ferramentas </a:t>
            </a:r>
            <a:r>
              <a:rPr lang="pt-BR" sz="2400" b="1" dirty="0"/>
              <a:t>são usadas maciçamente no treinamento de redes neurais</a:t>
            </a:r>
            <a:r>
              <a:rPr lang="pt-BR" sz="2400" dirty="0"/>
              <a:t>. </a:t>
            </a:r>
          </a:p>
          <a:p>
            <a:pPr marL="0" indent="0" algn="just">
              <a:buNone/>
            </a:pPr>
            <a:r>
              <a:rPr lang="pt-BR" sz="2400" dirty="0"/>
              <a:t>	Tudo isso para calcular os pesos dos neurônios correspondentes às diferentes camadas deles.</a:t>
            </a:r>
          </a:p>
        </p:txBody>
      </p:sp>
      <p:pic>
        <p:nvPicPr>
          <p:cNvPr id="5" name="Picture 4">
            <a:extLst>
              <a:ext uri="{FF2B5EF4-FFF2-40B4-BE49-F238E27FC236}">
                <a16:creationId xmlns:a16="http://schemas.microsoft.com/office/drawing/2014/main" id="{55E6E0EB-08BF-4774-B088-42402FDB3EB0}"/>
              </a:ext>
            </a:extLst>
          </p:cNvPr>
          <p:cNvPicPr>
            <a:picLocks noChangeAspect="1"/>
          </p:cNvPicPr>
          <p:nvPr/>
        </p:nvPicPr>
        <p:blipFill>
          <a:blip r:embed="rId2"/>
          <a:stretch>
            <a:fillRect/>
          </a:stretch>
        </p:blipFill>
        <p:spPr>
          <a:xfrm>
            <a:off x="8750104" y="3757700"/>
            <a:ext cx="2858862" cy="2641633"/>
          </a:xfrm>
          <a:prstGeom prst="rect">
            <a:avLst/>
          </a:prstGeom>
          <a:ln>
            <a:noFill/>
          </a:ln>
          <a:effectLst>
            <a:softEdge rad="112500"/>
          </a:effectLst>
        </p:spPr>
      </p:pic>
    </p:spTree>
    <p:extLst>
      <p:ext uri="{BB962C8B-B14F-4D97-AF65-F5344CB8AC3E}">
        <p14:creationId xmlns:p14="http://schemas.microsoft.com/office/powerpoint/2010/main" val="273216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841085-1E82-487E-9BF7-4704D36C7934}"/>
              </a:ext>
            </a:extLst>
          </p:cNvPr>
          <p:cNvSpPr>
            <a:spLocks noGrp="1"/>
          </p:cNvSpPr>
          <p:nvPr>
            <p:ph type="title"/>
          </p:nvPr>
        </p:nvSpPr>
        <p:spPr>
          <a:xfrm>
            <a:off x="304800" y="525723"/>
            <a:ext cx="9438216" cy="805277"/>
          </a:xfrm>
        </p:spPr>
        <p:txBody>
          <a:bodyPr>
            <a:normAutofit fontScale="90000"/>
          </a:bodyPr>
          <a:lstStyle/>
          <a:p>
            <a:pPr algn="ctr"/>
            <a:r>
              <a:rPr lang="pt-BR" dirty="0"/>
              <a:t>3ª Fase: Estágio como Deep Learning – a partir de 2006</a:t>
            </a:r>
          </a:p>
        </p:txBody>
      </p:sp>
      <p:sp>
        <p:nvSpPr>
          <p:cNvPr id="3" name="Espaço Reservado para Conteúdo 2">
            <a:extLst>
              <a:ext uri="{FF2B5EF4-FFF2-40B4-BE49-F238E27FC236}">
                <a16:creationId xmlns:a16="http://schemas.microsoft.com/office/drawing/2014/main" id="{EDF5B3AA-36F4-46AD-8DCF-C67F78BC77E6}"/>
              </a:ext>
            </a:extLst>
          </p:cNvPr>
          <p:cNvSpPr>
            <a:spLocks noGrp="1"/>
          </p:cNvSpPr>
          <p:nvPr>
            <p:ph idx="1"/>
          </p:nvPr>
        </p:nvSpPr>
        <p:spPr>
          <a:xfrm>
            <a:off x="304800" y="1610436"/>
            <a:ext cx="9438216" cy="5095163"/>
          </a:xfrm>
        </p:spPr>
        <p:txBody>
          <a:bodyPr>
            <a:normAutofit/>
          </a:bodyPr>
          <a:lstStyle/>
          <a:p>
            <a:pPr marL="0" indent="0" algn="just">
              <a:buNone/>
            </a:pPr>
            <a:r>
              <a:rPr lang="pt-BR" sz="2200" dirty="0"/>
              <a:t>	Como historicamente alguns dos primeiros modelos foram criados para imitar o aprendizado biológico, o termo Redes Neurais Artificiais (RNA) tem sido cada vez mais vinculado ao Aprendizado Profundo. No entanto, embora os modelos de Aprendizado Profundo sejam inspirados pelo cérebro biológico, eles não foram projetados para serem uma representação realista. </a:t>
            </a:r>
          </a:p>
          <a:p>
            <a:pPr marL="0" indent="0" algn="just">
              <a:buNone/>
            </a:pPr>
            <a:r>
              <a:rPr lang="pt-BR" sz="2200" dirty="0"/>
              <a:t>	</a:t>
            </a:r>
          </a:p>
          <a:p>
            <a:pPr marL="0" indent="0" algn="just">
              <a:buNone/>
            </a:pPr>
            <a:r>
              <a:rPr lang="pt-BR" sz="2200" dirty="0"/>
              <a:t>	Hoje, o Deep Learning não está mais tão relacionado à perspectiva neurocientífica. Agora, este estudo trabalha mais com o tipo de aprendizado que propõe através de vários níveis de composição. Devemos pensar que essa disciplina procura fornecer uma solução para o fato de que existem máquinas que superam nossas mentes em tarefas formais ou abstratas.</a:t>
            </a:r>
          </a:p>
        </p:txBody>
      </p:sp>
    </p:spTree>
    <p:extLst>
      <p:ext uri="{BB962C8B-B14F-4D97-AF65-F5344CB8AC3E}">
        <p14:creationId xmlns:p14="http://schemas.microsoft.com/office/powerpoint/2010/main" val="2920920055"/>
      </p:ext>
    </p:extLst>
  </p:cSld>
  <p:clrMapOvr>
    <a:masterClrMapping/>
  </p:clrMapOvr>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436</TotalTime>
  <Words>1283</Words>
  <Application>Microsoft Office PowerPoint</Application>
  <PresentationFormat>Widescreen</PresentationFormat>
  <Paragraphs>89</Paragraphs>
  <Slides>28</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28</vt:i4>
      </vt:variant>
    </vt:vector>
  </HeadingPairs>
  <TitlesOfParts>
    <vt:vector size="32" baseType="lpstr">
      <vt:lpstr>Arial</vt:lpstr>
      <vt:lpstr>Trebuchet MS</vt:lpstr>
      <vt:lpstr>Wingdings 3</vt:lpstr>
      <vt:lpstr>Facetado</vt:lpstr>
      <vt:lpstr>Deep Learning</vt:lpstr>
      <vt:lpstr>Introdução</vt:lpstr>
      <vt:lpstr>Apresentação do PowerPoint</vt:lpstr>
      <vt:lpstr>O que é Deep Learning?</vt:lpstr>
      <vt:lpstr>Conceitos e métodos de funcionamento</vt:lpstr>
      <vt:lpstr>Origem Histórica</vt:lpstr>
      <vt:lpstr>1ª Fase: Cyber Stage – Décadas de 40 a 60</vt:lpstr>
      <vt:lpstr>2ª Fase: Estágio do Conexionismo – Entre 1980 e 1995</vt:lpstr>
      <vt:lpstr>3ª Fase: Estágio como Deep Learning – a partir de 2006</vt:lpstr>
      <vt:lpstr>Como funciona a Deep Learning:   -Poder computacional: </vt:lpstr>
      <vt:lpstr>Como funciona a Deep Learning:  </vt:lpstr>
      <vt:lpstr>Como funciona a Deep Learning:  </vt:lpstr>
      <vt:lpstr>Como funciona a Deep Learning:  </vt:lpstr>
      <vt:lpstr>Apresentação do PowerPoint</vt:lpstr>
      <vt:lpstr>Apresentação do PowerPoint</vt:lpstr>
      <vt:lpstr>Redes neurais convolucionais (CNN):</vt:lpstr>
      <vt:lpstr>Redes neurais convolucionais (CNN):</vt:lpstr>
      <vt:lpstr>Redes neurais convolucionais (CNN):</vt:lpstr>
      <vt:lpstr>Convoluções: </vt:lpstr>
      <vt:lpstr>Padding:</vt:lpstr>
      <vt:lpstr>Função de ativação: ReLU (unidade linear retificada)</vt:lpstr>
      <vt:lpstr>Pooling:</vt:lpstr>
      <vt:lpstr>Apresentação do PowerPoint</vt:lpstr>
      <vt:lpstr>Exemplo prático: </vt:lpstr>
      <vt:lpstr>Exemplos de aplicações da tecnologia</vt:lpstr>
      <vt:lpstr>Curiosidades</vt:lpstr>
      <vt:lpstr>Conclusão</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Matheus Nunes</dc:creator>
  <cp:lastModifiedBy>Djalma Almeida Neto</cp:lastModifiedBy>
  <cp:revision>33</cp:revision>
  <dcterms:created xsi:type="dcterms:W3CDTF">2019-11-05T20:46:24Z</dcterms:created>
  <dcterms:modified xsi:type="dcterms:W3CDTF">2019-11-13T03:20:10Z</dcterms:modified>
</cp:coreProperties>
</file>