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0"/>
  </p:notesMasterIdLst>
  <p:handoutMasterIdLst>
    <p:handoutMasterId r:id="rId31"/>
  </p:handoutMasterIdLst>
  <p:sldIdLst>
    <p:sldId id="257" r:id="rId5"/>
    <p:sldId id="389" r:id="rId6"/>
    <p:sldId id="317" r:id="rId7"/>
    <p:sldId id="277" r:id="rId8"/>
    <p:sldId id="278" r:id="rId9"/>
    <p:sldId id="392" r:id="rId10"/>
    <p:sldId id="393" r:id="rId11"/>
    <p:sldId id="394" r:id="rId12"/>
    <p:sldId id="395" r:id="rId13"/>
    <p:sldId id="396" r:id="rId14"/>
    <p:sldId id="410"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3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AC8C5-65DC-4DDC-8AB9-81F999780D1B}" v="1" dt="2022-03-18T17:42:01.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2" d="100"/>
          <a:sy n="72" d="100"/>
        </p:scale>
        <p:origin x="660"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jamel Ayari" userId="cf32446f527d308d" providerId="LiveId" clId="{328AC8C5-65DC-4DDC-8AB9-81F999780D1B}"/>
    <pc:docChg chg="undo custSel addSld delSld modSld sldOrd">
      <pc:chgData name="Djamel Ayari" userId="cf32446f527d308d" providerId="LiveId" clId="{328AC8C5-65DC-4DDC-8AB9-81F999780D1B}" dt="2022-03-18T18:25:11.983" v="555" actId="20577"/>
      <pc:docMkLst>
        <pc:docMk/>
      </pc:docMkLst>
      <pc:sldChg chg="del">
        <pc:chgData name="Djamel Ayari" userId="cf32446f527d308d" providerId="LiveId" clId="{328AC8C5-65DC-4DDC-8AB9-81F999780D1B}" dt="2022-03-11T19:44:18.531" v="429" actId="47"/>
        <pc:sldMkLst>
          <pc:docMk/>
          <pc:sldMk cId="2979876663" sldId="268"/>
        </pc:sldMkLst>
      </pc:sldChg>
      <pc:sldChg chg="del">
        <pc:chgData name="Djamel Ayari" userId="cf32446f527d308d" providerId="LiveId" clId="{328AC8C5-65DC-4DDC-8AB9-81F999780D1B}" dt="2022-03-11T19:44:18.531" v="429" actId="47"/>
        <pc:sldMkLst>
          <pc:docMk/>
          <pc:sldMk cId="3891345585" sldId="270"/>
        </pc:sldMkLst>
      </pc:sldChg>
      <pc:sldChg chg="del">
        <pc:chgData name="Djamel Ayari" userId="cf32446f527d308d" providerId="LiveId" clId="{328AC8C5-65DC-4DDC-8AB9-81F999780D1B}" dt="2022-03-11T19:44:18.531" v="429" actId="47"/>
        <pc:sldMkLst>
          <pc:docMk/>
          <pc:sldMk cId="2624630061" sldId="272"/>
        </pc:sldMkLst>
      </pc:sldChg>
      <pc:sldChg chg="addSp delSp modSp mod">
        <pc:chgData name="Djamel Ayari" userId="cf32446f527d308d" providerId="LiveId" clId="{328AC8C5-65DC-4DDC-8AB9-81F999780D1B}" dt="2022-03-18T18:21:14.156" v="481" actId="1076"/>
        <pc:sldMkLst>
          <pc:docMk/>
          <pc:sldMk cId="3740286033" sldId="277"/>
        </pc:sldMkLst>
        <pc:picChg chg="add del mod">
          <ac:chgData name="Djamel Ayari" userId="cf32446f527d308d" providerId="LiveId" clId="{328AC8C5-65DC-4DDC-8AB9-81F999780D1B}" dt="2022-03-18T18:21:10.991" v="479" actId="478"/>
          <ac:picMkLst>
            <pc:docMk/>
            <pc:sldMk cId="3740286033" sldId="277"/>
            <ac:picMk id="3" creationId="{5F5E5460-D999-4D91-A86E-AEEF053E5CA4}"/>
          </ac:picMkLst>
        </pc:picChg>
        <pc:picChg chg="add mod">
          <ac:chgData name="Djamel Ayari" userId="cf32446f527d308d" providerId="LiveId" clId="{328AC8C5-65DC-4DDC-8AB9-81F999780D1B}" dt="2022-03-18T18:21:14.156" v="481" actId="1076"/>
          <ac:picMkLst>
            <pc:docMk/>
            <pc:sldMk cId="3740286033" sldId="277"/>
            <ac:picMk id="4" creationId="{2DAE5EF2-D9B9-4A58-81E7-65F0FAAB02A8}"/>
          </ac:picMkLst>
        </pc:picChg>
        <pc:picChg chg="del">
          <ac:chgData name="Djamel Ayari" userId="cf32446f527d308d" providerId="LiveId" clId="{328AC8C5-65DC-4DDC-8AB9-81F999780D1B}" dt="2022-03-18T17:36:53.474" v="437" actId="478"/>
          <ac:picMkLst>
            <pc:docMk/>
            <pc:sldMk cId="3740286033" sldId="277"/>
            <ac:picMk id="9" creationId="{30B9E102-2EC1-418A-9F19-588E8CB3A175}"/>
          </ac:picMkLst>
        </pc:picChg>
      </pc:sldChg>
      <pc:sldChg chg="del">
        <pc:chgData name="Djamel Ayari" userId="cf32446f527d308d" providerId="LiveId" clId="{328AC8C5-65DC-4DDC-8AB9-81F999780D1B}" dt="2022-03-11T19:44:18.531" v="429" actId="47"/>
        <pc:sldMkLst>
          <pc:docMk/>
          <pc:sldMk cId="395518310" sldId="279"/>
        </pc:sldMkLst>
      </pc:sldChg>
      <pc:sldChg chg="del">
        <pc:chgData name="Djamel Ayari" userId="cf32446f527d308d" providerId="LiveId" clId="{328AC8C5-65DC-4DDC-8AB9-81F999780D1B}" dt="2022-03-11T19:44:18.531" v="429" actId="47"/>
        <pc:sldMkLst>
          <pc:docMk/>
          <pc:sldMk cId="1420547054" sldId="281"/>
        </pc:sldMkLst>
      </pc:sldChg>
      <pc:sldChg chg="del">
        <pc:chgData name="Djamel Ayari" userId="cf32446f527d308d" providerId="LiveId" clId="{328AC8C5-65DC-4DDC-8AB9-81F999780D1B}" dt="2022-03-11T19:44:21.548" v="430" actId="47"/>
        <pc:sldMkLst>
          <pc:docMk/>
          <pc:sldMk cId="3521561301" sldId="321"/>
        </pc:sldMkLst>
      </pc:sldChg>
      <pc:sldChg chg="addSp delSp modSp add mod">
        <pc:chgData name="Djamel Ayari" userId="cf32446f527d308d" providerId="LiveId" clId="{328AC8C5-65DC-4DDC-8AB9-81F999780D1B}" dt="2022-03-18T18:25:11.983" v="555" actId="20577"/>
        <pc:sldMkLst>
          <pc:docMk/>
          <pc:sldMk cId="518161386" sldId="396"/>
        </pc:sldMkLst>
        <pc:spChg chg="mod">
          <ac:chgData name="Djamel Ayari" userId="cf32446f527d308d" providerId="LiveId" clId="{328AC8C5-65DC-4DDC-8AB9-81F999780D1B}" dt="2022-03-18T17:39:32.398" v="472" actId="20577"/>
          <ac:spMkLst>
            <pc:docMk/>
            <pc:sldMk cId="518161386" sldId="396"/>
            <ac:spMk id="2" creationId="{FCB102D8-1D22-4940-AF19-07CF3A0DC5F4}"/>
          </ac:spMkLst>
        </pc:spChg>
        <pc:spChg chg="mod">
          <ac:chgData name="Djamel Ayari" userId="cf32446f527d308d" providerId="LiveId" clId="{328AC8C5-65DC-4DDC-8AB9-81F999780D1B}" dt="2022-03-18T18:25:11.983" v="555" actId="20577"/>
          <ac:spMkLst>
            <pc:docMk/>
            <pc:sldMk cId="518161386" sldId="396"/>
            <ac:spMk id="9" creationId="{A5FAACE5-1D8E-428F-97A6-341FF36170A7}"/>
          </ac:spMkLst>
        </pc:spChg>
        <pc:picChg chg="add del mod">
          <ac:chgData name="Djamel Ayari" userId="cf32446f527d308d" providerId="LiveId" clId="{328AC8C5-65DC-4DDC-8AB9-81F999780D1B}" dt="2022-03-18T17:38:32.976" v="439" actId="478"/>
          <ac:picMkLst>
            <pc:docMk/>
            <pc:sldMk cId="518161386" sldId="396"/>
            <ac:picMk id="4" creationId="{3B244AC6-5D05-4328-B20C-74145F211E06}"/>
          </ac:picMkLst>
        </pc:picChg>
        <pc:picChg chg="add mod">
          <ac:chgData name="Djamel Ayari" userId="cf32446f527d308d" providerId="LiveId" clId="{328AC8C5-65DC-4DDC-8AB9-81F999780D1B}" dt="2022-03-18T17:38:39.408" v="442" actId="14100"/>
          <ac:picMkLst>
            <pc:docMk/>
            <pc:sldMk cId="518161386" sldId="396"/>
            <ac:picMk id="5" creationId="{74F57EA7-A96D-4989-B626-51C8A29C37B1}"/>
          </ac:picMkLst>
        </pc:picChg>
        <pc:picChg chg="del">
          <ac:chgData name="Djamel Ayari" userId="cf32446f527d308d" providerId="LiveId" clId="{328AC8C5-65DC-4DDC-8AB9-81F999780D1B}" dt="2022-03-11T19:34:41.945" v="9" actId="478"/>
          <ac:picMkLst>
            <pc:docMk/>
            <pc:sldMk cId="518161386" sldId="396"/>
            <ac:picMk id="5" creationId="{B1C750F3-F312-4C72-8EF0-B64BC469CA82}"/>
          </ac:picMkLst>
        </pc:picChg>
      </pc:sldChg>
      <pc:sldChg chg="addSp delSp modSp add mod">
        <pc:chgData name="Djamel Ayari" userId="cf32446f527d308d" providerId="LiveId" clId="{328AC8C5-65DC-4DDC-8AB9-81F999780D1B}" dt="2022-03-11T19:37:10.987" v="353" actId="20577"/>
        <pc:sldMkLst>
          <pc:docMk/>
          <pc:sldMk cId="740373905" sldId="397"/>
        </pc:sldMkLst>
        <pc:spChg chg="mod">
          <ac:chgData name="Djamel Ayari" userId="cf32446f527d308d" providerId="LiveId" clId="{328AC8C5-65DC-4DDC-8AB9-81F999780D1B}" dt="2022-03-11T19:36:43.701" v="301" actId="20577"/>
          <ac:spMkLst>
            <pc:docMk/>
            <pc:sldMk cId="740373905" sldId="397"/>
            <ac:spMk id="2" creationId="{FCB102D8-1D22-4940-AF19-07CF3A0DC5F4}"/>
          </ac:spMkLst>
        </pc:spChg>
        <pc:spChg chg="mod">
          <ac:chgData name="Djamel Ayari" userId="cf32446f527d308d" providerId="LiveId" clId="{328AC8C5-65DC-4DDC-8AB9-81F999780D1B}" dt="2022-03-11T19:37:10.987" v="353" actId="20577"/>
          <ac:spMkLst>
            <pc:docMk/>
            <pc:sldMk cId="740373905" sldId="397"/>
            <ac:spMk id="9" creationId="{A5FAACE5-1D8E-428F-97A6-341FF36170A7}"/>
          </ac:spMkLst>
        </pc:spChg>
        <pc:picChg chg="del">
          <ac:chgData name="Djamel Ayari" userId="cf32446f527d308d" providerId="LiveId" clId="{328AC8C5-65DC-4DDC-8AB9-81F999780D1B}" dt="2022-03-11T19:36:45.745" v="302" actId="478"/>
          <ac:picMkLst>
            <pc:docMk/>
            <pc:sldMk cId="740373905" sldId="397"/>
            <ac:picMk id="4" creationId="{3B244AC6-5D05-4328-B20C-74145F211E06}"/>
          </ac:picMkLst>
        </pc:picChg>
        <pc:picChg chg="add mod">
          <ac:chgData name="Djamel Ayari" userId="cf32446f527d308d" providerId="LiveId" clId="{328AC8C5-65DC-4DDC-8AB9-81F999780D1B}" dt="2022-03-11T19:36:49.310" v="304" actId="1076"/>
          <ac:picMkLst>
            <pc:docMk/>
            <pc:sldMk cId="740373905" sldId="397"/>
            <ac:picMk id="5" creationId="{04EF6BD9-A49A-4DB3-B4ED-B846AAB7AB71}"/>
          </ac:picMkLst>
        </pc:picChg>
      </pc:sldChg>
      <pc:sldChg chg="modSp add mod ord">
        <pc:chgData name="Djamel Ayari" userId="cf32446f527d308d" providerId="LiveId" clId="{328AC8C5-65DC-4DDC-8AB9-81F999780D1B}" dt="2022-03-11T19:39:15.577" v="366" actId="20577"/>
        <pc:sldMkLst>
          <pc:docMk/>
          <pc:sldMk cId="575862120" sldId="398"/>
        </pc:sldMkLst>
        <pc:spChg chg="mod">
          <ac:chgData name="Djamel Ayari" userId="cf32446f527d308d" providerId="LiveId" clId="{328AC8C5-65DC-4DDC-8AB9-81F999780D1B}" dt="2022-03-11T19:39:15.577" v="366" actId="20577"/>
          <ac:spMkLst>
            <pc:docMk/>
            <pc:sldMk cId="575862120" sldId="398"/>
            <ac:spMk id="15" creationId="{40F1DF5B-353A-4270-8C10-6A1509441174}"/>
          </ac:spMkLst>
        </pc:spChg>
      </pc:sldChg>
      <pc:sldChg chg="addSp delSp modSp add mod ord">
        <pc:chgData name="Djamel Ayari" userId="cf32446f527d308d" providerId="LiveId" clId="{328AC8C5-65DC-4DDC-8AB9-81F999780D1B}" dt="2022-03-11T19:43:22.755" v="412" actId="1076"/>
        <pc:sldMkLst>
          <pc:docMk/>
          <pc:sldMk cId="2891783568" sldId="399"/>
        </pc:sldMkLst>
        <pc:spChg chg="mod">
          <ac:chgData name="Djamel Ayari" userId="cf32446f527d308d" providerId="LiveId" clId="{328AC8C5-65DC-4DDC-8AB9-81F999780D1B}" dt="2022-03-11T19:39:39.666" v="390" actId="20577"/>
          <ac:spMkLst>
            <pc:docMk/>
            <pc:sldMk cId="2891783568" sldId="399"/>
            <ac:spMk id="2" creationId="{FCB102D8-1D22-4940-AF19-07CF3A0DC5F4}"/>
          </ac:spMkLst>
        </pc:spChg>
        <pc:spChg chg="add mod">
          <ac:chgData name="Djamel Ayari" userId="cf32446f527d308d" providerId="LiveId" clId="{328AC8C5-65DC-4DDC-8AB9-81F999780D1B}" dt="2022-03-11T19:43:22.755" v="412" actId="1076"/>
          <ac:spMkLst>
            <pc:docMk/>
            <pc:sldMk cId="2891783568" sldId="399"/>
            <ac:spMk id="6" creationId="{A32C537C-86CB-4E93-BEC3-2D5B8708F19C}"/>
          </ac:spMkLst>
        </pc:spChg>
        <pc:spChg chg="del mod">
          <ac:chgData name="Djamel Ayari" userId="cf32446f527d308d" providerId="LiveId" clId="{328AC8C5-65DC-4DDC-8AB9-81F999780D1B}" dt="2022-03-11T19:39:43.829" v="394"/>
          <ac:spMkLst>
            <pc:docMk/>
            <pc:sldMk cId="2891783568" sldId="399"/>
            <ac:spMk id="9" creationId="{A5FAACE5-1D8E-428F-97A6-341FF36170A7}"/>
          </ac:spMkLst>
        </pc:spChg>
        <pc:picChg chg="del">
          <ac:chgData name="Djamel Ayari" userId="cf32446f527d308d" providerId="LiveId" clId="{328AC8C5-65DC-4DDC-8AB9-81F999780D1B}" dt="2022-03-11T19:39:41.764" v="391" actId="478"/>
          <ac:picMkLst>
            <pc:docMk/>
            <pc:sldMk cId="2891783568" sldId="399"/>
            <ac:picMk id="5" creationId="{04EF6BD9-A49A-4DB3-B4ED-B846AAB7AB71}"/>
          </ac:picMkLst>
        </pc:picChg>
      </pc:sldChg>
      <pc:sldChg chg="modSp add mod ord">
        <pc:chgData name="Djamel Ayari" userId="cf32446f527d308d" providerId="LiveId" clId="{328AC8C5-65DC-4DDC-8AB9-81F999780D1B}" dt="2022-03-11T19:43:52.518" v="425" actId="20577"/>
        <pc:sldMkLst>
          <pc:docMk/>
          <pc:sldMk cId="427626007" sldId="400"/>
        </pc:sldMkLst>
        <pc:spChg chg="mod">
          <ac:chgData name="Djamel Ayari" userId="cf32446f527d308d" providerId="LiveId" clId="{328AC8C5-65DC-4DDC-8AB9-81F999780D1B}" dt="2022-03-11T19:43:52.518" v="425" actId="20577"/>
          <ac:spMkLst>
            <pc:docMk/>
            <pc:sldMk cId="427626007" sldId="400"/>
            <ac:spMk id="15" creationId="{40F1DF5B-353A-4270-8C10-6A1509441174}"/>
          </ac:spMkLst>
        </pc:spChg>
      </pc:sldChg>
      <pc:sldChg chg="addSp delSp modSp add mod ord">
        <pc:chgData name="Djamel Ayari" userId="cf32446f527d308d" providerId="LiveId" clId="{328AC8C5-65DC-4DDC-8AB9-81F999780D1B}" dt="2022-03-18T17:42:39.428" v="478" actId="20577"/>
        <pc:sldMkLst>
          <pc:docMk/>
          <pc:sldMk cId="2097518732" sldId="401"/>
        </pc:sldMkLst>
        <pc:spChg chg="mod">
          <ac:chgData name="Djamel Ayari" userId="cf32446f527d308d" providerId="LiveId" clId="{328AC8C5-65DC-4DDC-8AB9-81F999780D1B}" dt="2022-03-18T17:42:39.428" v="478" actId="20577"/>
          <ac:spMkLst>
            <pc:docMk/>
            <pc:sldMk cId="2097518732" sldId="401"/>
            <ac:spMk id="2" creationId="{FCB102D8-1D22-4940-AF19-07CF3A0DC5F4}"/>
          </ac:spMkLst>
        </pc:spChg>
        <pc:spChg chg="add del">
          <ac:chgData name="Djamel Ayari" userId="cf32446f527d308d" providerId="LiveId" clId="{328AC8C5-65DC-4DDC-8AB9-81F999780D1B}" dt="2022-03-11T19:45:18.900" v="432" actId="22"/>
          <ac:spMkLst>
            <pc:docMk/>
            <pc:sldMk cId="2097518732" sldId="401"/>
            <ac:spMk id="6" creationId="{E47C9794-A06A-4D29-BF58-475B6BD94EB4}"/>
          </ac:spMkLst>
        </pc:spChg>
        <pc:spChg chg="del mod">
          <ac:chgData name="Djamel Ayari" userId="cf32446f527d308d" providerId="LiveId" clId="{328AC8C5-65DC-4DDC-8AB9-81F999780D1B}" dt="2022-03-11T19:45:22.465" v="435" actId="478"/>
          <ac:spMkLst>
            <pc:docMk/>
            <pc:sldMk cId="2097518732" sldId="401"/>
            <ac:spMk id="9" creationId="{A5FAACE5-1D8E-428F-97A6-341FF36170A7}"/>
          </ac:spMkLst>
        </pc:spChg>
        <pc:picChg chg="del">
          <ac:chgData name="Djamel Ayari" userId="cf32446f527d308d" providerId="LiveId" clId="{328AC8C5-65DC-4DDC-8AB9-81F999780D1B}" dt="2022-03-11T19:45:20.641" v="433" actId="478"/>
          <ac:picMkLst>
            <pc:docMk/>
            <pc:sldMk cId="2097518732" sldId="401"/>
            <ac:picMk id="5" creationId="{04EF6BD9-A49A-4DB3-B4ED-B846AAB7AB71}"/>
          </ac:picMkLst>
        </pc:picChg>
      </pc:sldChg>
      <pc:sldChg chg="modSp mod">
        <pc:chgData name="Djamel Ayari" userId="cf32446f527d308d" providerId="LiveId" clId="{328AC8C5-65DC-4DDC-8AB9-81F999780D1B}" dt="2022-03-18T17:42:36.821" v="476" actId="20577"/>
        <pc:sldMkLst>
          <pc:docMk/>
          <pc:sldMk cId="70359783" sldId="402"/>
        </pc:sldMkLst>
        <pc:spChg chg="mod">
          <ac:chgData name="Djamel Ayari" userId="cf32446f527d308d" providerId="LiveId" clId="{328AC8C5-65DC-4DDC-8AB9-81F999780D1B}" dt="2022-03-18T17:42:36.821" v="476" actId="20577"/>
          <ac:spMkLst>
            <pc:docMk/>
            <pc:sldMk cId="70359783" sldId="402"/>
            <ac:spMk id="2" creationId="{FCB102D8-1D22-4940-AF19-07CF3A0DC5F4}"/>
          </ac:spMkLst>
        </pc:spChg>
      </pc:sldChg>
      <pc:sldChg chg="addSp delSp modSp add mod">
        <pc:chgData name="Djamel Ayari" userId="cf32446f527d308d" providerId="LiveId" clId="{328AC8C5-65DC-4DDC-8AB9-81F999780D1B}" dt="2022-03-18T18:23:05.708" v="540" actId="20577"/>
        <pc:sldMkLst>
          <pc:docMk/>
          <pc:sldMk cId="3328688595" sldId="410"/>
        </pc:sldMkLst>
        <pc:spChg chg="mod">
          <ac:chgData name="Djamel Ayari" userId="cf32446f527d308d" providerId="LiveId" clId="{328AC8C5-65DC-4DDC-8AB9-81F999780D1B}" dt="2022-03-18T18:21:49.992" v="485" actId="20577"/>
          <ac:spMkLst>
            <pc:docMk/>
            <pc:sldMk cId="3328688595" sldId="410"/>
            <ac:spMk id="2" creationId="{FCB102D8-1D22-4940-AF19-07CF3A0DC5F4}"/>
          </ac:spMkLst>
        </pc:spChg>
        <pc:spChg chg="mod">
          <ac:chgData name="Djamel Ayari" userId="cf32446f527d308d" providerId="LiveId" clId="{328AC8C5-65DC-4DDC-8AB9-81F999780D1B}" dt="2022-03-18T18:23:05.708" v="540" actId="20577"/>
          <ac:spMkLst>
            <pc:docMk/>
            <pc:sldMk cId="3328688595" sldId="410"/>
            <ac:spMk id="9" creationId="{A5FAACE5-1D8E-428F-97A6-341FF36170A7}"/>
          </ac:spMkLst>
        </pc:spChg>
        <pc:picChg chg="add mod">
          <ac:chgData name="Djamel Ayari" userId="cf32446f527d308d" providerId="LiveId" clId="{328AC8C5-65DC-4DDC-8AB9-81F999780D1B}" dt="2022-03-18T18:22:40.235" v="490" actId="14100"/>
          <ac:picMkLst>
            <pc:docMk/>
            <pc:sldMk cId="3328688595" sldId="410"/>
            <ac:picMk id="4" creationId="{903ADF1B-8742-4C8C-AEE3-FF0DCA23FABF}"/>
          </ac:picMkLst>
        </pc:picChg>
        <pc:picChg chg="del">
          <ac:chgData name="Djamel Ayari" userId="cf32446f527d308d" providerId="LiveId" clId="{328AC8C5-65DC-4DDC-8AB9-81F999780D1B}" dt="2022-03-18T18:22:34.215" v="486" actId="478"/>
          <ac:picMkLst>
            <pc:docMk/>
            <pc:sldMk cId="3328688595" sldId="410"/>
            <ac:picMk id="5" creationId="{74F57EA7-A96D-4989-B626-51C8A29C37B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6392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5411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a:t>
            </a:r>
            <a:r>
              <a:rPr lang="en-US" dirty="0" err="1"/>
              <a:t>Projet</a:t>
            </a:r>
            <a:r>
              <a:rPr lang="en-US" dirty="0"/>
              <a:t> 7</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6, 7 </a:t>
            </a:r>
            <a:r>
              <a:rPr lang="en-US" dirty="0" err="1"/>
              <a:t>ème</a:t>
            </a:r>
            <a:r>
              <a:rPr lang="en-US" dirty="0"/>
              <a:t> étape</a:t>
            </a:r>
          </a:p>
        </p:txBody>
      </p:sp>
      <p:sp>
        <p:nvSpPr>
          <p:cNvPr id="9" name="TextBox 8">
            <a:extLst>
              <a:ext uri="{FF2B5EF4-FFF2-40B4-BE49-F238E27FC236}">
                <a16:creationId xmlns:a16="http://schemas.microsoft.com/office/drawing/2014/main" id="{A5FAACE5-1D8E-428F-97A6-341FF36170A7}"/>
              </a:ext>
            </a:extLst>
          </p:cNvPr>
          <p:cNvSpPr txBox="1"/>
          <p:nvPr/>
        </p:nvSpPr>
        <p:spPr>
          <a:xfrm>
            <a:off x="5378548" y="2895119"/>
            <a:ext cx="4586068" cy="923330"/>
          </a:xfrm>
          <a:prstGeom prst="rect">
            <a:avLst/>
          </a:prstGeom>
          <a:noFill/>
        </p:spPr>
        <p:txBody>
          <a:bodyPr wrap="square" rtlCol="0">
            <a:spAutoFit/>
          </a:bodyPr>
          <a:lstStyle/>
          <a:p>
            <a:r>
              <a:rPr lang="en-US" dirty="0"/>
              <a:t>Imputation des </a:t>
            </a:r>
            <a:r>
              <a:rPr lang="en-US" dirty="0" err="1"/>
              <a:t>valeurs</a:t>
            </a:r>
            <a:r>
              <a:rPr lang="en-US" dirty="0"/>
              <a:t> </a:t>
            </a:r>
            <a:r>
              <a:rPr lang="en-US" dirty="0" err="1"/>
              <a:t>manquantes</a:t>
            </a:r>
            <a:r>
              <a:rPr lang="en-US" dirty="0"/>
              <a:t> pour les </a:t>
            </a:r>
            <a:r>
              <a:rPr lang="en-US" dirty="0" err="1"/>
              <a:t>colonnes</a:t>
            </a:r>
            <a:r>
              <a:rPr lang="en-US" dirty="0"/>
              <a:t> “Promotion”, “Augmentation” et suppression de “Etat Civil”.</a:t>
            </a:r>
          </a:p>
        </p:txBody>
      </p:sp>
      <p:pic>
        <p:nvPicPr>
          <p:cNvPr id="5" name="Picture 4">
            <a:extLst>
              <a:ext uri="{FF2B5EF4-FFF2-40B4-BE49-F238E27FC236}">
                <a16:creationId xmlns:a16="http://schemas.microsoft.com/office/drawing/2014/main" id="{74F57EA7-A96D-4989-B626-51C8A29C37B1}"/>
              </a:ext>
            </a:extLst>
          </p:cNvPr>
          <p:cNvPicPr>
            <a:picLocks noChangeAspect="1"/>
          </p:cNvPicPr>
          <p:nvPr/>
        </p:nvPicPr>
        <p:blipFill>
          <a:blip r:embed="rId2"/>
          <a:stretch>
            <a:fillRect/>
          </a:stretch>
        </p:blipFill>
        <p:spPr>
          <a:xfrm>
            <a:off x="549538" y="1554760"/>
            <a:ext cx="3938056" cy="2401254"/>
          </a:xfrm>
          <a:prstGeom prst="rect">
            <a:avLst/>
          </a:prstGeom>
        </p:spPr>
      </p:pic>
    </p:spTree>
    <p:extLst>
      <p:ext uri="{BB962C8B-B14F-4D97-AF65-F5344CB8AC3E}">
        <p14:creationId xmlns:p14="http://schemas.microsoft.com/office/powerpoint/2010/main" val="51816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8 </a:t>
            </a:r>
            <a:r>
              <a:rPr lang="en-US" dirty="0" err="1"/>
              <a:t>ème</a:t>
            </a:r>
            <a:r>
              <a:rPr lang="en-US" dirty="0"/>
              <a:t> étape</a:t>
            </a:r>
          </a:p>
        </p:txBody>
      </p:sp>
      <p:sp>
        <p:nvSpPr>
          <p:cNvPr id="9" name="TextBox 8">
            <a:extLst>
              <a:ext uri="{FF2B5EF4-FFF2-40B4-BE49-F238E27FC236}">
                <a16:creationId xmlns:a16="http://schemas.microsoft.com/office/drawing/2014/main" id="{A5FAACE5-1D8E-428F-97A6-341FF36170A7}"/>
              </a:ext>
            </a:extLst>
          </p:cNvPr>
          <p:cNvSpPr txBox="1"/>
          <p:nvPr/>
        </p:nvSpPr>
        <p:spPr>
          <a:xfrm>
            <a:off x="5378548" y="2895119"/>
            <a:ext cx="4586068" cy="369332"/>
          </a:xfrm>
          <a:prstGeom prst="rect">
            <a:avLst/>
          </a:prstGeom>
          <a:noFill/>
        </p:spPr>
        <p:txBody>
          <a:bodyPr wrap="square" rtlCol="0">
            <a:spAutoFit/>
          </a:bodyPr>
          <a:lstStyle/>
          <a:p>
            <a:r>
              <a:rPr lang="en-US" dirty="0" err="1"/>
              <a:t>Anonymisation</a:t>
            </a:r>
            <a:r>
              <a:rPr lang="en-US" dirty="0"/>
              <a:t> des </a:t>
            </a:r>
            <a:r>
              <a:rPr lang="en-US" dirty="0" err="1"/>
              <a:t>valeurs</a:t>
            </a:r>
            <a:r>
              <a:rPr lang="en-US" dirty="0"/>
              <a:t> </a:t>
            </a:r>
            <a:r>
              <a:rPr lang="en-US" dirty="0" err="1"/>
              <a:t>sensibles</a:t>
            </a:r>
            <a:r>
              <a:rPr lang="en-US" dirty="0"/>
              <a:t>,</a:t>
            </a:r>
          </a:p>
        </p:txBody>
      </p:sp>
      <p:pic>
        <p:nvPicPr>
          <p:cNvPr id="4" name="Picture 3">
            <a:extLst>
              <a:ext uri="{FF2B5EF4-FFF2-40B4-BE49-F238E27FC236}">
                <a16:creationId xmlns:a16="http://schemas.microsoft.com/office/drawing/2014/main" id="{903ADF1B-8742-4C8C-AEE3-FF0DCA23FABF}"/>
              </a:ext>
            </a:extLst>
          </p:cNvPr>
          <p:cNvPicPr>
            <a:picLocks noChangeAspect="1"/>
          </p:cNvPicPr>
          <p:nvPr/>
        </p:nvPicPr>
        <p:blipFill>
          <a:blip r:embed="rId2"/>
          <a:stretch>
            <a:fillRect/>
          </a:stretch>
        </p:blipFill>
        <p:spPr>
          <a:xfrm>
            <a:off x="549538" y="1493976"/>
            <a:ext cx="2677338" cy="2759972"/>
          </a:xfrm>
          <a:prstGeom prst="rect">
            <a:avLst/>
          </a:prstGeom>
        </p:spPr>
      </p:pic>
    </p:spTree>
    <p:extLst>
      <p:ext uri="{BB962C8B-B14F-4D97-AF65-F5344CB8AC3E}">
        <p14:creationId xmlns:p14="http://schemas.microsoft.com/office/powerpoint/2010/main" val="332868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9ème étape</a:t>
            </a:r>
          </a:p>
        </p:txBody>
      </p:sp>
      <p:sp>
        <p:nvSpPr>
          <p:cNvPr id="9" name="TextBox 8">
            <a:extLst>
              <a:ext uri="{FF2B5EF4-FFF2-40B4-BE49-F238E27FC236}">
                <a16:creationId xmlns:a16="http://schemas.microsoft.com/office/drawing/2014/main" id="{A5FAACE5-1D8E-428F-97A6-341FF36170A7}"/>
              </a:ext>
            </a:extLst>
          </p:cNvPr>
          <p:cNvSpPr txBox="1"/>
          <p:nvPr/>
        </p:nvSpPr>
        <p:spPr>
          <a:xfrm>
            <a:off x="3802966" y="2690336"/>
            <a:ext cx="4586068" cy="646331"/>
          </a:xfrm>
          <a:prstGeom prst="rect">
            <a:avLst/>
          </a:prstGeom>
          <a:noFill/>
        </p:spPr>
        <p:txBody>
          <a:bodyPr wrap="square" rtlCol="0">
            <a:spAutoFit/>
          </a:bodyPr>
          <a:lstStyle/>
          <a:p>
            <a:r>
              <a:rPr lang="fr-FR" dirty="0"/>
              <a:t>Exportation du dataset final sous le format CSV.</a:t>
            </a:r>
          </a:p>
        </p:txBody>
      </p:sp>
      <p:pic>
        <p:nvPicPr>
          <p:cNvPr id="5" name="Picture 4">
            <a:extLst>
              <a:ext uri="{FF2B5EF4-FFF2-40B4-BE49-F238E27FC236}">
                <a16:creationId xmlns:a16="http://schemas.microsoft.com/office/drawing/2014/main" id="{04EF6BD9-A49A-4DB3-B4ED-B846AAB7AB71}"/>
              </a:ext>
            </a:extLst>
          </p:cNvPr>
          <p:cNvPicPr>
            <a:picLocks noChangeAspect="1"/>
          </p:cNvPicPr>
          <p:nvPr/>
        </p:nvPicPr>
        <p:blipFill>
          <a:blip r:embed="rId2"/>
          <a:stretch>
            <a:fillRect/>
          </a:stretch>
        </p:blipFill>
        <p:spPr>
          <a:xfrm>
            <a:off x="549538" y="1451317"/>
            <a:ext cx="1428750" cy="1676400"/>
          </a:xfrm>
          <a:prstGeom prst="rect">
            <a:avLst/>
          </a:prstGeom>
        </p:spPr>
      </p:pic>
    </p:spTree>
    <p:extLst>
      <p:ext uri="{BB962C8B-B14F-4D97-AF65-F5344CB8AC3E}">
        <p14:creationId xmlns:p14="http://schemas.microsoft.com/office/powerpoint/2010/main" val="74037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CSV / RGDP</a:t>
            </a:r>
          </a:p>
        </p:txBody>
      </p:sp>
    </p:spTree>
    <p:extLst>
      <p:ext uri="{BB962C8B-B14F-4D97-AF65-F5344CB8AC3E}">
        <p14:creationId xmlns:p14="http://schemas.microsoft.com/office/powerpoint/2010/main" val="57586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fr-FR" dirty="0"/>
              <a:t>Les contraintes RGPD</a:t>
            </a:r>
            <a:endParaRPr lang="en-US" dirty="0"/>
          </a:p>
        </p:txBody>
      </p:sp>
      <p:sp>
        <p:nvSpPr>
          <p:cNvPr id="6" name="TextBox 5">
            <a:extLst>
              <a:ext uri="{FF2B5EF4-FFF2-40B4-BE49-F238E27FC236}">
                <a16:creationId xmlns:a16="http://schemas.microsoft.com/office/drawing/2014/main" id="{A32C537C-86CB-4E93-BEC3-2D5B8708F19C}"/>
              </a:ext>
            </a:extLst>
          </p:cNvPr>
          <p:cNvSpPr txBox="1"/>
          <p:nvPr/>
        </p:nvSpPr>
        <p:spPr>
          <a:xfrm>
            <a:off x="1713292" y="1374301"/>
            <a:ext cx="8765416" cy="5355312"/>
          </a:xfrm>
          <a:prstGeom prst="rect">
            <a:avLst/>
          </a:prstGeom>
          <a:noFill/>
        </p:spPr>
        <p:txBody>
          <a:bodyPr wrap="square">
            <a:spAutoFit/>
          </a:bodyPr>
          <a:lstStyle/>
          <a:p>
            <a:r>
              <a:rPr lang="fr-FR" dirty="0"/>
              <a:t>Il y a </a:t>
            </a:r>
            <a:r>
              <a:rPr lang="fr-FR" dirty="0">
                <a:effectLst/>
              </a:rPr>
              <a:t>5</a:t>
            </a:r>
            <a:r>
              <a:rPr lang="fr-FR" dirty="0"/>
              <a:t> grands principes à respecter:</a:t>
            </a:r>
          </a:p>
          <a:p>
            <a:endParaRPr lang="fr-FR" dirty="0"/>
          </a:p>
          <a:p>
            <a:r>
              <a:rPr lang="fr-FR" dirty="0">
                <a:effectLst/>
              </a:rPr>
              <a:t>Le principe de finalité --&gt; est respecté car il est question ici d'un regroupement de données dans le but de répondre à une demande gouvernementales obligatoire.</a:t>
            </a:r>
            <a:endParaRPr lang="fr-FR" dirty="0"/>
          </a:p>
          <a:p>
            <a:endParaRPr lang="fr-FR" dirty="0">
              <a:effectLst/>
            </a:endParaRPr>
          </a:p>
          <a:p>
            <a:r>
              <a:rPr lang="fr-FR" dirty="0">
                <a:effectLst/>
              </a:rPr>
              <a:t>Le principe de proportionnalité et de pertinence --&gt; est respecté car les données non nécessaire comme par exemple la date de naissance, les noms prénom, état civil et nombres d'enfants sont supprimées.</a:t>
            </a:r>
            <a:endParaRPr lang="fr-FR" dirty="0"/>
          </a:p>
          <a:p>
            <a:endParaRPr lang="fr-FR" dirty="0">
              <a:effectLst/>
            </a:endParaRPr>
          </a:p>
          <a:p>
            <a:r>
              <a:rPr lang="fr-FR" dirty="0">
                <a:effectLst/>
              </a:rPr>
              <a:t>Le principe d'une durée de conservation limitée --&gt; est respecté car ces données ne seront conservées que pendant 1 an, jusqu'au prochain calcul de l'index.</a:t>
            </a:r>
            <a:endParaRPr lang="fr-FR" dirty="0"/>
          </a:p>
          <a:p>
            <a:endParaRPr lang="fr-FR" dirty="0">
              <a:effectLst/>
            </a:endParaRPr>
          </a:p>
          <a:p>
            <a:r>
              <a:rPr lang="fr-FR" dirty="0">
                <a:effectLst/>
              </a:rPr>
              <a:t>Le principe de sécurité et de confidentialité --&gt; est respecté car les données sont stockées et utilisées en interne et anonymisées.</a:t>
            </a:r>
            <a:endParaRPr lang="fr-FR" dirty="0"/>
          </a:p>
          <a:p>
            <a:endParaRPr lang="fr-FR" dirty="0">
              <a:effectLst/>
            </a:endParaRPr>
          </a:p>
          <a:p>
            <a:r>
              <a:rPr lang="fr-FR" dirty="0">
                <a:effectLst/>
              </a:rPr>
              <a:t>Les droits des personnes --&gt; est respecté car la société à informé les personnes concernés de la collecte des données, pouvoir répondre dans les délais (1 mois) concernant les demandes faits par les personnes dont les données ont été collectées (demandes de suppressions / modifications / consultations).</a:t>
            </a:r>
            <a:endParaRPr lang="fr-FR" dirty="0"/>
          </a:p>
        </p:txBody>
      </p:sp>
    </p:spTree>
    <p:extLst>
      <p:ext uri="{BB962C8B-B14F-4D97-AF65-F5344CB8AC3E}">
        <p14:creationId xmlns:p14="http://schemas.microsoft.com/office/powerpoint/2010/main" val="289178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err="1">
                <a:solidFill>
                  <a:schemeClr val="tx1"/>
                </a:solidFill>
                <a:latin typeface="+mj-lt"/>
                <a:ea typeface="+mj-ea"/>
                <a:cs typeface="+mj-cs"/>
              </a:rPr>
              <a:t>Graphiques</a:t>
            </a:r>
            <a:endParaRPr lang="en-US" sz="6400" kern="1200" dirty="0">
              <a:solidFill>
                <a:schemeClr val="tx1"/>
              </a:solidFill>
              <a:latin typeface="+mj-lt"/>
              <a:ea typeface="+mj-ea"/>
              <a:cs typeface="+mj-cs"/>
            </a:endParaRPr>
          </a:p>
        </p:txBody>
      </p:sp>
    </p:spTree>
    <p:extLst>
      <p:ext uri="{BB962C8B-B14F-4D97-AF65-F5344CB8AC3E}">
        <p14:creationId xmlns:p14="http://schemas.microsoft.com/office/powerpoint/2010/main" val="427626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Répartition</a:t>
            </a:r>
            <a:r>
              <a:rPr lang="en-US" dirty="0"/>
              <a:t> H / F</a:t>
            </a:r>
          </a:p>
        </p:txBody>
      </p:sp>
      <p:pic>
        <p:nvPicPr>
          <p:cNvPr id="6" name="Picture 5">
            <a:extLst>
              <a:ext uri="{FF2B5EF4-FFF2-40B4-BE49-F238E27FC236}">
                <a16:creationId xmlns:a16="http://schemas.microsoft.com/office/drawing/2014/main" id="{3A65BD3C-5D5D-4AAB-A7B0-010BD2FF7EDA}"/>
              </a:ext>
            </a:extLst>
          </p:cNvPr>
          <p:cNvPicPr>
            <a:picLocks noChangeAspect="1"/>
          </p:cNvPicPr>
          <p:nvPr/>
        </p:nvPicPr>
        <p:blipFill>
          <a:blip r:embed="rId2"/>
          <a:stretch>
            <a:fillRect/>
          </a:stretch>
        </p:blipFill>
        <p:spPr>
          <a:xfrm>
            <a:off x="549538" y="1881275"/>
            <a:ext cx="5915025" cy="3943350"/>
          </a:xfrm>
          <a:prstGeom prst="rect">
            <a:avLst/>
          </a:prstGeom>
        </p:spPr>
      </p:pic>
      <p:sp>
        <p:nvSpPr>
          <p:cNvPr id="7" name="TextBox 6">
            <a:extLst>
              <a:ext uri="{FF2B5EF4-FFF2-40B4-BE49-F238E27FC236}">
                <a16:creationId xmlns:a16="http://schemas.microsoft.com/office/drawing/2014/main" id="{2E906596-1DA4-4D05-A064-FE3CA06A1FAB}"/>
              </a:ext>
            </a:extLst>
          </p:cNvPr>
          <p:cNvSpPr txBox="1"/>
          <p:nvPr/>
        </p:nvSpPr>
        <p:spPr>
          <a:xfrm>
            <a:off x="7056394" y="3105834"/>
            <a:ext cx="4586068" cy="369332"/>
          </a:xfrm>
          <a:prstGeom prst="rect">
            <a:avLst/>
          </a:prstGeom>
          <a:noFill/>
        </p:spPr>
        <p:txBody>
          <a:bodyPr wrap="square" rtlCol="0">
            <a:spAutoFit/>
          </a:bodyPr>
          <a:lstStyle/>
          <a:p>
            <a:r>
              <a:rPr lang="fr-FR" dirty="0"/>
              <a:t>Il y a un peu plus d’hommes que de femmes.</a:t>
            </a:r>
          </a:p>
        </p:txBody>
      </p:sp>
    </p:spTree>
    <p:extLst>
      <p:ext uri="{BB962C8B-B14F-4D97-AF65-F5344CB8AC3E}">
        <p14:creationId xmlns:p14="http://schemas.microsoft.com/office/powerpoint/2010/main" val="209751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Répartition</a:t>
            </a:r>
            <a:r>
              <a:rPr lang="en-US" dirty="0"/>
              <a:t> H / F par contrat</a:t>
            </a:r>
          </a:p>
        </p:txBody>
      </p:sp>
      <p:sp>
        <p:nvSpPr>
          <p:cNvPr id="7" name="TextBox 6">
            <a:extLst>
              <a:ext uri="{FF2B5EF4-FFF2-40B4-BE49-F238E27FC236}">
                <a16:creationId xmlns:a16="http://schemas.microsoft.com/office/drawing/2014/main" id="{2E906596-1DA4-4D05-A064-FE3CA06A1FAB}"/>
              </a:ext>
            </a:extLst>
          </p:cNvPr>
          <p:cNvSpPr txBox="1"/>
          <p:nvPr/>
        </p:nvSpPr>
        <p:spPr>
          <a:xfrm>
            <a:off x="7801982" y="3244334"/>
            <a:ext cx="4254030" cy="646331"/>
          </a:xfrm>
          <a:prstGeom prst="rect">
            <a:avLst/>
          </a:prstGeom>
          <a:noFill/>
        </p:spPr>
        <p:txBody>
          <a:bodyPr wrap="square" rtlCol="0">
            <a:spAutoFit/>
          </a:bodyPr>
          <a:lstStyle/>
          <a:p>
            <a:r>
              <a:rPr lang="fr-FR" dirty="0"/>
              <a:t>Il y a plus d’hommes en CDI et plus de femmes en CDD.</a:t>
            </a:r>
          </a:p>
        </p:txBody>
      </p:sp>
      <p:pic>
        <p:nvPicPr>
          <p:cNvPr id="4" name="Picture 3">
            <a:extLst>
              <a:ext uri="{FF2B5EF4-FFF2-40B4-BE49-F238E27FC236}">
                <a16:creationId xmlns:a16="http://schemas.microsoft.com/office/drawing/2014/main" id="{6DF75DD4-449D-427E-A3CF-E3904AD11288}"/>
              </a:ext>
            </a:extLst>
          </p:cNvPr>
          <p:cNvPicPr>
            <a:picLocks noChangeAspect="1"/>
          </p:cNvPicPr>
          <p:nvPr/>
        </p:nvPicPr>
        <p:blipFill>
          <a:blip r:embed="rId2"/>
          <a:stretch>
            <a:fillRect/>
          </a:stretch>
        </p:blipFill>
        <p:spPr>
          <a:xfrm>
            <a:off x="549538" y="1881275"/>
            <a:ext cx="6917651" cy="3704346"/>
          </a:xfrm>
          <a:prstGeom prst="rect">
            <a:avLst/>
          </a:prstGeom>
        </p:spPr>
      </p:pic>
    </p:spTree>
    <p:extLst>
      <p:ext uri="{BB962C8B-B14F-4D97-AF65-F5344CB8AC3E}">
        <p14:creationId xmlns:p14="http://schemas.microsoft.com/office/powerpoint/2010/main" val="7035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Répartition</a:t>
            </a:r>
            <a:r>
              <a:rPr lang="en-US" dirty="0"/>
              <a:t> H / F par service</a:t>
            </a:r>
          </a:p>
        </p:txBody>
      </p:sp>
      <p:sp>
        <p:nvSpPr>
          <p:cNvPr id="7" name="TextBox 6">
            <a:extLst>
              <a:ext uri="{FF2B5EF4-FFF2-40B4-BE49-F238E27FC236}">
                <a16:creationId xmlns:a16="http://schemas.microsoft.com/office/drawing/2014/main" id="{2E906596-1DA4-4D05-A064-FE3CA06A1FAB}"/>
              </a:ext>
            </a:extLst>
          </p:cNvPr>
          <p:cNvSpPr txBox="1"/>
          <p:nvPr/>
        </p:nvSpPr>
        <p:spPr>
          <a:xfrm>
            <a:off x="7801982" y="3244334"/>
            <a:ext cx="4254030" cy="369332"/>
          </a:xfrm>
          <a:prstGeom prst="rect">
            <a:avLst/>
          </a:prstGeom>
          <a:noFill/>
        </p:spPr>
        <p:txBody>
          <a:bodyPr wrap="square" rtlCol="0">
            <a:spAutoFit/>
          </a:bodyPr>
          <a:lstStyle/>
          <a:p>
            <a:r>
              <a:rPr lang="fr-FR" dirty="0"/>
              <a:t>La répartition par service est assez inégale.</a:t>
            </a:r>
          </a:p>
        </p:txBody>
      </p:sp>
      <p:pic>
        <p:nvPicPr>
          <p:cNvPr id="8" name="Picture 7">
            <a:extLst>
              <a:ext uri="{FF2B5EF4-FFF2-40B4-BE49-F238E27FC236}">
                <a16:creationId xmlns:a16="http://schemas.microsoft.com/office/drawing/2014/main" id="{478B5369-E023-42DB-97B6-E39FE9CB725B}"/>
              </a:ext>
            </a:extLst>
          </p:cNvPr>
          <p:cNvPicPr>
            <a:picLocks noChangeAspect="1"/>
          </p:cNvPicPr>
          <p:nvPr/>
        </p:nvPicPr>
        <p:blipFill>
          <a:blip r:embed="rId2"/>
          <a:stretch>
            <a:fillRect/>
          </a:stretch>
        </p:blipFill>
        <p:spPr>
          <a:xfrm>
            <a:off x="549538" y="1726531"/>
            <a:ext cx="6922771" cy="3767436"/>
          </a:xfrm>
          <a:prstGeom prst="rect">
            <a:avLst/>
          </a:prstGeom>
        </p:spPr>
      </p:pic>
    </p:spTree>
    <p:extLst>
      <p:ext uri="{BB962C8B-B14F-4D97-AF65-F5344CB8AC3E}">
        <p14:creationId xmlns:p14="http://schemas.microsoft.com/office/powerpoint/2010/main" val="289567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Répartition</a:t>
            </a:r>
            <a:r>
              <a:rPr lang="en-US" dirty="0"/>
              <a:t> H / F par promotion</a:t>
            </a:r>
          </a:p>
        </p:txBody>
      </p:sp>
      <p:sp>
        <p:nvSpPr>
          <p:cNvPr id="7" name="TextBox 6">
            <a:extLst>
              <a:ext uri="{FF2B5EF4-FFF2-40B4-BE49-F238E27FC236}">
                <a16:creationId xmlns:a16="http://schemas.microsoft.com/office/drawing/2014/main" id="{2E906596-1DA4-4D05-A064-FE3CA06A1FAB}"/>
              </a:ext>
            </a:extLst>
          </p:cNvPr>
          <p:cNvSpPr txBox="1"/>
          <p:nvPr/>
        </p:nvSpPr>
        <p:spPr>
          <a:xfrm>
            <a:off x="6873514" y="3244334"/>
            <a:ext cx="4254030" cy="646331"/>
          </a:xfrm>
          <a:prstGeom prst="rect">
            <a:avLst/>
          </a:prstGeom>
          <a:noFill/>
        </p:spPr>
        <p:txBody>
          <a:bodyPr wrap="square" rtlCol="0">
            <a:spAutoFit/>
          </a:bodyPr>
          <a:lstStyle/>
          <a:p>
            <a:r>
              <a:rPr lang="fr-FR" dirty="0"/>
              <a:t>Il y a un peu plus d’homme ayant obtenue des promotions.</a:t>
            </a:r>
          </a:p>
        </p:txBody>
      </p:sp>
      <p:pic>
        <p:nvPicPr>
          <p:cNvPr id="4" name="Picture 3">
            <a:extLst>
              <a:ext uri="{FF2B5EF4-FFF2-40B4-BE49-F238E27FC236}">
                <a16:creationId xmlns:a16="http://schemas.microsoft.com/office/drawing/2014/main" id="{E5E31EC1-07D4-4737-8B57-573A41ACF934}"/>
              </a:ext>
            </a:extLst>
          </p:cNvPr>
          <p:cNvPicPr>
            <a:picLocks noChangeAspect="1"/>
          </p:cNvPicPr>
          <p:nvPr/>
        </p:nvPicPr>
        <p:blipFill>
          <a:blip r:embed="rId2"/>
          <a:stretch>
            <a:fillRect/>
          </a:stretch>
        </p:blipFill>
        <p:spPr>
          <a:xfrm>
            <a:off x="550862" y="1905893"/>
            <a:ext cx="5876925" cy="3848100"/>
          </a:xfrm>
          <a:prstGeom prst="rect">
            <a:avLst/>
          </a:prstGeom>
        </p:spPr>
      </p:pic>
    </p:spTree>
    <p:extLst>
      <p:ext uri="{BB962C8B-B14F-4D97-AF65-F5344CB8AC3E}">
        <p14:creationId xmlns:p14="http://schemas.microsoft.com/office/powerpoint/2010/main" val="38529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Workflow KNIME</a:t>
            </a:r>
          </a:p>
          <a:p>
            <a:r>
              <a:rPr lang="en-US" dirty="0"/>
              <a:t>CSV / RGPD</a:t>
            </a:r>
          </a:p>
          <a:p>
            <a:r>
              <a:rPr lang="en-US" dirty="0" err="1"/>
              <a:t>Graphiques</a:t>
            </a:r>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Répartition</a:t>
            </a:r>
            <a:r>
              <a:rPr lang="en-US" dirty="0"/>
              <a:t> H / F par augmentation</a:t>
            </a:r>
          </a:p>
        </p:txBody>
      </p:sp>
      <p:sp>
        <p:nvSpPr>
          <p:cNvPr id="7" name="TextBox 6">
            <a:extLst>
              <a:ext uri="{FF2B5EF4-FFF2-40B4-BE49-F238E27FC236}">
                <a16:creationId xmlns:a16="http://schemas.microsoft.com/office/drawing/2014/main" id="{2E906596-1DA4-4D05-A064-FE3CA06A1FAB}"/>
              </a:ext>
            </a:extLst>
          </p:cNvPr>
          <p:cNvSpPr txBox="1"/>
          <p:nvPr/>
        </p:nvSpPr>
        <p:spPr>
          <a:xfrm>
            <a:off x="6873514" y="3244334"/>
            <a:ext cx="4254030" cy="646331"/>
          </a:xfrm>
          <a:prstGeom prst="rect">
            <a:avLst/>
          </a:prstGeom>
          <a:noFill/>
        </p:spPr>
        <p:txBody>
          <a:bodyPr wrap="square" rtlCol="0">
            <a:spAutoFit/>
          </a:bodyPr>
          <a:lstStyle/>
          <a:p>
            <a:r>
              <a:rPr lang="fr-FR" dirty="0"/>
              <a:t>Il y a un peu plus de femmes ayant obtenue des augmentations.</a:t>
            </a:r>
          </a:p>
        </p:txBody>
      </p:sp>
      <p:pic>
        <p:nvPicPr>
          <p:cNvPr id="5" name="Picture 4">
            <a:extLst>
              <a:ext uri="{FF2B5EF4-FFF2-40B4-BE49-F238E27FC236}">
                <a16:creationId xmlns:a16="http://schemas.microsoft.com/office/drawing/2014/main" id="{8700B634-2656-49CB-A220-8FA0A0356B5A}"/>
              </a:ext>
            </a:extLst>
          </p:cNvPr>
          <p:cNvPicPr>
            <a:picLocks noChangeAspect="1"/>
          </p:cNvPicPr>
          <p:nvPr/>
        </p:nvPicPr>
        <p:blipFill>
          <a:blip r:embed="rId2"/>
          <a:stretch>
            <a:fillRect/>
          </a:stretch>
        </p:blipFill>
        <p:spPr>
          <a:xfrm>
            <a:off x="549538" y="1881275"/>
            <a:ext cx="5924550" cy="3848100"/>
          </a:xfrm>
          <a:prstGeom prst="rect">
            <a:avLst/>
          </a:prstGeom>
        </p:spPr>
      </p:pic>
    </p:spTree>
    <p:extLst>
      <p:ext uri="{BB962C8B-B14F-4D97-AF65-F5344CB8AC3E}">
        <p14:creationId xmlns:p14="http://schemas.microsoft.com/office/powerpoint/2010/main" val="385861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Répartition</a:t>
            </a:r>
            <a:r>
              <a:rPr lang="en-US" dirty="0"/>
              <a:t> H / F par </a:t>
            </a:r>
            <a:r>
              <a:rPr lang="en-US" dirty="0" err="1"/>
              <a:t>rémunération</a:t>
            </a:r>
            <a:endParaRPr lang="en-US" dirty="0"/>
          </a:p>
        </p:txBody>
      </p:sp>
      <p:sp>
        <p:nvSpPr>
          <p:cNvPr id="7" name="TextBox 6">
            <a:extLst>
              <a:ext uri="{FF2B5EF4-FFF2-40B4-BE49-F238E27FC236}">
                <a16:creationId xmlns:a16="http://schemas.microsoft.com/office/drawing/2014/main" id="{2E906596-1DA4-4D05-A064-FE3CA06A1FAB}"/>
              </a:ext>
            </a:extLst>
          </p:cNvPr>
          <p:cNvSpPr txBox="1"/>
          <p:nvPr/>
        </p:nvSpPr>
        <p:spPr>
          <a:xfrm>
            <a:off x="6873514" y="3244334"/>
            <a:ext cx="4254030" cy="646331"/>
          </a:xfrm>
          <a:prstGeom prst="rect">
            <a:avLst/>
          </a:prstGeom>
          <a:noFill/>
        </p:spPr>
        <p:txBody>
          <a:bodyPr wrap="square" rtlCol="0">
            <a:spAutoFit/>
          </a:bodyPr>
          <a:lstStyle/>
          <a:p>
            <a:r>
              <a:rPr lang="fr-FR" dirty="0"/>
              <a:t>Les répartition de salaire entre hommes et femmes sont relativement égalitaires.</a:t>
            </a:r>
          </a:p>
        </p:txBody>
      </p:sp>
      <p:pic>
        <p:nvPicPr>
          <p:cNvPr id="4" name="Picture 3">
            <a:extLst>
              <a:ext uri="{FF2B5EF4-FFF2-40B4-BE49-F238E27FC236}">
                <a16:creationId xmlns:a16="http://schemas.microsoft.com/office/drawing/2014/main" id="{20F01E44-2F0E-430B-A6DF-511BC3C224C2}"/>
              </a:ext>
            </a:extLst>
          </p:cNvPr>
          <p:cNvPicPr>
            <a:picLocks noChangeAspect="1"/>
          </p:cNvPicPr>
          <p:nvPr/>
        </p:nvPicPr>
        <p:blipFill>
          <a:blip r:embed="rId2"/>
          <a:stretch>
            <a:fillRect/>
          </a:stretch>
        </p:blipFill>
        <p:spPr>
          <a:xfrm>
            <a:off x="549538" y="1591041"/>
            <a:ext cx="6029325" cy="4238625"/>
          </a:xfrm>
          <a:prstGeom prst="rect">
            <a:avLst/>
          </a:prstGeom>
        </p:spPr>
      </p:pic>
      <p:pic>
        <p:nvPicPr>
          <p:cNvPr id="8" name="Picture 7">
            <a:extLst>
              <a:ext uri="{FF2B5EF4-FFF2-40B4-BE49-F238E27FC236}">
                <a16:creationId xmlns:a16="http://schemas.microsoft.com/office/drawing/2014/main" id="{D09D49A8-3EE0-4501-8988-D27DC6BF6C2F}"/>
              </a:ext>
            </a:extLst>
          </p:cNvPr>
          <p:cNvPicPr>
            <a:picLocks noChangeAspect="1"/>
          </p:cNvPicPr>
          <p:nvPr/>
        </p:nvPicPr>
        <p:blipFill>
          <a:blip r:embed="rId3"/>
          <a:stretch>
            <a:fillRect/>
          </a:stretch>
        </p:blipFill>
        <p:spPr>
          <a:xfrm>
            <a:off x="7633691" y="1826542"/>
            <a:ext cx="2733675" cy="1352550"/>
          </a:xfrm>
          <a:prstGeom prst="rect">
            <a:avLst/>
          </a:prstGeom>
        </p:spPr>
      </p:pic>
    </p:spTree>
    <p:extLst>
      <p:ext uri="{BB962C8B-B14F-4D97-AF65-F5344CB8AC3E}">
        <p14:creationId xmlns:p14="http://schemas.microsoft.com/office/powerpoint/2010/main" val="814948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Répartition</a:t>
            </a:r>
            <a:r>
              <a:rPr lang="en-US" dirty="0"/>
              <a:t> H / F par accident de travail</a:t>
            </a:r>
          </a:p>
        </p:txBody>
      </p:sp>
      <p:sp>
        <p:nvSpPr>
          <p:cNvPr id="7" name="TextBox 6">
            <a:extLst>
              <a:ext uri="{FF2B5EF4-FFF2-40B4-BE49-F238E27FC236}">
                <a16:creationId xmlns:a16="http://schemas.microsoft.com/office/drawing/2014/main" id="{2E906596-1DA4-4D05-A064-FE3CA06A1FAB}"/>
              </a:ext>
            </a:extLst>
          </p:cNvPr>
          <p:cNvSpPr txBox="1"/>
          <p:nvPr/>
        </p:nvSpPr>
        <p:spPr>
          <a:xfrm>
            <a:off x="6873514" y="3244334"/>
            <a:ext cx="4254030" cy="646331"/>
          </a:xfrm>
          <a:prstGeom prst="rect">
            <a:avLst/>
          </a:prstGeom>
          <a:noFill/>
        </p:spPr>
        <p:txBody>
          <a:bodyPr wrap="square" rtlCol="0">
            <a:spAutoFit/>
          </a:bodyPr>
          <a:lstStyle/>
          <a:p>
            <a:r>
              <a:rPr lang="fr-FR" dirty="0"/>
              <a:t>Les hommes ont un peu plus d’accident de travail que les femmes,</a:t>
            </a:r>
          </a:p>
        </p:txBody>
      </p:sp>
      <p:pic>
        <p:nvPicPr>
          <p:cNvPr id="5" name="Picture 4">
            <a:extLst>
              <a:ext uri="{FF2B5EF4-FFF2-40B4-BE49-F238E27FC236}">
                <a16:creationId xmlns:a16="http://schemas.microsoft.com/office/drawing/2014/main" id="{059BC884-D656-4A27-A774-DF1C1D29D118}"/>
              </a:ext>
            </a:extLst>
          </p:cNvPr>
          <p:cNvPicPr>
            <a:picLocks noChangeAspect="1"/>
          </p:cNvPicPr>
          <p:nvPr/>
        </p:nvPicPr>
        <p:blipFill>
          <a:blip r:embed="rId2"/>
          <a:stretch>
            <a:fillRect/>
          </a:stretch>
        </p:blipFill>
        <p:spPr>
          <a:xfrm>
            <a:off x="549538" y="1743880"/>
            <a:ext cx="5934075" cy="3876675"/>
          </a:xfrm>
          <a:prstGeom prst="rect">
            <a:avLst/>
          </a:prstGeom>
        </p:spPr>
      </p:pic>
    </p:spTree>
    <p:extLst>
      <p:ext uri="{BB962C8B-B14F-4D97-AF65-F5344CB8AC3E}">
        <p14:creationId xmlns:p14="http://schemas.microsoft.com/office/powerpoint/2010/main" val="2700214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Répartition</a:t>
            </a:r>
            <a:r>
              <a:rPr lang="en-US" dirty="0"/>
              <a:t> H / F durée </a:t>
            </a:r>
            <a:r>
              <a:rPr lang="en-US" dirty="0" err="1"/>
              <a:t>hebdomadaire</a:t>
            </a:r>
            <a:endParaRPr lang="en-US" dirty="0"/>
          </a:p>
        </p:txBody>
      </p:sp>
      <p:sp>
        <p:nvSpPr>
          <p:cNvPr id="7" name="TextBox 6">
            <a:extLst>
              <a:ext uri="{FF2B5EF4-FFF2-40B4-BE49-F238E27FC236}">
                <a16:creationId xmlns:a16="http://schemas.microsoft.com/office/drawing/2014/main" id="{2E906596-1DA4-4D05-A064-FE3CA06A1FAB}"/>
              </a:ext>
            </a:extLst>
          </p:cNvPr>
          <p:cNvSpPr txBox="1"/>
          <p:nvPr/>
        </p:nvSpPr>
        <p:spPr>
          <a:xfrm>
            <a:off x="7562830" y="3149380"/>
            <a:ext cx="4254030" cy="646331"/>
          </a:xfrm>
          <a:prstGeom prst="rect">
            <a:avLst/>
          </a:prstGeom>
          <a:noFill/>
        </p:spPr>
        <p:txBody>
          <a:bodyPr wrap="square" rtlCol="0">
            <a:spAutoFit/>
          </a:bodyPr>
          <a:lstStyle/>
          <a:p>
            <a:r>
              <a:rPr lang="fr-FR" dirty="0"/>
              <a:t>Les hommes ont un peu plus de temps de temps plein que les femmes.</a:t>
            </a:r>
          </a:p>
        </p:txBody>
      </p:sp>
      <p:pic>
        <p:nvPicPr>
          <p:cNvPr id="10" name="Picture 9">
            <a:extLst>
              <a:ext uri="{FF2B5EF4-FFF2-40B4-BE49-F238E27FC236}">
                <a16:creationId xmlns:a16="http://schemas.microsoft.com/office/drawing/2014/main" id="{15275257-F5A9-42F6-9951-473E8D0F06A3}"/>
              </a:ext>
            </a:extLst>
          </p:cNvPr>
          <p:cNvPicPr>
            <a:picLocks noChangeAspect="1"/>
          </p:cNvPicPr>
          <p:nvPr/>
        </p:nvPicPr>
        <p:blipFill>
          <a:blip r:embed="rId2"/>
          <a:stretch>
            <a:fillRect/>
          </a:stretch>
        </p:blipFill>
        <p:spPr>
          <a:xfrm>
            <a:off x="549538" y="1499412"/>
            <a:ext cx="5972175" cy="4038600"/>
          </a:xfrm>
          <a:prstGeom prst="rect">
            <a:avLst/>
          </a:prstGeom>
        </p:spPr>
      </p:pic>
    </p:spTree>
    <p:extLst>
      <p:ext uri="{BB962C8B-B14F-4D97-AF65-F5344CB8AC3E}">
        <p14:creationId xmlns:p14="http://schemas.microsoft.com/office/powerpoint/2010/main" val="89999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Répartition</a:t>
            </a:r>
            <a:r>
              <a:rPr lang="en-US" dirty="0"/>
              <a:t> H / F distance travail/</a:t>
            </a:r>
            <a:r>
              <a:rPr lang="en-US" dirty="0" err="1"/>
              <a:t>maison</a:t>
            </a:r>
            <a:endParaRPr lang="en-US" dirty="0"/>
          </a:p>
        </p:txBody>
      </p:sp>
      <p:sp>
        <p:nvSpPr>
          <p:cNvPr id="7" name="TextBox 6">
            <a:extLst>
              <a:ext uri="{FF2B5EF4-FFF2-40B4-BE49-F238E27FC236}">
                <a16:creationId xmlns:a16="http://schemas.microsoft.com/office/drawing/2014/main" id="{2E906596-1DA4-4D05-A064-FE3CA06A1FAB}"/>
              </a:ext>
            </a:extLst>
          </p:cNvPr>
          <p:cNvSpPr txBox="1"/>
          <p:nvPr/>
        </p:nvSpPr>
        <p:spPr>
          <a:xfrm>
            <a:off x="7562830" y="3149380"/>
            <a:ext cx="4254030" cy="369332"/>
          </a:xfrm>
          <a:prstGeom prst="rect">
            <a:avLst/>
          </a:prstGeom>
          <a:noFill/>
        </p:spPr>
        <p:txBody>
          <a:bodyPr wrap="square" rtlCol="0">
            <a:spAutoFit/>
          </a:bodyPr>
          <a:lstStyle/>
          <a:p>
            <a:r>
              <a:rPr lang="fr-FR" dirty="0"/>
              <a:t>La répartition est inégale.</a:t>
            </a:r>
          </a:p>
        </p:txBody>
      </p:sp>
      <p:pic>
        <p:nvPicPr>
          <p:cNvPr id="4" name="Picture 3">
            <a:extLst>
              <a:ext uri="{FF2B5EF4-FFF2-40B4-BE49-F238E27FC236}">
                <a16:creationId xmlns:a16="http://schemas.microsoft.com/office/drawing/2014/main" id="{4AB78EFB-44E1-49A6-B677-CF21B1D099AD}"/>
              </a:ext>
            </a:extLst>
          </p:cNvPr>
          <p:cNvPicPr>
            <a:picLocks noChangeAspect="1"/>
          </p:cNvPicPr>
          <p:nvPr/>
        </p:nvPicPr>
        <p:blipFill>
          <a:blip r:embed="rId2"/>
          <a:stretch>
            <a:fillRect/>
          </a:stretch>
        </p:blipFill>
        <p:spPr>
          <a:xfrm>
            <a:off x="549538" y="1743661"/>
            <a:ext cx="5867400" cy="3905250"/>
          </a:xfrm>
          <a:prstGeom prst="rect">
            <a:avLst/>
          </a:prstGeom>
        </p:spPr>
      </p:pic>
    </p:spTree>
    <p:extLst>
      <p:ext uri="{BB962C8B-B14F-4D97-AF65-F5344CB8AC3E}">
        <p14:creationId xmlns:p14="http://schemas.microsoft.com/office/powerpoint/2010/main" val="2606387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Merci de </a:t>
            </a:r>
            <a:r>
              <a:rPr lang="en-US" dirty="0" err="1"/>
              <a:t>votre</a:t>
            </a:r>
            <a:r>
              <a:rPr lang="en-US" dirty="0"/>
              <a:t> attention</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Workflow KNIME</a:t>
            </a:r>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Overview</a:t>
            </a:r>
          </a:p>
        </p:txBody>
      </p:sp>
      <p:pic>
        <p:nvPicPr>
          <p:cNvPr id="4" name="Picture 3">
            <a:extLst>
              <a:ext uri="{FF2B5EF4-FFF2-40B4-BE49-F238E27FC236}">
                <a16:creationId xmlns:a16="http://schemas.microsoft.com/office/drawing/2014/main" id="{2DAE5EF2-D9B9-4A58-81E7-65F0FAAB02A8}"/>
              </a:ext>
            </a:extLst>
          </p:cNvPr>
          <p:cNvPicPr>
            <a:picLocks noChangeAspect="1"/>
          </p:cNvPicPr>
          <p:nvPr/>
        </p:nvPicPr>
        <p:blipFill>
          <a:blip r:embed="rId2"/>
          <a:stretch>
            <a:fillRect/>
          </a:stretch>
        </p:blipFill>
        <p:spPr>
          <a:xfrm>
            <a:off x="1609725" y="1354015"/>
            <a:ext cx="8972550" cy="4572000"/>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1ère étape</a:t>
            </a:r>
          </a:p>
        </p:txBody>
      </p:sp>
      <p:pic>
        <p:nvPicPr>
          <p:cNvPr id="8" name="Picture 7">
            <a:extLst>
              <a:ext uri="{FF2B5EF4-FFF2-40B4-BE49-F238E27FC236}">
                <a16:creationId xmlns:a16="http://schemas.microsoft.com/office/drawing/2014/main" id="{64D79A97-4CD7-4CC2-9A6C-E8B7D82804A2}"/>
              </a:ext>
            </a:extLst>
          </p:cNvPr>
          <p:cNvPicPr>
            <a:picLocks noChangeAspect="1"/>
          </p:cNvPicPr>
          <p:nvPr/>
        </p:nvPicPr>
        <p:blipFill>
          <a:blip r:embed="rId2"/>
          <a:stretch>
            <a:fillRect/>
          </a:stretch>
        </p:blipFill>
        <p:spPr>
          <a:xfrm>
            <a:off x="549538" y="1271585"/>
            <a:ext cx="1428750" cy="4314825"/>
          </a:xfrm>
          <a:prstGeom prst="rect">
            <a:avLst/>
          </a:prstGeom>
        </p:spPr>
      </p:pic>
      <p:sp>
        <p:nvSpPr>
          <p:cNvPr id="9" name="TextBox 8">
            <a:extLst>
              <a:ext uri="{FF2B5EF4-FFF2-40B4-BE49-F238E27FC236}">
                <a16:creationId xmlns:a16="http://schemas.microsoft.com/office/drawing/2014/main" id="{A5FAACE5-1D8E-428F-97A6-341FF36170A7}"/>
              </a:ext>
            </a:extLst>
          </p:cNvPr>
          <p:cNvSpPr txBox="1"/>
          <p:nvPr/>
        </p:nvSpPr>
        <p:spPr>
          <a:xfrm>
            <a:off x="3802966" y="3105833"/>
            <a:ext cx="4586068" cy="646331"/>
          </a:xfrm>
          <a:prstGeom prst="rect">
            <a:avLst/>
          </a:prstGeom>
          <a:noFill/>
        </p:spPr>
        <p:txBody>
          <a:bodyPr wrap="square" rtlCol="0">
            <a:spAutoFit/>
          </a:bodyPr>
          <a:lstStyle/>
          <a:p>
            <a:r>
              <a:rPr lang="fr-FR" dirty="0"/>
              <a:t>Utilisation de la fonction « Excel Reader » pour importer les 3 dataset.</a:t>
            </a:r>
            <a:endParaRPr lang="en-US" dirty="0"/>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2ème étape</a:t>
            </a:r>
          </a:p>
        </p:txBody>
      </p:sp>
      <p:sp>
        <p:nvSpPr>
          <p:cNvPr id="9" name="TextBox 8">
            <a:extLst>
              <a:ext uri="{FF2B5EF4-FFF2-40B4-BE49-F238E27FC236}">
                <a16:creationId xmlns:a16="http://schemas.microsoft.com/office/drawing/2014/main" id="{A5FAACE5-1D8E-428F-97A6-341FF36170A7}"/>
              </a:ext>
            </a:extLst>
          </p:cNvPr>
          <p:cNvSpPr txBox="1"/>
          <p:nvPr/>
        </p:nvSpPr>
        <p:spPr>
          <a:xfrm>
            <a:off x="3802966" y="3105833"/>
            <a:ext cx="4586068" cy="369332"/>
          </a:xfrm>
          <a:prstGeom prst="rect">
            <a:avLst/>
          </a:prstGeom>
          <a:noFill/>
        </p:spPr>
        <p:txBody>
          <a:bodyPr wrap="square" rtlCol="0">
            <a:spAutoFit/>
          </a:bodyPr>
          <a:lstStyle/>
          <a:p>
            <a:r>
              <a:rPr lang="fr-FR" dirty="0"/>
              <a:t>Recherche des valeurs manquantes.</a:t>
            </a:r>
            <a:endParaRPr lang="en-US" dirty="0"/>
          </a:p>
        </p:txBody>
      </p:sp>
      <p:pic>
        <p:nvPicPr>
          <p:cNvPr id="4" name="Picture 3">
            <a:extLst>
              <a:ext uri="{FF2B5EF4-FFF2-40B4-BE49-F238E27FC236}">
                <a16:creationId xmlns:a16="http://schemas.microsoft.com/office/drawing/2014/main" id="{96D3ABC6-6441-406B-A3F8-2729122638F0}"/>
              </a:ext>
            </a:extLst>
          </p:cNvPr>
          <p:cNvPicPr>
            <a:picLocks noChangeAspect="1"/>
          </p:cNvPicPr>
          <p:nvPr/>
        </p:nvPicPr>
        <p:blipFill>
          <a:blip r:embed="rId2"/>
          <a:stretch>
            <a:fillRect/>
          </a:stretch>
        </p:blipFill>
        <p:spPr>
          <a:xfrm>
            <a:off x="549538" y="1346327"/>
            <a:ext cx="1438275" cy="4257675"/>
          </a:xfrm>
          <a:prstGeom prst="rect">
            <a:avLst/>
          </a:prstGeom>
        </p:spPr>
      </p:pic>
    </p:spTree>
    <p:extLst>
      <p:ext uri="{BB962C8B-B14F-4D97-AF65-F5344CB8AC3E}">
        <p14:creationId xmlns:p14="http://schemas.microsoft.com/office/powerpoint/2010/main" val="105715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3ème étape</a:t>
            </a:r>
          </a:p>
        </p:txBody>
      </p:sp>
      <p:sp>
        <p:nvSpPr>
          <p:cNvPr id="9" name="TextBox 8">
            <a:extLst>
              <a:ext uri="{FF2B5EF4-FFF2-40B4-BE49-F238E27FC236}">
                <a16:creationId xmlns:a16="http://schemas.microsoft.com/office/drawing/2014/main" id="{A5FAACE5-1D8E-428F-97A6-341FF36170A7}"/>
              </a:ext>
            </a:extLst>
          </p:cNvPr>
          <p:cNvSpPr txBox="1"/>
          <p:nvPr/>
        </p:nvSpPr>
        <p:spPr>
          <a:xfrm>
            <a:off x="3802966" y="3105833"/>
            <a:ext cx="4586068" cy="646331"/>
          </a:xfrm>
          <a:prstGeom prst="rect">
            <a:avLst/>
          </a:prstGeom>
          <a:noFill/>
        </p:spPr>
        <p:txBody>
          <a:bodyPr wrap="square" rtlCol="0">
            <a:spAutoFit/>
          </a:bodyPr>
          <a:lstStyle/>
          <a:p>
            <a:r>
              <a:rPr lang="fr-FR" dirty="0"/>
              <a:t>Recherche des doublons pour la colonne « </a:t>
            </a:r>
            <a:r>
              <a:rPr lang="fr-FR" dirty="0" err="1"/>
              <a:t>id_salarié</a:t>
            </a:r>
            <a:r>
              <a:rPr lang="fr-FR" dirty="0"/>
              <a:t> ».</a:t>
            </a:r>
            <a:endParaRPr lang="en-US" dirty="0"/>
          </a:p>
        </p:txBody>
      </p:sp>
      <p:pic>
        <p:nvPicPr>
          <p:cNvPr id="5" name="Picture 4">
            <a:extLst>
              <a:ext uri="{FF2B5EF4-FFF2-40B4-BE49-F238E27FC236}">
                <a16:creationId xmlns:a16="http://schemas.microsoft.com/office/drawing/2014/main" id="{07C3F4C0-6A23-4135-B767-AE22C25CA1F7}"/>
              </a:ext>
            </a:extLst>
          </p:cNvPr>
          <p:cNvPicPr>
            <a:picLocks noChangeAspect="1"/>
          </p:cNvPicPr>
          <p:nvPr/>
        </p:nvPicPr>
        <p:blipFill>
          <a:blip r:embed="rId2"/>
          <a:stretch>
            <a:fillRect/>
          </a:stretch>
        </p:blipFill>
        <p:spPr>
          <a:xfrm>
            <a:off x="549538" y="1351090"/>
            <a:ext cx="1438275" cy="4248150"/>
          </a:xfrm>
          <a:prstGeom prst="rect">
            <a:avLst/>
          </a:prstGeom>
        </p:spPr>
      </p:pic>
    </p:spTree>
    <p:extLst>
      <p:ext uri="{BB962C8B-B14F-4D97-AF65-F5344CB8AC3E}">
        <p14:creationId xmlns:p14="http://schemas.microsoft.com/office/powerpoint/2010/main" val="248613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4ème étape</a:t>
            </a:r>
          </a:p>
        </p:txBody>
      </p:sp>
      <p:sp>
        <p:nvSpPr>
          <p:cNvPr id="9" name="TextBox 8">
            <a:extLst>
              <a:ext uri="{FF2B5EF4-FFF2-40B4-BE49-F238E27FC236}">
                <a16:creationId xmlns:a16="http://schemas.microsoft.com/office/drawing/2014/main" id="{A5FAACE5-1D8E-428F-97A6-341FF36170A7}"/>
              </a:ext>
            </a:extLst>
          </p:cNvPr>
          <p:cNvSpPr txBox="1"/>
          <p:nvPr/>
        </p:nvSpPr>
        <p:spPr>
          <a:xfrm>
            <a:off x="3802966" y="3105833"/>
            <a:ext cx="4586068" cy="369332"/>
          </a:xfrm>
          <a:prstGeom prst="rect">
            <a:avLst/>
          </a:prstGeom>
          <a:noFill/>
        </p:spPr>
        <p:txBody>
          <a:bodyPr wrap="square" rtlCol="0">
            <a:spAutoFit/>
          </a:bodyPr>
          <a:lstStyle/>
          <a:p>
            <a:r>
              <a:rPr lang="fr-FR" dirty="0"/>
              <a:t>Recherche des doublons par lignes.</a:t>
            </a:r>
            <a:endParaRPr lang="en-US" dirty="0"/>
          </a:p>
        </p:txBody>
      </p:sp>
      <p:pic>
        <p:nvPicPr>
          <p:cNvPr id="4" name="Picture 3">
            <a:extLst>
              <a:ext uri="{FF2B5EF4-FFF2-40B4-BE49-F238E27FC236}">
                <a16:creationId xmlns:a16="http://schemas.microsoft.com/office/drawing/2014/main" id="{70A4DA25-37D2-458E-B20C-E97CA447E80E}"/>
              </a:ext>
            </a:extLst>
          </p:cNvPr>
          <p:cNvPicPr>
            <a:picLocks noChangeAspect="1"/>
          </p:cNvPicPr>
          <p:nvPr/>
        </p:nvPicPr>
        <p:blipFill>
          <a:blip r:embed="rId2"/>
          <a:stretch>
            <a:fillRect/>
          </a:stretch>
        </p:blipFill>
        <p:spPr>
          <a:xfrm>
            <a:off x="549538" y="1319210"/>
            <a:ext cx="1362075" cy="4219575"/>
          </a:xfrm>
          <a:prstGeom prst="rect">
            <a:avLst/>
          </a:prstGeom>
        </p:spPr>
      </p:pic>
    </p:spTree>
    <p:extLst>
      <p:ext uri="{BB962C8B-B14F-4D97-AF65-F5344CB8AC3E}">
        <p14:creationId xmlns:p14="http://schemas.microsoft.com/office/powerpoint/2010/main" val="401819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5ème étape</a:t>
            </a:r>
          </a:p>
        </p:txBody>
      </p:sp>
      <p:sp>
        <p:nvSpPr>
          <p:cNvPr id="9" name="TextBox 8">
            <a:extLst>
              <a:ext uri="{FF2B5EF4-FFF2-40B4-BE49-F238E27FC236}">
                <a16:creationId xmlns:a16="http://schemas.microsoft.com/office/drawing/2014/main" id="{A5FAACE5-1D8E-428F-97A6-341FF36170A7}"/>
              </a:ext>
            </a:extLst>
          </p:cNvPr>
          <p:cNvSpPr txBox="1"/>
          <p:nvPr/>
        </p:nvSpPr>
        <p:spPr>
          <a:xfrm>
            <a:off x="4604825" y="2921166"/>
            <a:ext cx="4586068" cy="369332"/>
          </a:xfrm>
          <a:prstGeom prst="rect">
            <a:avLst/>
          </a:prstGeom>
          <a:noFill/>
        </p:spPr>
        <p:txBody>
          <a:bodyPr wrap="square" rtlCol="0">
            <a:spAutoFit/>
          </a:bodyPr>
          <a:lstStyle/>
          <a:p>
            <a:r>
              <a:rPr lang="fr-FR" dirty="0"/>
              <a:t>Rassemblement des 3 dataset.</a:t>
            </a:r>
            <a:endParaRPr lang="en-US" dirty="0"/>
          </a:p>
        </p:txBody>
      </p:sp>
      <p:pic>
        <p:nvPicPr>
          <p:cNvPr id="5" name="Picture 4">
            <a:extLst>
              <a:ext uri="{FF2B5EF4-FFF2-40B4-BE49-F238E27FC236}">
                <a16:creationId xmlns:a16="http://schemas.microsoft.com/office/drawing/2014/main" id="{B1C750F3-F312-4C72-8EF0-B64BC469CA82}"/>
              </a:ext>
            </a:extLst>
          </p:cNvPr>
          <p:cNvPicPr>
            <a:picLocks noChangeAspect="1"/>
          </p:cNvPicPr>
          <p:nvPr/>
        </p:nvPicPr>
        <p:blipFill>
          <a:blip r:embed="rId2"/>
          <a:stretch>
            <a:fillRect/>
          </a:stretch>
        </p:blipFill>
        <p:spPr>
          <a:xfrm>
            <a:off x="549538" y="1529445"/>
            <a:ext cx="3533775" cy="3152775"/>
          </a:xfrm>
          <a:prstGeom prst="rect">
            <a:avLst/>
          </a:prstGeom>
        </p:spPr>
      </p:pic>
    </p:spTree>
    <p:extLst>
      <p:ext uri="{BB962C8B-B14F-4D97-AF65-F5344CB8AC3E}">
        <p14:creationId xmlns:p14="http://schemas.microsoft.com/office/powerpoint/2010/main" val="382452981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{492D6568-77C6-4BB8-957B-EF801A5F1C01}tf33713516_win32</Template>
  <TotalTime>154</TotalTime>
  <Words>454</Words>
  <Application>Microsoft Office PowerPoint</Application>
  <PresentationFormat>Widescreen</PresentationFormat>
  <Paragraphs>60</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Walbaum Display</vt:lpstr>
      <vt:lpstr>3DFloatVTI</vt:lpstr>
      <vt:lpstr>Presentation Projet 7</vt:lpstr>
      <vt:lpstr>Agenda</vt:lpstr>
      <vt:lpstr>Workflow KNIME</vt:lpstr>
      <vt:lpstr>Overview</vt:lpstr>
      <vt:lpstr>1ère étape</vt:lpstr>
      <vt:lpstr>2ème étape</vt:lpstr>
      <vt:lpstr>3ème étape</vt:lpstr>
      <vt:lpstr>4ème étape</vt:lpstr>
      <vt:lpstr>5ème étape</vt:lpstr>
      <vt:lpstr>6, 7 ème étape</vt:lpstr>
      <vt:lpstr>8 ème étape</vt:lpstr>
      <vt:lpstr>9ème étape</vt:lpstr>
      <vt:lpstr>CSV / RGDP</vt:lpstr>
      <vt:lpstr>Les contraintes RGPD</vt:lpstr>
      <vt:lpstr>Graphiques</vt:lpstr>
      <vt:lpstr>Répartition H / F</vt:lpstr>
      <vt:lpstr>Répartition H / F par contrat</vt:lpstr>
      <vt:lpstr>Répartition H / F par service</vt:lpstr>
      <vt:lpstr>Répartition H / F par promotion</vt:lpstr>
      <vt:lpstr>Répartition H / F par augmentation</vt:lpstr>
      <vt:lpstr>Répartition H / F par rémunération</vt:lpstr>
      <vt:lpstr>Répartition H / F par accident de travail</vt:lpstr>
      <vt:lpstr>Répartition H / F durée hebdomadaire</vt:lpstr>
      <vt:lpstr>Répartition H / F distance travail/maison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Projet 7</dc:title>
  <dc:creator>Djamel Ayari</dc:creator>
  <cp:lastModifiedBy>Djamel Ayari</cp:lastModifiedBy>
  <cp:revision>18</cp:revision>
  <dcterms:created xsi:type="dcterms:W3CDTF">2022-03-11T19:20:57Z</dcterms:created>
  <dcterms:modified xsi:type="dcterms:W3CDTF">2022-03-18T18:25:14Z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