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B4DC0-2F32-4036-A136-AE52AF3D31F5}" v="250" dt="2022-09-25T14:01:5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Pourcentage de population sous alimentée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FB3-48EE-B9BB-B29535B3B7E3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FB3-48EE-B9BB-B29535B3B7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FB3-48EE-B9BB-B29535B3B7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FB3-48EE-B9BB-B29535B3B7E3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6B487FC-0D27-4A19-B306-6D24F8BBF425}" type="CATEGORYNAME">
                      <a:rPr lang="en-US">
                        <a:solidFill>
                          <a:srgbClr val="FF0000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baseline="0" dirty="0">
                        <a:solidFill>
                          <a:srgbClr val="FF0000"/>
                        </a:solidFill>
                      </a:rPr>
                      <a:t>;</a:t>
                    </a:r>
                    <a:r>
                      <a:rPr lang="en-US" baseline="0" dirty="0"/>
                      <a:t> </a:t>
                    </a:r>
                    <a:fld id="{CC96E405-6DE5-4EDE-BC13-57B13C69A8BE}" type="VALUE">
                      <a:rPr lang="en-US" baseline="0">
                        <a:solidFill>
                          <a:srgbClr val="FF0000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B3-48EE-B9BB-B29535B3B7E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271727-D682-4F04-9A56-A491EC85F1AE}" type="CATEGORYNAME">
                      <a:rPr lang="en-US" smtClean="0">
                        <a:solidFill>
                          <a:srgbClr val="00B0F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rgbClr val="00B0F0"/>
                        </a:solidFill>
                      </a:rPr>
                      <a:t>; </a:t>
                    </a:r>
                    <a:fld id="{39D97503-5829-4079-9E65-0098C34C2B57}" type="VALUE">
                      <a:rPr lang="en-US" baseline="0" smtClean="0">
                        <a:solidFill>
                          <a:srgbClr val="00B0F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baseline="0" dirty="0">
                      <a:solidFill>
                        <a:srgbClr val="00B0F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FB3-48EE-B9BB-B29535B3B7E3}"/>
                </c:ext>
              </c:extLst>
            </c:dLbl>
            <c:dLbl>
              <c:idx val="2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FB3-48EE-B9BB-B29535B3B7E3}"/>
                </c:ext>
              </c:extLst>
            </c:dLbl>
            <c:dLbl>
              <c:idx val="3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FB3-48EE-B9BB-B29535B3B7E3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Sous Alimentée</c:v>
                </c:pt>
                <c:pt idx="1">
                  <c:v>Non Sous Alimentée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7.1</c:v>
                </c:pt>
                <c:pt idx="1">
                  <c:v>92.9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3-48EE-B9BB-B29535B3B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 dirty="0">
                <a:solidFill>
                  <a:schemeClr val="tx1"/>
                </a:solidFill>
              </a:rPr>
              <a:t>Utilisation de la disponibilité intérieur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Utilisation de la disponibilité intérieur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BE-4A5E-A59C-A6C68210A078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BE-4A5E-A59C-A6C68210A078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7BE-4A5E-A59C-A6C68210A07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7BE-4A5E-A59C-A6C68210A078}"/>
              </c:ext>
            </c:extLst>
          </c:dPt>
          <c:dLbls>
            <c:dLbl>
              <c:idx val="0"/>
              <c:layout>
                <c:manualLayout>
                  <c:x val="-1.5625E-2"/>
                  <c:y val="-2.3437498558225175E-3"/>
                </c:manualLayout>
              </c:layout>
              <c:tx>
                <c:rich>
                  <a:bodyPr/>
                  <a:lstStyle/>
                  <a:p>
                    <a:fld id="{AB64FE56-31B5-48A4-ABD3-9327B3CCF80F}" type="CATEGORYNAME">
                      <a:rPr lang="en-US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E00853B4-271D-421A-AA79-C80E7804E4B0}" type="VALUE">
                      <a:rPr lang="en-US" baseline="0" smtClean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7BE-4A5E-A59C-A6C68210A078}"/>
                </c:ext>
              </c:extLst>
            </c:dLbl>
            <c:dLbl>
              <c:idx val="1"/>
              <c:layout>
                <c:manualLayout>
                  <c:x val="1.5625E-2"/>
                  <c:y val="-2.3437498558224745E-2"/>
                </c:manualLayout>
              </c:layout>
              <c:tx>
                <c:rich>
                  <a:bodyPr/>
                  <a:lstStyle/>
                  <a:p>
                    <a:fld id="{2E5B499A-58C1-47F7-972A-5F06182727EA}" type="CATEGORYNAME">
                      <a:rPr lang="en-US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E23022F9-CBAD-40D7-A54C-DEB6B05C0B8B}" type="VALUE">
                      <a:rPr lang="en-US" baseline="0" smtClean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7BE-4A5E-A59C-A6C68210A078}"/>
                </c:ext>
              </c:extLst>
            </c:dLbl>
            <c:dLbl>
              <c:idx val="2"/>
              <c:layout>
                <c:manualLayout>
                  <c:x val="1.0937499999999999E-2"/>
                  <c:y val="-2.578124841404722E-2"/>
                </c:manualLayout>
              </c:layout>
              <c:tx>
                <c:rich>
                  <a:bodyPr/>
                  <a:lstStyle/>
                  <a:p>
                    <a:fld id="{0650107C-1C04-4CDC-A640-A68EBBCF4DB6}" type="CATEGORYNAME">
                      <a:rPr lang="en-US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370DE9A1-15EA-4DD8-AA5F-32E7C49B91FF}" type="VALUE">
                      <a:rPr lang="en-US" baseline="0" smtClean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7BE-4A5E-A59C-A6C68210A078}"/>
                </c:ext>
              </c:extLst>
            </c:dLbl>
            <c:dLbl>
              <c:idx val="3"/>
              <c:layout>
                <c:manualLayout>
                  <c:x val="-3.5937499999999997E-2"/>
                  <c:y val="7.0312495674674236E-3"/>
                </c:manualLayout>
              </c:layout>
              <c:tx>
                <c:rich>
                  <a:bodyPr/>
                  <a:lstStyle/>
                  <a:p>
                    <a:fld id="{3BCAC2DF-93DC-4E5A-BD77-462A817B0FD6}" type="CATEGORYNAME">
                      <a:rPr lang="en-US" smtClean="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/>
                      <a:t> </a:t>
                    </a:r>
                    <a:fld id="{8B5CA45E-4F53-4AEA-BDFD-1FCA83E5354A}" type="VALUE">
                      <a:rPr lang="en-US" baseline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r>
                      <a:rPr lang="en-US" baseline="0"/>
                      <a:t>;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7BE-4A5E-A59C-A6C68210A0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Alimentation Animale</c:v>
                </c:pt>
                <c:pt idx="1">
                  <c:v>Alimentation Perdue</c:v>
                </c:pt>
                <c:pt idx="2">
                  <c:v>Alimentation Humaine</c:v>
                </c:pt>
                <c:pt idx="3">
                  <c:v>Autre Utilisation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13.23</c:v>
                </c:pt>
                <c:pt idx="1">
                  <c:v>4.6500000000000004</c:v>
                </c:pt>
                <c:pt idx="2">
                  <c:v>49.37</c:v>
                </c:pt>
                <c:pt idx="3">
                  <c:v>32.75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E-4A5E-A59C-A6C68210A07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Exportation de Manioc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84681782133349E-2"/>
          <c:y val="0.15785199687031098"/>
          <c:w val="0.84097692318586081"/>
          <c:h val="0.644378075918668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Exporté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Manioc Exporté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4A-4E9A-9AF7-0F32470C4A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Exporté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Manioc Exporté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4A-4E9A-9AF7-0F32470C4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4"/>
        <c:axId val="317197832"/>
        <c:axId val="317197504"/>
      </c:barChart>
      <c:catAx>
        <c:axId val="317197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197504"/>
        <c:crosses val="autoZero"/>
        <c:auto val="1"/>
        <c:lblAlgn val="ctr"/>
        <c:lblOffset val="100"/>
        <c:noMultiLvlLbl val="0"/>
      </c:catAx>
      <c:valAx>
        <c:axId val="31719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197832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Alimentation Humaine</cx:pt>
          <cx:pt idx="1">Alimentation Animale</cx:pt>
          <cx:pt idx="2">Pertes</cx:pt>
          <cx:pt idx="3">Autre Utilisations</cx:pt>
          <cx:pt idx="4"/>
        </cx:lvl>
      </cx:strDim>
      <cx:numDim type="val">
        <cx:f>Sheet1!$B$2:$B$6</cx:f>
        <cx:lvl ptCount="5" formatCode="Standard">
          <cx:pt idx="0">24.030000000000001</cx:pt>
          <cx:pt idx="1">64.629999999999995</cx:pt>
          <cx:pt idx="2">4.5199999999999996</cx:pt>
          <cx:pt idx="3">6.8200000000000003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Pourcentage</a:t>
            </a: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d’utilisation</a:t>
            </a: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des </a:t>
            </a: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céréales</a:t>
            </a:r>
            <a:endPara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funnel" uniqueId="{D9082EBB-ADAE-48C8-A68E-35EE9EC86F4F}">
          <cx:tx>
            <cx:txData>
              <cx:f>Sheet1!$B$1</cx:f>
              <cx:v>Pourcentage d'utilisation des céréales</cx:v>
            </cx:txData>
          </cx:tx>
          <cx:spPr>
            <a:solidFill>
              <a:srgbClr val="00B0F0"/>
            </a:solidFill>
          </cx:spPr>
          <cx:dataPt idx="1">
            <cx:spPr>
              <a:solidFill>
                <a:srgbClr val="92D050"/>
              </a:solidFill>
            </cx:spPr>
          </cx:dataPt>
          <cx:dataPt idx="2">
            <cx:spPr>
              <a:solidFill>
                <a:srgbClr val="C00000"/>
              </a:solidFill>
            </cx:spPr>
          </cx:dataPt>
          <cx:dataPt idx="3">
            <cx:spPr>
              <a:solidFill>
                <a:srgbClr val="7030A0"/>
              </a:solidFill>
            </cx:spPr>
          </cx:dataPt>
          <cx:dataLabels>
            <cx:visibility seriesName="0" categoryName="0" value="1"/>
          </cx:dataLabels>
          <cx:dataId val="0"/>
        </cx:series>
      </cx:plotAreaRegion>
      <cx:axis id="1">
        <cx:catScaling gapWidth="0.059999998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Sous Alimentée</cx:pt>
          <cx:pt idx="1">Non Sous Alimentée</cx:pt>
          <cx:pt idx="2"/>
          <cx:pt idx="3"/>
          <cx:pt idx="4"/>
        </cx:lvl>
      </cx:strDim>
      <cx:numDim type="val">
        <cx:f>Sheet1!$B$2:$B$6</cx:f>
        <cx:lvl ptCount="5" formatCode="Standard">
          <cx:pt idx="0">8.9600000000000009</cx:pt>
          <cx:pt idx="1">91.040000000000006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Pourcentage</a:t>
            </a: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de sous alimentation</a:t>
            </a:r>
          </a:p>
        </cx:rich>
      </cx:tx>
    </cx:title>
    <cx:plotArea>
      <cx:plotAreaRegion>
        <cx:series layoutId="funnel" uniqueId="{D9082EBB-ADAE-48C8-A68E-35EE9EC86F4F}">
          <cx:tx>
            <cx:txData>
              <cx:f>Sheet1!$B$1</cx:f>
              <cx:v>Pourcentage de sous alimentation</cx:v>
            </cx:txData>
          </cx:tx>
          <cx:spPr>
            <a:solidFill>
              <a:srgbClr val="00B0F0"/>
            </a:solidFill>
          </cx:spPr>
          <cx:dataPt idx="1">
            <cx:spPr>
              <a:solidFill>
                <a:srgbClr val="92D050"/>
              </a:solidFill>
            </cx:spPr>
          </cx:dataPt>
          <cx:dataPt idx="2">
            <cx:spPr>
              <a:solidFill>
                <a:srgbClr val="C00000"/>
              </a:solidFill>
            </cx:spPr>
          </cx:dataPt>
          <cx:dataPt idx="3">
            <cx:spPr>
              <a:solidFill>
                <a:srgbClr val="7030A0"/>
              </a:solidFill>
            </cx:spPr>
          </cx:dataPt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4630-8310-625F-121A-4F395F0EB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01EE9-5F26-3ADA-CAF6-5D1D7BC3F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73A3-DD52-C3C7-81BD-ADBB7F4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1E45-E560-CCC3-33B0-EAE52558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0021-C926-9641-0AC1-A3A4F5A8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F982-86C4-7AB4-57AC-0799A442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DEF2F-0B26-606B-57BB-C05B27A7A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15A8E-615D-25EC-D506-84D412E9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F131-A8AD-683A-6CA5-DD1EC0FF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C6E9-6C15-EB35-F2ED-FBC535B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826A4-C9F9-1919-7D63-53E020A6E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92B45-3250-DB4D-65B6-AD08AAFF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7AB5-C84D-A6F7-1461-CA8FB6A7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CC95-D25C-BC54-C2F2-C0879F77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D371-CBF1-82E7-E3B1-7F8E7BA5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5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E0A5-E6F2-FD4C-4BE5-1D0DE678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5F3C-F75A-4F92-888A-4C1DFB73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09F3-219E-87B8-1BA4-22E61BA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C8BB-0F12-199C-3CE9-87891491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6E32-F343-C107-D188-D3D0B909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1CB-8096-64F3-194F-8E3F710C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E3F36-7A3D-7841-5AB6-EA817A1B5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D229-1228-7E62-A2FE-A03EAEFD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D3F5-32AD-3E32-32F9-11A8341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149B-42EF-99B4-EB0A-E2C304E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C404-421B-AB4D-7F2D-4479A9C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4746-3A2A-65DE-5F4D-02F14A58B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79416-39E2-6577-88B0-A5B591E13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0A83-5F48-3246-9981-367AB0EF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004B5-3F5A-4D4F-3C97-11A47A02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388D-96A0-C76F-95D1-E3591111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F57B-1574-1310-09EE-80F8274E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DEA1-4427-9922-CC64-F081E87B7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1FCC1-5F16-DC00-DD53-C57BDB95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2AAB4-9396-6934-DFF5-73F4BEBDB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97DBC-DFEC-89D2-279C-9BEB9F2C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B722A-7F0C-FE08-3465-1F1A5648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569BC-87A2-5EFA-D33F-96E9D9F9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9C460-85A1-5037-4FB2-75B57438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B6F9-6DCE-7837-FAE0-321D1936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6C02C-15DE-6E28-F587-A4073BB5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6ECB-8A0E-B351-7442-159446ED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F96CF-BC66-8B7D-FD74-CC2AB01E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B13E3-A80E-7465-8349-F04BEF32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EE7C0-22A4-A2B3-8D11-0D2092AF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CB3F1-62F2-C4A8-FACE-23DBE5BB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1E35-962D-AD7F-604F-ECE40D05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9F4C-DB25-57C4-58A3-D222A26B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D3783-9A1F-6BDB-1B74-D2E688F0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78C8E-3322-0F11-0087-F4FB4A97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DBF5-FB7B-7355-B3E1-A9CB899D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B5BBB-FEF5-A11F-DC8E-DA74D2B9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A39E-617E-55BE-6CE7-8599E077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9A889-87BA-2A1A-0493-4107EBC93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765B2-2371-BA66-6650-E06C6CD6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F5C35-A237-BC38-AFE0-A5E7FB93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3292-F5FC-B9A5-EE1C-F8D737F8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D3040-D4C5-FE75-FBC9-91FFA72F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8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7DBA9-8C62-0978-46A5-F5B23D38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8B41-A3F2-04F0-088A-F5F0E1E2B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976F-AB8B-676E-51B7-624CFB973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C43C-F97C-461C-86C5-586AEF52E5F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E122D-CCCB-8603-5B9D-0C964CEDB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1B90-CF90-3C26-0318-8EE4C127C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F29D-5DC6-4A53-B126-BFCF0F64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2C0341-AAFC-C97B-11D8-0BC7EA0C0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0462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103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41730B5-36AA-ECF0-778D-563FEDC9F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846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875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1AB7A4C-7383-5912-224A-BBBED6E126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8292683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11AB7A4C-7383-5912-224A-BBBED6E126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80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C293C69-DCD8-1BFF-4246-74E1BAAA0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179067"/>
              </p:ext>
            </p:extLst>
          </p:nvPr>
        </p:nvGraphicFramePr>
        <p:xfrm>
          <a:off x="583028" y="536787"/>
          <a:ext cx="5648960" cy="354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B1B94E5A-7453-F0FE-EA39-6BAE5053E90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2345718"/>
                  </p:ext>
                </p:extLst>
              </p:nvPr>
            </p:nvGraphicFramePr>
            <p:xfrm>
              <a:off x="6231988" y="2657136"/>
              <a:ext cx="5455411" cy="35428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B1B94E5A-7453-F0FE-EA39-6BAE5053E9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1988" y="2657136"/>
                <a:ext cx="5455411" cy="35428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84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13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Djamel Ayari</dc:creator>
  <cp:lastModifiedBy>Djamel Ayari</cp:lastModifiedBy>
  <cp:revision>2</cp:revision>
  <dcterms:created xsi:type="dcterms:W3CDTF">2022-09-25T13:07:09Z</dcterms:created>
  <dcterms:modified xsi:type="dcterms:W3CDTF">2022-09-25T14:50:44Z</dcterms:modified>
</cp:coreProperties>
</file>