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63" r:id="rId2"/>
    <p:sldId id="256" r:id="rId3"/>
    <p:sldId id="261" r:id="rId4"/>
    <p:sldId id="258" r:id="rId5"/>
    <p:sldId id="259" r:id="rId6"/>
    <p:sldId id="287" r:id="rId7"/>
    <p:sldId id="267" r:id="rId8"/>
    <p:sldId id="286" r:id="rId9"/>
    <p:sldId id="282" r:id="rId10"/>
    <p:sldId id="281" r:id="rId11"/>
    <p:sldId id="284" r:id="rId12"/>
    <p:sldId id="283" r:id="rId13"/>
    <p:sldId id="285" r:id="rId14"/>
    <p:sldId id="288" r:id="rId15"/>
    <p:sldId id="270" r:id="rId16"/>
    <p:sldId id="275" r:id="rId17"/>
    <p:sldId id="277"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15B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48" d="100"/>
          <a:sy n="48" d="100"/>
        </p:scale>
        <p:origin x="77" y="7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fr-FR"/>
              <a:t>Modifiez le style du titre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3B42C312-78AE-42A6-BCEF-561799AAA6C4}" type="datetimeFigureOut">
              <a:rPr lang="fr-FR" smtClean="0"/>
              <a:t>14/06/2025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15375074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fr-FR"/>
              <a:t>Modifiez le style du titre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823436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4932058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fr-FR"/>
              <a:t>Modifiez le style du titre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8755908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fr-FR"/>
              <a:t>Modifiez le style du titre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330842934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onnes">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fr-FR"/>
              <a:t>Modifiez le style du titre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B42C312-78AE-42A6-BCEF-561799AAA6C4}" type="datetimeFigureOut">
              <a:rPr lang="fr-FR" smtClean="0"/>
              <a:t>14/06/2025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349173016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colonnes d’image">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fr-FR"/>
              <a:t>Modifiez le style du titre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a:t>Cliquez sur l'icône pour ajouter une image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3" name="Date Placeholder 2"/>
          <p:cNvSpPr>
            <a:spLocks noGrp="1"/>
          </p:cNvSpPr>
          <p:nvPr>
            <p:ph type="dt" sz="half" idx="10"/>
          </p:nvPr>
        </p:nvSpPr>
        <p:spPr/>
        <p:txBody>
          <a:bodyPr/>
          <a:lstStyle/>
          <a:p>
            <a:fld id="{3B42C312-78AE-42A6-BCEF-561799AAA6C4}" type="datetimeFigureOut">
              <a:rPr lang="fr-FR" smtClean="0"/>
              <a:t>14/06/2025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14784513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2C312-78AE-42A6-BCEF-561799AAA6C4}" type="datetimeFigureOut">
              <a:rPr lang="fr-FR" smtClean="0"/>
              <a:t>14/06/2025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2082009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fr-FR"/>
              <a:t>Modifiez le style du titre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2C312-78AE-42A6-BCEF-561799AAA6C4}" type="datetimeFigureOut">
              <a:rPr lang="fr-FR" smtClean="0"/>
              <a:t>14/06/2025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17821041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3B42C312-78AE-42A6-BCEF-561799AAA6C4}" type="datetimeFigureOut">
              <a:rPr lang="fr-FR" smtClean="0"/>
              <a:t>14/06/2025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15385189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fr-FR"/>
              <a:t>Modifiez le style du titre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p>
            <a:fld id="{3B42C312-78AE-42A6-BCEF-561799AAA6C4}" type="datetimeFigureOut">
              <a:rPr lang="fr-FR" smtClean="0"/>
              <a:t>14/06/2025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6536154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fr-FR"/>
              <a:t>Modifiez le style du titre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32853539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fr-FR"/>
              <a:t>Modifiez le style du titre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913795" y="2912232"/>
            <a:ext cx="5107208" cy="28789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172200" y="2912232"/>
            <a:ext cx="5095357" cy="287896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3B42C312-78AE-42A6-BCEF-561799AAA6C4}" type="datetimeFigureOut">
              <a:rPr lang="fr-FR" smtClean="0"/>
              <a:t>14/06/2025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418683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3B42C312-78AE-42A6-BCEF-561799AAA6C4}" type="datetimeFigureOut">
              <a:rPr lang="fr-FR" smtClean="0"/>
              <a:t>14/06/2025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36049878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42C312-78AE-42A6-BCEF-561799AAA6C4}" type="datetimeFigureOut">
              <a:rPr lang="fr-FR" smtClean="0"/>
              <a:t>14/06/2025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12626604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fr-FR"/>
              <a:t>Modifiez le style du titre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37282308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fr-FR"/>
              <a:t>Modifiez le style du titre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3B42C312-78AE-42A6-BCEF-561799AAA6C4}" type="datetimeFigureOut">
              <a:rPr lang="fr-FR" smtClean="0"/>
              <a:t>14/06/2025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3F563945-E30B-4C85-826B-CD05A51B5075}" type="slidenum">
              <a:rPr lang="fr-FR" smtClean="0"/>
              <a:t>‹N°›</a:t>
            </a:fld>
            <a:endParaRPr lang="fr-FR"/>
          </a:p>
        </p:txBody>
      </p:sp>
    </p:spTree>
    <p:extLst>
      <p:ext uri="{BB962C8B-B14F-4D97-AF65-F5344CB8AC3E}">
        <p14:creationId xmlns:p14="http://schemas.microsoft.com/office/powerpoint/2010/main" val="42913671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B42C312-78AE-42A6-BCEF-561799AAA6C4}" type="datetimeFigureOut">
              <a:rPr lang="fr-FR" smtClean="0"/>
              <a:t>14/06/2025</a:t>
            </a:fld>
            <a:endParaRPr lang="fr-FR"/>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fr-FR"/>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3F563945-E30B-4C85-826B-CD05A51B5075}" type="slidenum">
              <a:rPr lang="fr-FR" smtClean="0"/>
              <a:t>‹N°›</a:t>
            </a:fld>
            <a:endParaRPr lang="fr-FR"/>
          </a:p>
        </p:txBody>
      </p:sp>
    </p:spTree>
    <p:extLst>
      <p:ext uri="{BB962C8B-B14F-4D97-AF65-F5344CB8AC3E}">
        <p14:creationId xmlns:p14="http://schemas.microsoft.com/office/powerpoint/2010/main" val="328526558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13BE58BB-C772-2058-ECE1-8F997A2225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77712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ous-titre 2">
            <a:extLst>
              <a:ext uri="{FF2B5EF4-FFF2-40B4-BE49-F238E27FC236}">
                <a16:creationId xmlns:a16="http://schemas.microsoft.com/office/drawing/2014/main" id="{8885AC59-D52D-D0B3-5A53-ED4B64A4E782}"/>
              </a:ext>
            </a:extLst>
          </p:cNvPr>
          <p:cNvSpPr>
            <a:spLocks noGrp="1"/>
          </p:cNvSpPr>
          <p:nvPr>
            <p:ph type="subTitle" idx="1"/>
          </p:nvPr>
        </p:nvSpPr>
        <p:spPr>
          <a:xfrm>
            <a:off x="0" y="0"/>
            <a:ext cx="5181600" cy="6857999"/>
          </a:xfrm>
        </p:spPr>
        <p:txBody>
          <a:bodyPr/>
          <a:lstStyle/>
          <a:p>
            <a:pPr algn="l">
              <a:lnSpc>
                <a:spcPct val="106000"/>
              </a:lnSpc>
              <a:spcAft>
                <a:spcPts val="800"/>
              </a:spcAft>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4. Commande</a:t>
            </a:r>
            <a:endParaRPr lang="fr-FR" sz="28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algn="l">
              <a:lnSpc>
                <a:spcPct val="106000"/>
              </a:lnSpc>
              <a:spcAft>
                <a:spcPts val="800"/>
              </a:spcAft>
              <a:buSzPts val="1000"/>
              <a:tabLst>
                <a:tab pos="457200" algn="l"/>
              </a:tabLs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Il s’agit dans cette interface de renseigner les informations suivantes:</a:t>
            </a:r>
          </a:p>
          <a:p>
            <a:pPr lvl="0" algn="l">
              <a:lnSpc>
                <a:spcPct val="106000"/>
              </a:lnSpc>
              <a:spcAft>
                <a:spcPts val="800"/>
              </a:spcAft>
              <a:buSzPts val="1000"/>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Client: nom du client</a:t>
            </a:r>
          </a:p>
          <a:p>
            <a:pPr lvl="0" algn="l">
              <a:lnSpc>
                <a:spcPct val="106000"/>
              </a:lnSpc>
              <a:spcAft>
                <a:spcPts val="800"/>
              </a:spcAft>
              <a:buSzPts val="1000"/>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Produit :sélectionner le produit que vous désirez vendre.</a:t>
            </a:r>
          </a:p>
          <a:p>
            <a:pPr lvl="0" algn="l">
              <a:lnSpc>
                <a:spcPct val="106000"/>
              </a:lnSpc>
              <a:spcAft>
                <a:spcPts val="800"/>
              </a:spcAft>
              <a:buSzPts val="1000"/>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Quantité voulue: la quantité ou le nombre de produit qu’on souhaite vendre.</a:t>
            </a:r>
          </a:p>
          <a:p>
            <a:pPr lvl="0" algn="l">
              <a:lnSpc>
                <a:spcPct val="106000"/>
              </a:lnSpc>
              <a:spcAft>
                <a:spcPts val="800"/>
              </a:spcAft>
              <a:buSzPts val="1000"/>
              <a:tabLst>
                <a:tab pos="457200" algn="l"/>
              </a:tabLst>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
        <p:nvSpPr>
          <p:cNvPr id="7" name="Sous-titre 2">
            <a:extLst>
              <a:ext uri="{FF2B5EF4-FFF2-40B4-BE49-F238E27FC236}">
                <a16:creationId xmlns:a16="http://schemas.microsoft.com/office/drawing/2014/main" id="{82B85C87-51F6-2C97-5E6F-26C2D6A8C7EA}"/>
              </a:ext>
            </a:extLst>
          </p:cNvPr>
          <p:cNvSpPr txBox="1">
            <a:spLocks/>
          </p:cNvSpPr>
          <p:nvPr/>
        </p:nvSpPr>
        <p:spPr>
          <a:xfrm>
            <a:off x="6096000" y="216569"/>
            <a:ext cx="5181600" cy="6857999"/>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lnSpc>
                <a:spcPct val="106000"/>
              </a:lnSpc>
              <a:spcAft>
                <a:spcPts val="800"/>
              </a:spcAft>
              <a:buSzPts val="1000"/>
              <a:tabLst>
                <a:tab pos="457200" algn="l"/>
              </a:tabLst>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pic>
        <p:nvPicPr>
          <p:cNvPr id="9" name="Image 8">
            <a:extLst>
              <a:ext uri="{FF2B5EF4-FFF2-40B4-BE49-F238E27FC236}">
                <a16:creationId xmlns:a16="http://schemas.microsoft.com/office/drawing/2014/main" id="{8F303B73-B64F-029E-E8AB-A7B26FE5B0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34526" y="0"/>
            <a:ext cx="6657474" cy="6857999"/>
          </a:xfrm>
          <a:prstGeom prst="rect">
            <a:avLst/>
          </a:prstGeom>
        </p:spPr>
      </p:pic>
    </p:spTree>
    <p:extLst>
      <p:ext uri="{BB962C8B-B14F-4D97-AF65-F5344CB8AC3E}">
        <p14:creationId xmlns:p14="http://schemas.microsoft.com/office/powerpoint/2010/main" val="22855930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heel(1)">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3">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BE3F6-BAAC-AE3B-A17B-FC7814028621}"/>
            </a:ext>
          </a:extLst>
        </p:cNvPr>
        <p:cNvGrpSpPr/>
        <p:nvPr/>
      </p:nvGrpSpPr>
      <p:grpSpPr>
        <a:xfrm>
          <a:off x="0" y="0"/>
          <a:ext cx="0" cy="0"/>
          <a:chOff x="0" y="0"/>
          <a:chExt cx="0" cy="0"/>
        </a:xfrm>
      </p:grpSpPr>
      <p:sp>
        <p:nvSpPr>
          <p:cNvPr id="4" name="Sous-titre 2">
            <a:extLst>
              <a:ext uri="{FF2B5EF4-FFF2-40B4-BE49-F238E27FC236}">
                <a16:creationId xmlns:a16="http://schemas.microsoft.com/office/drawing/2014/main" id="{3550C1C8-83C0-6C05-D67A-81874F11AA91}"/>
              </a:ext>
            </a:extLst>
          </p:cNvPr>
          <p:cNvSpPr txBox="1">
            <a:spLocks/>
          </p:cNvSpPr>
          <p:nvPr/>
        </p:nvSpPr>
        <p:spPr>
          <a:xfrm>
            <a:off x="0" y="0"/>
            <a:ext cx="5438274"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5. Vente</a:t>
            </a:r>
            <a:endParaRPr lang="fr-FR" sz="28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6000"/>
              </a:lnSpc>
              <a:spcAft>
                <a:spcPts val="800"/>
              </a:spcAft>
              <a:buSzPts val="1000"/>
              <a:buNone/>
              <a:tabLst>
                <a:tab pos="457200" algn="l"/>
              </a:tabLs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Il s’agit de sélectionner juste le produit a vendre puis d’affecter la vente a l’aide du bouton ‘Vendre’,</a:t>
            </a: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Il y a aussi la possibilité de supprimer la vente sélectionnée ce qui ramerait alors la quantité en stock a l’état initial ou l’on avait définit dans l’interface Produit</a:t>
            </a:r>
            <a:endParaRPr lang="fr-FR" b="1"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pic>
        <p:nvPicPr>
          <p:cNvPr id="7" name="Espace réservé du contenu 6">
            <a:extLst>
              <a:ext uri="{FF2B5EF4-FFF2-40B4-BE49-F238E27FC236}">
                <a16:creationId xmlns:a16="http://schemas.microsoft.com/office/drawing/2014/main" id="{7F0875A5-4170-B7EF-E984-2F535A84D83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75158" y="1"/>
            <a:ext cx="6416842" cy="6857998"/>
          </a:xfrm>
        </p:spPr>
      </p:pic>
    </p:spTree>
    <p:extLst>
      <p:ext uri="{BB962C8B-B14F-4D97-AF65-F5344CB8AC3E}">
        <p14:creationId xmlns:p14="http://schemas.microsoft.com/office/powerpoint/2010/main" val="426322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down)">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4DD4E7-A6E3-DB44-4E0C-ACFFC8EBF52D}"/>
            </a:ext>
          </a:extLst>
        </p:cNvPr>
        <p:cNvGrpSpPr/>
        <p:nvPr/>
      </p:nvGrpSpPr>
      <p:grpSpPr>
        <a:xfrm>
          <a:off x="0" y="0"/>
          <a:ext cx="0" cy="0"/>
          <a:chOff x="0" y="0"/>
          <a:chExt cx="0" cy="0"/>
        </a:xfrm>
      </p:grpSpPr>
      <p:sp>
        <p:nvSpPr>
          <p:cNvPr id="4" name="Sous-titre 2">
            <a:extLst>
              <a:ext uri="{FF2B5EF4-FFF2-40B4-BE49-F238E27FC236}">
                <a16:creationId xmlns:a16="http://schemas.microsoft.com/office/drawing/2014/main" id="{C024E6E4-C4A3-045B-E068-32FD59E26DC7}"/>
              </a:ext>
            </a:extLst>
          </p:cNvPr>
          <p:cNvSpPr txBox="1">
            <a:spLocks/>
          </p:cNvSpPr>
          <p:nvPr/>
        </p:nvSpPr>
        <p:spPr>
          <a:xfrm>
            <a:off x="0" y="0"/>
            <a:ext cx="5438274"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6. Facture</a:t>
            </a:r>
            <a:endParaRPr lang="fr-FR" sz="28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6000"/>
              </a:lnSpc>
              <a:spcAft>
                <a:spcPts val="800"/>
              </a:spcAft>
              <a:buSzPts val="1000"/>
              <a:buNone/>
              <a:tabLst>
                <a:tab pos="457200" algn="l"/>
              </a:tabLs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Apres avoir effectue la vente dans le module des ‘Vente’ cela crée un fichier texte contenant les informations notamment sur le client, le nom du produit, la quantité voulue, le prix unitaire et aussi le total a payer</a:t>
            </a:r>
            <a:endParaRPr lang="fr-FR" b="1" dirty="0"/>
          </a:p>
        </p:txBody>
      </p:sp>
      <p:pic>
        <p:nvPicPr>
          <p:cNvPr id="6" name="Espace réservé du contenu 5">
            <a:extLst>
              <a:ext uri="{FF2B5EF4-FFF2-40B4-BE49-F238E27FC236}">
                <a16:creationId xmlns:a16="http://schemas.microsoft.com/office/drawing/2014/main" id="{D4A3717D-82F5-594C-E03B-6EFFB7B56B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38274" y="16042"/>
            <a:ext cx="6753726" cy="6858000"/>
          </a:xfrm>
        </p:spPr>
      </p:pic>
    </p:spTree>
    <p:extLst>
      <p:ext uri="{BB962C8B-B14F-4D97-AF65-F5344CB8AC3E}">
        <p14:creationId xmlns:p14="http://schemas.microsoft.com/office/powerpoint/2010/main" val="579901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circle(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E168F4-1007-6D1D-4274-7BD02A35FE60}"/>
            </a:ext>
          </a:extLst>
        </p:cNvPr>
        <p:cNvGrpSpPr/>
        <p:nvPr/>
      </p:nvGrpSpPr>
      <p:grpSpPr>
        <a:xfrm>
          <a:off x="0" y="0"/>
          <a:ext cx="0" cy="0"/>
          <a:chOff x="0" y="0"/>
          <a:chExt cx="0" cy="0"/>
        </a:xfrm>
      </p:grpSpPr>
      <p:sp>
        <p:nvSpPr>
          <p:cNvPr id="4" name="Sous-titre 2">
            <a:extLst>
              <a:ext uri="{FF2B5EF4-FFF2-40B4-BE49-F238E27FC236}">
                <a16:creationId xmlns:a16="http://schemas.microsoft.com/office/drawing/2014/main" id="{FFFBAFD6-673B-5585-DF5E-8480107C1CEE}"/>
              </a:ext>
            </a:extLst>
          </p:cNvPr>
          <p:cNvSpPr txBox="1">
            <a:spLocks/>
          </p:cNvSpPr>
          <p:nvPr/>
        </p:nvSpPr>
        <p:spPr>
          <a:xfrm>
            <a:off x="0" y="0"/>
            <a:ext cx="5438274"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7. Report</a:t>
            </a:r>
          </a:p>
          <a:p>
            <a:pPr marL="0" indent="0">
              <a:lnSpc>
                <a:spcPct val="106000"/>
              </a:lnSpc>
              <a:spcAft>
                <a:spcPts val="800"/>
              </a:spcAft>
              <a:buNone/>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Dans ce module , il y a l’affichage de:</a:t>
            </a:r>
          </a:p>
          <a:p>
            <a:pPr marL="0" indent="0">
              <a:lnSpc>
                <a:spcPct val="106000"/>
              </a:lnSpc>
              <a:spcAft>
                <a:spcPts val="800"/>
              </a:spcAft>
              <a:buNone/>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Chiffres d’affaires total</a:t>
            </a:r>
          </a:p>
          <a:p>
            <a:pPr marL="0" indent="0">
              <a:lnSpc>
                <a:spcPct val="106000"/>
              </a:lnSpc>
              <a:spcAft>
                <a:spcPts val="800"/>
              </a:spcAft>
              <a:buNone/>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Top 5 des produits les plus vendus</a:t>
            </a:r>
          </a:p>
          <a:p>
            <a:pPr marL="0" indent="0">
              <a:lnSpc>
                <a:spcPct val="106000"/>
              </a:lnSpc>
              <a:spcAft>
                <a:spcPts val="800"/>
              </a:spcAft>
              <a:buNone/>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Stock actuel des produits</a:t>
            </a:r>
          </a:p>
          <a:p>
            <a:pPr marL="0" indent="0">
              <a:lnSpc>
                <a:spcPct val="106000"/>
              </a:lnSpc>
              <a:spcAft>
                <a:spcPts val="800"/>
              </a:spcAft>
              <a:buSzPts val="1000"/>
              <a:buNone/>
              <a:tabLst>
                <a:tab pos="457200" algn="l"/>
              </a:tabLs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pic>
        <p:nvPicPr>
          <p:cNvPr id="6" name="Espace réservé du contenu 5">
            <a:extLst>
              <a:ext uri="{FF2B5EF4-FFF2-40B4-BE49-F238E27FC236}">
                <a16:creationId xmlns:a16="http://schemas.microsoft.com/office/drawing/2014/main" id="{6C8DE5AA-78B3-0F6C-9E66-BDC957A500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8906" y="-1"/>
            <a:ext cx="6513094" cy="6857999"/>
          </a:xfrm>
        </p:spPr>
      </p:pic>
    </p:spTree>
    <p:extLst>
      <p:ext uri="{BB962C8B-B14F-4D97-AF65-F5344CB8AC3E}">
        <p14:creationId xmlns:p14="http://schemas.microsoft.com/office/powerpoint/2010/main" val="1936819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26"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80">
                                          <p:stCondLst>
                                            <p:cond delay="0"/>
                                          </p:stCondLst>
                                        </p:cTn>
                                        <p:tgtEl>
                                          <p:spTgt spid="6"/>
                                        </p:tgtEl>
                                      </p:cBhvr>
                                    </p:animEffect>
                                    <p:anim calcmode="lin" valueType="num">
                                      <p:cBhvr>
                                        <p:cTn id="25"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6"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7"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8"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9"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30" dur="26">
                                          <p:stCondLst>
                                            <p:cond delay="650"/>
                                          </p:stCondLst>
                                        </p:cTn>
                                        <p:tgtEl>
                                          <p:spTgt spid="6"/>
                                        </p:tgtEl>
                                      </p:cBhvr>
                                      <p:to x="100000" y="60000"/>
                                    </p:animScale>
                                    <p:animScale>
                                      <p:cBhvr>
                                        <p:cTn id="31" dur="166" decel="50000">
                                          <p:stCondLst>
                                            <p:cond delay="676"/>
                                          </p:stCondLst>
                                        </p:cTn>
                                        <p:tgtEl>
                                          <p:spTgt spid="6"/>
                                        </p:tgtEl>
                                      </p:cBhvr>
                                      <p:to x="100000" y="100000"/>
                                    </p:animScale>
                                    <p:animScale>
                                      <p:cBhvr>
                                        <p:cTn id="32" dur="26">
                                          <p:stCondLst>
                                            <p:cond delay="1312"/>
                                          </p:stCondLst>
                                        </p:cTn>
                                        <p:tgtEl>
                                          <p:spTgt spid="6"/>
                                        </p:tgtEl>
                                      </p:cBhvr>
                                      <p:to x="100000" y="80000"/>
                                    </p:animScale>
                                    <p:animScale>
                                      <p:cBhvr>
                                        <p:cTn id="33" dur="166" decel="50000">
                                          <p:stCondLst>
                                            <p:cond delay="1338"/>
                                          </p:stCondLst>
                                        </p:cTn>
                                        <p:tgtEl>
                                          <p:spTgt spid="6"/>
                                        </p:tgtEl>
                                      </p:cBhvr>
                                      <p:to x="100000" y="100000"/>
                                    </p:animScale>
                                    <p:animScale>
                                      <p:cBhvr>
                                        <p:cTn id="34" dur="26">
                                          <p:stCondLst>
                                            <p:cond delay="1642"/>
                                          </p:stCondLst>
                                        </p:cTn>
                                        <p:tgtEl>
                                          <p:spTgt spid="6"/>
                                        </p:tgtEl>
                                      </p:cBhvr>
                                      <p:to x="100000" y="90000"/>
                                    </p:animScale>
                                    <p:animScale>
                                      <p:cBhvr>
                                        <p:cTn id="35" dur="166" decel="50000">
                                          <p:stCondLst>
                                            <p:cond delay="1668"/>
                                          </p:stCondLst>
                                        </p:cTn>
                                        <p:tgtEl>
                                          <p:spTgt spid="6"/>
                                        </p:tgtEl>
                                      </p:cBhvr>
                                      <p:to x="100000" y="100000"/>
                                    </p:animScale>
                                    <p:animScale>
                                      <p:cBhvr>
                                        <p:cTn id="36" dur="26">
                                          <p:stCondLst>
                                            <p:cond delay="1808"/>
                                          </p:stCondLst>
                                        </p:cTn>
                                        <p:tgtEl>
                                          <p:spTgt spid="6"/>
                                        </p:tgtEl>
                                      </p:cBhvr>
                                      <p:to x="100000" y="95000"/>
                                    </p:animScale>
                                    <p:animScale>
                                      <p:cBhvr>
                                        <p:cTn id="37"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230727-FE11-0DAC-6BD0-EBDD13D7E93E}"/>
            </a:ext>
          </a:extLst>
        </p:cNvPr>
        <p:cNvGrpSpPr/>
        <p:nvPr/>
      </p:nvGrpSpPr>
      <p:grpSpPr>
        <a:xfrm>
          <a:off x="0" y="0"/>
          <a:ext cx="0" cy="0"/>
          <a:chOff x="0" y="0"/>
          <a:chExt cx="0" cy="0"/>
        </a:xfrm>
      </p:grpSpPr>
      <p:sp>
        <p:nvSpPr>
          <p:cNvPr id="4" name="Sous-titre 2">
            <a:extLst>
              <a:ext uri="{FF2B5EF4-FFF2-40B4-BE49-F238E27FC236}">
                <a16:creationId xmlns:a16="http://schemas.microsoft.com/office/drawing/2014/main" id="{296EA472-1080-A5BC-9C68-0A203443580F}"/>
              </a:ext>
            </a:extLst>
          </p:cNvPr>
          <p:cNvSpPr txBox="1">
            <a:spLocks/>
          </p:cNvSpPr>
          <p:nvPr/>
        </p:nvSpPr>
        <p:spPr>
          <a:xfrm>
            <a:off x="-1" y="0"/>
            <a:ext cx="5673213"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8. Alerte</a:t>
            </a:r>
          </a:p>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2800" b="1" dirty="0">
                <a:effectLst/>
                <a:latin typeface="Times New Roman" panose="02020603050405020304" pitchFamily="18" charset="0"/>
                <a:ea typeface="Times New Roman" panose="02020603050405020304" pitchFamily="18" charset="0"/>
                <a:cs typeface="Times New Roman" panose="02020603050405020304" pitchFamily="18" charset="0"/>
              </a:rPr>
              <a:t>Dans cette partie, nous avons décidé de fixer le seuil de réapprovisionnement a 10 et donc après vente du produit et génération de la facture si la quantité en stock est inferieure ou égale a 10 alors il y a un message d’alerte et des lors qu’on l’ on se réapprovisionne pas, il est impossible d’effectuer la vente sur le même produit. </a:t>
            </a: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pic>
        <p:nvPicPr>
          <p:cNvPr id="7" name="Espace réservé du contenu 6">
            <a:extLst>
              <a:ext uri="{FF2B5EF4-FFF2-40B4-BE49-F238E27FC236}">
                <a16:creationId xmlns:a16="http://schemas.microsoft.com/office/drawing/2014/main" id="{06BFDE72-9228-5445-20BB-70D5BC79578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73213" y="0"/>
            <a:ext cx="6518787" cy="6857998"/>
          </a:xfrm>
        </p:spPr>
      </p:pic>
    </p:spTree>
    <p:extLst>
      <p:ext uri="{BB962C8B-B14F-4D97-AF65-F5344CB8AC3E}">
        <p14:creationId xmlns:p14="http://schemas.microsoft.com/office/powerpoint/2010/main" val="2036088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wheel(1)">
                                      <p:cBhvr>
                                        <p:cTn id="12" dur="20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724BB52-3CAD-06F7-CB15-3B7DB3166E07}"/>
              </a:ext>
            </a:extLst>
          </p:cNvPr>
          <p:cNvSpPr>
            <a:spLocks noGrp="1"/>
          </p:cNvSpPr>
          <p:nvPr>
            <p:ph type="ctrTitle"/>
          </p:nvPr>
        </p:nvSpPr>
        <p:spPr>
          <a:xfrm>
            <a:off x="0" y="1"/>
            <a:ext cx="12192000" cy="620201"/>
          </a:xfrm>
        </p:spPr>
        <p:txBody>
          <a:bodyPr>
            <a:normAutofit/>
          </a:bodyPr>
          <a:lstStyle/>
          <a:p>
            <a:r>
              <a:rPr lang="fr-FR" sz="3200"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C</a:t>
            </a:r>
            <a:r>
              <a:rPr lang="fr-FR" sz="3200"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-BILAN &amp; PERSPECTIVES</a:t>
            </a:r>
            <a:endParaRPr lang="fr-FR" sz="3200" u="sng" dirty="0">
              <a:solidFill>
                <a:schemeClr val="tx2">
                  <a:lumMod val="75000"/>
                </a:schemeClr>
              </a:solidFill>
            </a:endParaRPr>
          </a:p>
        </p:txBody>
      </p:sp>
      <p:sp>
        <p:nvSpPr>
          <p:cNvPr id="3" name="Sous-titre 2">
            <a:extLst>
              <a:ext uri="{FF2B5EF4-FFF2-40B4-BE49-F238E27FC236}">
                <a16:creationId xmlns:a16="http://schemas.microsoft.com/office/drawing/2014/main" id="{121103F4-5F4F-8577-1CFB-EFF7366989A8}"/>
              </a:ext>
            </a:extLst>
          </p:cNvPr>
          <p:cNvSpPr>
            <a:spLocks noGrp="1"/>
          </p:cNvSpPr>
          <p:nvPr>
            <p:ph type="subTitle" idx="1"/>
          </p:nvPr>
        </p:nvSpPr>
        <p:spPr>
          <a:xfrm>
            <a:off x="0" y="755373"/>
            <a:ext cx="12192000" cy="6102625"/>
          </a:xfrm>
        </p:spPr>
        <p:txBody>
          <a:bodyPr>
            <a:normAutofit/>
          </a:bodyPr>
          <a:lstStyle/>
          <a:p>
            <a:pPr algn="l"/>
            <a:r>
              <a:rPr lang="fr-FR" sz="2800" b="1" u="sng" dirty="0"/>
              <a:t>Points forts</a:t>
            </a:r>
            <a:endParaRPr lang="fr-FR" sz="2800" u="sng" dirty="0"/>
          </a:p>
          <a:p>
            <a:pPr lvl="1" algn="l"/>
            <a:r>
              <a:rPr lang="fr-FR" sz="2800" dirty="0"/>
              <a:t>.  Séparation claire des responsabilités, transactions robustes, couverture de tests élevée.</a:t>
            </a:r>
          </a:p>
          <a:p>
            <a:pPr lvl="1" algn="l"/>
            <a:r>
              <a:rPr lang="fr-FR" sz="2800" dirty="0"/>
              <a:t>.  Facilité de navigation entre les différents modules</a:t>
            </a:r>
          </a:p>
          <a:p>
            <a:pPr algn="l"/>
            <a:r>
              <a:rPr lang="fr-FR" sz="2800" b="1" u="sng" dirty="0"/>
              <a:t>Améliorations possibles</a:t>
            </a:r>
            <a:endParaRPr lang="fr-FR" sz="2800" u="sng" dirty="0"/>
          </a:p>
          <a:p>
            <a:pPr lvl="1" algn="l"/>
            <a:r>
              <a:rPr lang="fr-FR" sz="2800" b="1" dirty="0"/>
              <a:t>.  Interface graphique</a:t>
            </a:r>
            <a:r>
              <a:rPr lang="fr-FR" sz="2800" dirty="0"/>
              <a:t> (Swing ou Java FX) avec plus d’ergonomie.</a:t>
            </a:r>
          </a:p>
          <a:p>
            <a:pPr lvl="1" algn="l"/>
            <a:r>
              <a:rPr lang="fr-FR" sz="2800" b="1" dirty="0"/>
              <a:t>.  API REST</a:t>
            </a:r>
            <a:r>
              <a:rPr lang="fr-FR" sz="2800" dirty="0"/>
              <a:t> pour accès web/mobiles.</a:t>
            </a:r>
          </a:p>
          <a:p>
            <a:pPr lvl="1" algn="l"/>
            <a:r>
              <a:rPr lang="fr-FR" sz="2800" b="1" dirty="0"/>
              <a:t>.  Reporting graphique</a:t>
            </a:r>
            <a:r>
              <a:rPr lang="fr-FR" sz="2800" dirty="0"/>
              <a:t> (camemberts, courbes).</a:t>
            </a:r>
          </a:p>
          <a:p>
            <a:pPr lvl="1" algn="l">
              <a:lnSpc>
                <a:spcPct val="106000"/>
              </a:lnSpc>
              <a:spcAft>
                <a:spcPts val="800"/>
              </a:spcAft>
              <a:buSzPts val="1000"/>
              <a:tabLst>
                <a:tab pos="914400" algn="l"/>
              </a:tabLst>
            </a:pPr>
            <a:endParaRPr lang="fr-FR"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065700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par>
                                <p:cTn id="12" presetID="10" presetClass="entr" presetSubtype="0" fill="hold" nodeType="with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500"/>
                                        <p:tgtEl>
                                          <p:spTgt spid="3">
                                            <p:txEl>
                                              <p:pRg st="1" end="1"/>
                                            </p:txEl>
                                          </p:spTgt>
                                        </p:tgtEl>
                                      </p:cBhvr>
                                    </p:animEffect>
                                  </p:childTnLst>
                                </p:cTn>
                              </p:par>
                              <p:par>
                                <p:cTn id="15" presetID="10"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wipe(down)">
                                      <p:cBhvr>
                                        <p:cTn id="22" dur="500"/>
                                        <p:tgtEl>
                                          <p:spTgt spid="3">
                                            <p:txEl>
                                              <p:pRg st="3" end="3"/>
                                            </p:txEl>
                                          </p:spTgt>
                                        </p:tgtEl>
                                      </p:cBhvr>
                                    </p:animEffect>
                                  </p:childTnLst>
                                </p:cTn>
                              </p:par>
                              <p:par>
                                <p:cTn id="23" presetID="22" presetClass="entr" presetSubtype="4"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par>
                                <p:cTn id="26" presetID="22" presetClass="entr" presetSubtype="4"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wipe(down)">
                                      <p:cBhvr>
                                        <p:cTn id="28" dur="500"/>
                                        <p:tgtEl>
                                          <p:spTgt spid="3">
                                            <p:txEl>
                                              <p:pRg st="5" end="5"/>
                                            </p:txEl>
                                          </p:spTgt>
                                        </p:tgtEl>
                                      </p:cBhvr>
                                    </p:animEffect>
                                  </p:childTnLst>
                                </p:cTn>
                              </p:par>
                              <p:par>
                                <p:cTn id="29" presetID="2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wipe(down)">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3B40D8-350E-64ED-DDA7-5B8CED559625}"/>
              </a:ext>
            </a:extLst>
          </p:cNvPr>
          <p:cNvSpPr>
            <a:spLocks noGrp="1"/>
          </p:cNvSpPr>
          <p:nvPr>
            <p:ph type="ctrTitle"/>
          </p:nvPr>
        </p:nvSpPr>
        <p:spPr>
          <a:xfrm>
            <a:off x="0" y="1"/>
            <a:ext cx="12192000" cy="690463"/>
          </a:xfrm>
        </p:spPr>
        <p:txBody>
          <a:bodyPr>
            <a:normAutofit/>
          </a:bodyPr>
          <a:lstStyle/>
          <a:p>
            <a:pPr algn="just"/>
            <a:r>
              <a:rPr lang="fr-FR" sz="4000" b="1" dirty="0"/>
              <a:t>                        </a:t>
            </a:r>
            <a:r>
              <a:rPr lang="fr-FR" sz="4000" b="1" dirty="0">
                <a:latin typeface="Times New Roman" panose="02020603050405020304" pitchFamily="18" charset="0"/>
                <a:cs typeface="Times New Roman" panose="02020603050405020304" pitchFamily="18" charset="0"/>
              </a:rPr>
              <a:t>CONCLUSION</a:t>
            </a:r>
            <a:endParaRPr lang="fr-FR" sz="4000" dirty="0">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9F8F21EE-9EE7-5A02-1626-62E8826750C1}"/>
              </a:ext>
            </a:extLst>
          </p:cNvPr>
          <p:cNvSpPr>
            <a:spLocks noGrp="1"/>
          </p:cNvSpPr>
          <p:nvPr>
            <p:ph type="subTitle" idx="1"/>
          </p:nvPr>
        </p:nvSpPr>
        <p:spPr>
          <a:xfrm>
            <a:off x="1" y="886407"/>
            <a:ext cx="12192000" cy="5971591"/>
          </a:xfrm>
        </p:spPr>
        <p:txBody>
          <a:bodyPr>
            <a:noAutofit/>
          </a:bodyPr>
          <a:lstStyle/>
          <a:p>
            <a:pPr algn="just"/>
            <a:r>
              <a:rPr lang="fr-FR" sz="2800" dirty="0"/>
              <a:t>Pour conclure, ce projet a permis de créer un outil fiable pour automatiser la gestion des stocks et des ventes, en s’appuyant sur une architecture en couches, des transactions JDBC et des tests unitaires rigoureux. Il offre une base solide, facilement maintenable et extensible, ouvrant la voie à une interface plus riche, à une API REST et à des rapports visuels à l’avenir.</a:t>
            </a:r>
          </a:p>
        </p:txBody>
      </p:sp>
    </p:spTree>
    <p:extLst>
      <p:ext uri="{BB962C8B-B14F-4D97-AF65-F5344CB8AC3E}">
        <p14:creationId xmlns:p14="http://schemas.microsoft.com/office/powerpoint/2010/main" val="1570428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6" presetClass="entr" presetSubtype="0"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wipe(down)">
                                      <p:cBhvr>
                                        <p:cTn id="11" dur="580">
                                          <p:stCondLst>
                                            <p:cond delay="0"/>
                                          </p:stCondLst>
                                        </p:cTn>
                                        <p:tgtEl>
                                          <p:spTgt spid="3">
                                            <p:txEl>
                                              <p:pRg st="0" end="0"/>
                                            </p:txEl>
                                          </p:spTgt>
                                        </p:tgtEl>
                                      </p:cBhvr>
                                    </p:animEffect>
                                    <p:anim calcmode="lin" valueType="num">
                                      <p:cBhvr>
                                        <p:cTn id="12"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3"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4"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5"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6"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7" dur="26">
                                          <p:stCondLst>
                                            <p:cond delay="650"/>
                                          </p:stCondLst>
                                        </p:cTn>
                                        <p:tgtEl>
                                          <p:spTgt spid="3">
                                            <p:txEl>
                                              <p:pRg st="0" end="0"/>
                                            </p:txEl>
                                          </p:spTgt>
                                        </p:tgtEl>
                                      </p:cBhvr>
                                      <p:to x="100000" y="60000"/>
                                    </p:animScale>
                                    <p:animScale>
                                      <p:cBhvr>
                                        <p:cTn id="18" dur="166" decel="50000">
                                          <p:stCondLst>
                                            <p:cond delay="676"/>
                                          </p:stCondLst>
                                        </p:cTn>
                                        <p:tgtEl>
                                          <p:spTgt spid="3">
                                            <p:txEl>
                                              <p:pRg st="0" end="0"/>
                                            </p:txEl>
                                          </p:spTgt>
                                        </p:tgtEl>
                                      </p:cBhvr>
                                      <p:to x="100000" y="100000"/>
                                    </p:animScale>
                                    <p:animScale>
                                      <p:cBhvr>
                                        <p:cTn id="19" dur="26">
                                          <p:stCondLst>
                                            <p:cond delay="1312"/>
                                          </p:stCondLst>
                                        </p:cTn>
                                        <p:tgtEl>
                                          <p:spTgt spid="3">
                                            <p:txEl>
                                              <p:pRg st="0" end="0"/>
                                            </p:txEl>
                                          </p:spTgt>
                                        </p:tgtEl>
                                      </p:cBhvr>
                                      <p:to x="100000" y="80000"/>
                                    </p:animScale>
                                    <p:animScale>
                                      <p:cBhvr>
                                        <p:cTn id="20" dur="166" decel="50000">
                                          <p:stCondLst>
                                            <p:cond delay="1338"/>
                                          </p:stCondLst>
                                        </p:cTn>
                                        <p:tgtEl>
                                          <p:spTgt spid="3">
                                            <p:txEl>
                                              <p:pRg st="0" end="0"/>
                                            </p:txEl>
                                          </p:spTgt>
                                        </p:tgtEl>
                                      </p:cBhvr>
                                      <p:to x="100000" y="100000"/>
                                    </p:animScale>
                                    <p:animScale>
                                      <p:cBhvr>
                                        <p:cTn id="21" dur="26">
                                          <p:stCondLst>
                                            <p:cond delay="1642"/>
                                          </p:stCondLst>
                                        </p:cTn>
                                        <p:tgtEl>
                                          <p:spTgt spid="3">
                                            <p:txEl>
                                              <p:pRg st="0" end="0"/>
                                            </p:txEl>
                                          </p:spTgt>
                                        </p:tgtEl>
                                      </p:cBhvr>
                                      <p:to x="100000" y="90000"/>
                                    </p:animScale>
                                    <p:animScale>
                                      <p:cBhvr>
                                        <p:cTn id="22" dur="166" decel="50000">
                                          <p:stCondLst>
                                            <p:cond delay="1668"/>
                                          </p:stCondLst>
                                        </p:cTn>
                                        <p:tgtEl>
                                          <p:spTgt spid="3">
                                            <p:txEl>
                                              <p:pRg st="0" end="0"/>
                                            </p:txEl>
                                          </p:spTgt>
                                        </p:tgtEl>
                                      </p:cBhvr>
                                      <p:to x="100000" y="100000"/>
                                    </p:animScale>
                                    <p:animScale>
                                      <p:cBhvr>
                                        <p:cTn id="23" dur="26">
                                          <p:stCondLst>
                                            <p:cond delay="1808"/>
                                          </p:stCondLst>
                                        </p:cTn>
                                        <p:tgtEl>
                                          <p:spTgt spid="3">
                                            <p:txEl>
                                              <p:pRg st="0" end="0"/>
                                            </p:txEl>
                                          </p:spTgt>
                                        </p:tgtEl>
                                      </p:cBhvr>
                                      <p:to x="100000" y="95000"/>
                                    </p:animScale>
                                    <p:animScale>
                                      <p:cBhvr>
                                        <p:cTn id="24" dur="166" decel="50000">
                                          <p:stCondLst>
                                            <p:cond delay="1834"/>
                                          </p:stCondLst>
                                        </p:cTn>
                                        <p:tgtEl>
                                          <p:spTgt spid="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650B94A-12E0-4CE0-F7B0-DF9835BA4112}"/>
              </a:ext>
            </a:extLst>
          </p:cNvPr>
          <p:cNvSpPr>
            <a:spLocks noGrp="1"/>
          </p:cNvSpPr>
          <p:nvPr>
            <p:ph type="ctrTitle"/>
          </p:nvPr>
        </p:nvSpPr>
        <p:spPr>
          <a:xfrm>
            <a:off x="0" y="0"/>
            <a:ext cx="12192000" cy="1407381"/>
          </a:xfrm>
        </p:spPr>
        <p:txBody>
          <a:bodyPr/>
          <a:lstStyle/>
          <a:p>
            <a:pPr algn="just"/>
            <a:r>
              <a:rPr lang="fr-FR" dirty="0"/>
              <a:t>                    </a:t>
            </a:r>
            <a:r>
              <a:rPr lang="fr-FR" dirty="0">
                <a:solidFill>
                  <a:srgbClr val="FF0000"/>
                </a:solidFill>
              </a:rPr>
              <a:t>THE END</a:t>
            </a:r>
          </a:p>
        </p:txBody>
      </p:sp>
      <p:sp>
        <p:nvSpPr>
          <p:cNvPr id="3" name="Sous-titre 2">
            <a:extLst>
              <a:ext uri="{FF2B5EF4-FFF2-40B4-BE49-F238E27FC236}">
                <a16:creationId xmlns:a16="http://schemas.microsoft.com/office/drawing/2014/main" id="{15D70DB2-D02D-57F6-0FA6-9516C102D339}"/>
              </a:ext>
            </a:extLst>
          </p:cNvPr>
          <p:cNvSpPr>
            <a:spLocks noGrp="1"/>
          </p:cNvSpPr>
          <p:nvPr>
            <p:ph type="subTitle" idx="1"/>
          </p:nvPr>
        </p:nvSpPr>
        <p:spPr>
          <a:xfrm>
            <a:off x="0" y="2234317"/>
            <a:ext cx="12192000" cy="4623683"/>
          </a:xfrm>
        </p:spPr>
        <p:txBody>
          <a:bodyPr/>
          <a:lstStyle/>
          <a:p>
            <a:pPr algn="just">
              <a:lnSpc>
                <a:spcPct val="250000"/>
              </a:lnSpc>
            </a:pPr>
            <a:r>
              <a:rPr lang="fr-FR" dirty="0"/>
              <a:t>                                                                   MERCI </a:t>
            </a:r>
          </a:p>
          <a:p>
            <a:pPr algn="just">
              <a:lnSpc>
                <a:spcPct val="250000"/>
              </a:lnSpc>
            </a:pPr>
            <a:r>
              <a:rPr lang="fr-FR" dirty="0"/>
              <a:t>                                                                DE VOTRE </a:t>
            </a:r>
          </a:p>
          <a:p>
            <a:pPr algn="just">
              <a:lnSpc>
                <a:spcPct val="250000"/>
              </a:lnSpc>
            </a:pPr>
            <a:r>
              <a:rPr lang="fr-FR" dirty="0"/>
              <a:t>                                                        AIMABLE ATTENTION</a:t>
            </a:r>
          </a:p>
        </p:txBody>
      </p:sp>
    </p:spTree>
    <p:extLst>
      <p:ext uri="{BB962C8B-B14F-4D97-AF65-F5344CB8AC3E}">
        <p14:creationId xmlns:p14="http://schemas.microsoft.com/office/powerpoint/2010/main" val="1226889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80">
                                          <p:stCondLst>
                                            <p:cond delay="0"/>
                                          </p:stCondLst>
                                        </p:cTn>
                                        <p:tgtEl>
                                          <p:spTgt spid="3">
                                            <p:txEl>
                                              <p:pRg st="0" end="0"/>
                                            </p:txEl>
                                          </p:spTgt>
                                        </p:tgtEl>
                                      </p:cBhvr>
                                    </p:animEffect>
                                    <p:anim calcmode="lin" valueType="num">
                                      <p:cBhvr>
                                        <p:cTn id="13"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8" dur="26">
                                          <p:stCondLst>
                                            <p:cond delay="650"/>
                                          </p:stCondLst>
                                        </p:cTn>
                                        <p:tgtEl>
                                          <p:spTgt spid="3">
                                            <p:txEl>
                                              <p:pRg st="0" end="0"/>
                                            </p:txEl>
                                          </p:spTgt>
                                        </p:tgtEl>
                                      </p:cBhvr>
                                      <p:to x="100000" y="60000"/>
                                    </p:animScale>
                                    <p:animScale>
                                      <p:cBhvr>
                                        <p:cTn id="19" dur="166" decel="50000">
                                          <p:stCondLst>
                                            <p:cond delay="676"/>
                                          </p:stCondLst>
                                        </p:cTn>
                                        <p:tgtEl>
                                          <p:spTgt spid="3">
                                            <p:txEl>
                                              <p:pRg st="0" end="0"/>
                                            </p:txEl>
                                          </p:spTgt>
                                        </p:tgtEl>
                                      </p:cBhvr>
                                      <p:to x="100000" y="100000"/>
                                    </p:animScale>
                                    <p:animScale>
                                      <p:cBhvr>
                                        <p:cTn id="20" dur="26">
                                          <p:stCondLst>
                                            <p:cond delay="1312"/>
                                          </p:stCondLst>
                                        </p:cTn>
                                        <p:tgtEl>
                                          <p:spTgt spid="3">
                                            <p:txEl>
                                              <p:pRg st="0" end="0"/>
                                            </p:txEl>
                                          </p:spTgt>
                                        </p:tgtEl>
                                      </p:cBhvr>
                                      <p:to x="100000" y="80000"/>
                                    </p:animScale>
                                    <p:animScale>
                                      <p:cBhvr>
                                        <p:cTn id="21" dur="166" decel="50000">
                                          <p:stCondLst>
                                            <p:cond delay="1338"/>
                                          </p:stCondLst>
                                        </p:cTn>
                                        <p:tgtEl>
                                          <p:spTgt spid="3">
                                            <p:txEl>
                                              <p:pRg st="0" end="0"/>
                                            </p:txEl>
                                          </p:spTgt>
                                        </p:tgtEl>
                                      </p:cBhvr>
                                      <p:to x="100000" y="100000"/>
                                    </p:animScale>
                                    <p:animScale>
                                      <p:cBhvr>
                                        <p:cTn id="22" dur="26">
                                          <p:stCondLst>
                                            <p:cond delay="1642"/>
                                          </p:stCondLst>
                                        </p:cTn>
                                        <p:tgtEl>
                                          <p:spTgt spid="3">
                                            <p:txEl>
                                              <p:pRg st="0" end="0"/>
                                            </p:txEl>
                                          </p:spTgt>
                                        </p:tgtEl>
                                      </p:cBhvr>
                                      <p:to x="100000" y="90000"/>
                                    </p:animScale>
                                    <p:animScale>
                                      <p:cBhvr>
                                        <p:cTn id="23" dur="166" decel="50000">
                                          <p:stCondLst>
                                            <p:cond delay="1668"/>
                                          </p:stCondLst>
                                        </p:cTn>
                                        <p:tgtEl>
                                          <p:spTgt spid="3">
                                            <p:txEl>
                                              <p:pRg st="0" end="0"/>
                                            </p:txEl>
                                          </p:spTgt>
                                        </p:tgtEl>
                                      </p:cBhvr>
                                      <p:to x="100000" y="100000"/>
                                    </p:animScale>
                                    <p:animScale>
                                      <p:cBhvr>
                                        <p:cTn id="24" dur="26">
                                          <p:stCondLst>
                                            <p:cond delay="1808"/>
                                          </p:stCondLst>
                                        </p:cTn>
                                        <p:tgtEl>
                                          <p:spTgt spid="3">
                                            <p:txEl>
                                              <p:pRg st="0" end="0"/>
                                            </p:txEl>
                                          </p:spTgt>
                                        </p:tgtEl>
                                      </p:cBhvr>
                                      <p:to x="100000" y="95000"/>
                                    </p:animScale>
                                    <p:animScale>
                                      <p:cBhvr>
                                        <p:cTn id="25" dur="166" decel="50000">
                                          <p:stCondLst>
                                            <p:cond delay="1834"/>
                                          </p:stCondLst>
                                        </p:cTn>
                                        <p:tgtEl>
                                          <p:spTgt spid="3">
                                            <p:txEl>
                                              <p:pRg st="0" end="0"/>
                                            </p:txEl>
                                          </p:spTgt>
                                        </p:tgtEl>
                                      </p:cBhvr>
                                      <p:to x="100000" y="100000"/>
                                    </p:animScale>
                                  </p:childTnLst>
                                </p:cTn>
                              </p:par>
                              <p:par>
                                <p:cTn id="26" presetID="26" presetClass="entr" presetSubtype="0" fill="hold" nodeType="withEffect">
                                  <p:stCondLst>
                                    <p:cond delay="0"/>
                                  </p:stCondLst>
                                  <p:childTnLst>
                                    <p:set>
                                      <p:cBhvr>
                                        <p:cTn id="27" dur="1" fill="hold">
                                          <p:stCondLst>
                                            <p:cond delay="0"/>
                                          </p:stCondLst>
                                        </p:cTn>
                                        <p:tgtEl>
                                          <p:spTgt spid="3">
                                            <p:txEl>
                                              <p:pRg st="1" end="1"/>
                                            </p:txEl>
                                          </p:spTgt>
                                        </p:tgtEl>
                                        <p:attrNameLst>
                                          <p:attrName>style.visibility</p:attrName>
                                        </p:attrNameLst>
                                      </p:cBhvr>
                                      <p:to>
                                        <p:strVal val="visible"/>
                                      </p:to>
                                    </p:set>
                                    <p:animEffect transition="in" filter="wipe(down)">
                                      <p:cBhvr>
                                        <p:cTn id="28" dur="580">
                                          <p:stCondLst>
                                            <p:cond delay="0"/>
                                          </p:stCondLst>
                                        </p:cTn>
                                        <p:tgtEl>
                                          <p:spTgt spid="3">
                                            <p:txEl>
                                              <p:pRg st="1" end="1"/>
                                            </p:txEl>
                                          </p:spTgt>
                                        </p:tgtEl>
                                      </p:cBhvr>
                                    </p:animEffect>
                                    <p:anim calcmode="lin" valueType="num">
                                      <p:cBhvr>
                                        <p:cTn id="29"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30"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31"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32"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3"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4" dur="26">
                                          <p:stCondLst>
                                            <p:cond delay="650"/>
                                          </p:stCondLst>
                                        </p:cTn>
                                        <p:tgtEl>
                                          <p:spTgt spid="3">
                                            <p:txEl>
                                              <p:pRg st="1" end="1"/>
                                            </p:txEl>
                                          </p:spTgt>
                                        </p:tgtEl>
                                      </p:cBhvr>
                                      <p:to x="100000" y="60000"/>
                                    </p:animScale>
                                    <p:animScale>
                                      <p:cBhvr>
                                        <p:cTn id="35" dur="166" decel="50000">
                                          <p:stCondLst>
                                            <p:cond delay="676"/>
                                          </p:stCondLst>
                                        </p:cTn>
                                        <p:tgtEl>
                                          <p:spTgt spid="3">
                                            <p:txEl>
                                              <p:pRg st="1" end="1"/>
                                            </p:txEl>
                                          </p:spTgt>
                                        </p:tgtEl>
                                      </p:cBhvr>
                                      <p:to x="100000" y="100000"/>
                                    </p:animScale>
                                    <p:animScale>
                                      <p:cBhvr>
                                        <p:cTn id="36" dur="26">
                                          <p:stCondLst>
                                            <p:cond delay="1312"/>
                                          </p:stCondLst>
                                        </p:cTn>
                                        <p:tgtEl>
                                          <p:spTgt spid="3">
                                            <p:txEl>
                                              <p:pRg st="1" end="1"/>
                                            </p:txEl>
                                          </p:spTgt>
                                        </p:tgtEl>
                                      </p:cBhvr>
                                      <p:to x="100000" y="80000"/>
                                    </p:animScale>
                                    <p:animScale>
                                      <p:cBhvr>
                                        <p:cTn id="37" dur="166" decel="50000">
                                          <p:stCondLst>
                                            <p:cond delay="1338"/>
                                          </p:stCondLst>
                                        </p:cTn>
                                        <p:tgtEl>
                                          <p:spTgt spid="3">
                                            <p:txEl>
                                              <p:pRg st="1" end="1"/>
                                            </p:txEl>
                                          </p:spTgt>
                                        </p:tgtEl>
                                      </p:cBhvr>
                                      <p:to x="100000" y="100000"/>
                                    </p:animScale>
                                    <p:animScale>
                                      <p:cBhvr>
                                        <p:cTn id="38" dur="26">
                                          <p:stCondLst>
                                            <p:cond delay="1642"/>
                                          </p:stCondLst>
                                        </p:cTn>
                                        <p:tgtEl>
                                          <p:spTgt spid="3">
                                            <p:txEl>
                                              <p:pRg st="1" end="1"/>
                                            </p:txEl>
                                          </p:spTgt>
                                        </p:tgtEl>
                                      </p:cBhvr>
                                      <p:to x="100000" y="90000"/>
                                    </p:animScale>
                                    <p:animScale>
                                      <p:cBhvr>
                                        <p:cTn id="39" dur="166" decel="50000">
                                          <p:stCondLst>
                                            <p:cond delay="1668"/>
                                          </p:stCondLst>
                                        </p:cTn>
                                        <p:tgtEl>
                                          <p:spTgt spid="3">
                                            <p:txEl>
                                              <p:pRg st="1" end="1"/>
                                            </p:txEl>
                                          </p:spTgt>
                                        </p:tgtEl>
                                      </p:cBhvr>
                                      <p:to x="100000" y="100000"/>
                                    </p:animScale>
                                    <p:animScale>
                                      <p:cBhvr>
                                        <p:cTn id="40" dur="26">
                                          <p:stCondLst>
                                            <p:cond delay="1808"/>
                                          </p:stCondLst>
                                        </p:cTn>
                                        <p:tgtEl>
                                          <p:spTgt spid="3">
                                            <p:txEl>
                                              <p:pRg st="1" end="1"/>
                                            </p:txEl>
                                          </p:spTgt>
                                        </p:tgtEl>
                                      </p:cBhvr>
                                      <p:to x="100000" y="95000"/>
                                    </p:animScale>
                                    <p:animScale>
                                      <p:cBhvr>
                                        <p:cTn id="41" dur="166" decel="50000">
                                          <p:stCondLst>
                                            <p:cond delay="1834"/>
                                          </p:stCondLst>
                                        </p:cTn>
                                        <p:tgtEl>
                                          <p:spTgt spid="3">
                                            <p:txEl>
                                              <p:pRg st="1" end="1"/>
                                            </p:txEl>
                                          </p:spTgt>
                                        </p:tgtEl>
                                      </p:cBhvr>
                                      <p:to x="100000" y="100000"/>
                                    </p:animScale>
                                  </p:childTnLst>
                                </p:cTn>
                              </p:par>
                              <p:par>
                                <p:cTn id="42" presetID="26" presetClass="entr" presetSubtype="0" fill="hold" nodeType="withEffect">
                                  <p:stCondLst>
                                    <p:cond delay="0"/>
                                  </p:stCondLst>
                                  <p:childTnLst>
                                    <p:set>
                                      <p:cBhvr>
                                        <p:cTn id="43" dur="1" fill="hold">
                                          <p:stCondLst>
                                            <p:cond delay="0"/>
                                          </p:stCondLst>
                                        </p:cTn>
                                        <p:tgtEl>
                                          <p:spTgt spid="3">
                                            <p:txEl>
                                              <p:pRg st="2" end="2"/>
                                            </p:txEl>
                                          </p:spTgt>
                                        </p:tgtEl>
                                        <p:attrNameLst>
                                          <p:attrName>style.visibility</p:attrName>
                                        </p:attrNameLst>
                                      </p:cBhvr>
                                      <p:to>
                                        <p:strVal val="visible"/>
                                      </p:to>
                                    </p:set>
                                    <p:animEffect transition="in" filter="wipe(down)">
                                      <p:cBhvr>
                                        <p:cTn id="44" dur="580">
                                          <p:stCondLst>
                                            <p:cond delay="0"/>
                                          </p:stCondLst>
                                        </p:cTn>
                                        <p:tgtEl>
                                          <p:spTgt spid="3">
                                            <p:txEl>
                                              <p:pRg st="2" end="2"/>
                                            </p:txEl>
                                          </p:spTgt>
                                        </p:tgtEl>
                                      </p:cBhvr>
                                    </p:animEffect>
                                    <p:anim calcmode="lin" valueType="num">
                                      <p:cBhvr>
                                        <p:cTn id="45"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3">
                                            <p:txEl>
                                              <p:pRg st="2" end="2"/>
                                            </p:txEl>
                                          </p:spTgt>
                                        </p:tgtEl>
                                      </p:cBhvr>
                                      <p:to x="100000" y="60000"/>
                                    </p:animScale>
                                    <p:animScale>
                                      <p:cBhvr>
                                        <p:cTn id="51" dur="166" decel="50000">
                                          <p:stCondLst>
                                            <p:cond delay="676"/>
                                          </p:stCondLst>
                                        </p:cTn>
                                        <p:tgtEl>
                                          <p:spTgt spid="3">
                                            <p:txEl>
                                              <p:pRg st="2" end="2"/>
                                            </p:txEl>
                                          </p:spTgt>
                                        </p:tgtEl>
                                      </p:cBhvr>
                                      <p:to x="100000" y="100000"/>
                                    </p:animScale>
                                    <p:animScale>
                                      <p:cBhvr>
                                        <p:cTn id="52" dur="26">
                                          <p:stCondLst>
                                            <p:cond delay="1312"/>
                                          </p:stCondLst>
                                        </p:cTn>
                                        <p:tgtEl>
                                          <p:spTgt spid="3">
                                            <p:txEl>
                                              <p:pRg st="2" end="2"/>
                                            </p:txEl>
                                          </p:spTgt>
                                        </p:tgtEl>
                                      </p:cBhvr>
                                      <p:to x="100000" y="80000"/>
                                    </p:animScale>
                                    <p:animScale>
                                      <p:cBhvr>
                                        <p:cTn id="53" dur="166" decel="50000">
                                          <p:stCondLst>
                                            <p:cond delay="1338"/>
                                          </p:stCondLst>
                                        </p:cTn>
                                        <p:tgtEl>
                                          <p:spTgt spid="3">
                                            <p:txEl>
                                              <p:pRg st="2" end="2"/>
                                            </p:txEl>
                                          </p:spTgt>
                                        </p:tgtEl>
                                      </p:cBhvr>
                                      <p:to x="100000" y="100000"/>
                                    </p:animScale>
                                    <p:animScale>
                                      <p:cBhvr>
                                        <p:cTn id="54" dur="26">
                                          <p:stCondLst>
                                            <p:cond delay="1642"/>
                                          </p:stCondLst>
                                        </p:cTn>
                                        <p:tgtEl>
                                          <p:spTgt spid="3">
                                            <p:txEl>
                                              <p:pRg st="2" end="2"/>
                                            </p:txEl>
                                          </p:spTgt>
                                        </p:tgtEl>
                                      </p:cBhvr>
                                      <p:to x="100000" y="90000"/>
                                    </p:animScale>
                                    <p:animScale>
                                      <p:cBhvr>
                                        <p:cTn id="55" dur="166" decel="50000">
                                          <p:stCondLst>
                                            <p:cond delay="1668"/>
                                          </p:stCondLst>
                                        </p:cTn>
                                        <p:tgtEl>
                                          <p:spTgt spid="3">
                                            <p:txEl>
                                              <p:pRg st="2" end="2"/>
                                            </p:txEl>
                                          </p:spTgt>
                                        </p:tgtEl>
                                      </p:cBhvr>
                                      <p:to x="100000" y="100000"/>
                                    </p:animScale>
                                    <p:animScale>
                                      <p:cBhvr>
                                        <p:cTn id="56" dur="26">
                                          <p:stCondLst>
                                            <p:cond delay="1808"/>
                                          </p:stCondLst>
                                        </p:cTn>
                                        <p:tgtEl>
                                          <p:spTgt spid="3">
                                            <p:txEl>
                                              <p:pRg st="2" end="2"/>
                                            </p:txEl>
                                          </p:spTgt>
                                        </p:tgtEl>
                                      </p:cBhvr>
                                      <p:to x="100000" y="95000"/>
                                    </p:animScale>
                                    <p:animScale>
                                      <p:cBhvr>
                                        <p:cTn id="57" dur="166" decel="50000">
                                          <p:stCondLst>
                                            <p:cond delay="1834"/>
                                          </p:stCondLst>
                                        </p:cTn>
                                        <p:tgtEl>
                                          <p:spTgt spid="3">
                                            <p:txEl>
                                              <p:pRg st="2" end="2"/>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478AEDF-3CA3-5152-B97D-11210445724C}"/>
              </a:ext>
            </a:extLst>
          </p:cNvPr>
          <p:cNvSpPr>
            <a:spLocks noGrp="1"/>
          </p:cNvSpPr>
          <p:nvPr>
            <p:ph type="ctrTitle"/>
          </p:nvPr>
        </p:nvSpPr>
        <p:spPr>
          <a:xfrm>
            <a:off x="0" y="0"/>
            <a:ext cx="12192000" cy="3267986"/>
          </a:xfrm>
        </p:spPr>
        <p:txBody>
          <a:bodyPr>
            <a:normAutofit fontScale="90000"/>
          </a:bodyPr>
          <a:lstStyle/>
          <a:p>
            <a:pPr algn="l"/>
            <a:br>
              <a:rPr lang="fr-FR" sz="3600" u="sng" dirty="0">
                <a:latin typeface="Times New Roman" panose="02020603050405020304" pitchFamily="18" charset="0"/>
                <a:ea typeface="Calibri" panose="020F0502020204030204" pitchFamily="34" charset="0"/>
                <a:cs typeface="Times New Roman" panose="02020603050405020304" pitchFamily="18" charset="0"/>
              </a:rPr>
            </a:br>
            <a:br>
              <a:rPr lang="fr-FR" sz="3600" u="sng" dirty="0">
                <a:latin typeface="Times New Roman" panose="02020603050405020304" pitchFamily="18" charset="0"/>
                <a:ea typeface="Calibri" panose="020F0502020204030204" pitchFamily="34" charset="0"/>
                <a:cs typeface="Times New Roman" panose="02020603050405020304" pitchFamily="18" charset="0"/>
              </a:rPr>
            </a:br>
            <a:r>
              <a:rPr lang="fr-FR" sz="3600" dirty="0">
                <a:latin typeface="Times New Roman" panose="02020603050405020304" pitchFamily="18" charset="0"/>
                <a:ea typeface="Calibri" panose="020F0502020204030204" pitchFamily="34" charset="0"/>
                <a:cs typeface="Times New Roman" panose="02020603050405020304" pitchFamily="18" charset="0"/>
              </a:rPr>
              <a:t>                                       </a:t>
            </a:r>
            <a:r>
              <a:rPr lang="fr-FR" sz="3600" u="sng" dirty="0">
                <a:latin typeface="Times New Roman" panose="02020603050405020304" pitchFamily="18" charset="0"/>
                <a:ea typeface="Calibri" panose="020F0502020204030204" pitchFamily="34" charset="0"/>
                <a:cs typeface="Times New Roman" panose="02020603050405020304" pitchFamily="18" charset="0"/>
              </a:rPr>
              <a:t>PRÉSENTATION</a:t>
            </a:r>
            <a:br>
              <a:rPr lang="fr-FR" sz="3600" u="sng" dirty="0">
                <a:latin typeface="Times New Roman" panose="02020603050405020304" pitchFamily="18" charset="0"/>
                <a:ea typeface="Calibri" panose="020F0502020204030204" pitchFamily="34" charset="0"/>
                <a:cs typeface="Times New Roman" panose="02020603050405020304" pitchFamily="18" charset="0"/>
              </a:rPr>
            </a:br>
            <a:r>
              <a:rPr lang="fr-FR" sz="3600" u="sng" dirty="0">
                <a:latin typeface="Times New Roman" panose="02020603050405020304" pitchFamily="18" charset="0"/>
                <a:ea typeface="Calibri" panose="020F0502020204030204" pitchFamily="34" charset="0"/>
                <a:cs typeface="Times New Roman" panose="02020603050405020304" pitchFamily="18" charset="0"/>
              </a:rPr>
              <a:t> </a:t>
            </a:r>
            <a:br>
              <a:rPr lang="fr-FR" sz="3600" u="sng" dirty="0">
                <a:latin typeface="Times New Roman" panose="02020603050405020304" pitchFamily="18" charset="0"/>
                <a:ea typeface="Calibri" panose="020F0502020204030204" pitchFamily="34" charset="0"/>
                <a:cs typeface="Times New Roman" panose="02020603050405020304" pitchFamily="18" charset="0"/>
              </a:rPr>
            </a:br>
            <a:br>
              <a:rPr lang="fr-FR" sz="3600" u="sng" dirty="0">
                <a:latin typeface="Times New Roman" panose="02020603050405020304" pitchFamily="18" charset="0"/>
                <a:ea typeface="Calibri" panose="020F0502020204030204" pitchFamily="34" charset="0"/>
                <a:cs typeface="Times New Roman" panose="02020603050405020304" pitchFamily="18" charset="0"/>
              </a:rPr>
            </a:br>
            <a:br>
              <a:rPr lang="fr-FR" sz="4800" u="sng" dirty="0">
                <a:latin typeface="Times New Roman" panose="02020603050405020304" pitchFamily="18" charset="0"/>
                <a:ea typeface="Calibri" panose="020F0502020204030204" pitchFamily="34" charset="0"/>
                <a:cs typeface="Times New Roman" panose="02020603050405020304" pitchFamily="18" charset="0"/>
              </a:rPr>
            </a:br>
            <a:r>
              <a:rPr lang="fr-FR" sz="4800" dirty="0">
                <a:latin typeface="Times New Roman" panose="02020603050405020304" pitchFamily="18" charset="0"/>
                <a:ea typeface="Calibri" panose="020F0502020204030204" pitchFamily="34" charset="0"/>
                <a:cs typeface="Times New Roman" panose="02020603050405020304" pitchFamily="18" charset="0"/>
              </a:rPr>
              <a:t>       </a:t>
            </a:r>
            <a:r>
              <a:rPr lang="fr-FR" sz="4000" u="sng"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Thème</a:t>
            </a:r>
            <a:r>
              <a:rPr lang="fr-FR" sz="4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 APPLICATION </a:t>
            </a:r>
            <a:r>
              <a:rPr lang="fr-FR" sz="4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DE GESTION DE VENTE</a:t>
            </a:r>
            <a:br>
              <a:rPr lang="fr-FR" sz="4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br>
            <a:r>
              <a:rPr lang="fr-FR" sz="4000" dirty="0">
                <a:solidFill>
                  <a:schemeClr val="tx2"/>
                </a:solidFill>
                <a:latin typeface="Times New Roman" panose="02020603050405020304" pitchFamily="18" charset="0"/>
                <a:ea typeface="Calibri" panose="020F0502020204030204" pitchFamily="34" charset="0"/>
                <a:cs typeface="Times New Roman" panose="02020603050405020304" pitchFamily="18" charset="0"/>
              </a:rPr>
              <a:t>                                ET DE STOCK EN JAVA</a:t>
            </a:r>
            <a:endParaRPr lang="fr-FR" sz="4000" dirty="0">
              <a:solidFill>
                <a:schemeClr val="tx2"/>
              </a:solidFill>
            </a:endParaRPr>
          </a:p>
        </p:txBody>
      </p:sp>
      <p:sp>
        <p:nvSpPr>
          <p:cNvPr id="3" name="Sous-titre 2">
            <a:extLst>
              <a:ext uri="{FF2B5EF4-FFF2-40B4-BE49-F238E27FC236}">
                <a16:creationId xmlns:a16="http://schemas.microsoft.com/office/drawing/2014/main" id="{ADC1D7BB-2697-CA93-32B1-36B4C461DEC2}"/>
              </a:ext>
            </a:extLst>
          </p:cNvPr>
          <p:cNvSpPr>
            <a:spLocks noGrp="1"/>
          </p:cNvSpPr>
          <p:nvPr>
            <p:ph type="subTitle" idx="1"/>
          </p:nvPr>
        </p:nvSpPr>
        <p:spPr>
          <a:xfrm>
            <a:off x="0" y="3429000"/>
            <a:ext cx="12191999" cy="3428999"/>
          </a:xfrm>
        </p:spPr>
        <p:txBody>
          <a:bodyPr>
            <a:normAutofit lnSpcReduction="10000"/>
          </a:bodyPr>
          <a:lstStyle/>
          <a:p>
            <a:r>
              <a:rPr lang="fr-FR" sz="2400" dirty="0">
                <a:solidFill>
                  <a:schemeClr val="accent6">
                    <a:lumMod val="40000"/>
                    <a:lumOff val="60000"/>
                  </a:schemeClr>
                </a:solidFill>
              </a:rPr>
              <a:t>Présenté par </a:t>
            </a:r>
            <a:r>
              <a:rPr lang="fr-FR" dirty="0">
                <a:solidFill>
                  <a:schemeClr val="accent6">
                    <a:lumMod val="40000"/>
                    <a:lumOff val="60000"/>
                  </a:schemeClr>
                </a:solidFill>
                <a:latin typeface="Times New Roman" panose="02020603050405020304" pitchFamily="18" charset="0"/>
                <a:cs typeface="Times New Roman" panose="02020603050405020304" pitchFamily="18" charset="0"/>
              </a:rPr>
              <a:t>POUYA Boris</a:t>
            </a:r>
            <a:r>
              <a:rPr lang="fr-FR" sz="2400" dirty="0">
                <a:solidFill>
                  <a:schemeClr val="accent6">
                    <a:lumMod val="40000"/>
                    <a:lumOff val="60000"/>
                  </a:schemeClr>
                </a:solidFill>
                <a:latin typeface="Times New Roman" panose="02020603050405020304" pitchFamily="18" charset="0"/>
                <a:cs typeface="Times New Roman" panose="02020603050405020304" pitchFamily="18" charset="0"/>
              </a:rPr>
              <a:t> Hector &amp;</a:t>
            </a:r>
          </a:p>
          <a:p>
            <a:r>
              <a:rPr lang="en-CA" sz="2400" kern="100" dirty="0">
                <a:solidFill>
                  <a:schemeClr val="accent6">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ZONGO Djamel</a:t>
            </a:r>
            <a:r>
              <a:rPr lang="en-US" sz="2400" kern="100" dirty="0">
                <a:solidFill>
                  <a:schemeClr val="accent6">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rPr>
              <a:t> Steephen</a:t>
            </a:r>
            <a:endParaRPr lang="fr-FR" sz="2400" kern="100" dirty="0">
              <a:solidFill>
                <a:schemeClr val="accent6">
                  <a:lumMod val="40000"/>
                  <a:lumOff val="6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endParaRPr lang="en-US" kern="1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solidFill>
                  <a:schemeClr val="accent6">
                    <a:lumMod val="40000"/>
                    <a:lumOff val="60000"/>
                  </a:schemeClr>
                </a:solidFill>
                <a:latin typeface="Times New Roman" panose="02020603050405020304" pitchFamily="18" charset="0"/>
                <a:ea typeface="Calibri" panose="020F0502020204030204" pitchFamily="34" charset="0"/>
                <a:cs typeface="Times New Roman" panose="02020603050405020304" pitchFamily="18" charset="0"/>
              </a:rPr>
              <a:t>Sous la supervision de Dr  Thiombiano</a:t>
            </a:r>
          </a:p>
          <a:p>
            <a:pPr>
              <a:lnSpc>
                <a:spcPct val="107000"/>
              </a:lnSpc>
              <a:spcAft>
                <a:spcPts val="800"/>
              </a:spcAft>
            </a:pPr>
            <a:endParaRPr lang="en-US" sz="2400" kern="1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a:p>
            <a:pPr>
              <a:lnSpc>
                <a:spcPct val="107000"/>
              </a:lnSpc>
              <a:spcAft>
                <a:spcPts val="800"/>
              </a:spcAft>
            </a:pPr>
            <a:r>
              <a:rPr lang="en-US" sz="2400" kern="100" dirty="0">
                <a:solidFill>
                  <a:schemeClr val="accent5">
                    <a:lumMod val="75000"/>
                  </a:schemeClr>
                </a:solidFill>
                <a:latin typeface="Times New Roman" panose="02020603050405020304" pitchFamily="18" charset="0"/>
                <a:ea typeface="Calibri" panose="020F0502020204030204" pitchFamily="34" charset="0"/>
                <a:cs typeface="Times New Roman" panose="02020603050405020304" pitchFamily="18" charset="0"/>
              </a:rPr>
              <a:t>                                                                                                                      </a:t>
            </a:r>
            <a:r>
              <a:rPr lang="en-US" sz="2400" kern="1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Date:03 Février 2025</a:t>
            </a:r>
          </a:p>
          <a:p>
            <a:endParaRPr lang="fr-FR" dirty="0"/>
          </a:p>
        </p:txBody>
      </p:sp>
      <p:pic>
        <p:nvPicPr>
          <p:cNvPr id="5" name="Image 4">
            <a:extLst>
              <a:ext uri="{FF2B5EF4-FFF2-40B4-BE49-F238E27FC236}">
                <a16:creationId xmlns:a16="http://schemas.microsoft.com/office/drawing/2014/main" id="{01B0D2C0-C97D-CC60-E503-303EE2309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9664" y="0"/>
            <a:ext cx="2122335" cy="1685676"/>
          </a:xfrm>
          <a:prstGeom prst="rect">
            <a:avLst/>
          </a:prstGeom>
        </p:spPr>
      </p:pic>
      <p:pic>
        <p:nvPicPr>
          <p:cNvPr id="6" name="Image 5">
            <a:extLst>
              <a:ext uri="{FF2B5EF4-FFF2-40B4-BE49-F238E27FC236}">
                <a16:creationId xmlns:a16="http://schemas.microsoft.com/office/drawing/2014/main" id="{DEAA3C96-F773-839F-0DD7-7A446C912D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2122335" cy="1685676"/>
          </a:xfrm>
          <a:prstGeom prst="rect">
            <a:avLst/>
          </a:prstGeom>
        </p:spPr>
      </p:pic>
    </p:spTree>
    <p:extLst>
      <p:ext uri="{BB962C8B-B14F-4D97-AF65-F5344CB8AC3E}">
        <p14:creationId xmlns:p14="http://schemas.microsoft.com/office/powerpoint/2010/main" val="2788344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1" end="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e 5">
            <a:extLst>
              <a:ext uri="{FF2B5EF4-FFF2-40B4-BE49-F238E27FC236}">
                <a16:creationId xmlns:a16="http://schemas.microsoft.com/office/drawing/2014/main" id="{89104126-0324-4697-9C0A-AC96A8CE550E}"/>
              </a:ext>
            </a:extLst>
          </p:cNvPr>
          <p:cNvGrpSpPr>
            <a:grpSpLocks/>
          </p:cNvGrpSpPr>
          <p:nvPr/>
        </p:nvGrpSpPr>
        <p:grpSpPr>
          <a:xfrm rot="2728613">
            <a:off x="92254" y="561396"/>
            <a:ext cx="45719" cy="6914696"/>
            <a:chOff x="3412985" y="1525363"/>
            <a:chExt cx="83840" cy="2659992"/>
          </a:xfrm>
        </p:grpSpPr>
        <p:sp>
          <p:nvSpPr>
            <p:cNvPr id="4" name="Triangle isocèle 3">
              <a:extLst>
                <a:ext uri="{FF2B5EF4-FFF2-40B4-BE49-F238E27FC236}">
                  <a16:creationId xmlns:a16="http://schemas.microsoft.com/office/drawing/2014/main" id="{7D6CD2F8-4D01-27C4-7D4F-C8E8351D1879}"/>
                </a:ext>
              </a:extLst>
            </p:cNvPr>
            <p:cNvSpPr/>
            <p:nvPr/>
          </p:nvSpPr>
          <p:spPr>
            <a:xfrm>
              <a:off x="3412986" y="1525363"/>
              <a:ext cx="83839" cy="1329996"/>
            </a:xfrm>
            <a:prstGeom prst="triangl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Triangle isocèle 4">
              <a:extLst>
                <a:ext uri="{FF2B5EF4-FFF2-40B4-BE49-F238E27FC236}">
                  <a16:creationId xmlns:a16="http://schemas.microsoft.com/office/drawing/2014/main" id="{58652736-0524-7334-D3E6-B0358BDC4F3D}"/>
                </a:ext>
              </a:extLst>
            </p:cNvPr>
            <p:cNvSpPr/>
            <p:nvPr/>
          </p:nvSpPr>
          <p:spPr>
            <a:xfrm flipV="1">
              <a:off x="3412985" y="2855359"/>
              <a:ext cx="83839" cy="1329996"/>
            </a:xfrm>
            <a:prstGeom prst="triangle">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sp>
        <p:nvSpPr>
          <p:cNvPr id="7" name="Ellipse 6">
            <a:extLst>
              <a:ext uri="{FF2B5EF4-FFF2-40B4-BE49-F238E27FC236}">
                <a16:creationId xmlns:a16="http://schemas.microsoft.com/office/drawing/2014/main" id="{1F91BFE6-5D4F-22EB-4EFA-5E38D6C842A5}"/>
              </a:ext>
            </a:extLst>
          </p:cNvPr>
          <p:cNvSpPr/>
          <p:nvPr/>
        </p:nvSpPr>
        <p:spPr>
          <a:xfrm>
            <a:off x="-65729" y="3758400"/>
            <a:ext cx="393291" cy="412955"/>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Arc 7">
            <a:extLst>
              <a:ext uri="{FF2B5EF4-FFF2-40B4-BE49-F238E27FC236}">
                <a16:creationId xmlns:a16="http://schemas.microsoft.com/office/drawing/2014/main" id="{58BF9AD2-45E4-57BE-4134-266B78B949F8}"/>
              </a:ext>
            </a:extLst>
          </p:cNvPr>
          <p:cNvSpPr/>
          <p:nvPr/>
        </p:nvSpPr>
        <p:spPr>
          <a:xfrm>
            <a:off x="-796413" y="1330958"/>
            <a:ext cx="5073773" cy="5293345"/>
          </a:xfrm>
          <a:prstGeom prst="arc">
            <a:avLst>
              <a:gd name="adj1" fmla="val 13697478"/>
              <a:gd name="adj2" fmla="val 7922361"/>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fr-FR"/>
          </a:p>
        </p:txBody>
      </p:sp>
      <p:grpSp>
        <p:nvGrpSpPr>
          <p:cNvPr id="21" name="Groupe 20">
            <a:extLst>
              <a:ext uri="{FF2B5EF4-FFF2-40B4-BE49-F238E27FC236}">
                <a16:creationId xmlns:a16="http://schemas.microsoft.com/office/drawing/2014/main" id="{FEAA91AC-710F-3374-8233-C66E8AA61643}"/>
              </a:ext>
            </a:extLst>
          </p:cNvPr>
          <p:cNvGrpSpPr/>
          <p:nvPr/>
        </p:nvGrpSpPr>
        <p:grpSpPr>
          <a:xfrm>
            <a:off x="2242202" y="1399791"/>
            <a:ext cx="599768" cy="412955"/>
            <a:chOff x="3873910" y="462117"/>
            <a:chExt cx="599768" cy="412955"/>
          </a:xfrm>
        </p:grpSpPr>
        <p:sp>
          <p:nvSpPr>
            <p:cNvPr id="22" name="Ellipse 21">
              <a:extLst>
                <a:ext uri="{FF2B5EF4-FFF2-40B4-BE49-F238E27FC236}">
                  <a16:creationId xmlns:a16="http://schemas.microsoft.com/office/drawing/2014/main" id="{3A217D90-8AFC-9F3F-A36C-4DB5754038B5}"/>
                </a:ext>
              </a:extLst>
            </p:cNvPr>
            <p:cNvSpPr/>
            <p:nvPr/>
          </p:nvSpPr>
          <p:spPr>
            <a:xfrm>
              <a:off x="3873910" y="462117"/>
              <a:ext cx="599768" cy="412955"/>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3" name="ZoneTexte 22">
              <a:extLst>
                <a:ext uri="{FF2B5EF4-FFF2-40B4-BE49-F238E27FC236}">
                  <a16:creationId xmlns:a16="http://schemas.microsoft.com/office/drawing/2014/main" id="{50F5142A-2051-4572-12C0-AA82C5DA4E0C}"/>
                </a:ext>
              </a:extLst>
            </p:cNvPr>
            <p:cNvSpPr txBox="1"/>
            <p:nvPr/>
          </p:nvSpPr>
          <p:spPr>
            <a:xfrm>
              <a:off x="4001729" y="483928"/>
              <a:ext cx="471949" cy="369332"/>
            </a:xfrm>
            <a:prstGeom prst="rect">
              <a:avLst/>
            </a:prstGeom>
            <a:noFill/>
            <a:ln>
              <a:noFill/>
            </a:ln>
          </p:spPr>
          <p:txBody>
            <a:bodyPr wrap="square" rtlCol="0">
              <a:spAutoFit/>
            </a:bodyPr>
            <a:lstStyle/>
            <a:p>
              <a:endParaRPr lang="fr-FR" dirty="0"/>
            </a:p>
          </p:txBody>
        </p:sp>
      </p:grpSp>
      <p:grpSp>
        <p:nvGrpSpPr>
          <p:cNvPr id="39" name="Groupe 38">
            <a:extLst>
              <a:ext uri="{FF2B5EF4-FFF2-40B4-BE49-F238E27FC236}">
                <a16:creationId xmlns:a16="http://schemas.microsoft.com/office/drawing/2014/main" id="{01044A80-C4F8-53E8-96C9-891753ABB34F}"/>
              </a:ext>
            </a:extLst>
          </p:cNvPr>
          <p:cNvGrpSpPr/>
          <p:nvPr/>
        </p:nvGrpSpPr>
        <p:grpSpPr>
          <a:xfrm>
            <a:off x="3656598" y="2557189"/>
            <a:ext cx="599768" cy="412955"/>
            <a:chOff x="3873910" y="462117"/>
            <a:chExt cx="599768" cy="412955"/>
          </a:xfrm>
        </p:grpSpPr>
        <p:sp>
          <p:nvSpPr>
            <p:cNvPr id="40" name="Ellipse 39">
              <a:extLst>
                <a:ext uri="{FF2B5EF4-FFF2-40B4-BE49-F238E27FC236}">
                  <a16:creationId xmlns:a16="http://schemas.microsoft.com/office/drawing/2014/main" id="{13791BC4-A6CA-EDBF-AF86-147933E16423}"/>
                </a:ext>
              </a:extLst>
            </p:cNvPr>
            <p:cNvSpPr/>
            <p:nvPr/>
          </p:nvSpPr>
          <p:spPr>
            <a:xfrm>
              <a:off x="3873910" y="462117"/>
              <a:ext cx="599768" cy="412955"/>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1" name="ZoneTexte 40">
              <a:extLst>
                <a:ext uri="{FF2B5EF4-FFF2-40B4-BE49-F238E27FC236}">
                  <a16:creationId xmlns:a16="http://schemas.microsoft.com/office/drawing/2014/main" id="{56325E46-D1C3-6D6E-5592-FF6B81A02CD1}"/>
                </a:ext>
              </a:extLst>
            </p:cNvPr>
            <p:cNvSpPr txBox="1"/>
            <p:nvPr/>
          </p:nvSpPr>
          <p:spPr>
            <a:xfrm>
              <a:off x="4001729" y="483928"/>
              <a:ext cx="471949" cy="369332"/>
            </a:xfrm>
            <a:prstGeom prst="rect">
              <a:avLst/>
            </a:prstGeom>
            <a:noFill/>
            <a:ln>
              <a:noFill/>
            </a:ln>
          </p:spPr>
          <p:txBody>
            <a:bodyPr wrap="square" rtlCol="0">
              <a:spAutoFit/>
            </a:bodyPr>
            <a:lstStyle/>
            <a:p>
              <a:r>
                <a:rPr lang="fr-FR" dirty="0"/>
                <a:t>A</a:t>
              </a:r>
            </a:p>
          </p:txBody>
        </p:sp>
      </p:grpSp>
      <p:grpSp>
        <p:nvGrpSpPr>
          <p:cNvPr id="45" name="Groupe 44">
            <a:extLst>
              <a:ext uri="{FF2B5EF4-FFF2-40B4-BE49-F238E27FC236}">
                <a16:creationId xmlns:a16="http://schemas.microsoft.com/office/drawing/2014/main" id="{B9D765E1-3E21-1DF9-BC13-8112A3A00DBB}"/>
              </a:ext>
            </a:extLst>
          </p:cNvPr>
          <p:cNvGrpSpPr/>
          <p:nvPr/>
        </p:nvGrpSpPr>
        <p:grpSpPr>
          <a:xfrm>
            <a:off x="3995855" y="3983100"/>
            <a:ext cx="599768" cy="412955"/>
            <a:chOff x="3873910" y="462117"/>
            <a:chExt cx="599768" cy="412955"/>
          </a:xfrm>
        </p:grpSpPr>
        <p:sp>
          <p:nvSpPr>
            <p:cNvPr id="46" name="Ellipse 45">
              <a:extLst>
                <a:ext uri="{FF2B5EF4-FFF2-40B4-BE49-F238E27FC236}">
                  <a16:creationId xmlns:a16="http://schemas.microsoft.com/office/drawing/2014/main" id="{16377B68-E87A-ED59-07D3-5F136CFF1902}"/>
                </a:ext>
              </a:extLst>
            </p:cNvPr>
            <p:cNvSpPr/>
            <p:nvPr/>
          </p:nvSpPr>
          <p:spPr>
            <a:xfrm>
              <a:off x="3873910" y="462117"/>
              <a:ext cx="599768" cy="412955"/>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47" name="ZoneTexte 46">
              <a:extLst>
                <a:ext uri="{FF2B5EF4-FFF2-40B4-BE49-F238E27FC236}">
                  <a16:creationId xmlns:a16="http://schemas.microsoft.com/office/drawing/2014/main" id="{B15F49EB-6614-6108-4A16-9B14996FB3AA}"/>
                </a:ext>
              </a:extLst>
            </p:cNvPr>
            <p:cNvSpPr txBox="1"/>
            <p:nvPr/>
          </p:nvSpPr>
          <p:spPr>
            <a:xfrm>
              <a:off x="4001729" y="483928"/>
              <a:ext cx="471949" cy="369332"/>
            </a:xfrm>
            <a:prstGeom prst="rect">
              <a:avLst/>
            </a:prstGeom>
            <a:noFill/>
            <a:ln>
              <a:noFill/>
            </a:ln>
          </p:spPr>
          <p:txBody>
            <a:bodyPr wrap="square" rtlCol="0">
              <a:spAutoFit/>
            </a:bodyPr>
            <a:lstStyle/>
            <a:p>
              <a:r>
                <a:rPr lang="fr-FR" dirty="0"/>
                <a:t>B</a:t>
              </a:r>
            </a:p>
          </p:txBody>
        </p:sp>
      </p:grpSp>
      <p:sp>
        <p:nvSpPr>
          <p:cNvPr id="58" name="ZoneTexte 57">
            <a:extLst>
              <a:ext uri="{FF2B5EF4-FFF2-40B4-BE49-F238E27FC236}">
                <a16:creationId xmlns:a16="http://schemas.microsoft.com/office/drawing/2014/main" id="{91E07939-1F24-F989-E989-8B7E79BD63C5}"/>
              </a:ext>
            </a:extLst>
          </p:cNvPr>
          <p:cNvSpPr txBox="1"/>
          <p:nvPr/>
        </p:nvSpPr>
        <p:spPr>
          <a:xfrm>
            <a:off x="3251665" y="1404380"/>
            <a:ext cx="2238375" cy="646331"/>
          </a:xfrm>
          <a:prstGeom prst="rect">
            <a:avLst/>
          </a:prstGeom>
          <a:noFill/>
        </p:spPr>
        <p:txBody>
          <a:bodyPr wrap="square" rtlCol="0">
            <a:spAutoFit/>
          </a:bodyPr>
          <a:lstStyle/>
          <a:p>
            <a:r>
              <a:rPr lang="fr-FR" b="1" dirty="0">
                <a:solidFill>
                  <a:srgbClr val="00B0F0"/>
                </a:solidFill>
                <a:latin typeface="Times New Roman" panose="02020603050405020304" pitchFamily="18" charset="0"/>
                <a:cs typeface="Times New Roman" panose="02020603050405020304" pitchFamily="18" charset="0"/>
              </a:rPr>
              <a:t>CONTEXTE</a:t>
            </a:r>
            <a:endParaRPr lang="fr-FR" sz="1800" b="1" dirty="0">
              <a:solidFill>
                <a:srgbClr val="00B0F0"/>
              </a:solidFill>
              <a:latin typeface="Times New Roman" panose="02020603050405020304" pitchFamily="18" charset="0"/>
              <a:cs typeface="Times New Roman" panose="02020603050405020304" pitchFamily="18" charset="0"/>
            </a:endParaRPr>
          </a:p>
          <a:p>
            <a:endParaRPr lang="fr-FR" dirty="0"/>
          </a:p>
        </p:txBody>
      </p:sp>
      <p:sp>
        <p:nvSpPr>
          <p:cNvPr id="60" name="ZoneTexte 59">
            <a:extLst>
              <a:ext uri="{FF2B5EF4-FFF2-40B4-BE49-F238E27FC236}">
                <a16:creationId xmlns:a16="http://schemas.microsoft.com/office/drawing/2014/main" id="{AD508443-5F68-3FF7-5F42-15667B80D167}"/>
              </a:ext>
            </a:extLst>
          </p:cNvPr>
          <p:cNvSpPr txBox="1"/>
          <p:nvPr/>
        </p:nvSpPr>
        <p:spPr>
          <a:xfrm>
            <a:off x="4405179" y="2558071"/>
            <a:ext cx="5337369" cy="1200329"/>
          </a:xfrm>
          <a:prstGeom prst="rect">
            <a:avLst/>
          </a:prstGeom>
          <a:noFill/>
        </p:spPr>
        <p:txBody>
          <a:bodyPr wrap="square" rtlCol="0">
            <a:spAutoFit/>
          </a:bodyPr>
          <a:lstStyle/>
          <a:p>
            <a:r>
              <a:rPr lang="fr-FR" b="1" u="sng" dirty="0">
                <a:solidFill>
                  <a:srgbClr val="00B0F0"/>
                </a:solidFill>
                <a:latin typeface="Times New Roman" panose="02020603050405020304" pitchFamily="18" charset="0"/>
                <a:cs typeface="Times New Roman" panose="02020603050405020304" pitchFamily="18" charset="0"/>
              </a:rPr>
              <a:t>Architecture technique &amp; outils utilisées</a:t>
            </a:r>
          </a:p>
          <a:p>
            <a:endParaRPr lang="fr-FR" u="sng" dirty="0">
              <a:solidFill>
                <a:srgbClr val="00B0F0"/>
              </a:solidFill>
            </a:endParaRPr>
          </a:p>
          <a:p>
            <a:endParaRPr lang="fr-FR" sz="1800" dirty="0">
              <a:solidFill>
                <a:srgbClr val="00B0F0"/>
              </a:solidFill>
            </a:endParaRPr>
          </a:p>
          <a:p>
            <a:endParaRPr lang="fr-FR" dirty="0"/>
          </a:p>
        </p:txBody>
      </p:sp>
      <p:sp>
        <p:nvSpPr>
          <p:cNvPr id="62" name="ZoneTexte 61">
            <a:extLst>
              <a:ext uri="{FF2B5EF4-FFF2-40B4-BE49-F238E27FC236}">
                <a16:creationId xmlns:a16="http://schemas.microsoft.com/office/drawing/2014/main" id="{A2412BE5-C312-ECD5-6390-4761B2DA0728}"/>
              </a:ext>
            </a:extLst>
          </p:cNvPr>
          <p:cNvSpPr txBox="1"/>
          <p:nvPr/>
        </p:nvSpPr>
        <p:spPr>
          <a:xfrm>
            <a:off x="4723442" y="4004911"/>
            <a:ext cx="4448107" cy="923330"/>
          </a:xfrm>
          <a:prstGeom prst="rect">
            <a:avLst/>
          </a:prstGeom>
          <a:noFill/>
        </p:spPr>
        <p:txBody>
          <a:bodyPr wrap="square" rtlCol="0">
            <a:spAutoFit/>
          </a:bodyPr>
          <a:lstStyle/>
          <a:p>
            <a:r>
              <a:rPr lang="fr-FR" b="1" u="sng" dirty="0">
                <a:solidFill>
                  <a:srgbClr val="00B0F0"/>
                </a:solidFill>
                <a:latin typeface="Times New Roman" panose="02020603050405020304" pitchFamily="18" charset="0"/>
                <a:cs typeface="Times New Roman" panose="02020603050405020304" pitchFamily="18" charset="0"/>
              </a:rPr>
              <a:t>Fonctionnalités principales</a:t>
            </a:r>
          </a:p>
          <a:p>
            <a:endParaRPr lang="fr-FR" sz="1800" dirty="0">
              <a:solidFill>
                <a:srgbClr val="00B0F0"/>
              </a:solidFill>
            </a:endParaRPr>
          </a:p>
          <a:p>
            <a:endParaRPr lang="fr-FR" dirty="0"/>
          </a:p>
        </p:txBody>
      </p:sp>
      <p:sp>
        <p:nvSpPr>
          <p:cNvPr id="66" name="Titre 1">
            <a:extLst>
              <a:ext uri="{FF2B5EF4-FFF2-40B4-BE49-F238E27FC236}">
                <a16:creationId xmlns:a16="http://schemas.microsoft.com/office/drawing/2014/main" id="{9416DBA9-C0D3-7B55-B66F-63BFB94C8232}"/>
              </a:ext>
            </a:extLst>
          </p:cNvPr>
          <p:cNvSpPr>
            <a:spLocks noGrp="1"/>
          </p:cNvSpPr>
          <p:nvPr>
            <p:ph type="ctrTitle"/>
          </p:nvPr>
        </p:nvSpPr>
        <p:spPr>
          <a:xfrm>
            <a:off x="0" y="11548"/>
            <a:ext cx="12191999" cy="837860"/>
          </a:xfrm>
        </p:spPr>
        <p:txBody>
          <a:bodyPr>
            <a:normAutofit/>
          </a:bodyPr>
          <a:lstStyle/>
          <a:p>
            <a:pPr algn="just"/>
            <a:r>
              <a:rPr lang="fr-FR" dirty="0"/>
              <a:t>                       </a:t>
            </a:r>
            <a:r>
              <a:rPr lang="fr-FR" u="sng" dirty="0"/>
              <a:t>PLAN</a:t>
            </a:r>
            <a:endParaRPr lang="fr-FR" dirty="0"/>
          </a:p>
        </p:txBody>
      </p:sp>
      <p:grpSp>
        <p:nvGrpSpPr>
          <p:cNvPr id="2" name="Groupe 1">
            <a:extLst>
              <a:ext uri="{FF2B5EF4-FFF2-40B4-BE49-F238E27FC236}">
                <a16:creationId xmlns:a16="http://schemas.microsoft.com/office/drawing/2014/main" id="{807D55E8-8FB5-C634-5377-B0BF4F8229AB}"/>
              </a:ext>
            </a:extLst>
          </p:cNvPr>
          <p:cNvGrpSpPr/>
          <p:nvPr/>
        </p:nvGrpSpPr>
        <p:grpSpPr>
          <a:xfrm>
            <a:off x="2155237" y="6273391"/>
            <a:ext cx="599768" cy="412955"/>
            <a:chOff x="3873910" y="462117"/>
            <a:chExt cx="599768" cy="412955"/>
          </a:xfrm>
        </p:grpSpPr>
        <p:sp>
          <p:nvSpPr>
            <p:cNvPr id="3" name="Ellipse 2">
              <a:extLst>
                <a:ext uri="{FF2B5EF4-FFF2-40B4-BE49-F238E27FC236}">
                  <a16:creationId xmlns:a16="http://schemas.microsoft.com/office/drawing/2014/main" id="{F9C0D9D7-36A0-9888-4E02-FFFDF09C81A7}"/>
                </a:ext>
              </a:extLst>
            </p:cNvPr>
            <p:cNvSpPr/>
            <p:nvPr/>
          </p:nvSpPr>
          <p:spPr>
            <a:xfrm>
              <a:off x="3873910" y="462117"/>
              <a:ext cx="599768" cy="412955"/>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11" name="ZoneTexte 10">
              <a:extLst>
                <a:ext uri="{FF2B5EF4-FFF2-40B4-BE49-F238E27FC236}">
                  <a16:creationId xmlns:a16="http://schemas.microsoft.com/office/drawing/2014/main" id="{7CB2C98F-62B8-5013-104C-3B1BFB5B019C}"/>
                </a:ext>
              </a:extLst>
            </p:cNvPr>
            <p:cNvSpPr txBox="1"/>
            <p:nvPr/>
          </p:nvSpPr>
          <p:spPr>
            <a:xfrm>
              <a:off x="4001729" y="483928"/>
              <a:ext cx="471949" cy="369332"/>
            </a:xfrm>
            <a:prstGeom prst="rect">
              <a:avLst/>
            </a:prstGeom>
            <a:noFill/>
            <a:ln>
              <a:noFill/>
            </a:ln>
          </p:spPr>
          <p:txBody>
            <a:bodyPr wrap="square" rtlCol="0">
              <a:spAutoFit/>
            </a:bodyPr>
            <a:lstStyle/>
            <a:p>
              <a:endParaRPr lang="fr-FR" dirty="0"/>
            </a:p>
          </p:txBody>
        </p:sp>
      </p:grpSp>
      <p:sp>
        <p:nvSpPr>
          <p:cNvPr id="12" name="ZoneTexte 11">
            <a:extLst>
              <a:ext uri="{FF2B5EF4-FFF2-40B4-BE49-F238E27FC236}">
                <a16:creationId xmlns:a16="http://schemas.microsoft.com/office/drawing/2014/main" id="{4A890B11-A926-BC2E-B5F7-3AF85805A160}"/>
              </a:ext>
            </a:extLst>
          </p:cNvPr>
          <p:cNvSpPr txBox="1"/>
          <p:nvPr/>
        </p:nvSpPr>
        <p:spPr>
          <a:xfrm>
            <a:off x="2901203" y="6409040"/>
            <a:ext cx="2238375" cy="923330"/>
          </a:xfrm>
          <a:prstGeom prst="rect">
            <a:avLst/>
          </a:prstGeom>
          <a:noFill/>
        </p:spPr>
        <p:txBody>
          <a:bodyPr wrap="square" rtlCol="0">
            <a:spAutoFit/>
          </a:bodyPr>
          <a:lstStyle/>
          <a:p>
            <a:r>
              <a:rPr lang="fr-FR" b="1" dirty="0">
                <a:solidFill>
                  <a:srgbClr val="00B0F0"/>
                </a:solidFill>
                <a:latin typeface="Times New Roman" panose="02020603050405020304" pitchFamily="18" charset="0"/>
                <a:cs typeface="Times New Roman" panose="02020603050405020304" pitchFamily="18" charset="0"/>
              </a:rPr>
              <a:t>CONCLUSION</a:t>
            </a:r>
          </a:p>
          <a:p>
            <a:endParaRPr lang="fr-FR" sz="1800" dirty="0">
              <a:solidFill>
                <a:srgbClr val="00B0F0"/>
              </a:solidFill>
            </a:endParaRPr>
          </a:p>
          <a:p>
            <a:endParaRPr lang="fr-FR" dirty="0"/>
          </a:p>
        </p:txBody>
      </p:sp>
      <p:grpSp>
        <p:nvGrpSpPr>
          <p:cNvPr id="18" name="Groupe 17">
            <a:extLst>
              <a:ext uri="{FF2B5EF4-FFF2-40B4-BE49-F238E27FC236}">
                <a16:creationId xmlns:a16="http://schemas.microsoft.com/office/drawing/2014/main" id="{70606957-F60E-017B-FB84-264E60C2F694}"/>
              </a:ext>
            </a:extLst>
          </p:cNvPr>
          <p:cNvGrpSpPr/>
          <p:nvPr/>
        </p:nvGrpSpPr>
        <p:grpSpPr>
          <a:xfrm>
            <a:off x="3484533" y="5421286"/>
            <a:ext cx="599768" cy="412955"/>
            <a:chOff x="3873910" y="462117"/>
            <a:chExt cx="599768" cy="412955"/>
          </a:xfrm>
        </p:grpSpPr>
        <p:sp>
          <p:nvSpPr>
            <p:cNvPr id="19" name="Ellipse 18">
              <a:extLst>
                <a:ext uri="{FF2B5EF4-FFF2-40B4-BE49-F238E27FC236}">
                  <a16:creationId xmlns:a16="http://schemas.microsoft.com/office/drawing/2014/main" id="{415471BC-8181-AC48-1B7C-D2B8AE3D5D97}"/>
                </a:ext>
              </a:extLst>
            </p:cNvPr>
            <p:cNvSpPr/>
            <p:nvPr/>
          </p:nvSpPr>
          <p:spPr>
            <a:xfrm>
              <a:off x="3873910" y="462117"/>
              <a:ext cx="599768" cy="412955"/>
            </a:xfrm>
            <a:prstGeom prst="ellipse">
              <a:avLst/>
            </a:prstGeom>
            <a:solidFill>
              <a:schemeClr val="accent1">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dirty="0"/>
            </a:p>
          </p:txBody>
        </p:sp>
        <p:sp>
          <p:nvSpPr>
            <p:cNvPr id="20" name="ZoneTexte 19">
              <a:extLst>
                <a:ext uri="{FF2B5EF4-FFF2-40B4-BE49-F238E27FC236}">
                  <a16:creationId xmlns:a16="http://schemas.microsoft.com/office/drawing/2014/main" id="{35B3073F-1172-32CB-E991-2272F2D61498}"/>
                </a:ext>
              </a:extLst>
            </p:cNvPr>
            <p:cNvSpPr txBox="1"/>
            <p:nvPr/>
          </p:nvSpPr>
          <p:spPr>
            <a:xfrm>
              <a:off x="4001729" y="483928"/>
              <a:ext cx="471949" cy="369332"/>
            </a:xfrm>
            <a:prstGeom prst="rect">
              <a:avLst/>
            </a:prstGeom>
            <a:noFill/>
            <a:ln>
              <a:noFill/>
            </a:ln>
          </p:spPr>
          <p:txBody>
            <a:bodyPr wrap="square" rtlCol="0">
              <a:spAutoFit/>
            </a:bodyPr>
            <a:lstStyle/>
            <a:p>
              <a:r>
                <a:rPr lang="fr-FR" dirty="0"/>
                <a:t>D</a:t>
              </a:r>
            </a:p>
          </p:txBody>
        </p:sp>
      </p:grpSp>
      <p:sp>
        <p:nvSpPr>
          <p:cNvPr id="24" name="ZoneTexte 23">
            <a:extLst>
              <a:ext uri="{FF2B5EF4-FFF2-40B4-BE49-F238E27FC236}">
                <a16:creationId xmlns:a16="http://schemas.microsoft.com/office/drawing/2014/main" id="{B433902F-FBBA-C07B-87BD-3AFEC98C906E}"/>
              </a:ext>
            </a:extLst>
          </p:cNvPr>
          <p:cNvSpPr txBox="1"/>
          <p:nvPr/>
        </p:nvSpPr>
        <p:spPr>
          <a:xfrm>
            <a:off x="4253930" y="5464403"/>
            <a:ext cx="5387130" cy="646331"/>
          </a:xfrm>
          <a:prstGeom prst="rect">
            <a:avLst/>
          </a:prstGeom>
          <a:noFill/>
        </p:spPr>
        <p:txBody>
          <a:bodyPr wrap="square" rtlCol="0">
            <a:spAutoFit/>
          </a:bodyPr>
          <a:lstStyle/>
          <a:p>
            <a:r>
              <a:rPr lang="fr-FR" u="sng" dirty="0">
                <a:solidFill>
                  <a:srgbClr val="00B0F0"/>
                </a:solidFill>
              </a:rPr>
              <a:t>Bilan &amp; perspectives</a:t>
            </a:r>
            <a:endParaRPr lang="fr-FR" sz="1800" u="sng" dirty="0">
              <a:solidFill>
                <a:srgbClr val="00B0F0"/>
              </a:solidFill>
            </a:endParaRPr>
          </a:p>
          <a:p>
            <a:endParaRPr lang="fr-FR" dirty="0"/>
          </a:p>
        </p:txBody>
      </p:sp>
    </p:spTree>
    <p:extLst>
      <p:ext uri="{BB962C8B-B14F-4D97-AF65-F5344CB8AC3E}">
        <p14:creationId xmlns:p14="http://schemas.microsoft.com/office/powerpoint/2010/main" val="997987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p:cTn id="7" dur="500" fill="hold"/>
                                        <p:tgtEl>
                                          <p:spTgt spid="21"/>
                                        </p:tgtEl>
                                        <p:attrNameLst>
                                          <p:attrName>ppt_w</p:attrName>
                                        </p:attrNameLst>
                                      </p:cBhvr>
                                      <p:tavLst>
                                        <p:tav tm="0">
                                          <p:val>
                                            <p:fltVal val="0"/>
                                          </p:val>
                                        </p:tav>
                                        <p:tav tm="100000">
                                          <p:val>
                                            <p:strVal val="#ppt_w"/>
                                          </p:val>
                                        </p:tav>
                                      </p:tavLst>
                                    </p:anim>
                                    <p:anim calcmode="lin" valueType="num">
                                      <p:cBhvr>
                                        <p:cTn id="8" dur="500" fill="hold"/>
                                        <p:tgtEl>
                                          <p:spTgt spid="21"/>
                                        </p:tgtEl>
                                        <p:attrNameLst>
                                          <p:attrName>ppt_h</p:attrName>
                                        </p:attrNameLst>
                                      </p:cBhvr>
                                      <p:tavLst>
                                        <p:tav tm="0">
                                          <p:val>
                                            <p:fltVal val="0"/>
                                          </p:val>
                                        </p:tav>
                                        <p:tav tm="100000">
                                          <p:val>
                                            <p:strVal val="#ppt_h"/>
                                          </p:val>
                                        </p:tav>
                                      </p:tavLst>
                                    </p:anim>
                                    <p:animEffect transition="in" filter="fade">
                                      <p:cBhvr>
                                        <p:cTn id="9" dur="500"/>
                                        <p:tgtEl>
                                          <p:spTgt spid="21"/>
                                        </p:tgtEl>
                                      </p:cBhvr>
                                    </p:animEffect>
                                  </p:childTnLst>
                                </p:cTn>
                              </p:par>
                            </p:childTnLst>
                          </p:cTn>
                        </p:par>
                        <p:par>
                          <p:cTn id="10" fill="hold">
                            <p:stCondLst>
                              <p:cond delay="500"/>
                            </p:stCondLst>
                            <p:childTnLst>
                              <p:par>
                                <p:cTn id="11" presetID="22" presetClass="entr" presetSubtype="4" fill="hold" grpId="0" nodeType="afterEffect">
                                  <p:stCondLst>
                                    <p:cond delay="0"/>
                                  </p:stCondLst>
                                  <p:childTnLst>
                                    <p:set>
                                      <p:cBhvr>
                                        <p:cTn id="12" dur="1" fill="hold">
                                          <p:stCondLst>
                                            <p:cond delay="0"/>
                                          </p:stCondLst>
                                        </p:cTn>
                                        <p:tgtEl>
                                          <p:spTgt spid="58"/>
                                        </p:tgtEl>
                                        <p:attrNameLst>
                                          <p:attrName>style.visibility</p:attrName>
                                        </p:attrNameLst>
                                      </p:cBhvr>
                                      <p:to>
                                        <p:strVal val="visible"/>
                                      </p:to>
                                    </p:set>
                                    <p:animEffect transition="in" filter="wipe(down)">
                                      <p:cBhvr>
                                        <p:cTn id="13" dur="500"/>
                                        <p:tgtEl>
                                          <p:spTgt spid="58"/>
                                        </p:tgtEl>
                                      </p:cBhvr>
                                    </p:animEffect>
                                  </p:childTnLst>
                                </p:cTn>
                              </p:par>
                            </p:childTnLst>
                          </p:cTn>
                        </p:par>
                        <p:par>
                          <p:cTn id="14" fill="hold">
                            <p:stCondLst>
                              <p:cond delay="1000"/>
                            </p:stCondLst>
                            <p:childTnLst>
                              <p:par>
                                <p:cTn id="15" presetID="8" presetClass="emph" presetSubtype="0" fill="hold" nodeType="afterEffect">
                                  <p:stCondLst>
                                    <p:cond delay="0"/>
                                  </p:stCondLst>
                                  <p:childTnLst>
                                    <p:animRot by="900000">
                                      <p:cBhvr>
                                        <p:cTn id="16" dur="500" fill="hold"/>
                                        <p:tgtEl>
                                          <p:spTgt spid="6"/>
                                        </p:tgtEl>
                                        <p:attrNameLst>
                                          <p:attrName>r</p:attrName>
                                        </p:attrNameLst>
                                      </p:cBhvr>
                                    </p:animRot>
                                  </p:childTnLst>
                                </p:cTn>
                              </p:par>
                            </p:childTnLst>
                          </p:cTn>
                        </p:par>
                        <p:par>
                          <p:cTn id="17" fill="hold">
                            <p:stCondLst>
                              <p:cond delay="1500"/>
                            </p:stCondLst>
                            <p:childTnLst>
                              <p:par>
                                <p:cTn id="18" presetID="8" presetClass="emph" presetSubtype="0" fill="hold" nodeType="afterEffect">
                                  <p:stCondLst>
                                    <p:cond delay="0"/>
                                  </p:stCondLst>
                                  <p:childTnLst>
                                    <p:animRot by="720000">
                                      <p:cBhvr>
                                        <p:cTn id="19" dur="500" fill="hold"/>
                                        <p:tgtEl>
                                          <p:spTgt spid="6"/>
                                        </p:tgtEl>
                                        <p:attrNameLst>
                                          <p:attrName>r</p:attrName>
                                        </p:attrNameLst>
                                      </p:cBhvr>
                                    </p:animRo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nodeType="clickEffect">
                                  <p:stCondLst>
                                    <p:cond delay="0"/>
                                  </p:stCondLst>
                                  <p:childTnLst>
                                    <p:set>
                                      <p:cBhvr>
                                        <p:cTn id="23" dur="1" fill="hold">
                                          <p:stCondLst>
                                            <p:cond delay="0"/>
                                          </p:stCondLst>
                                        </p:cTn>
                                        <p:tgtEl>
                                          <p:spTgt spid="39"/>
                                        </p:tgtEl>
                                        <p:attrNameLst>
                                          <p:attrName>style.visibility</p:attrName>
                                        </p:attrNameLst>
                                      </p:cBhvr>
                                      <p:to>
                                        <p:strVal val="visible"/>
                                      </p:to>
                                    </p:set>
                                    <p:anim calcmode="lin" valueType="num">
                                      <p:cBhvr>
                                        <p:cTn id="24" dur="500" fill="hold"/>
                                        <p:tgtEl>
                                          <p:spTgt spid="39"/>
                                        </p:tgtEl>
                                        <p:attrNameLst>
                                          <p:attrName>ppt_w</p:attrName>
                                        </p:attrNameLst>
                                      </p:cBhvr>
                                      <p:tavLst>
                                        <p:tav tm="0">
                                          <p:val>
                                            <p:fltVal val="0"/>
                                          </p:val>
                                        </p:tav>
                                        <p:tav tm="100000">
                                          <p:val>
                                            <p:strVal val="#ppt_w"/>
                                          </p:val>
                                        </p:tav>
                                      </p:tavLst>
                                    </p:anim>
                                    <p:anim calcmode="lin" valueType="num">
                                      <p:cBhvr>
                                        <p:cTn id="25" dur="500" fill="hold"/>
                                        <p:tgtEl>
                                          <p:spTgt spid="39"/>
                                        </p:tgtEl>
                                        <p:attrNameLst>
                                          <p:attrName>ppt_h</p:attrName>
                                        </p:attrNameLst>
                                      </p:cBhvr>
                                      <p:tavLst>
                                        <p:tav tm="0">
                                          <p:val>
                                            <p:fltVal val="0"/>
                                          </p:val>
                                        </p:tav>
                                        <p:tav tm="100000">
                                          <p:val>
                                            <p:strVal val="#ppt_h"/>
                                          </p:val>
                                        </p:tav>
                                      </p:tavLst>
                                    </p:anim>
                                    <p:animEffect transition="in" filter="fade">
                                      <p:cBhvr>
                                        <p:cTn id="26" dur="500"/>
                                        <p:tgtEl>
                                          <p:spTgt spid="39"/>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60"/>
                                        </p:tgtEl>
                                        <p:attrNameLst>
                                          <p:attrName>style.visibility</p:attrName>
                                        </p:attrNameLst>
                                      </p:cBhvr>
                                      <p:to>
                                        <p:strVal val="visible"/>
                                      </p:to>
                                    </p:set>
                                    <p:animEffect transition="in" filter="wipe(left)">
                                      <p:cBhvr>
                                        <p:cTn id="30" dur="500"/>
                                        <p:tgtEl>
                                          <p:spTgt spid="60"/>
                                        </p:tgtEl>
                                      </p:cBhvr>
                                    </p:animEffect>
                                  </p:childTnLst>
                                </p:cTn>
                              </p:par>
                            </p:childTnLst>
                          </p:cTn>
                        </p:par>
                        <p:par>
                          <p:cTn id="31" fill="hold">
                            <p:stCondLst>
                              <p:cond delay="1000"/>
                            </p:stCondLst>
                            <p:childTnLst>
                              <p:par>
                                <p:cTn id="32" presetID="8" presetClass="emph" presetSubtype="0" fill="hold" nodeType="afterEffect">
                                  <p:stCondLst>
                                    <p:cond delay="0"/>
                                  </p:stCondLst>
                                  <p:childTnLst>
                                    <p:animRot by="600000">
                                      <p:cBhvr>
                                        <p:cTn id="33" dur="500" fill="hold"/>
                                        <p:tgtEl>
                                          <p:spTgt spid="6"/>
                                        </p:tgtEl>
                                        <p:attrNameLst>
                                          <p:attrName>r</p:attrName>
                                        </p:attrNameLst>
                                      </p:cBhvr>
                                    </p:animRot>
                                  </p:childTnLst>
                                </p:cTn>
                              </p:par>
                            </p:childTnLst>
                          </p:cTn>
                        </p:par>
                        <p:par>
                          <p:cTn id="34" fill="hold">
                            <p:stCondLst>
                              <p:cond delay="1500"/>
                            </p:stCondLst>
                            <p:childTnLst>
                              <p:par>
                                <p:cTn id="35" presetID="8" presetClass="emph" presetSubtype="0" fill="hold" nodeType="afterEffect">
                                  <p:stCondLst>
                                    <p:cond delay="0"/>
                                  </p:stCondLst>
                                  <p:childTnLst>
                                    <p:animRot by="480000">
                                      <p:cBhvr>
                                        <p:cTn id="36" dur="500" fill="hold"/>
                                        <p:tgtEl>
                                          <p:spTgt spid="6"/>
                                        </p:tgtEl>
                                        <p:attrNameLst>
                                          <p:attrName>r</p:attrName>
                                        </p:attrNameLst>
                                      </p:cBhvr>
                                    </p:animRo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nodeType="clickEffect">
                                  <p:stCondLst>
                                    <p:cond delay="0"/>
                                  </p:stCondLst>
                                  <p:childTnLst>
                                    <p:set>
                                      <p:cBhvr>
                                        <p:cTn id="40" dur="1" fill="hold">
                                          <p:stCondLst>
                                            <p:cond delay="0"/>
                                          </p:stCondLst>
                                        </p:cTn>
                                        <p:tgtEl>
                                          <p:spTgt spid="45"/>
                                        </p:tgtEl>
                                        <p:attrNameLst>
                                          <p:attrName>style.visibility</p:attrName>
                                        </p:attrNameLst>
                                      </p:cBhvr>
                                      <p:to>
                                        <p:strVal val="visible"/>
                                      </p:to>
                                    </p:set>
                                    <p:anim calcmode="lin" valueType="num">
                                      <p:cBhvr>
                                        <p:cTn id="41" dur="500" fill="hold"/>
                                        <p:tgtEl>
                                          <p:spTgt spid="45"/>
                                        </p:tgtEl>
                                        <p:attrNameLst>
                                          <p:attrName>ppt_w</p:attrName>
                                        </p:attrNameLst>
                                      </p:cBhvr>
                                      <p:tavLst>
                                        <p:tav tm="0">
                                          <p:val>
                                            <p:fltVal val="0"/>
                                          </p:val>
                                        </p:tav>
                                        <p:tav tm="100000">
                                          <p:val>
                                            <p:strVal val="#ppt_w"/>
                                          </p:val>
                                        </p:tav>
                                      </p:tavLst>
                                    </p:anim>
                                    <p:anim calcmode="lin" valueType="num">
                                      <p:cBhvr>
                                        <p:cTn id="42" dur="500" fill="hold"/>
                                        <p:tgtEl>
                                          <p:spTgt spid="45"/>
                                        </p:tgtEl>
                                        <p:attrNameLst>
                                          <p:attrName>ppt_h</p:attrName>
                                        </p:attrNameLst>
                                      </p:cBhvr>
                                      <p:tavLst>
                                        <p:tav tm="0">
                                          <p:val>
                                            <p:fltVal val="0"/>
                                          </p:val>
                                        </p:tav>
                                        <p:tav tm="100000">
                                          <p:val>
                                            <p:strVal val="#ppt_h"/>
                                          </p:val>
                                        </p:tav>
                                      </p:tavLst>
                                    </p:anim>
                                    <p:animEffect transition="in" filter="fade">
                                      <p:cBhvr>
                                        <p:cTn id="43" dur="500"/>
                                        <p:tgtEl>
                                          <p:spTgt spid="45"/>
                                        </p:tgtEl>
                                      </p:cBhvr>
                                    </p:animEffect>
                                  </p:childTnLst>
                                </p:cTn>
                              </p:par>
                            </p:childTnLst>
                          </p:cTn>
                        </p:par>
                        <p:par>
                          <p:cTn id="44" fill="hold">
                            <p:stCondLst>
                              <p:cond delay="500"/>
                            </p:stCondLst>
                            <p:childTnLst>
                              <p:par>
                                <p:cTn id="45" presetID="22" presetClass="entr" presetSubtype="8" fill="hold" grpId="0" nodeType="afterEffect">
                                  <p:stCondLst>
                                    <p:cond delay="0"/>
                                  </p:stCondLst>
                                  <p:childTnLst>
                                    <p:set>
                                      <p:cBhvr>
                                        <p:cTn id="46" dur="1" fill="hold">
                                          <p:stCondLst>
                                            <p:cond delay="0"/>
                                          </p:stCondLst>
                                        </p:cTn>
                                        <p:tgtEl>
                                          <p:spTgt spid="62"/>
                                        </p:tgtEl>
                                        <p:attrNameLst>
                                          <p:attrName>style.visibility</p:attrName>
                                        </p:attrNameLst>
                                      </p:cBhvr>
                                      <p:to>
                                        <p:strVal val="visible"/>
                                      </p:to>
                                    </p:set>
                                    <p:animEffect transition="in" filter="wipe(left)">
                                      <p:cBhvr>
                                        <p:cTn id="47" dur="500"/>
                                        <p:tgtEl>
                                          <p:spTgt spid="62"/>
                                        </p:tgtEl>
                                      </p:cBhvr>
                                    </p:animEffect>
                                  </p:childTnLst>
                                </p:cTn>
                              </p:par>
                            </p:childTnLst>
                          </p:cTn>
                        </p:par>
                        <p:par>
                          <p:cTn id="48" fill="hold">
                            <p:stCondLst>
                              <p:cond delay="1000"/>
                            </p:stCondLst>
                            <p:childTnLst>
                              <p:par>
                                <p:cTn id="49" presetID="8" presetClass="emph" presetSubtype="0" fill="hold" nodeType="afterEffect">
                                  <p:stCondLst>
                                    <p:cond delay="0"/>
                                  </p:stCondLst>
                                  <p:childTnLst>
                                    <p:animRot by="540000">
                                      <p:cBhvr>
                                        <p:cTn id="50" dur="500" fill="hold"/>
                                        <p:tgtEl>
                                          <p:spTgt spid="6"/>
                                        </p:tgtEl>
                                        <p:attrNameLst>
                                          <p:attrName>r</p:attrName>
                                        </p:attrNameLst>
                                      </p:cBhvr>
                                    </p:animRot>
                                  </p:childTnLst>
                                </p:cTn>
                              </p:par>
                            </p:childTnLst>
                          </p:cTn>
                        </p:par>
                        <p:par>
                          <p:cTn id="51" fill="hold">
                            <p:stCondLst>
                              <p:cond delay="1500"/>
                            </p:stCondLst>
                            <p:childTnLst>
                              <p:par>
                                <p:cTn id="52" presetID="8" presetClass="emph" presetSubtype="0" fill="hold" nodeType="afterEffect">
                                  <p:stCondLst>
                                    <p:cond delay="0"/>
                                  </p:stCondLst>
                                  <p:childTnLst>
                                    <p:animRot by="540000">
                                      <p:cBhvr>
                                        <p:cTn id="53" dur="500" fill="hold"/>
                                        <p:tgtEl>
                                          <p:spTgt spid="6"/>
                                        </p:tgtEl>
                                        <p:attrNameLst>
                                          <p:attrName>r</p:attrName>
                                        </p:attrNameLst>
                                      </p:cBhvr>
                                    </p:animRot>
                                  </p:childTnLst>
                                </p:cTn>
                              </p:par>
                            </p:childTnLst>
                          </p:cTn>
                        </p:par>
                        <p:par>
                          <p:cTn id="54" fill="hold">
                            <p:stCondLst>
                              <p:cond delay="2000"/>
                            </p:stCondLst>
                            <p:childTnLst>
                              <p:par>
                                <p:cTn id="55" presetID="8" presetClass="emph" presetSubtype="0" fill="hold" nodeType="afterEffect">
                                  <p:stCondLst>
                                    <p:cond delay="0"/>
                                  </p:stCondLst>
                                  <p:childTnLst>
                                    <p:animRot by="540000">
                                      <p:cBhvr>
                                        <p:cTn id="56" dur="500" fill="hold"/>
                                        <p:tgtEl>
                                          <p:spTgt spid="6"/>
                                        </p:tgtEl>
                                        <p:attrNameLst>
                                          <p:attrName>r</p:attrName>
                                        </p:attrNameLst>
                                      </p:cBhvr>
                                    </p:animRot>
                                  </p:childTnLst>
                                </p:cTn>
                              </p:par>
                            </p:childTnLst>
                          </p:cTn>
                        </p:par>
                        <p:par>
                          <p:cTn id="57" fill="hold">
                            <p:stCondLst>
                              <p:cond delay="2500"/>
                            </p:stCondLst>
                            <p:childTnLst>
                              <p:par>
                                <p:cTn id="58" presetID="8" presetClass="emph" presetSubtype="0" fill="hold" nodeType="afterEffect">
                                  <p:stCondLst>
                                    <p:cond delay="0"/>
                                  </p:stCondLst>
                                  <p:childTnLst>
                                    <p:animRot by="600000">
                                      <p:cBhvr>
                                        <p:cTn id="59" dur="500" fill="hold"/>
                                        <p:tgtEl>
                                          <p:spTgt spid="6"/>
                                        </p:tgtEl>
                                        <p:attrNameLst>
                                          <p:attrName>r</p:attrName>
                                        </p:attrNameLst>
                                      </p:cBhvr>
                                    </p:animRo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nodeType="click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par>
                          <p:cTn id="67" fill="hold">
                            <p:stCondLst>
                              <p:cond delay="500"/>
                            </p:stCondLst>
                            <p:childTnLst>
                              <p:par>
                                <p:cTn id="68" presetID="22" presetClass="entr" presetSubtype="8"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wipe(left)">
                                      <p:cBhvr>
                                        <p:cTn id="70" dur="500"/>
                                        <p:tgtEl>
                                          <p:spTgt spid="24"/>
                                        </p:tgtEl>
                                      </p:cBhvr>
                                    </p:animEffect>
                                  </p:childTnLst>
                                </p:cTn>
                              </p:par>
                            </p:childTnLst>
                          </p:cTn>
                        </p:par>
                        <p:par>
                          <p:cTn id="71" fill="hold">
                            <p:stCondLst>
                              <p:cond delay="1000"/>
                            </p:stCondLst>
                            <p:childTnLst>
                              <p:par>
                                <p:cTn id="72" presetID="8" presetClass="emph" presetSubtype="0" fill="hold" nodeType="afterEffect">
                                  <p:stCondLst>
                                    <p:cond delay="0"/>
                                  </p:stCondLst>
                                  <p:childTnLst>
                                    <p:animRot by="540000">
                                      <p:cBhvr>
                                        <p:cTn id="73" dur="500" fill="hold"/>
                                        <p:tgtEl>
                                          <p:spTgt spid="6"/>
                                        </p:tgtEl>
                                        <p:attrNameLst>
                                          <p:attrName>r</p:attrName>
                                        </p:attrNameLst>
                                      </p:cBhvr>
                                    </p:animRot>
                                  </p:childTnLst>
                                </p:cTn>
                              </p:par>
                            </p:childTnLst>
                          </p:cTn>
                        </p:par>
                        <p:par>
                          <p:cTn id="74" fill="hold">
                            <p:stCondLst>
                              <p:cond delay="1500"/>
                            </p:stCondLst>
                            <p:childTnLst>
                              <p:par>
                                <p:cTn id="75" presetID="8" presetClass="emph" presetSubtype="0" fill="hold" nodeType="afterEffect">
                                  <p:stCondLst>
                                    <p:cond delay="0"/>
                                  </p:stCondLst>
                                  <p:childTnLst>
                                    <p:animRot by="840000">
                                      <p:cBhvr>
                                        <p:cTn id="76" dur="500" fill="hold"/>
                                        <p:tgtEl>
                                          <p:spTgt spid="6"/>
                                        </p:tgtEl>
                                        <p:attrNameLst>
                                          <p:attrName>r</p:attrName>
                                        </p:attrNameLst>
                                      </p:cBhvr>
                                    </p:animRot>
                                  </p:childTnLst>
                                </p:cTn>
                              </p:par>
                            </p:childTnLst>
                          </p:cTn>
                        </p:par>
                      </p:childTnLst>
                    </p:cTn>
                  </p:par>
                  <p:par>
                    <p:cTn id="77" fill="hold">
                      <p:stCondLst>
                        <p:cond delay="indefinite"/>
                      </p:stCondLst>
                      <p:childTnLst>
                        <p:par>
                          <p:cTn id="78" fill="hold">
                            <p:stCondLst>
                              <p:cond delay="0"/>
                            </p:stCondLst>
                            <p:childTnLst>
                              <p:par>
                                <p:cTn id="79" presetID="53" presetClass="entr" presetSubtype="16" fill="hold" nodeType="clickEffect">
                                  <p:stCondLst>
                                    <p:cond delay="0"/>
                                  </p:stCondLst>
                                  <p:childTnLst>
                                    <p:set>
                                      <p:cBhvr>
                                        <p:cTn id="80" dur="1" fill="hold">
                                          <p:stCondLst>
                                            <p:cond delay="0"/>
                                          </p:stCondLst>
                                        </p:cTn>
                                        <p:tgtEl>
                                          <p:spTgt spid="2"/>
                                        </p:tgtEl>
                                        <p:attrNameLst>
                                          <p:attrName>style.visibility</p:attrName>
                                        </p:attrNameLst>
                                      </p:cBhvr>
                                      <p:to>
                                        <p:strVal val="visible"/>
                                      </p:to>
                                    </p:set>
                                    <p:anim calcmode="lin" valueType="num">
                                      <p:cBhvr>
                                        <p:cTn id="81" dur="500" fill="hold"/>
                                        <p:tgtEl>
                                          <p:spTgt spid="2"/>
                                        </p:tgtEl>
                                        <p:attrNameLst>
                                          <p:attrName>ppt_w</p:attrName>
                                        </p:attrNameLst>
                                      </p:cBhvr>
                                      <p:tavLst>
                                        <p:tav tm="0">
                                          <p:val>
                                            <p:fltVal val="0"/>
                                          </p:val>
                                        </p:tav>
                                        <p:tav tm="100000">
                                          <p:val>
                                            <p:strVal val="#ppt_w"/>
                                          </p:val>
                                        </p:tav>
                                      </p:tavLst>
                                    </p:anim>
                                    <p:anim calcmode="lin" valueType="num">
                                      <p:cBhvr>
                                        <p:cTn id="82" dur="500" fill="hold"/>
                                        <p:tgtEl>
                                          <p:spTgt spid="2"/>
                                        </p:tgtEl>
                                        <p:attrNameLst>
                                          <p:attrName>ppt_h</p:attrName>
                                        </p:attrNameLst>
                                      </p:cBhvr>
                                      <p:tavLst>
                                        <p:tav tm="0">
                                          <p:val>
                                            <p:fltVal val="0"/>
                                          </p:val>
                                        </p:tav>
                                        <p:tav tm="100000">
                                          <p:val>
                                            <p:strVal val="#ppt_h"/>
                                          </p:val>
                                        </p:tav>
                                      </p:tavLst>
                                    </p:anim>
                                    <p:animEffect transition="in" filter="fade">
                                      <p:cBhvr>
                                        <p:cTn id="83" dur="500"/>
                                        <p:tgtEl>
                                          <p:spTgt spid="2"/>
                                        </p:tgtEl>
                                      </p:cBhvr>
                                    </p:animEffect>
                                  </p:childTnLst>
                                </p:cTn>
                              </p:par>
                            </p:childTnLst>
                          </p:cTn>
                        </p:par>
                        <p:par>
                          <p:cTn id="84" fill="hold">
                            <p:stCondLst>
                              <p:cond delay="500"/>
                            </p:stCondLst>
                            <p:childTnLst>
                              <p:par>
                                <p:cTn id="85" presetID="22" presetClass="entr" presetSubtype="8" fill="hold" grpId="0" nodeType="afterEffect">
                                  <p:stCondLst>
                                    <p:cond delay="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p:bldP spid="60" grpId="0"/>
      <p:bldP spid="62" grpId="0"/>
      <p:bldP spid="12" grpId="0"/>
      <p:bldP spid="2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7055F19-E660-D187-2880-E0297D6D5327}"/>
              </a:ext>
            </a:extLst>
          </p:cNvPr>
          <p:cNvSpPr>
            <a:spLocks noGrp="1"/>
          </p:cNvSpPr>
          <p:nvPr>
            <p:ph type="ctrTitle"/>
          </p:nvPr>
        </p:nvSpPr>
        <p:spPr>
          <a:xfrm>
            <a:off x="0" y="35386"/>
            <a:ext cx="12192000" cy="680231"/>
          </a:xfrm>
        </p:spPr>
        <p:txBody>
          <a:bodyPr>
            <a:normAutofit/>
          </a:bodyPr>
          <a:lstStyle/>
          <a:p>
            <a:pPr algn="l"/>
            <a:r>
              <a:rPr lang="fr-FR" sz="3200" b="1" kern="100"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fr-FR" sz="3200" kern="100" dirty="0">
                <a:effectLst/>
                <a:latin typeface="Times New Roman" panose="02020603050405020304" pitchFamily="18" charset="0"/>
                <a:ea typeface="Times New Roman" panose="02020603050405020304" pitchFamily="18" charset="0"/>
                <a:cs typeface="Times New Roman" panose="02020603050405020304" pitchFamily="18" charset="0"/>
              </a:rPr>
              <a:t>CONTEXTE</a:t>
            </a:r>
            <a:endParaRPr lang="fr-FR" sz="3200" dirty="0"/>
          </a:p>
        </p:txBody>
      </p:sp>
      <p:sp>
        <p:nvSpPr>
          <p:cNvPr id="3" name="Sous-titre 2">
            <a:extLst>
              <a:ext uri="{FF2B5EF4-FFF2-40B4-BE49-F238E27FC236}">
                <a16:creationId xmlns:a16="http://schemas.microsoft.com/office/drawing/2014/main" id="{EAD93747-830C-33DE-13F9-F13870357722}"/>
              </a:ext>
            </a:extLst>
          </p:cNvPr>
          <p:cNvSpPr>
            <a:spLocks noGrp="1"/>
          </p:cNvSpPr>
          <p:nvPr>
            <p:ph type="subTitle" idx="1"/>
          </p:nvPr>
        </p:nvSpPr>
        <p:spPr>
          <a:xfrm>
            <a:off x="0" y="906449"/>
            <a:ext cx="12192000" cy="5916165"/>
          </a:xfrm>
        </p:spPr>
        <p:txBody>
          <a:bodyPr>
            <a:normAutofit/>
          </a:bodyPr>
          <a:lstStyle/>
          <a:p>
            <a:pPr algn="l">
              <a:lnSpc>
                <a:spcPct val="170000"/>
              </a:lnSpc>
            </a:pPr>
            <a:r>
              <a:rPr lang="fr-FR" sz="2800" dirty="0"/>
              <a:t>Dans le cadre d’une PME de distribution en gros, le processus manuel de suivi des produits, de traitement des commandes et de génération des rapports quotidiens devient laborieux et source d’erreurs. Notre application vise à automatiser ces tâches afin d’améliorer l’efficacité opérationnelle, la fiabilité des données et la réactivité a la vente des produits</a:t>
            </a:r>
            <a:r>
              <a:rPr lang="fr-FR" sz="2000" dirty="0"/>
              <a:t>.</a:t>
            </a:r>
            <a:endParaRPr lang="fr-FR" sz="1900" dirty="0">
              <a:latin typeface="Times New Roman" panose="02020603050405020304" pitchFamily="18" charset="0"/>
              <a:cs typeface="Times New Roman" panose="02020603050405020304" pitchFamily="18" charset="0"/>
            </a:endParaRPr>
          </a:p>
          <a:p>
            <a:pPr algn="just"/>
            <a:endParaRPr lang="fr-FR" sz="1900" dirty="0">
              <a:latin typeface="Times New Roman" panose="02020603050405020304" pitchFamily="18" charset="0"/>
              <a:cs typeface="Times New Roman" panose="02020603050405020304" pitchFamily="18" charset="0"/>
            </a:endParaRPr>
          </a:p>
          <a:p>
            <a:pPr algn="just"/>
            <a:endParaRPr lang="fr-FR" sz="1900" dirty="0">
              <a:latin typeface="Times New Roman" panose="02020603050405020304" pitchFamily="18" charset="0"/>
              <a:cs typeface="Times New Roman" panose="02020603050405020304" pitchFamily="18" charset="0"/>
            </a:endParaRPr>
          </a:p>
          <a:p>
            <a:pPr algn="just"/>
            <a:endParaRPr lang="fr-FR"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9025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6" presetClass="entr" presetSubtype="16" fill="hold"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circle(in)">
                                      <p:cBhvr>
                                        <p:cTn id="11"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5649214-5AA7-5EBB-1ED4-85BA4A04DDCD}"/>
              </a:ext>
            </a:extLst>
          </p:cNvPr>
          <p:cNvSpPr>
            <a:spLocks noGrp="1"/>
          </p:cNvSpPr>
          <p:nvPr>
            <p:ph type="ctrTitle"/>
          </p:nvPr>
        </p:nvSpPr>
        <p:spPr>
          <a:xfrm>
            <a:off x="0" y="1"/>
            <a:ext cx="12192000" cy="672122"/>
          </a:xfrm>
        </p:spPr>
        <p:txBody>
          <a:bodyPr>
            <a:normAutofit/>
          </a:bodyPr>
          <a:lstStyle/>
          <a:p>
            <a:pPr algn="just"/>
            <a:r>
              <a:rPr lang="fr-FR" sz="4000" b="1" dirty="0">
                <a:latin typeface="Times New Roman" panose="02020603050405020304" pitchFamily="18" charset="0"/>
                <a:cs typeface="Times New Roman" panose="02020603050405020304" pitchFamily="18" charset="0"/>
              </a:rPr>
              <a:t>             </a:t>
            </a:r>
            <a:r>
              <a:rPr lang="fr-FR" sz="3200" u="sng" dirty="0">
                <a:solidFill>
                  <a:schemeClr val="tx2">
                    <a:lumMod val="75000"/>
                  </a:schemeClr>
                </a:solidFill>
                <a:latin typeface="Times New Roman" panose="02020603050405020304" pitchFamily="18" charset="0"/>
                <a:cs typeface="Times New Roman" panose="02020603050405020304" pitchFamily="18" charset="0"/>
              </a:rPr>
              <a:t>A</a:t>
            </a:r>
            <a:r>
              <a:rPr lang="fr-FR" sz="3200" b="1" u="sng" dirty="0">
                <a:solidFill>
                  <a:schemeClr val="tx2">
                    <a:lumMod val="75000"/>
                  </a:schemeClr>
                </a:solidFill>
                <a:latin typeface="Times New Roman" panose="02020603050405020304" pitchFamily="18" charset="0"/>
                <a:cs typeface="Times New Roman" panose="02020603050405020304" pitchFamily="18" charset="0"/>
              </a:rPr>
              <a:t>- </a:t>
            </a:r>
            <a:r>
              <a:rPr lang="fr-FR" sz="3200"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Architecture technique &amp; outils utilisées</a:t>
            </a:r>
            <a:endParaRPr lang="fr-FR" sz="3200" b="1" u="sng" dirty="0">
              <a:solidFill>
                <a:schemeClr val="tx2">
                  <a:lumMod val="75000"/>
                </a:schemeClr>
              </a:solidFill>
              <a:latin typeface="Times New Roman" panose="02020603050405020304" pitchFamily="18" charset="0"/>
              <a:cs typeface="Times New Roman" panose="02020603050405020304" pitchFamily="18" charset="0"/>
            </a:endParaRPr>
          </a:p>
        </p:txBody>
      </p:sp>
      <p:sp>
        <p:nvSpPr>
          <p:cNvPr id="3" name="Sous-titre 2">
            <a:extLst>
              <a:ext uri="{FF2B5EF4-FFF2-40B4-BE49-F238E27FC236}">
                <a16:creationId xmlns:a16="http://schemas.microsoft.com/office/drawing/2014/main" id="{DDB6FDCF-3203-9659-E044-FA0ED1209539}"/>
              </a:ext>
            </a:extLst>
          </p:cNvPr>
          <p:cNvSpPr>
            <a:spLocks noGrp="1"/>
          </p:cNvSpPr>
          <p:nvPr>
            <p:ph type="subTitle" idx="1"/>
          </p:nvPr>
        </p:nvSpPr>
        <p:spPr>
          <a:xfrm>
            <a:off x="0" y="2165684"/>
            <a:ext cx="12192000" cy="4692318"/>
          </a:xfrm>
        </p:spPr>
        <p:txBody>
          <a:bodyPr>
            <a:normAutofit/>
          </a:bodyPr>
          <a:lstStyle/>
          <a:p>
            <a:pPr algn="just"/>
            <a:endParaRPr lang="fr-FR" dirty="0">
              <a:effectLst/>
              <a:latin typeface="Times New Roman" panose="02020603050405020304" pitchFamily="18" charset="0"/>
              <a:ea typeface="Times New Roman" panose="02020603050405020304" pitchFamily="18" charset="0"/>
            </a:endParaRPr>
          </a:p>
          <a:p>
            <a:pPr algn="just"/>
            <a:endParaRPr lang="fr-FR" dirty="0">
              <a:effectLst/>
              <a:latin typeface="Times New Roman" panose="02020603050405020304" pitchFamily="18" charset="0"/>
              <a:ea typeface="Times New Roman" panose="02020603050405020304" pitchFamily="18" charset="0"/>
            </a:endParaRPr>
          </a:p>
          <a:p>
            <a:pPr algn="just"/>
            <a:endParaRPr lang="fr-FR" dirty="0">
              <a:effectLst/>
              <a:latin typeface="Times New Roman" panose="02020603050405020304" pitchFamily="18" charset="0"/>
              <a:ea typeface="Times New Roman" panose="02020603050405020304" pitchFamily="18" charset="0"/>
            </a:endParaRPr>
          </a:p>
          <a:p>
            <a:pPr algn="just"/>
            <a:endParaRPr lang="fr-FR" dirty="0">
              <a:effectLst/>
              <a:latin typeface="Times New Roman" panose="02020603050405020304" pitchFamily="18" charset="0"/>
              <a:ea typeface="Times New Roman" panose="02020603050405020304" pitchFamily="18" charset="0"/>
            </a:endParaRPr>
          </a:p>
          <a:p>
            <a:pPr algn="just"/>
            <a:endParaRPr lang="fr-FR" dirty="0">
              <a:effectLst/>
              <a:latin typeface="Times New Roman" panose="02020603050405020304" pitchFamily="18" charset="0"/>
              <a:ea typeface="Times New Roman" panose="02020603050405020304" pitchFamily="18" charset="0"/>
            </a:endParaRPr>
          </a:p>
          <a:p>
            <a:pPr marL="342900" indent="-342900" algn="just">
              <a:buFont typeface="Wingdings" panose="05000000000000000000" pitchFamily="2" charset="2"/>
              <a:buChar char="ü"/>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Sous-titre 2">
            <a:extLst>
              <a:ext uri="{FF2B5EF4-FFF2-40B4-BE49-F238E27FC236}">
                <a16:creationId xmlns:a16="http://schemas.microsoft.com/office/drawing/2014/main" id="{1A7A3023-6485-4001-5043-6926A1CC6218}"/>
              </a:ext>
            </a:extLst>
          </p:cNvPr>
          <p:cNvSpPr txBox="1">
            <a:spLocks/>
          </p:cNvSpPr>
          <p:nvPr/>
        </p:nvSpPr>
        <p:spPr>
          <a:xfrm>
            <a:off x="-1" y="1090863"/>
            <a:ext cx="12191999" cy="576713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buNone/>
            </a:pPr>
            <a:r>
              <a:rPr lang="fr-FR" sz="2800" u="sng" dirty="0">
                <a:solidFill>
                  <a:schemeClr val="accent5"/>
                </a:solidFill>
              </a:rPr>
              <a:t>Architecture en quatre couches </a:t>
            </a:r>
          </a:p>
          <a:p>
            <a:r>
              <a:rPr lang="fr-FR" sz="2800" dirty="0"/>
              <a:t>1.Modèle (Entités) : classes Java représentant Produit, Commande, Report, Facture.</a:t>
            </a:r>
          </a:p>
          <a:p>
            <a:r>
              <a:rPr lang="fr-FR" sz="2800" dirty="0"/>
              <a:t>2.DAO : accès aux données via JDBC</a:t>
            </a:r>
          </a:p>
          <a:p>
            <a:r>
              <a:rPr lang="fr-FR" sz="2800" dirty="0"/>
              <a:t>3.Service : logique métier (vérification de stock, calcul de totaux, génération de factures).</a:t>
            </a:r>
          </a:p>
          <a:p>
            <a:r>
              <a:rPr lang="fr-FR" sz="2800" dirty="0"/>
              <a:t>4.UI console : interface textuelle pour l’utilisateur.</a:t>
            </a:r>
          </a:p>
          <a:p>
            <a:r>
              <a:rPr lang="fr-FR" sz="2800" dirty="0"/>
              <a:t>5.Icon : bouton d’utilisateur pour l’identifiant, le mot de passe, les boutons dans le Dashboard(réf. diapositive 8)</a:t>
            </a:r>
          </a:p>
          <a:p>
            <a:pPr marL="0" indent="0">
              <a:lnSpc>
                <a:spcPct val="106000"/>
              </a:lnSpc>
              <a:spcAft>
                <a:spcPts val="800"/>
              </a:spcAft>
              <a:buSzPts val="1000"/>
              <a:buNone/>
              <a:tabLst>
                <a:tab pos="457200" algn="l"/>
              </a:tabLst>
            </a:pPr>
            <a:r>
              <a:rPr lang="fr-FR" sz="2800" dirty="0">
                <a:effectLst/>
                <a:latin typeface="Times New Roman" panose="02020603050405020304" pitchFamily="18" charset="0"/>
                <a:ea typeface="Calibri" panose="020F0502020204030204" pitchFamily="34" charset="0"/>
                <a:cs typeface="Times New Roman" panose="02020603050405020304" pitchFamily="18" charset="0"/>
              </a:rPr>
              <a:t>	</a:t>
            </a:r>
            <a:endParaRPr lang="fr-FR" dirty="0"/>
          </a:p>
        </p:txBody>
      </p:sp>
    </p:spTree>
    <p:extLst>
      <p:ext uri="{BB962C8B-B14F-4D97-AF65-F5344CB8AC3E}">
        <p14:creationId xmlns:p14="http://schemas.microsoft.com/office/powerpoint/2010/main" val="15383480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ous-titre 2">
            <a:extLst>
              <a:ext uri="{FF2B5EF4-FFF2-40B4-BE49-F238E27FC236}">
                <a16:creationId xmlns:a16="http://schemas.microsoft.com/office/drawing/2014/main" id="{16E4D5E1-62A5-23B7-C870-2E106B6A7AAB}"/>
              </a:ext>
            </a:extLst>
          </p:cNvPr>
          <p:cNvSpPr txBox="1">
            <a:spLocks/>
          </p:cNvSpPr>
          <p:nvPr/>
        </p:nvSpPr>
        <p:spPr>
          <a:xfrm>
            <a:off x="0" y="0"/>
            <a:ext cx="12192000"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SzPts val="1000"/>
              <a:buNone/>
              <a:tabLst>
                <a:tab pos="457200" algn="l"/>
              </a:tabLst>
            </a:pPr>
            <a:r>
              <a:rPr lang="fr-FR" sz="3200" u="sng" dirty="0">
                <a:solidFill>
                  <a:schemeClr val="accent5"/>
                </a:solidFill>
              </a:rPr>
              <a:t>Outils utilisées</a:t>
            </a:r>
            <a:endParaRPr lang="fr-FR" sz="3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6000"/>
              </a:lnSpc>
              <a:spcAft>
                <a:spcPts val="800"/>
              </a:spcAft>
              <a:buSzPts val="1000"/>
              <a:buNone/>
              <a:tabLst>
                <a:tab pos="457200" algn="l"/>
              </a:tabLst>
            </a:pPr>
            <a:r>
              <a:rPr lang="fr-FR" sz="3200" dirty="0">
                <a:effectLst/>
                <a:latin typeface="Times New Roman" panose="02020603050405020304" pitchFamily="18" charset="0"/>
                <a:ea typeface="Calibri" panose="020F0502020204030204" pitchFamily="34" charset="0"/>
                <a:cs typeface="Times New Roman" panose="02020603050405020304" pitchFamily="18" charset="0"/>
              </a:rPr>
              <a:t>.  </a:t>
            </a: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Java  : 17</a:t>
            </a:r>
          </a:p>
          <a:p>
            <a:pPr marL="0" indent="0">
              <a:lnSpc>
                <a:spcPct val="106000"/>
              </a:lnSpc>
              <a:spcAft>
                <a:spcPts val="800"/>
              </a:spcAft>
              <a:buSzPts val="1000"/>
              <a:buNone/>
              <a:tabLst>
                <a:tab pos="457200" algn="l"/>
              </a:tabLs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PostgreSQL  : 14</a:t>
            </a:r>
          </a:p>
          <a:p>
            <a:pPr marL="0" indent="0">
              <a:lnSpc>
                <a:spcPct val="106000"/>
              </a:lnSpc>
              <a:spcAft>
                <a:spcPts val="800"/>
              </a:spcAft>
              <a:buSzPts val="1000"/>
              <a:buNone/>
              <a:tabLst>
                <a:tab pos="457200" algn="l"/>
              </a:tabLst>
            </a:pPr>
            <a:r>
              <a:rPr lang="fr-FR" sz="3200" b="1" dirty="0">
                <a:effectLst/>
                <a:latin typeface="Times New Roman" panose="02020603050405020304" pitchFamily="18" charset="0"/>
                <a:ea typeface="Calibri" panose="020F0502020204030204" pitchFamily="34" charset="0"/>
                <a:cs typeface="Times New Roman" panose="02020603050405020304" pitchFamily="18" charset="0"/>
              </a:rPr>
              <a:t>.  IDE  : NetBeans</a:t>
            </a:r>
          </a:p>
          <a:p>
            <a:endParaRPr lang="fr-FR" dirty="0"/>
          </a:p>
        </p:txBody>
      </p:sp>
    </p:spTree>
    <p:extLst>
      <p:ext uri="{BB962C8B-B14F-4D97-AF65-F5344CB8AC3E}">
        <p14:creationId xmlns:p14="http://schemas.microsoft.com/office/powerpoint/2010/main" val="29752597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wheel(1)">
                                      <p:cBhvr>
                                        <p:cTn id="7" dur="20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xEl>
                                              <p:pRg st="0" end="0"/>
                                            </p:txEl>
                                          </p:spTgt>
                                        </p:tgtEl>
                                        <p:attrNameLst>
                                          <p:attrName>style.visibility</p:attrName>
                                        </p:attrNameLst>
                                      </p:cBhvr>
                                      <p:to>
                                        <p:strVal val="visible"/>
                                      </p:to>
                                    </p:set>
                                    <p:animEffect transition="in" filter="wheel(1)">
                                      <p:cBhvr>
                                        <p:cTn id="12" dur="2000"/>
                                        <p:tgtEl>
                                          <p:spTgt spid="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wheel(1)">
                                      <p:cBhvr>
                                        <p:cTn id="17" dur="2000"/>
                                        <p:tgtEl>
                                          <p:spTgt spid="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6">
                                            <p:txEl>
                                              <p:pRg st="3" end="3"/>
                                            </p:txEl>
                                          </p:spTgt>
                                        </p:tgtEl>
                                        <p:attrNameLst>
                                          <p:attrName>style.visibility</p:attrName>
                                        </p:attrNameLst>
                                      </p:cBhvr>
                                      <p:to>
                                        <p:strVal val="visible"/>
                                      </p:to>
                                    </p:set>
                                    <p:animEffect transition="in" filter="wheel(1)">
                                      <p:cBhvr>
                                        <p:cTn id="22" dur="2000"/>
                                        <p:tgtEl>
                                          <p:spTgt spid="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5C46CA1-70B9-F847-DA54-DBCE5B3EFBC3}"/>
              </a:ext>
            </a:extLst>
          </p:cNvPr>
          <p:cNvSpPr>
            <a:spLocks noGrp="1"/>
          </p:cNvSpPr>
          <p:nvPr>
            <p:ph type="ctrTitle"/>
          </p:nvPr>
        </p:nvSpPr>
        <p:spPr>
          <a:xfrm>
            <a:off x="0" y="2"/>
            <a:ext cx="12192000" cy="500930"/>
          </a:xfrm>
        </p:spPr>
        <p:txBody>
          <a:bodyPr>
            <a:normAutofit fontScale="90000"/>
          </a:bodyPr>
          <a:lstStyle/>
          <a:p>
            <a:pPr algn="just"/>
            <a:r>
              <a:rPr lang="fr-FR" sz="3200" b="1" dirty="0">
                <a:solidFill>
                  <a:srgbClr val="00B0F0"/>
                </a:solidFill>
                <a:latin typeface="Times New Roman" panose="02020603050405020304" pitchFamily="18" charset="0"/>
                <a:cs typeface="Times New Roman" panose="02020603050405020304" pitchFamily="18" charset="0"/>
              </a:rPr>
              <a:t>                                </a:t>
            </a:r>
            <a:r>
              <a:rPr lang="fr-FR" sz="3200" b="1" u="sng" dirty="0">
                <a:solidFill>
                  <a:srgbClr val="00B0F0"/>
                </a:solidFill>
                <a:latin typeface="Times New Roman" panose="02020603050405020304" pitchFamily="18" charset="0"/>
                <a:cs typeface="Times New Roman" panose="02020603050405020304" pitchFamily="18" charset="0"/>
              </a:rPr>
              <a:t>B-</a:t>
            </a:r>
            <a:r>
              <a:rPr lang="fr-FR" sz="3200" b="1" u="sng" dirty="0">
                <a:solidFill>
                  <a:schemeClr val="tx2">
                    <a:lumMod val="75000"/>
                  </a:schemeClr>
                </a:solidFill>
                <a:effectLst/>
                <a:latin typeface="Calibri" panose="020F0502020204030204" pitchFamily="34" charset="0"/>
                <a:ea typeface="Calibri" panose="020F0502020204030204" pitchFamily="34" charset="0"/>
                <a:cs typeface="Times New Roman" panose="02020603050405020304" pitchFamily="18" charset="0"/>
              </a:rPr>
              <a:t>Fonctionnalités principales</a:t>
            </a:r>
            <a:endParaRPr lang="fr-FR" sz="3200" u="sng" dirty="0">
              <a:solidFill>
                <a:schemeClr val="tx2">
                  <a:lumMod val="75000"/>
                </a:schemeClr>
              </a:solidFill>
            </a:endParaRPr>
          </a:p>
        </p:txBody>
      </p:sp>
      <p:sp>
        <p:nvSpPr>
          <p:cNvPr id="3" name="Sous-titre 2">
            <a:extLst>
              <a:ext uri="{FF2B5EF4-FFF2-40B4-BE49-F238E27FC236}">
                <a16:creationId xmlns:a16="http://schemas.microsoft.com/office/drawing/2014/main" id="{594F49A6-BE26-A0D8-B2FA-DA3E997CFAEE}"/>
              </a:ext>
            </a:extLst>
          </p:cNvPr>
          <p:cNvSpPr>
            <a:spLocks noGrp="1"/>
          </p:cNvSpPr>
          <p:nvPr>
            <p:ph type="subTitle" idx="1"/>
          </p:nvPr>
        </p:nvSpPr>
        <p:spPr>
          <a:xfrm>
            <a:off x="1" y="676689"/>
            <a:ext cx="5422231" cy="6181312"/>
          </a:xfrm>
        </p:spPr>
        <p:txBody>
          <a:bodyPr>
            <a:normAutofit/>
          </a:bodyPr>
          <a:lstStyle/>
          <a:p>
            <a:pPr marL="342900" indent="-342900" algn="l">
              <a:buAutoNum type="arabicPeriod"/>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Login</a:t>
            </a:r>
          </a:p>
          <a:p>
            <a:pPr algn="l"/>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Il s’agit de l’interface de connexion comprenant deux paramètres:</a:t>
            </a:r>
          </a:p>
          <a:p>
            <a:pPr algn="l"/>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Identifiant: ici « </a:t>
            </a:r>
            <a:r>
              <a:rPr lang="fr-FR" sz="2800" b="1" dirty="0" err="1">
                <a:effectLst/>
                <a:latin typeface="Times New Roman" panose="02020603050405020304" pitchFamily="18" charset="0"/>
                <a:ea typeface="Calibri" panose="020F0502020204030204" pitchFamily="34" charset="0"/>
                <a:cs typeface="Times New Roman" panose="02020603050405020304" pitchFamily="18" charset="0"/>
              </a:rPr>
              <a:t>steph</a:t>
            </a: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 , c’est la partie permettant de vérifier si la personne a accès a la base de données de l'application</a:t>
            </a:r>
          </a:p>
          <a:p>
            <a:pPr algn="l"/>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Mot de passe: ici « root » , c’est le mot de passe a entrer pour se connecter aux différents modules </a:t>
            </a:r>
          </a:p>
          <a:p>
            <a:pPr algn="l"/>
            <a:endParaRPr lang="fr-FR" dirty="0"/>
          </a:p>
        </p:txBody>
      </p:sp>
      <p:sp>
        <p:nvSpPr>
          <p:cNvPr id="6" name="Sous-titre 2">
            <a:extLst>
              <a:ext uri="{FF2B5EF4-FFF2-40B4-BE49-F238E27FC236}">
                <a16:creationId xmlns:a16="http://schemas.microsoft.com/office/drawing/2014/main" id="{999D1836-0390-99E2-5A00-52129B79DAF2}"/>
              </a:ext>
            </a:extLst>
          </p:cNvPr>
          <p:cNvSpPr txBox="1">
            <a:spLocks/>
          </p:cNvSpPr>
          <p:nvPr/>
        </p:nvSpPr>
        <p:spPr>
          <a:xfrm>
            <a:off x="6096000" y="813047"/>
            <a:ext cx="6095999" cy="6044951"/>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fr-FR" dirty="0"/>
          </a:p>
        </p:txBody>
      </p:sp>
      <p:pic>
        <p:nvPicPr>
          <p:cNvPr id="12" name="Image 11">
            <a:extLst>
              <a:ext uri="{FF2B5EF4-FFF2-40B4-BE49-F238E27FC236}">
                <a16:creationId xmlns:a16="http://schemas.microsoft.com/office/drawing/2014/main" id="{7A0693C1-9C12-3CC9-C52E-415290270B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22231" y="500933"/>
            <a:ext cx="6769768" cy="6357068"/>
          </a:xfrm>
          <a:prstGeom prst="rect">
            <a:avLst/>
          </a:prstGeom>
        </p:spPr>
      </p:pic>
    </p:spTree>
    <p:extLst>
      <p:ext uri="{BB962C8B-B14F-4D97-AF65-F5344CB8AC3E}">
        <p14:creationId xmlns:p14="http://schemas.microsoft.com/office/powerpoint/2010/main" val="3633542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6" presetClass="entr" presetSubtype="16"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circle(in)">
                                      <p:cBhvr>
                                        <p:cTn id="19"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72D51-2AF7-B821-E6E6-9DA8E81785AF}"/>
            </a:ext>
          </a:extLst>
        </p:cNvPr>
        <p:cNvGrpSpPr/>
        <p:nvPr/>
      </p:nvGrpSpPr>
      <p:grpSpPr>
        <a:xfrm>
          <a:off x="0" y="0"/>
          <a:ext cx="0" cy="0"/>
          <a:chOff x="0" y="0"/>
          <a:chExt cx="0" cy="0"/>
        </a:xfrm>
      </p:grpSpPr>
      <p:sp>
        <p:nvSpPr>
          <p:cNvPr id="3" name="Sous-titre 2">
            <a:extLst>
              <a:ext uri="{FF2B5EF4-FFF2-40B4-BE49-F238E27FC236}">
                <a16:creationId xmlns:a16="http://schemas.microsoft.com/office/drawing/2014/main" id="{F318CEDD-FA97-0B1F-D177-89013F1469EF}"/>
              </a:ext>
            </a:extLst>
          </p:cNvPr>
          <p:cNvSpPr>
            <a:spLocks noGrp="1"/>
          </p:cNvSpPr>
          <p:nvPr>
            <p:ph type="subTitle" idx="1"/>
          </p:nvPr>
        </p:nvSpPr>
        <p:spPr>
          <a:xfrm>
            <a:off x="1" y="0"/>
            <a:ext cx="5422231" cy="6858001"/>
          </a:xfrm>
        </p:spPr>
        <p:txBody>
          <a:bodyPr>
            <a:normAutofit/>
          </a:bodyPr>
          <a:lstStyle/>
          <a:p>
            <a:pPr algn="l"/>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2. </a:t>
            </a:r>
            <a:r>
              <a:rPr lang="fr-FR" sz="2800" b="1" dirty="0" err="1">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Dashbord</a:t>
            </a: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/Home</a:t>
            </a:r>
          </a:p>
          <a:p>
            <a:pPr algn="l"/>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Il s’agit de l’interface d’accueil permettant grâce aux boutons de se rendre dans les différents modules de notre application, en plus il y a un bouton de déconnexion qui permet de retourner a l’interface de Login </a:t>
            </a:r>
          </a:p>
          <a:p>
            <a:pPr algn="l"/>
            <a:endParaRPr lang="fr-FR" dirty="0"/>
          </a:p>
        </p:txBody>
      </p:sp>
      <p:sp>
        <p:nvSpPr>
          <p:cNvPr id="6" name="Sous-titre 2">
            <a:extLst>
              <a:ext uri="{FF2B5EF4-FFF2-40B4-BE49-F238E27FC236}">
                <a16:creationId xmlns:a16="http://schemas.microsoft.com/office/drawing/2014/main" id="{B7769A57-459E-B40B-3F58-95FDFCC7FA39}"/>
              </a:ext>
            </a:extLst>
          </p:cNvPr>
          <p:cNvSpPr txBox="1">
            <a:spLocks/>
          </p:cNvSpPr>
          <p:nvPr/>
        </p:nvSpPr>
        <p:spPr>
          <a:xfrm>
            <a:off x="6096000" y="813047"/>
            <a:ext cx="6095999" cy="6044951"/>
          </a:xfrm>
          <a:prstGeom prst="rect">
            <a:avLst/>
          </a:prstGeom>
        </p:spPr>
        <p:txBody>
          <a:bodyPr vert="horz" lIns="91440" tIns="45720" rIns="91440" bIns="45720" rtlCol="0">
            <a:normAutofit/>
          </a:bodyPr>
          <a:lstStyle>
            <a:lvl1pPr marL="0" indent="0" algn="ctr" defTabSz="914400" rtl="0" eaLnBrk="1" latinLnBrk="0" hangingPunct="1">
              <a:lnSpc>
                <a:spcPct val="120000"/>
              </a:lnSpc>
              <a:spcBef>
                <a:spcPts val="1000"/>
              </a:spcBef>
              <a:buFont typeface="Arial" panose="020B0604020202020204" pitchFamily="34" charset="0"/>
              <a:buNone/>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effectLst>
                  <a:outerShdw blurRad="50800" dist="38100" dir="2700000" algn="tl" rotWithShape="0">
                    <a:srgbClr val="000000">
                      <a:alpha val="48000"/>
                    </a:srgbClr>
                  </a:outerShdw>
                </a:effectLst>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2860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7432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2004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657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algn="l"/>
            <a:endParaRPr lang="fr-FR" dirty="0"/>
          </a:p>
        </p:txBody>
      </p:sp>
      <p:pic>
        <p:nvPicPr>
          <p:cNvPr id="8" name="Image 7">
            <a:extLst>
              <a:ext uri="{FF2B5EF4-FFF2-40B4-BE49-F238E27FC236}">
                <a16:creationId xmlns:a16="http://schemas.microsoft.com/office/drawing/2014/main" id="{99524E43-7382-7999-47E8-901A0A55438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5537" y="0"/>
            <a:ext cx="6626461" cy="6857999"/>
          </a:xfrm>
          <a:prstGeom prst="rect">
            <a:avLst/>
          </a:prstGeom>
        </p:spPr>
      </p:pic>
    </p:spTree>
    <p:extLst>
      <p:ext uri="{BB962C8B-B14F-4D97-AF65-F5344CB8AC3E}">
        <p14:creationId xmlns:p14="http://schemas.microsoft.com/office/powerpoint/2010/main" val="7615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6"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580">
                                          <p:stCondLst>
                                            <p:cond delay="0"/>
                                          </p:stCondLst>
                                        </p:cTn>
                                        <p:tgtEl>
                                          <p:spTgt spid="8"/>
                                        </p:tgtEl>
                                      </p:cBhvr>
                                    </p:animEffect>
                                    <p:anim calcmode="lin" valueType="num">
                                      <p:cBhvr>
                                        <p:cTn id="18" dur="1822" tmFilter="0,0; 0.14,0.36; 0.43,0.73; 0.71,0.91; 1.0,1.0">
                                          <p:stCondLst>
                                            <p:cond delay="0"/>
                                          </p:stCondLst>
                                        </p:cTn>
                                        <p:tgtEl>
                                          <p:spTgt spid="8"/>
                                        </p:tgtEl>
                                        <p:attrNameLst>
                                          <p:attrName>ppt_x</p:attrName>
                                        </p:attrNameLst>
                                      </p:cBhvr>
                                      <p:tavLst>
                                        <p:tav tm="0">
                                          <p:val>
                                            <p:strVal val="#ppt_x-0.25"/>
                                          </p:val>
                                        </p:tav>
                                        <p:tav tm="100000">
                                          <p:val>
                                            <p:strVal val="#ppt_x"/>
                                          </p:val>
                                        </p:tav>
                                      </p:tavLst>
                                    </p:anim>
                                    <p:anim calcmode="lin" valueType="num">
                                      <p:cBhvr>
                                        <p:cTn id="19" dur="664" tmFilter="0.0,0.0; 0.25,0.07; 0.50,0.2; 0.75,0.467; 1.0,1.0">
                                          <p:stCondLst>
                                            <p:cond delay="0"/>
                                          </p:stCondLst>
                                        </p:cTn>
                                        <p:tgtEl>
                                          <p:spTgt spid="8"/>
                                        </p:tgtEl>
                                        <p:attrNameLst>
                                          <p:attrName>ppt_y</p:attrName>
                                        </p:attrNameLst>
                                      </p:cBhvr>
                                      <p:tavLst>
                                        <p:tav tm="0" fmla="#ppt_y-sin(pi*$)/3">
                                          <p:val>
                                            <p:fltVal val="0.5"/>
                                          </p:val>
                                        </p:tav>
                                        <p:tav tm="100000">
                                          <p:val>
                                            <p:fltVal val="1"/>
                                          </p:val>
                                        </p:tav>
                                      </p:tavLst>
                                    </p:anim>
                                    <p:anim calcmode="lin" valueType="num">
                                      <p:cBhvr>
                                        <p:cTn id="20" dur="664" tmFilter="0, 0; 0.125,0.2665; 0.25,0.4; 0.375,0.465; 0.5,0.5;  0.625,0.535; 0.75,0.6; 0.875,0.7335; 1,1">
                                          <p:stCondLst>
                                            <p:cond delay="664"/>
                                          </p:stCondLst>
                                        </p:cTn>
                                        <p:tgtEl>
                                          <p:spTgt spid="8"/>
                                        </p:tgtEl>
                                        <p:attrNameLst>
                                          <p:attrName>ppt_y</p:attrName>
                                        </p:attrNameLst>
                                      </p:cBhvr>
                                      <p:tavLst>
                                        <p:tav tm="0" fmla="#ppt_y-sin(pi*$)/9">
                                          <p:val>
                                            <p:fltVal val="0"/>
                                          </p:val>
                                        </p:tav>
                                        <p:tav tm="100000">
                                          <p:val>
                                            <p:fltVal val="1"/>
                                          </p:val>
                                        </p:tav>
                                      </p:tavLst>
                                    </p:anim>
                                    <p:anim calcmode="lin" valueType="num">
                                      <p:cBhvr>
                                        <p:cTn id="21" dur="332" tmFilter="0, 0; 0.125,0.2665; 0.25,0.4; 0.375,0.465; 0.5,0.5;  0.625,0.535; 0.75,0.6; 0.875,0.7335; 1,1">
                                          <p:stCondLst>
                                            <p:cond delay="1324"/>
                                          </p:stCondLst>
                                        </p:cTn>
                                        <p:tgtEl>
                                          <p:spTgt spid="8"/>
                                        </p:tgtEl>
                                        <p:attrNameLst>
                                          <p:attrName>ppt_y</p:attrName>
                                        </p:attrNameLst>
                                      </p:cBhvr>
                                      <p:tavLst>
                                        <p:tav tm="0" fmla="#ppt_y-sin(pi*$)/27">
                                          <p:val>
                                            <p:fltVal val="0"/>
                                          </p:val>
                                        </p:tav>
                                        <p:tav tm="100000">
                                          <p:val>
                                            <p:fltVal val="1"/>
                                          </p:val>
                                        </p:tav>
                                      </p:tavLst>
                                    </p:anim>
                                    <p:anim calcmode="lin" valueType="num">
                                      <p:cBhvr>
                                        <p:cTn id="22" dur="164" tmFilter="0, 0; 0.125,0.2665; 0.25,0.4; 0.375,0.465; 0.5,0.5;  0.625,0.535; 0.75,0.6; 0.875,0.7335; 1,1">
                                          <p:stCondLst>
                                            <p:cond delay="1656"/>
                                          </p:stCondLst>
                                        </p:cTn>
                                        <p:tgtEl>
                                          <p:spTgt spid="8"/>
                                        </p:tgtEl>
                                        <p:attrNameLst>
                                          <p:attrName>ppt_y</p:attrName>
                                        </p:attrNameLst>
                                      </p:cBhvr>
                                      <p:tavLst>
                                        <p:tav tm="0" fmla="#ppt_y-sin(pi*$)/81">
                                          <p:val>
                                            <p:fltVal val="0"/>
                                          </p:val>
                                        </p:tav>
                                        <p:tav tm="100000">
                                          <p:val>
                                            <p:fltVal val="1"/>
                                          </p:val>
                                        </p:tav>
                                      </p:tavLst>
                                    </p:anim>
                                    <p:animScale>
                                      <p:cBhvr>
                                        <p:cTn id="23" dur="26">
                                          <p:stCondLst>
                                            <p:cond delay="650"/>
                                          </p:stCondLst>
                                        </p:cTn>
                                        <p:tgtEl>
                                          <p:spTgt spid="8"/>
                                        </p:tgtEl>
                                      </p:cBhvr>
                                      <p:to x="100000" y="60000"/>
                                    </p:animScale>
                                    <p:animScale>
                                      <p:cBhvr>
                                        <p:cTn id="24" dur="166" decel="50000">
                                          <p:stCondLst>
                                            <p:cond delay="676"/>
                                          </p:stCondLst>
                                        </p:cTn>
                                        <p:tgtEl>
                                          <p:spTgt spid="8"/>
                                        </p:tgtEl>
                                      </p:cBhvr>
                                      <p:to x="100000" y="100000"/>
                                    </p:animScale>
                                    <p:animScale>
                                      <p:cBhvr>
                                        <p:cTn id="25" dur="26">
                                          <p:stCondLst>
                                            <p:cond delay="1312"/>
                                          </p:stCondLst>
                                        </p:cTn>
                                        <p:tgtEl>
                                          <p:spTgt spid="8"/>
                                        </p:tgtEl>
                                      </p:cBhvr>
                                      <p:to x="100000" y="80000"/>
                                    </p:animScale>
                                    <p:animScale>
                                      <p:cBhvr>
                                        <p:cTn id="26" dur="166" decel="50000">
                                          <p:stCondLst>
                                            <p:cond delay="1338"/>
                                          </p:stCondLst>
                                        </p:cTn>
                                        <p:tgtEl>
                                          <p:spTgt spid="8"/>
                                        </p:tgtEl>
                                      </p:cBhvr>
                                      <p:to x="100000" y="100000"/>
                                    </p:animScale>
                                    <p:animScale>
                                      <p:cBhvr>
                                        <p:cTn id="27" dur="26">
                                          <p:stCondLst>
                                            <p:cond delay="1642"/>
                                          </p:stCondLst>
                                        </p:cTn>
                                        <p:tgtEl>
                                          <p:spTgt spid="8"/>
                                        </p:tgtEl>
                                      </p:cBhvr>
                                      <p:to x="100000" y="90000"/>
                                    </p:animScale>
                                    <p:animScale>
                                      <p:cBhvr>
                                        <p:cTn id="28" dur="166" decel="50000">
                                          <p:stCondLst>
                                            <p:cond delay="1668"/>
                                          </p:stCondLst>
                                        </p:cTn>
                                        <p:tgtEl>
                                          <p:spTgt spid="8"/>
                                        </p:tgtEl>
                                      </p:cBhvr>
                                      <p:to x="100000" y="100000"/>
                                    </p:animScale>
                                    <p:animScale>
                                      <p:cBhvr>
                                        <p:cTn id="29" dur="26">
                                          <p:stCondLst>
                                            <p:cond delay="1808"/>
                                          </p:stCondLst>
                                        </p:cTn>
                                        <p:tgtEl>
                                          <p:spTgt spid="8"/>
                                        </p:tgtEl>
                                      </p:cBhvr>
                                      <p:to x="100000" y="95000"/>
                                    </p:animScale>
                                    <p:animScale>
                                      <p:cBhvr>
                                        <p:cTn id="30" dur="166" decel="50000">
                                          <p:stCondLst>
                                            <p:cond delay="1834"/>
                                          </p:stCondLst>
                                        </p:cTn>
                                        <p:tgtEl>
                                          <p:spTgt spid="8"/>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Espace réservé du contenu 5">
            <a:extLst>
              <a:ext uri="{FF2B5EF4-FFF2-40B4-BE49-F238E27FC236}">
                <a16:creationId xmlns:a16="http://schemas.microsoft.com/office/drawing/2014/main" id="{0DDF7EBD-5298-0112-30BD-92C07C61C5F6}"/>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710238" y="0"/>
            <a:ext cx="6481762" cy="6857998"/>
          </a:xfrm>
        </p:spPr>
      </p:pic>
      <p:sp>
        <p:nvSpPr>
          <p:cNvPr id="4" name="Sous-titre 2">
            <a:extLst>
              <a:ext uri="{FF2B5EF4-FFF2-40B4-BE49-F238E27FC236}">
                <a16:creationId xmlns:a16="http://schemas.microsoft.com/office/drawing/2014/main" id="{4B6FDDA7-3897-1DD0-8977-1E4A3398B7DE}"/>
              </a:ext>
            </a:extLst>
          </p:cNvPr>
          <p:cNvSpPr txBox="1">
            <a:spLocks/>
          </p:cNvSpPr>
          <p:nvPr/>
        </p:nvSpPr>
        <p:spPr>
          <a:xfrm>
            <a:off x="0" y="0"/>
            <a:ext cx="5438274" cy="685799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a:lstStyle>
          <a:p>
            <a:pPr marL="0" indent="0">
              <a:lnSpc>
                <a:spcPct val="106000"/>
              </a:lnSpc>
              <a:spcAft>
                <a:spcPts val="800"/>
              </a:spcAft>
              <a:buNone/>
            </a:pPr>
            <a:r>
              <a:rPr lang="fr-FR" sz="2800" b="1" dirty="0">
                <a:solidFill>
                  <a:schemeClr val="accent5">
                    <a:lumMod val="60000"/>
                    <a:lumOff val="40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3. Produit</a:t>
            </a:r>
            <a:endParaRPr lang="fr-FR" sz="2800" dirty="0">
              <a:solidFill>
                <a:schemeClr val="accent5">
                  <a:lumMod val="60000"/>
                  <a:lumOff val="40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Il s’agit dans cette interface de renseigner les informations suivantes:</a:t>
            </a: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Nom: nom du produit</a:t>
            </a: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Catégorie : le type de catégorie du produit.</a:t>
            </a: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Prix unitaire: le prix donné au produit(prix d’achat)</a:t>
            </a:r>
          </a:p>
          <a:p>
            <a:pPr marL="0" indent="0">
              <a:lnSpc>
                <a:spcPct val="106000"/>
              </a:lnSpc>
              <a:spcAft>
                <a:spcPts val="800"/>
              </a:spcAft>
              <a:buSzPts val="1000"/>
              <a:buNone/>
              <a:tabLst>
                <a:tab pos="457200" algn="l"/>
              </a:tabLst>
            </a:pPr>
            <a:r>
              <a:rPr lang="fr-FR" sz="2800" b="1" dirty="0">
                <a:effectLst/>
                <a:latin typeface="Times New Roman" panose="02020603050405020304" pitchFamily="18" charset="0"/>
                <a:ea typeface="Calibri" panose="020F0502020204030204" pitchFamily="34" charset="0"/>
                <a:cs typeface="Times New Roman" panose="02020603050405020304" pitchFamily="18" charset="0"/>
              </a:rPr>
              <a:t>. Quantité voulue: la quantité contenue dans le stock</a:t>
            </a:r>
          </a:p>
          <a:p>
            <a:pPr>
              <a:lnSpc>
                <a:spcPct val="106000"/>
              </a:lnSpc>
              <a:spcAft>
                <a:spcPts val="800"/>
              </a:spcAft>
              <a:buSzPts val="1000"/>
              <a:tabLst>
                <a:tab pos="457200" algn="l"/>
              </a:tabLst>
            </a:pPr>
            <a:endParaRPr lang="fr-FR"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fr-FR" dirty="0"/>
          </a:p>
        </p:txBody>
      </p:sp>
    </p:spTree>
    <p:extLst>
      <p:ext uri="{BB962C8B-B14F-4D97-AF65-F5344CB8AC3E}">
        <p14:creationId xmlns:p14="http://schemas.microsoft.com/office/powerpoint/2010/main" val="2220923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wheel(1)">
                                      <p:cBhvr>
                                        <p:cTn id="7" dur="20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
                                            <p:txEl>
                                              <p:pRg st="2" end="2"/>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Template>
  <TotalTime>3766</TotalTime>
  <Words>784</Words>
  <Application>Microsoft Office PowerPoint</Application>
  <PresentationFormat>Grand écran</PresentationFormat>
  <Paragraphs>81</Paragraphs>
  <Slides>17</Slides>
  <Notes>0</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17</vt:i4>
      </vt:variant>
    </vt:vector>
  </HeadingPairs>
  <TitlesOfParts>
    <vt:vector size="24" baseType="lpstr">
      <vt:lpstr>Arial</vt:lpstr>
      <vt:lpstr>Bookman Old Style</vt:lpstr>
      <vt:lpstr>Calibri</vt:lpstr>
      <vt:lpstr>Rockwell</vt:lpstr>
      <vt:lpstr>Times New Roman</vt:lpstr>
      <vt:lpstr>Wingdings</vt:lpstr>
      <vt:lpstr>Damask</vt:lpstr>
      <vt:lpstr>Présentation PowerPoint</vt:lpstr>
      <vt:lpstr>                                         PRÉSENTATION            Thème: APPLICATION DE GESTION DE VENTE                                 ET DE STOCK EN JAVA</vt:lpstr>
      <vt:lpstr>                       PLAN</vt:lpstr>
      <vt:lpstr>                                            CONTEXTE</vt:lpstr>
      <vt:lpstr>             A- Architecture technique &amp; outils utilisées</vt:lpstr>
      <vt:lpstr>Présentation PowerPoint</vt:lpstr>
      <vt:lpstr>                                B-Fonctionnalités principales</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C-BILAN &amp; PERSPECTIVES</vt:lpstr>
      <vt:lpstr>                        CONCLUSION</vt:lpstr>
      <vt:lpstr>                    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Djamel Zongo</dc:creator>
  <cp:lastModifiedBy>Djamel Zongo</cp:lastModifiedBy>
  <cp:revision>114</cp:revision>
  <dcterms:created xsi:type="dcterms:W3CDTF">2024-10-30T12:07:17Z</dcterms:created>
  <dcterms:modified xsi:type="dcterms:W3CDTF">2025-06-14T15:40:51Z</dcterms:modified>
</cp:coreProperties>
</file>