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27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file1.class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file2. class</a:t>
          </a:r>
          <a:endParaRPr lang="fr-FR" sz="1600" b="1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file3. class</a:t>
          </a:r>
          <a:endParaRPr lang="fr-FR" sz="1600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</a:rPr>
            <a:t>file1.class</a:t>
          </a:r>
          <a:endParaRPr lang="fr-FR" sz="17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file2. class</a:t>
          </a:r>
          <a:endParaRPr lang="fr-FR" sz="1600" b="1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file3. class</a:t>
          </a:r>
          <a:endParaRPr lang="fr-FR" sz="16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12B-ABFC-483B-8FD6-3A66F3F14A33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9FEE-6C2E-4536-9FC3-4AB411E3E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1813039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F621-955E-C79A-48F0-E2458533A198}"/>
              </a:ext>
            </a:extLst>
          </p:cNvPr>
          <p:cNvSpPr/>
          <p:nvPr/>
        </p:nvSpPr>
        <p:spPr>
          <a:xfrm>
            <a:off x="6166837" y="647736"/>
            <a:ext cx="5887065" cy="60332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14ED8-92A9-3BAD-EB2E-2B95D59CAE37}"/>
              </a:ext>
            </a:extLst>
          </p:cNvPr>
          <p:cNvSpPr/>
          <p:nvPr/>
        </p:nvSpPr>
        <p:spPr>
          <a:xfrm>
            <a:off x="158044" y="654755"/>
            <a:ext cx="5984655" cy="603322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6" y="198170"/>
            <a:ext cx="4364073" cy="387910"/>
          </a:xfrm>
        </p:spPr>
        <p:txBody>
          <a:bodyPr>
            <a:noAutofit/>
          </a:bodyPr>
          <a:lstStyle/>
          <a:p>
            <a:pPr algn="ctr"/>
            <a:r>
              <a:rPr lang="fr-FR" sz="2000" b="1" dirty="0"/>
              <a:t>Compilation et interprétation en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115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E70D4-D4A5-DA16-518F-4CDEA9ED9ABD}"/>
              </a:ext>
            </a:extLst>
          </p:cNvPr>
          <p:cNvGrpSpPr/>
          <p:nvPr/>
        </p:nvGrpSpPr>
        <p:grpSpPr>
          <a:xfrm>
            <a:off x="394066" y="896240"/>
            <a:ext cx="9631622" cy="593374"/>
            <a:chOff x="394066" y="896240"/>
            <a:chExt cx="9631622" cy="59337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106847" y="896240"/>
              <a:ext cx="918841" cy="523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  <a:endPara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474D65F-166B-56F9-DD11-D162336DFDFA}"/>
                </a:ext>
              </a:extLst>
            </p:cNvPr>
            <p:cNvGrpSpPr/>
            <p:nvPr/>
          </p:nvGrpSpPr>
          <p:grpSpPr>
            <a:xfrm>
              <a:off x="394066" y="919862"/>
              <a:ext cx="5139966" cy="569752"/>
              <a:chOff x="394066" y="919862"/>
              <a:chExt cx="5139966" cy="569752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919862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935616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bytecode</a:t>
                </a:r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D28E9C-CEAB-FA6D-51B2-4857731DD6BD}"/>
              </a:ext>
            </a:extLst>
          </p:cNvPr>
          <p:cNvGrpSpPr/>
          <p:nvPr/>
        </p:nvGrpSpPr>
        <p:grpSpPr>
          <a:xfrm>
            <a:off x="255634" y="1335900"/>
            <a:ext cx="11575880" cy="5451709"/>
            <a:chOff x="255634" y="1335900"/>
            <a:chExt cx="11575880" cy="5451709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87C25E48-2F99-C847-334C-81B67E874B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149155"/>
                </p:ext>
              </p:extLst>
            </p:nvPr>
          </p:nvGraphicFramePr>
          <p:xfrm>
            <a:off x="255634" y="1411275"/>
            <a:ext cx="5887065" cy="5376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9D522EC-DD00-17E5-1C4C-FA526F4F16AF}"/>
                </a:ext>
              </a:extLst>
            </p:cNvPr>
            <p:cNvGrpSpPr/>
            <p:nvPr/>
          </p:nvGrpSpPr>
          <p:grpSpPr>
            <a:xfrm>
              <a:off x="5495044" y="1335900"/>
              <a:ext cx="6336470" cy="4168501"/>
              <a:chOff x="5495044" y="1335900"/>
              <a:chExt cx="6336470" cy="4168501"/>
            </a:xfrm>
          </p:grpSpPr>
          <p:sp>
            <p:nvSpPr>
              <p:cNvPr id="11" name="Organigramme : Document 10">
                <a:extLst>
                  <a:ext uri="{FF2B5EF4-FFF2-40B4-BE49-F238E27FC236}">
                    <a16:creationId xmlns:a16="http://schemas.microsoft.com/office/drawing/2014/main" id="{3FB74472-5C52-F424-F06C-FA5F6C819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0698" y="1750506"/>
                <a:ext cx="1423005" cy="869873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fr-FR" sz="2400" b="1" dirty="0">
                    <a:solidFill>
                      <a:srgbClr val="FF0000"/>
                    </a:solidFill>
                  </a:rPr>
                  <a:t>file1.class</a:t>
                </a:r>
                <a:endParaRPr lang="fr-FR" sz="2400" dirty="0"/>
              </a:p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6B821-3477-4CEA-B584-7B93111E2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004" y="1335900"/>
                <a:ext cx="5123510" cy="3928039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5D8F1E-B645-5B2E-B3C9-68232BF29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196" y="3653059"/>
                <a:ext cx="1506897" cy="7438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Interpreteur Java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58065DB5-1076-1991-954D-2302B1412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540" y="5072401"/>
                <a:ext cx="0" cy="4320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èche : droite à entaille 45">
                <a:extLst>
                  <a:ext uri="{FF2B5EF4-FFF2-40B4-BE49-F238E27FC236}">
                    <a16:creationId xmlns:a16="http://schemas.microsoft.com/office/drawing/2014/main" id="{8E695962-43F1-F80F-1E62-1786527F7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5044" y="3221654"/>
                <a:ext cx="1060240" cy="804544"/>
              </a:xfrm>
              <a:prstGeom prst="notch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Légende : flèche vers la gauche 33">
            <a:extLst>
              <a:ext uri="{FF2B5EF4-FFF2-40B4-BE49-F238E27FC236}">
                <a16:creationId xmlns:a16="http://schemas.microsoft.com/office/drawing/2014/main" id="{BDFEDC9F-6915-A955-C3EC-3A1EFC53AC0D}"/>
              </a:ext>
            </a:extLst>
          </p:cNvPr>
          <p:cNvSpPr/>
          <p:nvPr/>
        </p:nvSpPr>
        <p:spPr>
          <a:xfrm>
            <a:off x="1526960" y="1633132"/>
            <a:ext cx="2219906" cy="821854"/>
          </a:xfrm>
          <a:prstGeom prst="leftArrowCallout">
            <a:avLst>
              <a:gd name="adj1" fmla="val 17982"/>
              <a:gd name="adj2" fmla="val 24114"/>
              <a:gd name="adj3" fmla="val 28935"/>
              <a:gd name="adj4" fmla="val 75868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+mj-lt"/>
              </a:rPr>
              <a:t>La méthode main() appelle 2 méthodes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D0CDEE-2395-8BF6-D365-1E019165AE33}"/>
              </a:ext>
            </a:extLst>
          </p:cNvPr>
          <p:cNvSpPr>
            <a:spLocks/>
          </p:cNvSpPr>
          <p:nvPr/>
        </p:nvSpPr>
        <p:spPr>
          <a:xfrm>
            <a:off x="8359679" y="1687005"/>
            <a:ext cx="3407857" cy="341557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79A667-38FA-2F9C-FBE1-F2C6CAF21A83}"/>
              </a:ext>
            </a:extLst>
          </p:cNvPr>
          <p:cNvSpPr txBox="1"/>
          <p:nvPr/>
        </p:nvSpPr>
        <p:spPr>
          <a:xfrm>
            <a:off x="9575886" y="1633132"/>
            <a:ext cx="899605" cy="584775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2427B-CE52-9823-2E00-00940992DB39}"/>
              </a:ext>
            </a:extLst>
          </p:cNvPr>
          <p:cNvSpPr>
            <a:spLocks/>
          </p:cNvSpPr>
          <p:nvPr/>
        </p:nvSpPr>
        <p:spPr>
          <a:xfrm>
            <a:off x="10104428" y="3644646"/>
            <a:ext cx="1490591" cy="743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Compilateur JIT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31A37-23A7-69B7-823F-72ED462CA8C0}"/>
              </a:ext>
            </a:extLst>
          </p:cNvPr>
          <p:cNvSpPr/>
          <p:nvPr/>
        </p:nvSpPr>
        <p:spPr>
          <a:xfrm>
            <a:off x="8429639" y="2125156"/>
            <a:ext cx="3337897" cy="133976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297F5-F52F-12F8-F5FA-B7E7986E333C}"/>
              </a:ext>
            </a:extLst>
          </p:cNvPr>
          <p:cNvSpPr>
            <a:spLocks/>
          </p:cNvSpPr>
          <p:nvPr/>
        </p:nvSpPr>
        <p:spPr>
          <a:xfrm>
            <a:off x="8876564" y="2426375"/>
            <a:ext cx="1138058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Class loader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44AF2F-E264-C656-033A-925B14ABC9DC}"/>
              </a:ext>
            </a:extLst>
          </p:cNvPr>
          <p:cNvSpPr>
            <a:spLocks/>
          </p:cNvSpPr>
          <p:nvPr/>
        </p:nvSpPr>
        <p:spPr>
          <a:xfrm>
            <a:off x="10099030" y="2436726"/>
            <a:ext cx="1242377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bytecode verifier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BDF4A-44C5-5AB8-125E-A9F6E2BF9EEA}"/>
              </a:ext>
            </a:extLst>
          </p:cNvPr>
          <p:cNvSpPr>
            <a:spLocks/>
          </p:cNvSpPr>
          <p:nvPr/>
        </p:nvSpPr>
        <p:spPr>
          <a:xfrm>
            <a:off x="8528668" y="4523235"/>
            <a:ext cx="3069877" cy="43274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Runtime système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14CB0-1543-EF8D-6EAA-52AF739DC62F}"/>
              </a:ext>
            </a:extLst>
          </p:cNvPr>
          <p:cNvSpPr>
            <a:spLocks/>
          </p:cNvSpPr>
          <p:nvPr/>
        </p:nvSpPr>
        <p:spPr>
          <a:xfrm>
            <a:off x="6708004" y="5462173"/>
            <a:ext cx="5228362" cy="4327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Système d’exploitation (OS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A94B-909B-4D98-7860-B9E5087909CA}"/>
              </a:ext>
            </a:extLst>
          </p:cNvPr>
          <p:cNvSpPr>
            <a:spLocks/>
          </p:cNvSpPr>
          <p:nvPr/>
        </p:nvSpPr>
        <p:spPr>
          <a:xfrm>
            <a:off x="6764429" y="6105877"/>
            <a:ext cx="5228362" cy="43274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C881EB-6C40-B236-552F-C822B53DAD5C}"/>
              </a:ext>
            </a:extLst>
          </p:cNvPr>
          <p:cNvCxnSpPr>
            <a:cxnSpLocks/>
          </p:cNvCxnSpPr>
          <p:nvPr/>
        </p:nvCxnSpPr>
        <p:spPr>
          <a:xfrm>
            <a:off x="9575886" y="5840962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05C88-2A7C-E69F-C69A-013DE6B9164F}"/>
              </a:ext>
            </a:extLst>
          </p:cNvPr>
          <p:cNvSpPr>
            <a:spLocks/>
          </p:cNvSpPr>
          <p:nvPr/>
        </p:nvSpPr>
        <p:spPr>
          <a:xfrm>
            <a:off x="8429639" y="223033"/>
            <a:ext cx="2328672" cy="7438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effectLst/>
              </a:rPr>
              <a:t>Exécution</a:t>
            </a:r>
            <a:r>
              <a:rPr lang="fr-FR" b="1" dirty="0">
                <a:solidFill>
                  <a:schemeClr val="tx1"/>
                </a:solidFill>
                <a:effectLst/>
              </a:rPr>
              <a:t> -&gt; Runtime environnement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230E-49B6-207F-8B16-3658891D8813}"/>
              </a:ext>
            </a:extLst>
          </p:cNvPr>
          <p:cNvSpPr>
            <a:spLocks/>
          </p:cNvSpPr>
          <p:nvPr/>
        </p:nvSpPr>
        <p:spPr>
          <a:xfrm>
            <a:off x="2053093" y="253513"/>
            <a:ext cx="2328672" cy="58247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Compilation 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BB96AA-47BD-CDF3-1564-8CF91FF7EA9C}"/>
              </a:ext>
            </a:extLst>
          </p:cNvPr>
          <p:cNvSpPr>
            <a:spLocks/>
          </p:cNvSpPr>
          <p:nvPr/>
        </p:nvSpPr>
        <p:spPr>
          <a:xfrm>
            <a:off x="8523640" y="3644646"/>
            <a:ext cx="1490591" cy="743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Interpréteur Java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773707D-A3C9-DC8E-ED60-6D2B3FA1038B}"/>
              </a:ext>
            </a:extLst>
          </p:cNvPr>
          <p:cNvGrpSpPr/>
          <p:nvPr/>
        </p:nvGrpSpPr>
        <p:grpSpPr>
          <a:xfrm>
            <a:off x="6738749" y="1934430"/>
            <a:ext cx="1439897" cy="2777745"/>
            <a:chOff x="6738749" y="1934430"/>
            <a:chExt cx="1439897" cy="2777745"/>
          </a:xfrm>
        </p:grpSpPr>
        <p:sp>
          <p:nvSpPr>
            <p:cNvPr id="36" name="Organigramme : Document 35">
              <a:extLst>
                <a:ext uri="{FF2B5EF4-FFF2-40B4-BE49-F238E27FC236}">
                  <a16:creationId xmlns:a16="http://schemas.microsoft.com/office/drawing/2014/main" id="{E3F7A3CF-BDB3-1A61-C93A-B189A91B1976}"/>
                </a:ext>
              </a:extLst>
            </p:cNvPr>
            <p:cNvSpPr>
              <a:spLocks/>
            </p:cNvSpPr>
            <p:nvPr/>
          </p:nvSpPr>
          <p:spPr>
            <a:xfrm>
              <a:off x="6755641" y="1934430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file1.class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37" name="Organigramme : Document 36">
              <a:extLst>
                <a:ext uri="{FF2B5EF4-FFF2-40B4-BE49-F238E27FC236}">
                  <a16:creationId xmlns:a16="http://schemas.microsoft.com/office/drawing/2014/main" id="{C1EE7A36-4F31-3E95-15F9-2557E647008A}"/>
                </a:ext>
              </a:extLst>
            </p:cNvPr>
            <p:cNvSpPr>
              <a:spLocks/>
            </p:cNvSpPr>
            <p:nvPr/>
          </p:nvSpPr>
          <p:spPr>
            <a:xfrm>
              <a:off x="6755641" y="286498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file2.class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43" name="Organigramme : Document 42">
              <a:extLst>
                <a:ext uri="{FF2B5EF4-FFF2-40B4-BE49-F238E27FC236}">
                  <a16:creationId xmlns:a16="http://schemas.microsoft.com/office/drawing/2014/main" id="{F4934A2E-F583-6A5E-6076-FEC91143FD81}"/>
                </a:ext>
              </a:extLst>
            </p:cNvPr>
            <p:cNvSpPr>
              <a:spLocks/>
            </p:cNvSpPr>
            <p:nvPr/>
          </p:nvSpPr>
          <p:spPr>
            <a:xfrm>
              <a:off x="6738749" y="384230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file3.class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dépendance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0DF63A7-3D63-A297-046A-2DE666D77B01}"/>
              </a:ext>
            </a:extLst>
          </p:cNvPr>
          <p:cNvGrpSpPr/>
          <p:nvPr/>
        </p:nvGrpSpPr>
        <p:grpSpPr>
          <a:xfrm>
            <a:off x="3483076" y="1017891"/>
            <a:ext cx="5225847" cy="2037487"/>
            <a:chOff x="2979174" y="1303026"/>
            <a:chExt cx="5225847" cy="203748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9EFB271-0BE8-D8A8-04B6-97BDC6F783AC}"/>
                </a:ext>
              </a:extLst>
            </p:cNvPr>
            <p:cNvSpPr/>
            <p:nvPr/>
          </p:nvSpPr>
          <p:spPr>
            <a:xfrm>
              <a:off x="3313470" y="1316293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JVM</a:t>
              </a:r>
              <a:endParaRPr lang="fr-FR" b="1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F35299C-3E1C-8ADB-333E-D07093960B4C}"/>
                </a:ext>
              </a:extLst>
            </p:cNvPr>
            <p:cNvSpPr/>
            <p:nvPr/>
          </p:nvSpPr>
          <p:spPr>
            <a:xfrm>
              <a:off x="4955459" y="1305848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JRE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A3C560E-DBC6-A492-C9AA-8125FCC0233D}"/>
                </a:ext>
              </a:extLst>
            </p:cNvPr>
            <p:cNvSpPr/>
            <p:nvPr/>
          </p:nvSpPr>
          <p:spPr>
            <a:xfrm>
              <a:off x="6538452" y="1303026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JDK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0B54F1A-51D7-2D3A-F1CD-915FC9639C9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986980" y="2240525"/>
              <a:ext cx="0" cy="66384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50A2B13-CD13-7DD5-6E39-DADF31F3D77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68" y="2246582"/>
              <a:ext cx="0" cy="63407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9266BEF-FEAA-6366-3941-7D3A66DB1066}"/>
                </a:ext>
              </a:extLst>
            </p:cNvPr>
            <p:cNvCxnSpPr/>
            <p:nvPr/>
          </p:nvCxnSpPr>
          <p:spPr>
            <a:xfrm flipH="1">
              <a:off x="7211964" y="2151837"/>
              <a:ext cx="1" cy="72881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177EC-83B9-FA94-ED24-81CDEC4DD38C}"/>
                </a:ext>
              </a:extLst>
            </p:cNvPr>
            <p:cNvSpPr/>
            <p:nvPr/>
          </p:nvSpPr>
          <p:spPr>
            <a:xfrm>
              <a:off x="2979174" y="2825097"/>
              <a:ext cx="5225847" cy="515416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Dépendants  de la plateforme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8425094-6A46-6685-98B6-372BA393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1" y="3650395"/>
            <a:ext cx="1501683" cy="173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209EFF-B63A-C810-0626-732F552D4625}"/>
              </a:ext>
            </a:extLst>
          </p:cNvPr>
          <p:cNvSpPr/>
          <p:nvPr/>
        </p:nvSpPr>
        <p:spPr>
          <a:xfrm>
            <a:off x="3746089" y="5383242"/>
            <a:ext cx="4195920" cy="51541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indépendant  de la plateforme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65126"/>
            <a:ext cx="2343935" cy="387910"/>
          </a:xfrm>
        </p:spPr>
        <p:txBody>
          <a:bodyPr>
            <a:normAutofit fontScale="90000"/>
          </a:bodyPr>
          <a:lstStyle/>
          <a:p>
            <a:r>
              <a:rPr lang="fr-FR" sz="2800" b="1" dirty="0"/>
              <a:t>WORA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003C979-3C24-00E0-D1A5-2D85A2BB19E1}"/>
              </a:ext>
            </a:extLst>
          </p:cNvPr>
          <p:cNvGrpSpPr/>
          <p:nvPr/>
        </p:nvGrpSpPr>
        <p:grpSpPr>
          <a:xfrm>
            <a:off x="2431825" y="180975"/>
            <a:ext cx="7296150" cy="6496050"/>
            <a:chOff x="2431825" y="180975"/>
            <a:chExt cx="7296150" cy="649605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99179B6-D065-4001-8BCE-4AAB1A907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825" y="180975"/>
              <a:ext cx="7296150" cy="6496050"/>
            </a:xfrm>
            <a:prstGeom prst="rect">
              <a:avLst/>
            </a:prstGeom>
            <a:noFill/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81113B4-E68C-FCBB-710B-397347C76AC6}"/>
                </a:ext>
              </a:extLst>
            </p:cNvPr>
            <p:cNvSpPr txBox="1"/>
            <p:nvPr/>
          </p:nvSpPr>
          <p:spPr>
            <a:xfrm>
              <a:off x="2769087" y="251304"/>
              <a:ext cx="1587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Programme Java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297B3CA-2D16-F0A0-1B51-FE803D434D51}"/>
                </a:ext>
              </a:extLst>
            </p:cNvPr>
            <p:cNvSpPr txBox="1"/>
            <p:nvPr/>
          </p:nvSpPr>
          <p:spPr>
            <a:xfrm>
              <a:off x="5061231" y="410434"/>
              <a:ext cx="1221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Compilation</a:t>
              </a:r>
            </a:p>
          </p:txBody>
        </p:sp>
        <p:sp>
          <p:nvSpPr>
            <p:cNvPr id="18" name="Organigramme : Procédé prédéfini 17">
              <a:extLst>
                <a:ext uri="{FF2B5EF4-FFF2-40B4-BE49-F238E27FC236}">
                  <a16:creationId xmlns:a16="http://schemas.microsoft.com/office/drawing/2014/main" id="{35EFC2C3-0C72-7992-A560-8A283CD64339}"/>
                </a:ext>
              </a:extLst>
            </p:cNvPr>
            <p:cNvSpPr/>
            <p:nvPr/>
          </p:nvSpPr>
          <p:spPr>
            <a:xfrm>
              <a:off x="5200492" y="687188"/>
              <a:ext cx="914400" cy="612648"/>
            </a:xfrm>
            <a:prstGeom prst="flowChartPredefinedProcess">
              <a:avLst/>
            </a:prstGeom>
            <a:solidFill>
              <a:srgbClr val="FFCC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javac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BFE80FD-1BD6-F562-34DB-E260EB852909}"/>
                </a:ext>
              </a:extLst>
            </p:cNvPr>
            <p:cNvSpPr txBox="1"/>
            <p:nvPr/>
          </p:nvSpPr>
          <p:spPr>
            <a:xfrm>
              <a:off x="2974944" y="5037092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22B0680-6ABB-0F96-269C-77953F6A2F7F}"/>
                </a:ext>
              </a:extLst>
            </p:cNvPr>
            <p:cNvSpPr txBox="1"/>
            <p:nvPr/>
          </p:nvSpPr>
          <p:spPr>
            <a:xfrm>
              <a:off x="7882125" y="5118049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18CED7A-C01D-0329-C611-AE55ABC85945}"/>
                </a:ext>
              </a:extLst>
            </p:cNvPr>
            <p:cNvSpPr txBox="1"/>
            <p:nvPr/>
          </p:nvSpPr>
          <p:spPr>
            <a:xfrm>
              <a:off x="4740095" y="5118047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D16CCC3-788B-1C00-8DD2-9183AF8D62DE}"/>
                </a:ext>
              </a:extLst>
            </p:cNvPr>
            <p:cNvSpPr txBox="1"/>
            <p:nvPr/>
          </p:nvSpPr>
          <p:spPr>
            <a:xfrm>
              <a:off x="6424456" y="5118048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3D69B57-0486-0487-C715-C6BBAE7A4BA8}"/>
                </a:ext>
              </a:extLst>
            </p:cNvPr>
            <p:cNvSpPr txBox="1"/>
            <p:nvPr/>
          </p:nvSpPr>
          <p:spPr>
            <a:xfrm>
              <a:off x="7662295" y="420949"/>
              <a:ext cx="1844842" cy="1292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Écrire une fois et exécuter partout </a:t>
              </a:r>
            </a:p>
            <a:p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B19D0FD-0A35-8DB3-AFBE-7C13C3461CEA}"/>
                </a:ext>
              </a:extLst>
            </p:cNvPr>
            <p:cNvSpPr txBox="1"/>
            <p:nvPr/>
          </p:nvSpPr>
          <p:spPr>
            <a:xfrm>
              <a:off x="5751019" y="1417605"/>
              <a:ext cx="972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bytecode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FECD33B-E58D-57AE-8FAF-65C3C32F29BC}"/>
                </a:ext>
              </a:extLst>
            </p:cNvPr>
            <p:cNvSpPr/>
            <p:nvPr/>
          </p:nvSpPr>
          <p:spPr>
            <a:xfrm>
              <a:off x="3101112" y="3448664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10743AB-7D5C-02C9-D9D0-8EC8EDF42C30}"/>
                </a:ext>
              </a:extLst>
            </p:cNvPr>
            <p:cNvSpPr/>
            <p:nvPr/>
          </p:nvSpPr>
          <p:spPr>
            <a:xfrm>
              <a:off x="4803178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723B67-7089-95A6-F10E-563A7EF4CBCD}"/>
                </a:ext>
              </a:extLst>
            </p:cNvPr>
            <p:cNvSpPr/>
            <p:nvPr/>
          </p:nvSpPr>
          <p:spPr>
            <a:xfrm>
              <a:off x="6424456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4D0F11-E919-01A3-556D-C949B8FA31A0}"/>
                </a:ext>
              </a:extLst>
            </p:cNvPr>
            <p:cNvSpPr/>
            <p:nvPr/>
          </p:nvSpPr>
          <p:spPr>
            <a:xfrm>
              <a:off x="7945208" y="3432469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6641D7F-52AE-2028-C782-5AD833926957}"/>
                </a:ext>
              </a:extLst>
            </p:cNvPr>
            <p:cNvSpPr txBox="1"/>
            <p:nvPr/>
          </p:nvSpPr>
          <p:spPr>
            <a:xfrm>
              <a:off x="3214319" y="3070782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Linux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7409D8-BCEF-90E8-49AF-DB9FA990FAED}"/>
                </a:ext>
              </a:extLst>
            </p:cNvPr>
            <p:cNvSpPr txBox="1"/>
            <p:nvPr/>
          </p:nvSpPr>
          <p:spPr>
            <a:xfrm>
              <a:off x="4870525" y="3068324"/>
              <a:ext cx="1230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Windows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5843BC4-6360-468C-4487-34537A84CAF8}"/>
                </a:ext>
              </a:extLst>
            </p:cNvPr>
            <p:cNvSpPr txBox="1"/>
            <p:nvPr/>
          </p:nvSpPr>
          <p:spPr>
            <a:xfrm>
              <a:off x="6506986" y="306340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2000" b="1"/>
              </a:lvl1pPr>
            </a:lstStyle>
            <a:p>
              <a:r>
                <a:rPr lang="fr-FR" dirty="0"/>
                <a:t>Mac OS 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B87EE1A-75BF-463D-1D07-5C086F0BC1D7}"/>
                </a:ext>
              </a:extLst>
            </p:cNvPr>
            <p:cNvSpPr txBox="1"/>
            <p:nvPr/>
          </p:nvSpPr>
          <p:spPr>
            <a:xfrm>
              <a:off x="7847701" y="2881426"/>
              <a:ext cx="837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. . . </a:t>
              </a:r>
              <a:r>
                <a:rPr lang="fr-FR" sz="16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7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JRE KDK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B6540-EE31-E28D-D043-729067A9685B}"/>
              </a:ext>
            </a:extLst>
          </p:cNvPr>
          <p:cNvSpPr/>
          <p:nvPr/>
        </p:nvSpPr>
        <p:spPr>
          <a:xfrm>
            <a:off x="433137" y="834189"/>
            <a:ext cx="11301663" cy="5542548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72C2AD-BDD6-F625-816B-80E18D2B21D9}"/>
              </a:ext>
            </a:extLst>
          </p:cNvPr>
          <p:cNvSpPr txBox="1"/>
          <p:nvPr/>
        </p:nvSpPr>
        <p:spPr>
          <a:xfrm>
            <a:off x="513431" y="88743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JDK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8C68AC-9552-0990-C3C2-28DB08DC971D}"/>
              </a:ext>
            </a:extLst>
          </p:cNvPr>
          <p:cNvSpPr/>
          <p:nvPr/>
        </p:nvSpPr>
        <p:spPr>
          <a:xfrm>
            <a:off x="2165595" y="1463426"/>
            <a:ext cx="7563144" cy="3838581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742775-1B42-F720-AE98-7F0944C029C9}"/>
              </a:ext>
            </a:extLst>
          </p:cNvPr>
          <p:cNvSpPr txBox="1"/>
          <p:nvPr/>
        </p:nvSpPr>
        <p:spPr>
          <a:xfrm>
            <a:off x="2349835" y="15470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JRE</a:t>
            </a:r>
            <a:endParaRPr lang="fr-F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AA80C-5F08-F076-96A0-9D181CC5B41F}"/>
              </a:ext>
            </a:extLst>
          </p:cNvPr>
          <p:cNvSpPr/>
          <p:nvPr/>
        </p:nvSpPr>
        <p:spPr>
          <a:xfrm>
            <a:off x="2463261" y="2247798"/>
            <a:ext cx="2830300" cy="2846779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CECA2A-A4E5-BB3B-6449-747D20848109}"/>
              </a:ext>
            </a:extLst>
          </p:cNvPr>
          <p:cNvSpPr txBox="1"/>
          <p:nvPr/>
        </p:nvSpPr>
        <p:spPr>
          <a:xfrm>
            <a:off x="2591247" y="235500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JVM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2D989AC-70B5-EE97-E220-7F7BF4468008}"/>
              </a:ext>
            </a:extLst>
          </p:cNvPr>
          <p:cNvSpPr/>
          <p:nvPr/>
        </p:nvSpPr>
        <p:spPr>
          <a:xfrm>
            <a:off x="5542614" y="2355006"/>
            <a:ext cx="1957138" cy="1421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Java Class 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7C9F8-7BBA-A0D4-AB93-2C4F2AB4AC91}"/>
              </a:ext>
            </a:extLst>
          </p:cNvPr>
          <p:cNvSpPr/>
          <p:nvPr/>
        </p:nvSpPr>
        <p:spPr>
          <a:xfrm>
            <a:off x="7719696" y="2247798"/>
            <a:ext cx="1881057" cy="1939190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Outils de développement </a:t>
            </a:r>
            <a:r>
              <a:rPr lang="fr-FR" dirty="0"/>
              <a:t>(java, </a:t>
            </a:r>
            <a:r>
              <a:rPr lang="fr-FR" dirty="0" err="1"/>
              <a:t>javac</a:t>
            </a:r>
            <a:r>
              <a:rPr lang="fr-FR" dirty="0"/>
              <a:t>, </a:t>
            </a:r>
            <a:r>
              <a:rPr lang="fr-FR" dirty="0" err="1"/>
              <a:t>jdb</a:t>
            </a:r>
            <a:r>
              <a:rPr lang="fr-FR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40977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151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256</Words>
  <Application>Microsoft Office PowerPoint</Application>
  <PresentationFormat>Grand écran</PresentationFormat>
  <Paragraphs>114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Compilation et interprétation en Java</vt:lpstr>
      <vt:lpstr>JVM dépendance</vt:lpstr>
      <vt:lpstr>WORA</vt:lpstr>
      <vt:lpstr>JVM JRE KDK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50</cp:revision>
  <dcterms:created xsi:type="dcterms:W3CDTF">2022-07-16T18:09:09Z</dcterms:created>
  <dcterms:modified xsi:type="dcterms:W3CDTF">2022-07-27T16:14:08Z</dcterms:modified>
</cp:coreProperties>
</file>