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-80" y="3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A7A1-7DFF-BB4C-9D59-35EC03FD21D3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B377C-4332-AB45-ADBA-D1F0D4CB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377C-4332-AB45-ADBA-D1F0D4CB0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4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5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8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5DB2-0F18-6B48-80E9-05B278DA816B}" type="datetimeFigureOut">
              <a:rPr lang="en-US" smtClean="0"/>
              <a:t>14/10/12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4781-FC53-D849-B96E-36D2F4D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teris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68" y="3347101"/>
            <a:ext cx="906420" cy="1253321"/>
          </a:xfrm>
          <a:prstGeom prst="rect">
            <a:avLst/>
          </a:prstGeom>
        </p:spPr>
      </p:pic>
      <p:sp>
        <p:nvSpPr>
          <p:cNvPr id="5" name="Cube 4"/>
          <p:cNvSpPr/>
          <p:nvPr/>
        </p:nvSpPr>
        <p:spPr>
          <a:xfrm>
            <a:off x="4816214" y="586568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77646" y="1501238"/>
            <a:ext cx="1762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SENSORES CLIENTES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38618" y="1026662"/>
            <a:ext cx="11115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5809" y="522657"/>
            <a:ext cx="826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1"/>
                </a:solidFill>
              </a:rPr>
              <a:t>sinais</a:t>
            </a:r>
            <a:r>
              <a:rPr lang="en-US" sz="1400" dirty="0" smtClean="0">
                <a:solidFill>
                  <a:schemeClr val="accent1"/>
                </a:solidFill>
              </a:rPr>
              <a:t> DTMF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78242" y="3966051"/>
            <a:ext cx="5466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2644454" y="3749184"/>
            <a:ext cx="493618" cy="3739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0460" y="2178500"/>
            <a:ext cx="3198157" cy="2646040"/>
          </a:xfrm>
          <a:prstGeom prst="rect">
            <a:avLst/>
          </a:prstGeom>
          <a:solidFill>
            <a:srgbClr val="FFFF00">
              <a:alpha val="25000"/>
            </a:srgbClr>
          </a:solidFill>
          <a:ln w="12700" cmpd="sng"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85" y="934145"/>
            <a:ext cx="1003300" cy="355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903" y="934145"/>
            <a:ext cx="723900" cy="355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726" y="950220"/>
            <a:ext cx="622300" cy="3429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06706" y="1501238"/>
            <a:ext cx="143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1"/>
                </a:solidFill>
              </a:rPr>
              <a:t>LINHAS TRONCO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3422" y="232416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chemeClr val="accent1"/>
                </a:solidFill>
              </a:rPr>
              <a:t>Capacidade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</a:rPr>
              <a:t>até</a:t>
            </a:r>
            <a:r>
              <a:rPr lang="en-US" sz="1100" dirty="0" smtClean="0">
                <a:solidFill>
                  <a:schemeClr val="accent1"/>
                </a:solidFill>
              </a:rPr>
              <a:t> 30 </a:t>
            </a:r>
            <a:r>
              <a:rPr lang="en-US" sz="1100" dirty="0" err="1" smtClean="0">
                <a:solidFill>
                  <a:schemeClr val="accent1"/>
                </a:solidFill>
              </a:rPr>
              <a:t>linhas</a:t>
            </a:r>
            <a:r>
              <a:rPr lang="en-US" sz="1100" dirty="0" smtClean="0">
                <a:solidFill>
                  <a:schemeClr val="accent1"/>
                </a:solidFill>
              </a:rPr>
              <a:t>)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82271" y="1467344"/>
            <a:ext cx="0" cy="715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842" y="950219"/>
            <a:ext cx="406400" cy="33952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27781" y="483364"/>
            <a:ext cx="3210837" cy="1325651"/>
          </a:xfrm>
          <a:prstGeom prst="rect">
            <a:avLst/>
          </a:prstGeom>
          <a:solidFill>
            <a:schemeClr val="bg1">
              <a:lumMod val="65000"/>
              <a:alpha val="35000"/>
            </a:schemeClr>
          </a:solidFill>
          <a:ln w="12700" cmpd="sng"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650127" y="483364"/>
            <a:ext cx="2685074" cy="1325651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 w="12700" cmpd="sng"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4815654" y="879245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812056" y="1179267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4811496" y="1471944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5319413" y="586568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5318853" y="879245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5315255" y="1179267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5314695" y="1471944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5839147" y="594248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5838587" y="886925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5834989" y="1186947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6342346" y="594248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/>
          <p:cNvSpPr/>
          <p:nvPr/>
        </p:nvSpPr>
        <p:spPr>
          <a:xfrm>
            <a:off x="6341786" y="886925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6338188" y="1186947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6839755" y="594248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6839195" y="886925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6835597" y="1186947"/>
            <a:ext cx="386642" cy="2263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8819" y="6061030"/>
            <a:ext cx="393299" cy="368718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1882271" y="2816792"/>
            <a:ext cx="0" cy="530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7059" y="3758828"/>
            <a:ext cx="76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solidFill>
                  <a:schemeClr val="accent1"/>
                </a:solidFill>
              </a:rPr>
              <a:t>Servidor</a:t>
            </a:r>
            <a:r>
              <a:rPr lang="en-US" sz="1200" dirty="0" smtClean="0">
                <a:solidFill>
                  <a:schemeClr val="accent1"/>
                </a:solidFill>
              </a:rPr>
              <a:t> Asterisk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344333" y="4108212"/>
            <a:ext cx="1023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</a:rPr>
              <a:t>BD Asterisk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54726" y="4520082"/>
            <a:ext cx="128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1"/>
                </a:solidFill>
              </a:rPr>
              <a:t>IPBX ASTERISK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1" name="Can 70"/>
          <p:cNvSpPr/>
          <p:nvPr/>
        </p:nvSpPr>
        <p:spPr>
          <a:xfrm>
            <a:off x="3947311" y="3752174"/>
            <a:ext cx="493618" cy="3739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93362" y="4100253"/>
            <a:ext cx="10852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FILA DE ATENDIMENTO (GAC)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26206" y="2178500"/>
            <a:ext cx="4855869" cy="264604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 w="12700" cmpd="sng"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0827" y="5813974"/>
            <a:ext cx="469900" cy="4826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5171" y="6061030"/>
            <a:ext cx="393299" cy="36871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7179" y="5813974"/>
            <a:ext cx="469900" cy="4826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909" y="6061030"/>
            <a:ext cx="393299" cy="36871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1917" y="5813974"/>
            <a:ext cx="469900" cy="4826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320" y="6061030"/>
            <a:ext cx="393299" cy="36871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3328" y="5813974"/>
            <a:ext cx="469900" cy="4826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7380" y="6061030"/>
            <a:ext cx="393299" cy="36871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9388" y="5813974"/>
            <a:ext cx="469900" cy="4826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8791" y="6061030"/>
            <a:ext cx="393299" cy="36871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0799" y="5813974"/>
            <a:ext cx="469900" cy="4826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1549" y="5530972"/>
            <a:ext cx="482600" cy="4953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3499" y="5661052"/>
            <a:ext cx="399296" cy="30584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6378" y="5661052"/>
            <a:ext cx="399296" cy="30584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3912" y="5660530"/>
            <a:ext cx="399296" cy="30584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6791" y="5660530"/>
            <a:ext cx="399296" cy="30584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0921" y="5660008"/>
            <a:ext cx="399296" cy="30584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3800" y="5660008"/>
            <a:ext cx="399296" cy="305844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087310" y="5567680"/>
            <a:ext cx="5511854" cy="1218743"/>
          </a:xfrm>
          <a:prstGeom prst="rect">
            <a:avLst/>
          </a:prstGeom>
          <a:solidFill>
            <a:srgbClr val="FF0000">
              <a:alpha val="10000"/>
            </a:srgbClr>
          </a:solidFill>
          <a:ln w="12700" cmpd="sng"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298148" y="6478646"/>
            <a:ext cx="231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1"/>
                </a:solidFill>
              </a:rPr>
              <a:t>POSIÇÕES DE ATENDIMENTO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3929" y="5965312"/>
            <a:ext cx="482600" cy="49530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6383096" y="5965852"/>
            <a:ext cx="1160833" cy="10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4149" y="5531562"/>
            <a:ext cx="482600" cy="495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6529" y="5965902"/>
            <a:ext cx="482600" cy="4953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2773" y="5531562"/>
            <a:ext cx="482600" cy="4953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5153" y="5965902"/>
            <a:ext cx="482600" cy="4953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6620898" y="5934212"/>
            <a:ext cx="9408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accent1"/>
                </a:solidFill>
              </a:rPr>
              <a:t>Capacidade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(6 </a:t>
            </a:r>
            <a:r>
              <a:rPr lang="en-US" sz="1100" dirty="0" err="1" smtClean="0">
                <a:solidFill>
                  <a:schemeClr val="accent1"/>
                </a:solidFill>
              </a:rPr>
              <a:t>Chamadas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simultâneas</a:t>
            </a:r>
            <a:r>
              <a:rPr lang="en-US" sz="1100" dirty="0" smtClean="0">
                <a:solidFill>
                  <a:schemeClr val="accent1"/>
                </a:solidFill>
              </a:rPr>
              <a:t>)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21069" y="5284453"/>
            <a:ext cx="136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solidFill>
                  <a:schemeClr val="accent1"/>
                </a:solidFill>
              </a:rPr>
              <a:t>Contatos</a:t>
            </a:r>
            <a:r>
              <a:rPr lang="en-US" sz="1200" dirty="0" smtClean="0">
                <a:solidFill>
                  <a:schemeClr val="accent1"/>
                </a:solidFill>
              </a:rPr>
              <a:t>/</a:t>
            </a:r>
            <a:r>
              <a:rPr lang="en-US" sz="1200" dirty="0" err="1" smtClean="0">
                <a:solidFill>
                  <a:schemeClr val="accent1"/>
                </a:solidFill>
              </a:rPr>
              <a:t>Clientes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58237" y="6395876"/>
            <a:ext cx="187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1"/>
                </a:solidFill>
              </a:rPr>
              <a:t>Aparelho</a:t>
            </a:r>
            <a:r>
              <a:rPr lang="en-US" sz="1200" dirty="0" smtClean="0">
                <a:solidFill>
                  <a:schemeClr val="accent1"/>
                </a:solidFill>
              </a:rPr>
              <a:t> IP / </a:t>
            </a:r>
            <a:r>
              <a:rPr lang="en-US" sz="1200" dirty="0" err="1" smtClean="0">
                <a:solidFill>
                  <a:schemeClr val="accent1"/>
                </a:solidFill>
              </a:rPr>
              <a:t>Softfone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930850" y="4904888"/>
            <a:ext cx="1550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</a:rPr>
              <a:t>Pedido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Ligação</a:t>
            </a:r>
            <a:r>
              <a:rPr lang="en-US" sz="1100" dirty="0" smtClean="0">
                <a:solidFill>
                  <a:schemeClr val="accent1"/>
                </a:solidFill>
              </a:rPr>
              <a:t> / </a:t>
            </a:r>
            <a:r>
              <a:rPr lang="en-US" sz="1100" dirty="0" err="1" smtClean="0">
                <a:solidFill>
                  <a:schemeClr val="accent1"/>
                </a:solidFill>
              </a:rPr>
              <a:t>Envio</a:t>
            </a:r>
            <a:r>
              <a:rPr lang="en-US" sz="1100" dirty="0" smtClean="0">
                <a:solidFill>
                  <a:schemeClr val="accent1"/>
                </a:solidFill>
              </a:rPr>
              <a:t> SMS / </a:t>
            </a:r>
            <a:r>
              <a:rPr lang="en-US" sz="1100" dirty="0" err="1" smtClean="0">
                <a:solidFill>
                  <a:schemeClr val="accent1"/>
                </a:solidFill>
              </a:rPr>
              <a:t>Colocar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espera</a:t>
            </a:r>
            <a:r>
              <a:rPr lang="en-US" sz="1100" dirty="0" smtClean="0">
                <a:solidFill>
                  <a:schemeClr val="accent1"/>
                </a:solidFill>
              </a:rPr>
              <a:t> / </a:t>
            </a:r>
            <a:r>
              <a:rPr lang="en-US" sz="1100" dirty="0" err="1" smtClean="0">
                <a:solidFill>
                  <a:schemeClr val="accent1"/>
                </a:solidFill>
              </a:rPr>
              <a:t>Conferência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949939" y="3142787"/>
            <a:ext cx="2866320" cy="1420384"/>
          </a:xfrm>
          <a:prstGeom prst="roundRect">
            <a:avLst>
              <a:gd name="adj" fmla="val 4554"/>
            </a:avLst>
          </a:prstGeom>
          <a:solidFill>
            <a:schemeClr val="accent1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907200" y="3142787"/>
            <a:ext cx="148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CLIENTE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35424" y="3432436"/>
            <a:ext cx="895426" cy="126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Contato</a:t>
            </a:r>
            <a:endParaRPr lang="en-US" sz="1000" dirty="0"/>
          </a:p>
        </p:txBody>
      </p:sp>
      <p:sp>
        <p:nvSpPr>
          <p:cNvPr id="126" name="Rectangle 125"/>
          <p:cNvSpPr/>
          <p:nvPr/>
        </p:nvSpPr>
        <p:spPr>
          <a:xfrm>
            <a:off x="5036365" y="3558802"/>
            <a:ext cx="895426" cy="126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Contato</a:t>
            </a:r>
            <a:endParaRPr lang="en-US" sz="1000" dirty="0"/>
          </a:p>
        </p:txBody>
      </p:sp>
      <p:sp>
        <p:nvSpPr>
          <p:cNvPr id="127" name="Rectangle 126"/>
          <p:cNvSpPr/>
          <p:nvPr/>
        </p:nvSpPr>
        <p:spPr>
          <a:xfrm>
            <a:off x="5035424" y="3685168"/>
            <a:ext cx="895426" cy="126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Contato</a:t>
            </a:r>
            <a:endParaRPr lang="en-US" sz="1000" dirty="0"/>
          </a:p>
        </p:txBody>
      </p:sp>
      <p:sp>
        <p:nvSpPr>
          <p:cNvPr id="128" name="Rectangle 127"/>
          <p:cNvSpPr/>
          <p:nvPr/>
        </p:nvSpPr>
        <p:spPr>
          <a:xfrm>
            <a:off x="5036365" y="3811534"/>
            <a:ext cx="895426" cy="126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Contato</a:t>
            </a:r>
            <a:endParaRPr lang="en-US" sz="1000" dirty="0"/>
          </a:p>
        </p:txBody>
      </p:sp>
      <p:sp>
        <p:nvSpPr>
          <p:cNvPr id="130" name="Rectangle 129"/>
          <p:cNvSpPr/>
          <p:nvPr/>
        </p:nvSpPr>
        <p:spPr>
          <a:xfrm>
            <a:off x="6083251" y="3432436"/>
            <a:ext cx="482424" cy="1263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CHAMAR</a:t>
            </a:r>
            <a:endParaRPr lang="en-US" sz="600" dirty="0"/>
          </a:p>
        </p:txBody>
      </p:sp>
      <p:sp>
        <p:nvSpPr>
          <p:cNvPr id="131" name="Rectangle 130"/>
          <p:cNvSpPr/>
          <p:nvPr/>
        </p:nvSpPr>
        <p:spPr>
          <a:xfrm>
            <a:off x="6083384" y="3558802"/>
            <a:ext cx="482424" cy="1263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CHAMAR</a:t>
            </a:r>
            <a:endParaRPr lang="en-US" sz="600" dirty="0"/>
          </a:p>
        </p:txBody>
      </p:sp>
      <p:sp>
        <p:nvSpPr>
          <p:cNvPr id="132" name="Rectangle 131"/>
          <p:cNvSpPr/>
          <p:nvPr/>
        </p:nvSpPr>
        <p:spPr>
          <a:xfrm>
            <a:off x="6083251" y="3685168"/>
            <a:ext cx="482424" cy="1263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CHAMAR</a:t>
            </a:r>
            <a:endParaRPr lang="en-US" sz="600" dirty="0"/>
          </a:p>
        </p:txBody>
      </p:sp>
      <p:sp>
        <p:nvSpPr>
          <p:cNvPr id="133" name="Rectangle 132"/>
          <p:cNvSpPr/>
          <p:nvPr/>
        </p:nvSpPr>
        <p:spPr>
          <a:xfrm>
            <a:off x="6083384" y="3811534"/>
            <a:ext cx="482424" cy="1263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CHAMAR</a:t>
            </a:r>
            <a:endParaRPr lang="en-US" sz="600" dirty="0"/>
          </a:p>
        </p:txBody>
      </p:sp>
      <p:sp>
        <p:nvSpPr>
          <p:cNvPr id="134" name="Rectangle 133"/>
          <p:cNvSpPr/>
          <p:nvPr/>
        </p:nvSpPr>
        <p:spPr>
          <a:xfrm>
            <a:off x="6653869" y="3432436"/>
            <a:ext cx="380436" cy="1263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SMS</a:t>
            </a:r>
            <a:endParaRPr lang="en-US" sz="600" dirty="0"/>
          </a:p>
        </p:txBody>
      </p:sp>
      <p:sp>
        <p:nvSpPr>
          <p:cNvPr id="135" name="Rectangle 134"/>
          <p:cNvSpPr/>
          <p:nvPr/>
        </p:nvSpPr>
        <p:spPr>
          <a:xfrm>
            <a:off x="6654002" y="3558802"/>
            <a:ext cx="380436" cy="1263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SMS</a:t>
            </a:r>
            <a:endParaRPr lang="en-US" sz="600" dirty="0"/>
          </a:p>
        </p:txBody>
      </p:sp>
      <p:sp>
        <p:nvSpPr>
          <p:cNvPr id="136" name="Rectangle 135"/>
          <p:cNvSpPr/>
          <p:nvPr/>
        </p:nvSpPr>
        <p:spPr>
          <a:xfrm>
            <a:off x="6653869" y="3685168"/>
            <a:ext cx="380436" cy="1263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SMS</a:t>
            </a:r>
            <a:endParaRPr lang="en-US" sz="600" dirty="0"/>
          </a:p>
        </p:txBody>
      </p:sp>
      <p:sp>
        <p:nvSpPr>
          <p:cNvPr id="137" name="Rectangle 136"/>
          <p:cNvSpPr/>
          <p:nvPr/>
        </p:nvSpPr>
        <p:spPr>
          <a:xfrm>
            <a:off x="6654002" y="3811534"/>
            <a:ext cx="380436" cy="1263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SMS</a:t>
            </a:r>
            <a:endParaRPr lang="en-US" sz="600" dirty="0"/>
          </a:p>
        </p:txBody>
      </p:sp>
      <p:cxnSp>
        <p:nvCxnSpPr>
          <p:cNvPr id="139" name="Elbow Connector 138"/>
          <p:cNvCxnSpPr/>
          <p:nvPr/>
        </p:nvCxnSpPr>
        <p:spPr>
          <a:xfrm rot="5400000" flipH="1" flipV="1">
            <a:off x="5439343" y="4500188"/>
            <a:ext cx="1693959" cy="625688"/>
          </a:xfrm>
          <a:prstGeom prst="bentConnector3">
            <a:avLst>
              <a:gd name="adj1" fmla="val 428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120620" y="3432436"/>
            <a:ext cx="415066" cy="1263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ESPERA</a:t>
            </a:r>
            <a:endParaRPr lang="en-US" sz="600" dirty="0"/>
          </a:p>
        </p:txBody>
      </p:sp>
      <p:sp>
        <p:nvSpPr>
          <p:cNvPr id="147" name="Rectangle 146"/>
          <p:cNvSpPr/>
          <p:nvPr/>
        </p:nvSpPr>
        <p:spPr>
          <a:xfrm>
            <a:off x="7120620" y="3557039"/>
            <a:ext cx="415066" cy="1263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ESPERA</a:t>
            </a:r>
            <a:endParaRPr lang="en-US" sz="600" dirty="0"/>
          </a:p>
        </p:txBody>
      </p:sp>
      <p:sp>
        <p:nvSpPr>
          <p:cNvPr id="148" name="Rectangle 147"/>
          <p:cNvSpPr/>
          <p:nvPr/>
        </p:nvSpPr>
        <p:spPr>
          <a:xfrm>
            <a:off x="7120620" y="3685168"/>
            <a:ext cx="415066" cy="1263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ESPERA</a:t>
            </a:r>
            <a:endParaRPr lang="en-US" sz="600" dirty="0"/>
          </a:p>
        </p:txBody>
      </p:sp>
      <p:sp>
        <p:nvSpPr>
          <p:cNvPr id="149" name="Rectangle 148"/>
          <p:cNvSpPr/>
          <p:nvPr/>
        </p:nvSpPr>
        <p:spPr>
          <a:xfrm>
            <a:off x="7120620" y="3811534"/>
            <a:ext cx="415066" cy="1263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ESPERA</a:t>
            </a:r>
            <a:endParaRPr lang="en-US" sz="600" dirty="0"/>
          </a:p>
        </p:txBody>
      </p:sp>
      <p:sp>
        <p:nvSpPr>
          <p:cNvPr id="150" name="Oval 149"/>
          <p:cNvSpPr/>
          <p:nvPr/>
        </p:nvSpPr>
        <p:spPr>
          <a:xfrm>
            <a:off x="7616169" y="3455534"/>
            <a:ext cx="77249" cy="725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7616169" y="3711570"/>
            <a:ext cx="77249" cy="725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735483" y="3487236"/>
            <a:ext cx="3762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54461" y="3349653"/>
            <a:ext cx="704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</a:rPr>
              <a:t>Em</a:t>
            </a:r>
            <a:r>
              <a:rPr lang="en-US" sz="1000" dirty="0" smtClean="0">
                <a:solidFill>
                  <a:schemeClr val="accent1"/>
                </a:solidFill>
              </a:rPr>
              <a:t> </a:t>
            </a:r>
            <a:r>
              <a:rPr lang="en-US" sz="1000" dirty="0" err="1" smtClean="0">
                <a:solidFill>
                  <a:schemeClr val="accent1"/>
                </a:solidFill>
              </a:rPr>
              <a:t>curso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H="1" flipV="1">
            <a:off x="5797125" y="4459312"/>
            <a:ext cx="943" cy="120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469518" y="4151809"/>
            <a:ext cx="933290" cy="23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2063" y="4174024"/>
            <a:ext cx="158444" cy="19041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6833" y="4162790"/>
            <a:ext cx="191792" cy="208020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5650247" y="4165145"/>
            <a:ext cx="524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ATIVAR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H="1">
            <a:off x="4506395" y="3966051"/>
            <a:ext cx="3953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823880" y="1799782"/>
            <a:ext cx="122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Ativo</a:t>
            </a:r>
            <a:r>
              <a:rPr lang="en-US" sz="1200" dirty="0" smtClean="0">
                <a:solidFill>
                  <a:schemeClr val="accent1"/>
                </a:solidFill>
              </a:rPr>
              <a:t>/</a:t>
            </a:r>
            <a:r>
              <a:rPr lang="en-US" sz="1200" dirty="0" err="1" smtClean="0">
                <a:solidFill>
                  <a:schemeClr val="accent1"/>
                </a:solidFill>
              </a:rPr>
              <a:t>Receptivo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1882271" y="4863334"/>
            <a:ext cx="0" cy="669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851020" y="4842415"/>
            <a:ext cx="115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Acionamento</a:t>
            </a:r>
            <a:r>
              <a:rPr lang="en-US" sz="1200" dirty="0" smtClean="0">
                <a:solidFill>
                  <a:schemeClr val="accent1"/>
                </a:solidFill>
              </a:rPr>
              <a:t> do </a:t>
            </a:r>
            <a:r>
              <a:rPr lang="en-US" sz="1200" dirty="0" err="1" smtClean="0">
                <a:solidFill>
                  <a:schemeClr val="accent1"/>
                </a:solidFill>
              </a:rPr>
              <a:t>Operador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446534" y="2126481"/>
            <a:ext cx="352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1"/>
                </a:solidFill>
              </a:rPr>
              <a:t>GAC (GESTÃO &amp; ATENDIMENTO AO CLIENTE)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4928930" y="2577517"/>
            <a:ext cx="2866320" cy="478550"/>
          </a:xfrm>
          <a:prstGeom prst="roundRect">
            <a:avLst>
              <a:gd name="adj" fmla="val 4554"/>
            </a:avLst>
          </a:prstGeom>
          <a:solidFill>
            <a:schemeClr val="accent1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850667" y="4132284"/>
            <a:ext cx="1033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accent1"/>
                </a:solidFill>
              </a:rPr>
              <a:t>Tela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Atendimento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050075" y="2598796"/>
            <a:ext cx="2643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PROGRAMADOR DE CHAMADAS PREVENTIVAS</a:t>
            </a:r>
          </a:p>
        </p:txBody>
      </p:sp>
      <p:cxnSp>
        <p:nvCxnSpPr>
          <p:cNvPr id="199" name="Elbow Connector 198"/>
          <p:cNvCxnSpPr/>
          <p:nvPr/>
        </p:nvCxnSpPr>
        <p:spPr>
          <a:xfrm rot="5400000">
            <a:off x="4078102" y="2950010"/>
            <a:ext cx="866613" cy="600176"/>
          </a:xfrm>
          <a:prstGeom prst="bentConnector3">
            <a:avLst>
              <a:gd name="adj1" fmla="val -5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1497983" y="2411758"/>
            <a:ext cx="764175" cy="32079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PLACA E1/GSM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0" y="-5115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ARQUITETURA DE INTEGRAÇÃO ASTERISK - GAC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0629" y="1072290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992550" y="1048462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Oval 115"/>
          <p:cNvSpPr/>
          <p:nvPr/>
        </p:nvSpPr>
        <p:spPr>
          <a:xfrm>
            <a:off x="1545797" y="1872005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TextBox 116"/>
          <p:cNvSpPr txBox="1"/>
          <p:nvPr/>
        </p:nvSpPr>
        <p:spPr>
          <a:xfrm>
            <a:off x="1567718" y="1848177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8" name="Oval 117"/>
          <p:cNvSpPr/>
          <p:nvPr/>
        </p:nvSpPr>
        <p:spPr>
          <a:xfrm>
            <a:off x="1551732" y="5066298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TextBox 118"/>
          <p:cNvSpPr txBox="1"/>
          <p:nvPr/>
        </p:nvSpPr>
        <p:spPr>
          <a:xfrm>
            <a:off x="1573653" y="504247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0" name="Oval 119"/>
          <p:cNvSpPr/>
          <p:nvPr/>
        </p:nvSpPr>
        <p:spPr>
          <a:xfrm>
            <a:off x="2347077" y="3735398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TextBox 120"/>
          <p:cNvSpPr txBox="1"/>
          <p:nvPr/>
        </p:nvSpPr>
        <p:spPr>
          <a:xfrm>
            <a:off x="2368998" y="371157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2" name="Oval 121"/>
          <p:cNvSpPr/>
          <p:nvPr/>
        </p:nvSpPr>
        <p:spPr>
          <a:xfrm>
            <a:off x="5453318" y="3161929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TextBox 123"/>
          <p:cNvSpPr txBox="1"/>
          <p:nvPr/>
        </p:nvSpPr>
        <p:spPr>
          <a:xfrm>
            <a:off x="5475239" y="31381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9" name="Oval 128"/>
          <p:cNvSpPr/>
          <p:nvPr/>
        </p:nvSpPr>
        <p:spPr>
          <a:xfrm>
            <a:off x="5500245" y="4980916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" name="TextBox 137"/>
          <p:cNvSpPr txBox="1"/>
          <p:nvPr/>
        </p:nvSpPr>
        <p:spPr>
          <a:xfrm>
            <a:off x="5522166" y="4957088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40" name="Oval 139"/>
          <p:cNvSpPr/>
          <p:nvPr/>
        </p:nvSpPr>
        <p:spPr>
          <a:xfrm>
            <a:off x="6631948" y="4630528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" name="TextBox 140"/>
          <p:cNvSpPr txBox="1"/>
          <p:nvPr/>
        </p:nvSpPr>
        <p:spPr>
          <a:xfrm>
            <a:off x="6653869" y="46067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42" name="Oval 141"/>
          <p:cNvSpPr/>
          <p:nvPr/>
        </p:nvSpPr>
        <p:spPr>
          <a:xfrm>
            <a:off x="4217948" y="2885392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TextBox 143"/>
          <p:cNvSpPr txBox="1"/>
          <p:nvPr/>
        </p:nvSpPr>
        <p:spPr>
          <a:xfrm>
            <a:off x="4239869" y="28615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6669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8014" y="433279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49935" y="409451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28014" y="1331526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49935" y="1307698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52333" y="1942799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174254" y="1918971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50" y="410913"/>
            <a:ext cx="8443489" cy="769441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Uma </a:t>
            </a:r>
            <a:r>
              <a:rPr lang="en-US" sz="1100" dirty="0" err="1" smtClean="0">
                <a:solidFill>
                  <a:schemeClr val="accent1"/>
                </a:solidFill>
              </a:rPr>
              <a:t>vez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um </a:t>
            </a:r>
            <a:r>
              <a:rPr lang="en-US" sz="1100" dirty="0" err="1" smtClean="0">
                <a:solidFill>
                  <a:schemeClr val="accent1"/>
                </a:solidFill>
              </a:rPr>
              <a:t>evento</a:t>
            </a:r>
            <a:r>
              <a:rPr lang="en-US" sz="1100" dirty="0" smtClean="0">
                <a:solidFill>
                  <a:schemeClr val="accent1"/>
                </a:solidFill>
              </a:rPr>
              <a:t> for </a:t>
            </a:r>
            <a:r>
              <a:rPr lang="en-US" sz="1100" dirty="0" err="1" smtClean="0">
                <a:solidFill>
                  <a:schemeClr val="accent1"/>
                </a:solidFill>
              </a:rPr>
              <a:t>detectado</a:t>
            </a:r>
            <a:r>
              <a:rPr lang="en-US" sz="1100" dirty="0" smtClean="0">
                <a:solidFill>
                  <a:schemeClr val="accent1"/>
                </a:solidFill>
              </a:rPr>
              <a:t> no </a:t>
            </a:r>
            <a:r>
              <a:rPr lang="en-US" sz="1100" dirty="0" err="1" smtClean="0">
                <a:solidFill>
                  <a:schemeClr val="accent1"/>
                </a:solidFill>
              </a:rPr>
              <a:t>cliente</a:t>
            </a:r>
            <a:r>
              <a:rPr lang="en-US" sz="1100" dirty="0" smtClean="0">
                <a:solidFill>
                  <a:schemeClr val="accent1"/>
                </a:solidFill>
              </a:rPr>
              <a:t>, o sensor </a:t>
            </a:r>
            <a:r>
              <a:rPr lang="en-US" sz="1100" dirty="0" err="1" smtClean="0">
                <a:solidFill>
                  <a:schemeClr val="accent1"/>
                </a:solidFill>
              </a:rPr>
              <a:t>ir</a:t>
            </a:r>
            <a:r>
              <a:rPr lang="en-US" sz="1100" dirty="0" err="1" smtClean="0">
                <a:solidFill>
                  <a:schemeClr val="accent1"/>
                </a:solidFill>
              </a:rPr>
              <a:t>á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iniciar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comunicação</a:t>
            </a:r>
            <a:r>
              <a:rPr lang="en-US" sz="1100" dirty="0" smtClean="0">
                <a:solidFill>
                  <a:schemeClr val="accent1"/>
                </a:solidFill>
              </a:rPr>
              <a:t> com a </a:t>
            </a:r>
            <a:r>
              <a:rPr lang="en-US" sz="1100" dirty="0" err="1" smtClean="0">
                <a:solidFill>
                  <a:schemeClr val="accent1"/>
                </a:solidFill>
              </a:rPr>
              <a:t>plataforma</a:t>
            </a:r>
            <a:r>
              <a:rPr lang="en-US" sz="1100" dirty="0" smtClean="0">
                <a:solidFill>
                  <a:schemeClr val="accent1"/>
                </a:solidFill>
              </a:rPr>
              <a:t> IPBX Asterisk via </a:t>
            </a:r>
            <a:r>
              <a:rPr lang="en-US" sz="1100" dirty="0" err="1" smtClean="0">
                <a:solidFill>
                  <a:schemeClr val="accent1"/>
                </a:solidFill>
              </a:rPr>
              <a:t>linha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fixa</a:t>
            </a:r>
            <a:r>
              <a:rPr lang="en-US" sz="1100" dirty="0" smtClean="0">
                <a:solidFill>
                  <a:schemeClr val="accent1"/>
                </a:solidFill>
              </a:rPr>
              <a:t>/</a:t>
            </a:r>
            <a:r>
              <a:rPr lang="en-US" sz="1100" dirty="0" err="1" smtClean="0">
                <a:solidFill>
                  <a:schemeClr val="accent1"/>
                </a:solidFill>
              </a:rPr>
              <a:t>celular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através</a:t>
            </a:r>
            <a:r>
              <a:rPr lang="en-US" sz="1100" dirty="0" smtClean="0">
                <a:solidFill>
                  <a:schemeClr val="accent1"/>
                </a:solidFill>
              </a:rPr>
              <a:t> de um </a:t>
            </a:r>
            <a:r>
              <a:rPr lang="en-US" sz="1100" dirty="0" err="1" smtClean="0">
                <a:solidFill>
                  <a:schemeClr val="accent1"/>
                </a:solidFill>
              </a:rPr>
              <a:t>número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pré-configurado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sua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unidade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comunicação</a:t>
            </a:r>
            <a:r>
              <a:rPr lang="en-US" sz="1100" dirty="0" smtClean="0">
                <a:solidFill>
                  <a:schemeClr val="accent1"/>
                </a:solidFill>
              </a:rPr>
              <a:t>.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Assim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o Asterisk </a:t>
            </a:r>
            <a:r>
              <a:rPr lang="en-US" sz="1100" dirty="0" err="1" smtClean="0">
                <a:solidFill>
                  <a:schemeClr val="accent1"/>
                </a:solidFill>
              </a:rPr>
              <a:t>atender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smtClean="0">
                <a:solidFill>
                  <a:schemeClr val="accent1"/>
                </a:solidFill>
              </a:rPr>
              <a:t>a </a:t>
            </a:r>
            <a:r>
              <a:rPr lang="en-US" sz="1100" dirty="0" err="1" smtClean="0">
                <a:solidFill>
                  <a:schemeClr val="accent1"/>
                </a:solidFill>
              </a:rPr>
              <a:t>unidade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comunicação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irá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emitir</a:t>
            </a:r>
            <a:r>
              <a:rPr lang="en-US" sz="1100" dirty="0" smtClean="0">
                <a:solidFill>
                  <a:schemeClr val="accent1"/>
                </a:solidFill>
              </a:rPr>
              <a:t> um </a:t>
            </a:r>
            <a:r>
              <a:rPr lang="en-US" sz="1100" dirty="0" err="1" smtClean="0">
                <a:solidFill>
                  <a:schemeClr val="accent1"/>
                </a:solidFill>
              </a:rPr>
              <a:t>sinal</a:t>
            </a:r>
            <a:r>
              <a:rPr lang="en-US" sz="1100" dirty="0" smtClean="0">
                <a:solidFill>
                  <a:schemeClr val="accent1"/>
                </a:solidFill>
              </a:rPr>
              <a:t> DTMF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deve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imediatamente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ser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respondido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pela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plataforma</a:t>
            </a:r>
            <a:r>
              <a:rPr lang="en-US" sz="1100" dirty="0" smtClean="0">
                <a:solidFill>
                  <a:schemeClr val="accent1"/>
                </a:solidFill>
              </a:rPr>
              <a:t> IPBX Asterisk </a:t>
            </a:r>
            <a:r>
              <a:rPr lang="en-US" sz="1100" dirty="0" err="1" smtClean="0">
                <a:solidFill>
                  <a:schemeClr val="accent1"/>
                </a:solidFill>
              </a:rPr>
              <a:t>também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formato</a:t>
            </a:r>
            <a:r>
              <a:rPr lang="en-US" sz="1100" dirty="0" smtClean="0">
                <a:solidFill>
                  <a:schemeClr val="accent1"/>
                </a:solidFill>
              </a:rPr>
              <a:t> DTMF. </a:t>
            </a:r>
            <a:r>
              <a:rPr lang="en-US" sz="1100" dirty="0" err="1" smtClean="0">
                <a:solidFill>
                  <a:schemeClr val="accent1"/>
                </a:solidFill>
              </a:rPr>
              <a:t>Haverá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uma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tabe</a:t>
            </a:r>
            <a:r>
              <a:rPr lang="en-US" sz="1100" dirty="0" err="1" smtClean="0">
                <a:solidFill>
                  <a:schemeClr val="accent1"/>
                </a:solidFill>
              </a:rPr>
              <a:t>la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sinais</a:t>
            </a:r>
            <a:r>
              <a:rPr lang="en-US" sz="1100" dirty="0" smtClean="0">
                <a:solidFill>
                  <a:schemeClr val="accent1"/>
                </a:solidFill>
              </a:rPr>
              <a:t> e as </a:t>
            </a:r>
            <a:r>
              <a:rPr lang="en-US" sz="1100" dirty="0" err="1" smtClean="0">
                <a:solidFill>
                  <a:schemeClr val="accent1"/>
                </a:solidFill>
              </a:rPr>
              <a:t>respostas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cada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situação</a:t>
            </a:r>
            <a:r>
              <a:rPr lang="en-US" sz="1100" dirty="0" smtClean="0">
                <a:solidFill>
                  <a:schemeClr val="accent1"/>
                </a:solidFill>
              </a:rPr>
              <a:t>. </a:t>
            </a:r>
            <a:r>
              <a:rPr lang="en-US" sz="1100" dirty="0" err="1" smtClean="0">
                <a:solidFill>
                  <a:schemeClr val="accent1"/>
                </a:solidFill>
              </a:rPr>
              <a:t>Até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o Asterisk </a:t>
            </a:r>
            <a:r>
              <a:rPr lang="en-US" sz="1100" dirty="0" err="1" smtClean="0">
                <a:solidFill>
                  <a:schemeClr val="accent1"/>
                </a:solidFill>
              </a:rPr>
              <a:t>responda</a:t>
            </a:r>
            <a:r>
              <a:rPr lang="en-US" sz="1100" dirty="0" smtClean="0">
                <a:solidFill>
                  <a:schemeClr val="accent1"/>
                </a:solidFill>
              </a:rPr>
              <a:t>, o sensor </a:t>
            </a:r>
            <a:r>
              <a:rPr lang="en-US" sz="1100" dirty="0" err="1" smtClean="0">
                <a:solidFill>
                  <a:schemeClr val="accent1"/>
                </a:solidFill>
              </a:rPr>
              <a:t>continuará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enviar</a:t>
            </a:r>
            <a:r>
              <a:rPr lang="en-US" sz="1100" dirty="0" smtClean="0">
                <a:solidFill>
                  <a:schemeClr val="accent1"/>
                </a:solidFill>
              </a:rPr>
              <a:t> o </a:t>
            </a:r>
            <a:r>
              <a:rPr lang="en-US" sz="1100" dirty="0" err="1" smtClean="0">
                <a:solidFill>
                  <a:schemeClr val="accent1"/>
                </a:solidFill>
              </a:rPr>
              <a:t>sinal</a:t>
            </a:r>
            <a:r>
              <a:rPr lang="en-US" sz="1100" dirty="0" smtClean="0">
                <a:solidFill>
                  <a:schemeClr val="accent1"/>
                </a:solidFill>
              </a:rPr>
              <a:t> DTMF.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351" y="1323773"/>
            <a:ext cx="8443489" cy="430887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A </a:t>
            </a:r>
            <a:r>
              <a:rPr lang="en-US" sz="1100" dirty="0" err="1" smtClean="0">
                <a:solidFill>
                  <a:schemeClr val="accent1"/>
                </a:solidFill>
              </a:rPr>
              <a:t>plataforma</a:t>
            </a:r>
            <a:r>
              <a:rPr lang="en-US" sz="1100" dirty="0" smtClean="0">
                <a:solidFill>
                  <a:schemeClr val="accent1"/>
                </a:solidFill>
              </a:rPr>
              <a:t> IPBX Asterisk </a:t>
            </a:r>
            <a:r>
              <a:rPr lang="en-US" sz="1100" dirty="0" err="1" smtClean="0">
                <a:solidFill>
                  <a:schemeClr val="accent1"/>
                </a:solidFill>
              </a:rPr>
              <a:t>é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responsável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por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receber</a:t>
            </a:r>
            <a:r>
              <a:rPr lang="en-US" sz="1100" dirty="0" smtClean="0">
                <a:solidFill>
                  <a:schemeClr val="accent1"/>
                </a:solidFill>
              </a:rPr>
              <a:t> as </a:t>
            </a:r>
            <a:r>
              <a:rPr lang="en-US" sz="1100" dirty="0" err="1" smtClean="0">
                <a:solidFill>
                  <a:schemeClr val="accent1"/>
                </a:solidFill>
              </a:rPr>
              <a:t>chamadas</a:t>
            </a:r>
            <a:r>
              <a:rPr lang="en-US" sz="1100" dirty="0" smtClean="0">
                <a:solidFill>
                  <a:schemeClr val="accent1"/>
                </a:solidFill>
              </a:rPr>
              <a:t> dos </a:t>
            </a:r>
            <a:r>
              <a:rPr lang="en-US" sz="1100" dirty="0" err="1" smtClean="0">
                <a:solidFill>
                  <a:schemeClr val="accent1"/>
                </a:solidFill>
              </a:rPr>
              <a:t>clientes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sejam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elas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provenientes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acionamento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eventos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seja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por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ligações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efetuadas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a central de </a:t>
            </a:r>
            <a:r>
              <a:rPr lang="en-US" sz="1100" dirty="0" err="1" smtClean="0">
                <a:solidFill>
                  <a:schemeClr val="accent1"/>
                </a:solidFill>
              </a:rPr>
              <a:t>atendimento</a:t>
            </a:r>
            <a:r>
              <a:rPr lang="en-US" sz="1100" dirty="0" smtClean="0">
                <a:solidFill>
                  <a:schemeClr val="accent1"/>
                </a:solidFill>
              </a:rPr>
              <a:t>.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351" y="1928550"/>
            <a:ext cx="8443489" cy="1785104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A </a:t>
            </a:r>
            <a:r>
              <a:rPr lang="en-US" sz="1100" dirty="0" err="1" smtClean="0">
                <a:solidFill>
                  <a:schemeClr val="accent1"/>
                </a:solidFill>
              </a:rPr>
              <a:t>plataforma</a:t>
            </a:r>
            <a:r>
              <a:rPr lang="en-US" sz="1100" dirty="0" smtClean="0">
                <a:solidFill>
                  <a:schemeClr val="accent1"/>
                </a:solidFill>
              </a:rPr>
              <a:t> IPBX Asterisk </a:t>
            </a:r>
            <a:r>
              <a:rPr lang="en-US" sz="1100" dirty="0" err="1" smtClean="0">
                <a:solidFill>
                  <a:schemeClr val="accent1"/>
                </a:solidFill>
              </a:rPr>
              <a:t>é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responsável</a:t>
            </a:r>
            <a:r>
              <a:rPr lang="en-US" sz="1100" dirty="0" smtClean="0">
                <a:solidFill>
                  <a:schemeClr val="accent1"/>
                </a:solidFill>
              </a:rPr>
              <a:t>,  </a:t>
            </a:r>
            <a:r>
              <a:rPr lang="en-US" sz="1100" dirty="0" err="1" smtClean="0">
                <a:solidFill>
                  <a:schemeClr val="accent1"/>
                </a:solidFill>
              </a:rPr>
              <a:t>ao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receber</a:t>
            </a:r>
            <a:r>
              <a:rPr lang="en-US" sz="1100" dirty="0" smtClean="0">
                <a:solidFill>
                  <a:schemeClr val="accent1"/>
                </a:solidFill>
              </a:rPr>
              <a:t> as </a:t>
            </a:r>
            <a:r>
              <a:rPr lang="en-US" sz="1100" dirty="0" err="1" smtClean="0">
                <a:solidFill>
                  <a:schemeClr val="accent1"/>
                </a:solidFill>
              </a:rPr>
              <a:t>chamadas</a:t>
            </a:r>
            <a:r>
              <a:rPr lang="en-US" sz="1100" dirty="0" smtClean="0">
                <a:solidFill>
                  <a:schemeClr val="accent1"/>
                </a:solidFill>
              </a:rPr>
              <a:t> dos </a:t>
            </a:r>
            <a:r>
              <a:rPr lang="en-US" sz="1100" dirty="0" err="1" smtClean="0">
                <a:solidFill>
                  <a:schemeClr val="accent1"/>
                </a:solidFill>
              </a:rPr>
              <a:t>clientes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deve</a:t>
            </a:r>
            <a:r>
              <a:rPr lang="en-US" sz="1100" dirty="0" smtClean="0">
                <a:solidFill>
                  <a:schemeClr val="accent1"/>
                </a:solidFill>
              </a:rPr>
              <a:t>:</a:t>
            </a:r>
          </a:p>
          <a:p>
            <a:endParaRPr lang="en-US" sz="1100" dirty="0" smtClean="0">
              <a:solidFill>
                <a:schemeClr val="accent1"/>
              </a:solidFill>
            </a:endParaRPr>
          </a:p>
          <a:p>
            <a:pPr marL="228600" indent="-228600">
              <a:buAutoNum type="alphaLcParenR"/>
            </a:pPr>
            <a:r>
              <a:rPr lang="en-US" sz="1100" dirty="0" err="1" smtClean="0">
                <a:solidFill>
                  <a:schemeClr val="accent1"/>
                </a:solidFill>
              </a:rPr>
              <a:t>Sendo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uma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chamada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efetuada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pelo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cliente</a:t>
            </a:r>
            <a:r>
              <a:rPr lang="en-US" sz="1100" dirty="0" smtClean="0">
                <a:solidFill>
                  <a:schemeClr val="accent1"/>
                </a:solidFill>
              </a:rPr>
              <a:t>, registrar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sua</a:t>
            </a:r>
            <a:r>
              <a:rPr lang="en-US" sz="1100" dirty="0" smtClean="0">
                <a:solidFill>
                  <a:schemeClr val="accent1"/>
                </a:solidFill>
              </a:rPr>
              <a:t> base de dados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o GAC </a:t>
            </a:r>
            <a:r>
              <a:rPr lang="en-US" sz="1100" dirty="0" err="1" smtClean="0">
                <a:solidFill>
                  <a:schemeClr val="accent1"/>
                </a:solidFill>
              </a:rPr>
              <a:t>possa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priorizar</a:t>
            </a:r>
            <a:r>
              <a:rPr lang="en-US" sz="1100" dirty="0" smtClean="0">
                <a:solidFill>
                  <a:schemeClr val="accent1"/>
                </a:solidFill>
              </a:rPr>
              <a:t> o </a:t>
            </a:r>
            <a:r>
              <a:rPr lang="en-US" sz="1100" dirty="0" err="1" smtClean="0">
                <a:solidFill>
                  <a:schemeClr val="accent1"/>
                </a:solidFill>
              </a:rPr>
              <a:t>atendimento</a:t>
            </a:r>
            <a:r>
              <a:rPr lang="en-US" sz="1100" dirty="0" smtClean="0">
                <a:solidFill>
                  <a:schemeClr val="accent1"/>
                </a:solidFill>
              </a:rPr>
              <a:t>. </a:t>
            </a:r>
            <a:r>
              <a:rPr lang="en-US" sz="1100" dirty="0" err="1" smtClean="0">
                <a:solidFill>
                  <a:schemeClr val="accent1"/>
                </a:solidFill>
              </a:rPr>
              <a:t>Nesta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situação</a:t>
            </a:r>
            <a:r>
              <a:rPr lang="en-US" sz="1100" dirty="0" smtClean="0">
                <a:solidFill>
                  <a:schemeClr val="accent1"/>
                </a:solidFill>
              </a:rPr>
              <a:t> o GAC </a:t>
            </a:r>
            <a:r>
              <a:rPr lang="en-US" sz="1100" dirty="0" err="1" smtClean="0">
                <a:solidFill>
                  <a:schemeClr val="accent1"/>
                </a:solidFill>
              </a:rPr>
              <a:t>irá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ler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na</a:t>
            </a:r>
            <a:r>
              <a:rPr lang="en-US" sz="1100" dirty="0" smtClean="0">
                <a:solidFill>
                  <a:schemeClr val="accent1"/>
                </a:solidFill>
              </a:rPr>
              <a:t> BD do Asterisk e registrar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sua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fila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atendimento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um </a:t>
            </a:r>
            <a:r>
              <a:rPr lang="en-US" sz="1100" dirty="0" err="1" smtClean="0">
                <a:solidFill>
                  <a:schemeClr val="accent1"/>
                </a:solidFill>
              </a:rPr>
              <a:t>operador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assuma</a:t>
            </a:r>
            <a:r>
              <a:rPr lang="en-US" sz="1100" dirty="0" smtClean="0">
                <a:solidFill>
                  <a:schemeClr val="accent1"/>
                </a:solidFill>
              </a:rPr>
              <a:t> o </a:t>
            </a:r>
            <a:r>
              <a:rPr lang="en-US" sz="1100" dirty="0" err="1" smtClean="0">
                <a:solidFill>
                  <a:schemeClr val="accent1"/>
                </a:solidFill>
              </a:rPr>
              <a:t>atendimento</a:t>
            </a:r>
            <a:r>
              <a:rPr lang="en-US" sz="1100" dirty="0" smtClean="0">
                <a:solidFill>
                  <a:schemeClr val="accent1"/>
                </a:solidFill>
              </a:rPr>
              <a:t>. </a:t>
            </a:r>
          </a:p>
          <a:p>
            <a:pPr marL="228600" indent="-228600">
              <a:buFontTx/>
              <a:buAutoNum type="alphaLcParenR"/>
            </a:pPr>
            <a:r>
              <a:rPr lang="en-US" sz="1100" dirty="0" err="1" smtClean="0">
                <a:solidFill>
                  <a:schemeClr val="accent1"/>
                </a:solidFill>
              </a:rPr>
              <a:t>Sendo</a:t>
            </a:r>
            <a:r>
              <a:rPr lang="en-US" sz="1100" dirty="0" smtClean="0">
                <a:solidFill>
                  <a:schemeClr val="accent1"/>
                </a:solidFill>
              </a:rPr>
              <a:t> um </a:t>
            </a:r>
            <a:r>
              <a:rPr lang="en-US" sz="1100" dirty="0" err="1" smtClean="0">
                <a:solidFill>
                  <a:schemeClr val="accent1"/>
                </a:solidFill>
              </a:rPr>
              <a:t>sinal</a:t>
            </a:r>
            <a:r>
              <a:rPr lang="en-US" sz="1100" dirty="0" smtClean="0">
                <a:solidFill>
                  <a:schemeClr val="accent1"/>
                </a:solidFill>
              </a:rPr>
              <a:t> DTMF, o IPBX </a:t>
            </a:r>
            <a:r>
              <a:rPr lang="en-US" sz="1100" dirty="0" err="1" smtClean="0">
                <a:solidFill>
                  <a:schemeClr val="accent1"/>
                </a:solidFill>
              </a:rPr>
              <a:t>deve</a:t>
            </a:r>
            <a:r>
              <a:rPr lang="en-US" sz="1100" dirty="0" smtClean="0">
                <a:solidFill>
                  <a:schemeClr val="accent1"/>
                </a:solidFill>
              </a:rPr>
              <a:t> converter a </a:t>
            </a:r>
            <a:r>
              <a:rPr lang="en-US" sz="11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conforme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tabela</a:t>
            </a:r>
            <a:r>
              <a:rPr lang="en-US" sz="1100" dirty="0" smtClean="0">
                <a:solidFill>
                  <a:schemeClr val="accent1"/>
                </a:solidFill>
              </a:rPr>
              <a:t> DE-PARA a </a:t>
            </a:r>
            <a:r>
              <a:rPr lang="en-US" sz="1100" dirty="0" err="1" smtClean="0">
                <a:solidFill>
                  <a:schemeClr val="accent1"/>
                </a:solidFill>
              </a:rPr>
              <a:t>ser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definida</a:t>
            </a:r>
            <a:r>
              <a:rPr lang="en-US" sz="1100" dirty="0" smtClean="0">
                <a:solidFill>
                  <a:schemeClr val="accent1"/>
                </a:solidFill>
              </a:rPr>
              <a:t> e </a:t>
            </a:r>
            <a:r>
              <a:rPr lang="en-US" sz="1100" dirty="0" err="1" smtClean="0">
                <a:solidFill>
                  <a:schemeClr val="accent1"/>
                </a:solidFill>
              </a:rPr>
              <a:t>registras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sua</a:t>
            </a:r>
            <a:r>
              <a:rPr lang="en-US" sz="1100" dirty="0" smtClean="0">
                <a:solidFill>
                  <a:schemeClr val="accent1"/>
                </a:solidFill>
              </a:rPr>
              <a:t> base de dados </a:t>
            </a:r>
            <a:r>
              <a:rPr lang="en-US" sz="1100" dirty="0" err="1">
                <a:solidFill>
                  <a:schemeClr val="accent1"/>
                </a:solidFill>
              </a:rPr>
              <a:t>para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que</a:t>
            </a:r>
            <a:r>
              <a:rPr lang="en-US" sz="1100" dirty="0">
                <a:solidFill>
                  <a:schemeClr val="accent1"/>
                </a:solidFill>
              </a:rPr>
              <a:t> o GAC </a:t>
            </a:r>
            <a:r>
              <a:rPr lang="en-US" sz="1100" dirty="0" err="1">
                <a:solidFill>
                  <a:schemeClr val="accent1"/>
                </a:solidFill>
              </a:rPr>
              <a:t>possa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priorizar</a:t>
            </a:r>
            <a:r>
              <a:rPr lang="en-US" sz="1100" dirty="0">
                <a:solidFill>
                  <a:schemeClr val="accent1"/>
                </a:solidFill>
              </a:rPr>
              <a:t> o </a:t>
            </a:r>
            <a:r>
              <a:rPr lang="en-US" sz="1100" dirty="0" err="1">
                <a:solidFill>
                  <a:schemeClr val="accent1"/>
                </a:solidFill>
              </a:rPr>
              <a:t>atendimento</a:t>
            </a:r>
            <a:r>
              <a:rPr lang="en-US" sz="1100" dirty="0">
                <a:solidFill>
                  <a:schemeClr val="accent1"/>
                </a:solidFill>
              </a:rPr>
              <a:t>. </a:t>
            </a:r>
            <a:r>
              <a:rPr lang="en-US" sz="1100" dirty="0" err="1">
                <a:solidFill>
                  <a:schemeClr val="accent1"/>
                </a:solidFill>
              </a:rPr>
              <a:t>Nesta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situação</a:t>
            </a:r>
            <a:r>
              <a:rPr lang="en-US" sz="1100" dirty="0">
                <a:solidFill>
                  <a:schemeClr val="accent1"/>
                </a:solidFill>
              </a:rPr>
              <a:t> o GAC </a:t>
            </a:r>
            <a:r>
              <a:rPr lang="en-US" sz="1100" dirty="0" err="1">
                <a:solidFill>
                  <a:schemeClr val="accent1"/>
                </a:solidFill>
              </a:rPr>
              <a:t>irá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ler</a:t>
            </a:r>
            <a:r>
              <a:rPr lang="en-US" sz="1100" dirty="0">
                <a:solidFill>
                  <a:schemeClr val="accent1"/>
                </a:solidFill>
              </a:rPr>
              <a:t> a </a:t>
            </a:r>
            <a:r>
              <a:rPr lang="en-US" sz="1100" dirty="0" err="1">
                <a:solidFill>
                  <a:schemeClr val="accent1"/>
                </a:solidFill>
              </a:rPr>
              <a:t>informação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na</a:t>
            </a:r>
            <a:r>
              <a:rPr lang="en-US" sz="1100" dirty="0">
                <a:solidFill>
                  <a:schemeClr val="accent1"/>
                </a:solidFill>
              </a:rPr>
              <a:t> BD do Asterisk e registrar </a:t>
            </a:r>
            <a:r>
              <a:rPr lang="en-US" sz="1100" dirty="0" err="1">
                <a:solidFill>
                  <a:schemeClr val="accent1"/>
                </a:solidFill>
              </a:rPr>
              <a:t>em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sua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fila</a:t>
            </a:r>
            <a:r>
              <a:rPr lang="en-US" sz="1100" dirty="0">
                <a:solidFill>
                  <a:schemeClr val="accent1"/>
                </a:solidFill>
              </a:rPr>
              <a:t> de </a:t>
            </a:r>
            <a:r>
              <a:rPr lang="en-US" sz="1100" dirty="0" err="1">
                <a:solidFill>
                  <a:schemeClr val="accent1"/>
                </a:solidFill>
              </a:rPr>
              <a:t>atendimento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para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que</a:t>
            </a:r>
            <a:r>
              <a:rPr lang="en-US" sz="1100" dirty="0">
                <a:solidFill>
                  <a:schemeClr val="accent1"/>
                </a:solidFill>
              </a:rPr>
              <a:t> um </a:t>
            </a:r>
            <a:r>
              <a:rPr lang="en-US" sz="1100" dirty="0" err="1">
                <a:solidFill>
                  <a:schemeClr val="accent1"/>
                </a:solidFill>
              </a:rPr>
              <a:t>operador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assuma</a:t>
            </a:r>
            <a:r>
              <a:rPr lang="en-US" sz="1100" dirty="0">
                <a:solidFill>
                  <a:schemeClr val="accent1"/>
                </a:solidFill>
              </a:rPr>
              <a:t> o </a:t>
            </a:r>
            <a:r>
              <a:rPr lang="en-US" sz="1100" dirty="0" err="1">
                <a:solidFill>
                  <a:schemeClr val="accent1"/>
                </a:solidFill>
              </a:rPr>
              <a:t>atendimento</a:t>
            </a:r>
            <a:r>
              <a:rPr lang="en-US" sz="1100" dirty="0">
                <a:solidFill>
                  <a:schemeClr val="accent1"/>
                </a:solidFill>
              </a:rPr>
              <a:t>. </a:t>
            </a:r>
            <a:endParaRPr lang="en-US" sz="1100" dirty="0" smtClean="0">
              <a:solidFill>
                <a:schemeClr val="accent1"/>
              </a:solidFill>
            </a:endParaRPr>
          </a:p>
          <a:p>
            <a:pPr marL="228600" indent="-228600">
              <a:buFontTx/>
              <a:buAutoNum type="alphaLcParenR"/>
            </a:pPr>
            <a:endParaRPr lang="en-US" sz="1100" dirty="0">
              <a:solidFill>
                <a:schemeClr val="accent1"/>
              </a:solidFill>
            </a:endParaRPr>
          </a:p>
          <a:p>
            <a:r>
              <a:rPr lang="en-US" sz="1100" dirty="0" smtClean="0">
                <a:solidFill>
                  <a:schemeClr val="accent1"/>
                </a:solidFill>
              </a:rPr>
              <a:t>No </a:t>
            </a:r>
            <a:r>
              <a:rPr lang="en-US" sz="1100" dirty="0" err="1" smtClean="0">
                <a:solidFill>
                  <a:schemeClr val="accent1"/>
                </a:solidFill>
              </a:rPr>
              <a:t>momento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o GAC </a:t>
            </a:r>
            <a:r>
              <a:rPr lang="en-US" sz="1100" dirty="0" err="1" smtClean="0">
                <a:solidFill>
                  <a:schemeClr val="accent1"/>
                </a:solidFill>
              </a:rPr>
              <a:t>definir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uma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determinada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chamada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sua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fila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deve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ser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encaminhada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um </a:t>
            </a:r>
            <a:r>
              <a:rPr lang="en-US" sz="1100" dirty="0" err="1" smtClean="0">
                <a:solidFill>
                  <a:schemeClr val="accent1"/>
                </a:solidFill>
              </a:rPr>
              <a:t>operador</a:t>
            </a:r>
            <a:r>
              <a:rPr lang="en-US" sz="1100" dirty="0" smtClean="0">
                <a:solidFill>
                  <a:schemeClr val="accent1"/>
                </a:solidFill>
              </a:rPr>
              <a:t> da Central, o IPBX Asterisk </a:t>
            </a:r>
            <a:r>
              <a:rPr lang="en-US" sz="1100" dirty="0" err="1" smtClean="0">
                <a:solidFill>
                  <a:schemeClr val="accent1"/>
                </a:solidFill>
              </a:rPr>
              <a:t>deve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ent</a:t>
            </a:r>
            <a:r>
              <a:rPr lang="en-US" sz="1100" dirty="0" err="1" smtClean="0">
                <a:solidFill>
                  <a:schemeClr val="accent1"/>
                </a:solidFill>
              </a:rPr>
              <a:t>ão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encaminhar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chamada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o </a:t>
            </a:r>
            <a:r>
              <a:rPr lang="en-US" sz="1100" dirty="0" err="1" smtClean="0">
                <a:solidFill>
                  <a:schemeClr val="accent1"/>
                </a:solidFill>
              </a:rPr>
              <a:t>ramal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correspondente</a:t>
            </a:r>
            <a:r>
              <a:rPr lang="en-US" sz="1100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3" name="Oval 12"/>
          <p:cNvSpPr/>
          <p:nvPr/>
        </p:nvSpPr>
        <p:spPr>
          <a:xfrm>
            <a:off x="153934" y="3895283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75855" y="387145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952" y="3881034"/>
            <a:ext cx="8443489" cy="430887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</a:rPr>
              <a:t>Assim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liga</a:t>
            </a:r>
            <a:r>
              <a:rPr lang="en-US" sz="1100" dirty="0" err="1" smtClean="0">
                <a:solidFill>
                  <a:schemeClr val="accent1"/>
                </a:solidFill>
              </a:rPr>
              <a:t>ção</a:t>
            </a:r>
            <a:r>
              <a:rPr lang="en-US" sz="1100" dirty="0" smtClean="0">
                <a:solidFill>
                  <a:schemeClr val="accent1"/>
                </a:solidFill>
              </a:rPr>
              <a:t> for </a:t>
            </a:r>
            <a:r>
              <a:rPr lang="en-US" sz="1100" dirty="0" err="1" smtClean="0">
                <a:solidFill>
                  <a:schemeClr val="accent1"/>
                </a:solidFill>
              </a:rPr>
              <a:t>transferida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o </a:t>
            </a:r>
            <a:r>
              <a:rPr lang="en-US" sz="1100" dirty="0" err="1" smtClean="0">
                <a:solidFill>
                  <a:schemeClr val="accent1"/>
                </a:solidFill>
              </a:rPr>
              <a:t>operador</a:t>
            </a:r>
            <a:r>
              <a:rPr lang="en-US" sz="1100" dirty="0" smtClean="0">
                <a:solidFill>
                  <a:schemeClr val="accent1"/>
                </a:solidFill>
              </a:rPr>
              <a:t> da Central, o GAC </a:t>
            </a:r>
            <a:r>
              <a:rPr lang="en-US" sz="1100" dirty="0" err="1" smtClean="0">
                <a:solidFill>
                  <a:schemeClr val="accent1"/>
                </a:solidFill>
              </a:rPr>
              <a:t>irá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também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exibir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tela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atendimento</a:t>
            </a:r>
            <a:r>
              <a:rPr lang="en-US" sz="1100" dirty="0" smtClean="0">
                <a:solidFill>
                  <a:schemeClr val="accent1"/>
                </a:solidFill>
              </a:rPr>
              <a:t> do </a:t>
            </a:r>
            <a:r>
              <a:rPr lang="en-US" sz="1100" dirty="0" err="1" smtClean="0">
                <a:solidFill>
                  <a:schemeClr val="accent1"/>
                </a:solidFill>
              </a:rPr>
              <a:t>cliente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efetuou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chamada</a:t>
            </a:r>
            <a:r>
              <a:rPr lang="en-US" sz="1100" dirty="0" smtClean="0">
                <a:solidFill>
                  <a:schemeClr val="accent1"/>
                </a:solidFill>
              </a:rPr>
              <a:t> (</a:t>
            </a:r>
            <a:r>
              <a:rPr lang="en-US" sz="1100" dirty="0" err="1" smtClean="0">
                <a:solidFill>
                  <a:schemeClr val="accent1"/>
                </a:solidFill>
              </a:rPr>
              <a:t>seja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por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envio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sinal</a:t>
            </a:r>
            <a:r>
              <a:rPr lang="en-US" sz="1100" dirty="0" smtClean="0">
                <a:solidFill>
                  <a:schemeClr val="accent1"/>
                </a:solidFill>
              </a:rPr>
              <a:t> DTMF, </a:t>
            </a:r>
            <a:r>
              <a:rPr lang="en-US" sz="1100" dirty="0" err="1" smtClean="0">
                <a:solidFill>
                  <a:schemeClr val="accent1"/>
                </a:solidFill>
              </a:rPr>
              <a:t>seja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por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chamada</a:t>
            </a:r>
            <a:r>
              <a:rPr lang="en-US" sz="1100" dirty="0" smtClean="0">
                <a:solidFill>
                  <a:schemeClr val="accent1"/>
                </a:solidFill>
              </a:rPr>
              <a:t> normal).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558" y="4508293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178479" y="448446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576" y="4494044"/>
            <a:ext cx="8443489" cy="600164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</a:rPr>
              <a:t>Nas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liga</a:t>
            </a:r>
            <a:r>
              <a:rPr lang="en-US" sz="1100" dirty="0" err="1" smtClean="0">
                <a:solidFill>
                  <a:schemeClr val="accent1"/>
                </a:solidFill>
              </a:rPr>
              <a:t>ções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provenientes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sinais</a:t>
            </a:r>
            <a:r>
              <a:rPr lang="en-US" sz="1100" dirty="0" smtClean="0">
                <a:solidFill>
                  <a:schemeClr val="accent1"/>
                </a:solidFill>
              </a:rPr>
              <a:t> DTMF (</a:t>
            </a:r>
            <a:r>
              <a:rPr lang="en-US" sz="1100" dirty="0" err="1" smtClean="0">
                <a:solidFill>
                  <a:schemeClr val="accent1"/>
                </a:solidFill>
              </a:rPr>
              <a:t>ou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qualquer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momento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achar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necessário</a:t>
            </a:r>
            <a:r>
              <a:rPr lang="en-US" sz="1100" dirty="0" smtClean="0">
                <a:solidFill>
                  <a:schemeClr val="accent1"/>
                </a:solidFill>
              </a:rPr>
              <a:t>) um </a:t>
            </a:r>
            <a:r>
              <a:rPr lang="en-US" sz="1100" dirty="0" err="1" smtClean="0">
                <a:solidFill>
                  <a:schemeClr val="accent1"/>
                </a:solidFill>
              </a:rPr>
              <a:t>operador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pode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cliecar</a:t>
            </a:r>
            <a:r>
              <a:rPr lang="en-US" sz="1100" dirty="0" smtClean="0">
                <a:solidFill>
                  <a:schemeClr val="accent1"/>
                </a:solidFill>
              </a:rPr>
              <a:t> no </a:t>
            </a:r>
            <a:r>
              <a:rPr lang="en-US" sz="1100" dirty="0" err="1" smtClean="0">
                <a:solidFill>
                  <a:schemeClr val="accent1"/>
                </a:solidFill>
              </a:rPr>
              <a:t>botão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acionamento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microfone</a:t>
            </a:r>
            <a:r>
              <a:rPr lang="en-US" sz="1100" dirty="0" smtClean="0">
                <a:solidFill>
                  <a:schemeClr val="accent1"/>
                </a:solidFill>
              </a:rPr>
              <a:t>/alto-</a:t>
            </a:r>
            <a:r>
              <a:rPr lang="en-US" sz="1100" dirty="0" err="1" smtClean="0">
                <a:solidFill>
                  <a:schemeClr val="accent1"/>
                </a:solidFill>
              </a:rPr>
              <a:t>falante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existente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unidade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comunicação</a:t>
            </a:r>
            <a:r>
              <a:rPr lang="en-US" sz="1100" dirty="0" smtClean="0">
                <a:solidFill>
                  <a:schemeClr val="accent1"/>
                </a:solidFill>
              </a:rPr>
              <a:t> do </a:t>
            </a:r>
            <a:r>
              <a:rPr lang="en-US" sz="1100" dirty="0" err="1" smtClean="0">
                <a:solidFill>
                  <a:schemeClr val="accent1"/>
                </a:solidFill>
              </a:rPr>
              <a:t>cliente</a:t>
            </a:r>
            <a:r>
              <a:rPr lang="en-US" sz="1100" dirty="0" smtClean="0">
                <a:solidFill>
                  <a:schemeClr val="accent1"/>
                </a:solidFill>
              </a:rPr>
              <a:t>. </a:t>
            </a:r>
            <a:r>
              <a:rPr lang="en-US" sz="1100" dirty="0" err="1" smtClean="0">
                <a:solidFill>
                  <a:schemeClr val="accent1"/>
                </a:solidFill>
              </a:rPr>
              <a:t>Neste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momento</a:t>
            </a:r>
            <a:r>
              <a:rPr lang="en-US" sz="1100" dirty="0" smtClean="0">
                <a:solidFill>
                  <a:schemeClr val="accent1"/>
                </a:solidFill>
              </a:rPr>
              <a:t>, o GAC </a:t>
            </a:r>
            <a:r>
              <a:rPr lang="en-US" sz="1100" dirty="0" err="1" smtClean="0">
                <a:solidFill>
                  <a:schemeClr val="accent1"/>
                </a:solidFill>
              </a:rPr>
              <a:t>pede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smtClean="0">
                <a:solidFill>
                  <a:schemeClr val="accent1"/>
                </a:solidFill>
              </a:rPr>
              <a:t>o </a:t>
            </a:r>
            <a:r>
              <a:rPr lang="en-US" sz="1100" dirty="0" smtClean="0">
                <a:solidFill>
                  <a:schemeClr val="accent1"/>
                </a:solidFill>
              </a:rPr>
              <a:t>IPBX </a:t>
            </a:r>
            <a:r>
              <a:rPr lang="en-US" sz="1100" dirty="0" smtClean="0">
                <a:solidFill>
                  <a:schemeClr val="accent1"/>
                </a:solidFill>
              </a:rPr>
              <a:t>Asterisk </a:t>
            </a:r>
            <a:r>
              <a:rPr lang="en-US" sz="1100" dirty="0" err="1" smtClean="0">
                <a:solidFill>
                  <a:schemeClr val="accent1"/>
                </a:solidFill>
              </a:rPr>
              <a:t>envie</a:t>
            </a:r>
            <a:r>
              <a:rPr lang="en-US" sz="1100" dirty="0" smtClean="0">
                <a:solidFill>
                  <a:schemeClr val="accent1"/>
                </a:solidFill>
              </a:rPr>
              <a:t> um </a:t>
            </a:r>
            <a:r>
              <a:rPr lang="en-US" sz="1100" dirty="0" err="1" smtClean="0">
                <a:solidFill>
                  <a:schemeClr val="accent1"/>
                </a:solidFill>
              </a:rPr>
              <a:t>sinal</a:t>
            </a:r>
            <a:r>
              <a:rPr lang="en-US" sz="1100" dirty="0" smtClean="0">
                <a:solidFill>
                  <a:schemeClr val="accent1"/>
                </a:solidFill>
              </a:rPr>
              <a:t> DTMF </a:t>
            </a:r>
            <a:r>
              <a:rPr lang="en-US" sz="1100" dirty="0" err="1" smtClean="0">
                <a:solidFill>
                  <a:schemeClr val="accent1"/>
                </a:solidFill>
              </a:rPr>
              <a:t>utilizando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mesma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linha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telefônica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ativa</a:t>
            </a:r>
            <a:r>
              <a:rPr lang="en-US" sz="1100" dirty="0" smtClean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19" name="Oval 18"/>
          <p:cNvSpPr/>
          <p:nvPr/>
        </p:nvSpPr>
        <p:spPr>
          <a:xfrm>
            <a:off x="146398" y="5288233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168319" y="5264405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6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416" y="5273984"/>
            <a:ext cx="8443489" cy="600164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Durante o </a:t>
            </a:r>
            <a:r>
              <a:rPr lang="en-US" sz="1100" dirty="0" err="1" smtClean="0">
                <a:solidFill>
                  <a:schemeClr val="accent1"/>
                </a:solidFill>
              </a:rPr>
              <a:t>atendimento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ao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cliente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smtClean="0">
                <a:solidFill>
                  <a:schemeClr val="accent1"/>
                </a:solidFill>
              </a:rPr>
              <a:t>o </a:t>
            </a:r>
            <a:r>
              <a:rPr lang="en-US" sz="1100" dirty="0" err="1" smtClean="0">
                <a:solidFill>
                  <a:schemeClr val="accent1"/>
                </a:solidFill>
              </a:rPr>
              <a:t>operador</a:t>
            </a:r>
            <a:r>
              <a:rPr lang="en-US" sz="1100" dirty="0" smtClean="0">
                <a:solidFill>
                  <a:schemeClr val="accent1"/>
                </a:solidFill>
              </a:rPr>
              <a:t> da Central </a:t>
            </a:r>
            <a:r>
              <a:rPr lang="en-US" sz="1100" dirty="0" err="1" smtClean="0">
                <a:solidFill>
                  <a:schemeClr val="accent1"/>
                </a:solidFill>
              </a:rPr>
              <a:t>pode</a:t>
            </a:r>
            <a:r>
              <a:rPr lang="en-US" sz="1100" dirty="0" smtClean="0">
                <a:solidFill>
                  <a:schemeClr val="accent1"/>
                </a:solidFill>
              </a:rPr>
              <a:t>, a </a:t>
            </a:r>
            <a:r>
              <a:rPr lang="en-US" sz="1100" dirty="0" err="1" smtClean="0">
                <a:solidFill>
                  <a:schemeClr val="accent1"/>
                </a:solidFill>
              </a:rPr>
              <a:t>qualquer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momento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pedir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novas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chamadas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sem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o </a:t>
            </a:r>
            <a:r>
              <a:rPr lang="en-US" sz="1100" dirty="0" err="1" smtClean="0">
                <a:solidFill>
                  <a:schemeClr val="accent1"/>
                </a:solidFill>
              </a:rPr>
              <a:t>contato</a:t>
            </a:r>
            <a:r>
              <a:rPr lang="en-US" sz="1100" dirty="0" smtClean="0">
                <a:solidFill>
                  <a:schemeClr val="accent1"/>
                </a:solidFill>
              </a:rPr>
              <a:t> com o </a:t>
            </a:r>
            <a:r>
              <a:rPr lang="en-US" sz="1100" dirty="0" err="1" smtClean="0">
                <a:solidFill>
                  <a:schemeClr val="accent1"/>
                </a:solidFill>
              </a:rPr>
              <a:t>cliente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seja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perdido</a:t>
            </a:r>
            <a:r>
              <a:rPr lang="en-US" sz="1100" dirty="0" smtClean="0">
                <a:solidFill>
                  <a:schemeClr val="accent1"/>
                </a:solidFill>
              </a:rPr>
              <a:t>. </a:t>
            </a:r>
            <a:r>
              <a:rPr lang="en-US" sz="1100" dirty="0" err="1" smtClean="0">
                <a:solidFill>
                  <a:schemeClr val="accent1"/>
                </a:solidFill>
              </a:rPr>
              <a:t>Deve</a:t>
            </a:r>
            <a:r>
              <a:rPr lang="en-US" sz="1100" dirty="0" smtClean="0">
                <a:solidFill>
                  <a:schemeClr val="accent1"/>
                </a:solidFill>
              </a:rPr>
              <a:t>-se </a:t>
            </a:r>
            <a:r>
              <a:rPr lang="en-US" sz="1100" dirty="0" err="1" smtClean="0">
                <a:solidFill>
                  <a:schemeClr val="accent1"/>
                </a:solidFill>
              </a:rPr>
              <a:t>prever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colocação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chamadas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espera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sua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retomada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acionamento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conferência</a:t>
            </a:r>
            <a:r>
              <a:rPr lang="en-US" sz="1100" dirty="0" smtClean="0">
                <a:solidFill>
                  <a:schemeClr val="accent1"/>
                </a:solidFill>
              </a:rPr>
              <a:t> entre </a:t>
            </a:r>
            <a:r>
              <a:rPr lang="en-US" sz="1100" dirty="0" err="1" smtClean="0">
                <a:solidFill>
                  <a:schemeClr val="accent1"/>
                </a:solidFill>
              </a:rPr>
              <a:t>contatos</a:t>
            </a:r>
            <a:r>
              <a:rPr lang="en-US" sz="1100" dirty="0" smtClean="0">
                <a:solidFill>
                  <a:schemeClr val="accent1"/>
                </a:solidFill>
              </a:rPr>
              <a:t> e </a:t>
            </a:r>
            <a:r>
              <a:rPr lang="en-US" sz="1100" dirty="0" err="1" smtClean="0">
                <a:solidFill>
                  <a:schemeClr val="accent1"/>
                </a:solidFill>
              </a:rPr>
              <a:t>envio</a:t>
            </a:r>
            <a:r>
              <a:rPr lang="en-US" sz="1100" dirty="0" smtClean="0">
                <a:solidFill>
                  <a:schemeClr val="accent1"/>
                </a:solidFill>
              </a:rPr>
              <a:t> de SMSs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celulares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cadastrados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na</a:t>
            </a:r>
            <a:r>
              <a:rPr lang="en-US" sz="1100" dirty="0" smtClean="0">
                <a:solidFill>
                  <a:schemeClr val="accent1"/>
                </a:solidFill>
              </a:rPr>
              <a:t> BD do GAC.</a:t>
            </a:r>
          </a:p>
        </p:txBody>
      </p:sp>
      <p:sp>
        <p:nvSpPr>
          <p:cNvPr id="22" name="Oval 21"/>
          <p:cNvSpPr/>
          <p:nvPr/>
        </p:nvSpPr>
        <p:spPr>
          <a:xfrm>
            <a:off x="117217" y="6099034"/>
            <a:ext cx="284018" cy="249423"/>
          </a:xfrm>
          <a:prstGeom prst="ellipse">
            <a:avLst/>
          </a:prstGeom>
          <a:ln w="1905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139138" y="607520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5553" y="6076668"/>
            <a:ext cx="8443489" cy="769441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A </a:t>
            </a:r>
            <a:r>
              <a:rPr lang="en-US" sz="1100" dirty="0" err="1" smtClean="0">
                <a:solidFill>
                  <a:schemeClr val="accent1"/>
                </a:solidFill>
              </a:rPr>
              <a:t>qualquer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momento</a:t>
            </a:r>
            <a:r>
              <a:rPr lang="en-US" sz="1100" dirty="0" smtClean="0">
                <a:solidFill>
                  <a:schemeClr val="accent1"/>
                </a:solidFill>
              </a:rPr>
              <a:t>, o GAC </a:t>
            </a:r>
            <a:r>
              <a:rPr lang="en-US" sz="1100" dirty="0" err="1" smtClean="0">
                <a:solidFill>
                  <a:schemeClr val="accent1"/>
                </a:solidFill>
              </a:rPr>
              <a:t>pode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incluir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sua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fila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atendimento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pedidos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chamadas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car</a:t>
            </a:r>
            <a:r>
              <a:rPr lang="en-US" sz="1100" dirty="0" err="1" smtClean="0">
                <a:solidFill>
                  <a:schemeClr val="accent1"/>
                </a:solidFill>
              </a:rPr>
              <a:t>áter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preventivo</a:t>
            </a:r>
            <a:r>
              <a:rPr lang="en-US" sz="1100" dirty="0" smtClean="0">
                <a:solidFill>
                  <a:schemeClr val="accent1"/>
                </a:solidFill>
              </a:rPr>
              <a:t> (</a:t>
            </a:r>
            <a:r>
              <a:rPr lang="en-US" sz="1100" dirty="0" err="1" smtClean="0">
                <a:solidFill>
                  <a:schemeClr val="accent1"/>
                </a:solidFill>
              </a:rPr>
              <a:t>confirmação</a:t>
            </a:r>
            <a:r>
              <a:rPr lang="en-US" sz="1100" dirty="0" smtClean="0">
                <a:solidFill>
                  <a:schemeClr val="accent1"/>
                </a:solidFill>
              </a:rPr>
              <a:t> de dados </a:t>
            </a:r>
            <a:r>
              <a:rPr lang="en-US" sz="1100" dirty="0" err="1" smtClean="0">
                <a:solidFill>
                  <a:schemeClr val="accent1"/>
                </a:solidFill>
              </a:rPr>
              <a:t>cadastrais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lembretes</a:t>
            </a:r>
            <a:r>
              <a:rPr lang="en-US" sz="1100" dirty="0" smtClean="0">
                <a:solidFill>
                  <a:schemeClr val="accent1"/>
                </a:solidFill>
              </a:rPr>
              <a:t> de </a:t>
            </a:r>
            <a:r>
              <a:rPr lang="en-US" sz="1100" dirty="0" err="1" smtClean="0">
                <a:solidFill>
                  <a:schemeClr val="accent1"/>
                </a:solidFill>
              </a:rPr>
              <a:t>situações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importantes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etc</a:t>
            </a:r>
            <a:r>
              <a:rPr lang="en-US" sz="1100" dirty="0" smtClean="0">
                <a:solidFill>
                  <a:schemeClr val="accent1"/>
                </a:solidFill>
              </a:rPr>
              <a:t>). </a:t>
            </a:r>
            <a:r>
              <a:rPr lang="en-US" sz="1100" dirty="0" err="1" smtClean="0">
                <a:solidFill>
                  <a:schemeClr val="accent1"/>
                </a:solidFill>
              </a:rPr>
              <a:t>Nestes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casos</a:t>
            </a:r>
            <a:r>
              <a:rPr lang="en-US" sz="1100" dirty="0" smtClean="0">
                <a:solidFill>
                  <a:schemeClr val="accent1"/>
                </a:solidFill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</a:rPr>
              <a:t>assim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esta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chamada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por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priorizada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atendimento</a:t>
            </a:r>
            <a:r>
              <a:rPr lang="en-US" sz="1100" dirty="0" smtClean="0">
                <a:solidFill>
                  <a:schemeClr val="accent1"/>
                </a:solidFill>
              </a:rPr>
              <a:t>, o GAC </a:t>
            </a:r>
            <a:r>
              <a:rPr lang="en-US" sz="1100" dirty="0" err="1" smtClean="0">
                <a:solidFill>
                  <a:schemeClr val="accent1"/>
                </a:solidFill>
              </a:rPr>
              <a:t>irá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solicitar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ligação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</a:rPr>
              <a:t> o IPBX Asterisk, </a:t>
            </a:r>
            <a:r>
              <a:rPr lang="en-US" sz="1100" dirty="0" err="1" smtClean="0">
                <a:solidFill>
                  <a:schemeClr val="accent1"/>
                </a:solidFill>
              </a:rPr>
              <a:t>que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deve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então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repassar</a:t>
            </a:r>
            <a:r>
              <a:rPr lang="en-US" sz="1100" dirty="0" smtClean="0">
                <a:solidFill>
                  <a:schemeClr val="accent1"/>
                </a:solidFill>
              </a:rPr>
              <a:t> a um dos </a:t>
            </a:r>
            <a:r>
              <a:rPr lang="en-US" sz="1100" dirty="0" err="1" smtClean="0">
                <a:solidFill>
                  <a:schemeClr val="accent1"/>
                </a:solidFill>
              </a:rPr>
              <a:t>operadores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livres</a:t>
            </a:r>
            <a:r>
              <a:rPr lang="en-US" sz="1100" dirty="0" smtClean="0">
                <a:solidFill>
                  <a:schemeClr val="accent1"/>
                </a:solidFill>
              </a:rPr>
              <a:t>. </a:t>
            </a:r>
            <a:r>
              <a:rPr lang="en-US" sz="1100" dirty="0" err="1" smtClean="0">
                <a:solidFill>
                  <a:schemeClr val="accent1"/>
                </a:solidFill>
              </a:rPr>
              <a:t>Ao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mesmo</a:t>
            </a:r>
            <a:r>
              <a:rPr lang="en-US" sz="1100" dirty="0" smtClean="0">
                <a:solidFill>
                  <a:schemeClr val="accent1"/>
                </a:solidFill>
              </a:rPr>
              <a:t> tempo o GAC </a:t>
            </a:r>
            <a:r>
              <a:rPr lang="en-US" sz="1100" dirty="0" err="1" smtClean="0">
                <a:solidFill>
                  <a:schemeClr val="accent1"/>
                </a:solidFill>
              </a:rPr>
              <a:t>exibirá</a:t>
            </a:r>
            <a:r>
              <a:rPr lang="en-US" sz="1100" dirty="0" smtClean="0">
                <a:solidFill>
                  <a:schemeClr val="accent1"/>
                </a:solidFill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</a:rPr>
              <a:t>tela</a:t>
            </a:r>
            <a:r>
              <a:rPr lang="en-US" sz="1100" dirty="0" smtClean="0">
                <a:solidFill>
                  <a:schemeClr val="accent1"/>
                </a:solidFill>
              </a:rPr>
              <a:t> com </a:t>
            </a:r>
            <a:r>
              <a:rPr lang="en-US" sz="1100" dirty="0" err="1" smtClean="0">
                <a:solidFill>
                  <a:schemeClr val="accent1"/>
                </a:solidFill>
              </a:rPr>
              <a:t>os</a:t>
            </a:r>
            <a:r>
              <a:rPr lang="en-US" sz="1100" dirty="0" smtClean="0">
                <a:solidFill>
                  <a:schemeClr val="accent1"/>
                </a:solidFill>
              </a:rPr>
              <a:t> dados do </a:t>
            </a:r>
            <a:r>
              <a:rPr lang="en-US" sz="1100" dirty="0" err="1" smtClean="0">
                <a:solidFill>
                  <a:schemeClr val="accent1"/>
                </a:solidFill>
              </a:rPr>
              <a:t>cliente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correspondente</a:t>
            </a:r>
            <a:r>
              <a:rPr lang="en-US" sz="1100" dirty="0" smtClean="0">
                <a:solidFill>
                  <a:schemeClr val="accent1"/>
                </a:solidFill>
              </a:rPr>
              <a:t>.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1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650</Words>
  <Application>Microsoft Macintosh PowerPoint</Application>
  <PresentationFormat>On-screen Show (4:3)</PresentationFormat>
  <Paragraphs>69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Ricardo Vaggione</dc:creator>
  <cp:lastModifiedBy>Paulo Ricardo Vaggione</cp:lastModifiedBy>
  <cp:revision>20</cp:revision>
  <dcterms:created xsi:type="dcterms:W3CDTF">2012-10-11T20:26:48Z</dcterms:created>
  <dcterms:modified xsi:type="dcterms:W3CDTF">2012-10-14T17:52:35Z</dcterms:modified>
</cp:coreProperties>
</file>