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AFF-E71B-4CC1-999A-7DEAD0311178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934F-E391-4E53-93F2-60CA9658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7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AFF-E71B-4CC1-999A-7DEAD0311178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934F-E391-4E53-93F2-60CA9658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3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AFF-E71B-4CC1-999A-7DEAD0311178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934F-E391-4E53-93F2-60CA9658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AFF-E71B-4CC1-999A-7DEAD0311178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934F-E391-4E53-93F2-60CA9658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9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AFF-E71B-4CC1-999A-7DEAD0311178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934F-E391-4E53-93F2-60CA9658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5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AFF-E71B-4CC1-999A-7DEAD0311178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934F-E391-4E53-93F2-60CA9658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AFF-E71B-4CC1-999A-7DEAD0311178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934F-E391-4E53-93F2-60CA9658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0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AFF-E71B-4CC1-999A-7DEAD0311178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934F-E391-4E53-93F2-60CA9658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AFF-E71B-4CC1-999A-7DEAD0311178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934F-E391-4E53-93F2-60CA9658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5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AFF-E71B-4CC1-999A-7DEAD0311178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934F-E391-4E53-93F2-60CA9658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1AFF-E71B-4CC1-999A-7DEAD0311178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934F-E391-4E53-93F2-60CA9658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6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1AFF-E71B-4CC1-999A-7DEAD0311178}" type="datetimeFigureOut">
              <a:rPr lang="en-US" smtClean="0"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3934F-E391-4E53-93F2-60CA9658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4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9" Type="http://schemas.openxmlformats.org/officeDocument/2006/relationships/image" Target="../media/image38.jpeg"/><Relationship Id="rId21" Type="http://schemas.openxmlformats.org/officeDocument/2006/relationships/image" Target="../media/image20.jpeg"/><Relationship Id="rId34" Type="http://schemas.openxmlformats.org/officeDocument/2006/relationships/image" Target="../media/image33.jpeg"/><Relationship Id="rId42" Type="http://schemas.openxmlformats.org/officeDocument/2006/relationships/image" Target="../media/image41.jpeg"/><Relationship Id="rId47" Type="http://schemas.openxmlformats.org/officeDocument/2006/relationships/image" Target="../media/image46.jpeg"/><Relationship Id="rId50" Type="http://schemas.openxmlformats.org/officeDocument/2006/relationships/image" Target="../media/image49.jpeg"/><Relationship Id="rId55" Type="http://schemas.openxmlformats.org/officeDocument/2006/relationships/image" Target="../media/image54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33" Type="http://schemas.openxmlformats.org/officeDocument/2006/relationships/image" Target="../media/image32.jpeg"/><Relationship Id="rId38" Type="http://schemas.openxmlformats.org/officeDocument/2006/relationships/image" Target="../media/image37.jpeg"/><Relationship Id="rId46" Type="http://schemas.openxmlformats.org/officeDocument/2006/relationships/image" Target="../media/image45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29" Type="http://schemas.openxmlformats.org/officeDocument/2006/relationships/image" Target="../media/image28.jpeg"/><Relationship Id="rId41" Type="http://schemas.openxmlformats.org/officeDocument/2006/relationships/image" Target="../media/image40.jpeg"/><Relationship Id="rId54" Type="http://schemas.openxmlformats.org/officeDocument/2006/relationships/image" Target="../media/image5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32" Type="http://schemas.openxmlformats.org/officeDocument/2006/relationships/image" Target="../media/image31.jpeg"/><Relationship Id="rId37" Type="http://schemas.openxmlformats.org/officeDocument/2006/relationships/image" Target="../media/image36.jpeg"/><Relationship Id="rId40" Type="http://schemas.openxmlformats.org/officeDocument/2006/relationships/image" Target="../media/image39.jpeg"/><Relationship Id="rId45" Type="http://schemas.openxmlformats.org/officeDocument/2006/relationships/image" Target="../media/image44.jpeg"/><Relationship Id="rId53" Type="http://schemas.openxmlformats.org/officeDocument/2006/relationships/image" Target="../media/image52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36" Type="http://schemas.openxmlformats.org/officeDocument/2006/relationships/image" Target="../media/image35.jpeg"/><Relationship Id="rId49" Type="http://schemas.openxmlformats.org/officeDocument/2006/relationships/image" Target="../media/image48.jpeg"/><Relationship Id="rId57" Type="http://schemas.openxmlformats.org/officeDocument/2006/relationships/image" Target="../media/image56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31" Type="http://schemas.openxmlformats.org/officeDocument/2006/relationships/image" Target="../media/image30.jpeg"/><Relationship Id="rId44" Type="http://schemas.openxmlformats.org/officeDocument/2006/relationships/image" Target="../media/image43.jpeg"/><Relationship Id="rId52" Type="http://schemas.openxmlformats.org/officeDocument/2006/relationships/image" Target="../media/image51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Relationship Id="rId30" Type="http://schemas.openxmlformats.org/officeDocument/2006/relationships/image" Target="../media/image29.jpeg"/><Relationship Id="rId35" Type="http://schemas.openxmlformats.org/officeDocument/2006/relationships/image" Target="../media/image34.jpeg"/><Relationship Id="rId43" Type="http://schemas.openxmlformats.org/officeDocument/2006/relationships/image" Target="../media/image42.jpeg"/><Relationship Id="rId48" Type="http://schemas.openxmlformats.org/officeDocument/2006/relationships/image" Target="../media/image47.jpeg"/><Relationship Id="rId56" Type="http://schemas.openxmlformats.org/officeDocument/2006/relationships/image" Target="../media/image55.png"/><Relationship Id="rId8" Type="http://schemas.openxmlformats.org/officeDocument/2006/relationships/image" Target="../media/image7.jpeg"/><Relationship Id="rId51" Type="http://schemas.openxmlformats.org/officeDocument/2006/relationships/image" Target="../media/image50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22" y="3360816"/>
            <a:ext cx="382115" cy="255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28" y="3926088"/>
            <a:ext cx="382115" cy="255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151" y="4060910"/>
            <a:ext cx="399904" cy="267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139" y="4112158"/>
            <a:ext cx="442428" cy="295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12" y="4167258"/>
            <a:ext cx="402189" cy="268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067" y="3853415"/>
            <a:ext cx="439071" cy="2932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393" y="3944987"/>
            <a:ext cx="358328" cy="23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383" y="4624834"/>
            <a:ext cx="510473" cy="3408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219" y="4634660"/>
            <a:ext cx="573109" cy="382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31" y="4610015"/>
            <a:ext cx="496001" cy="3312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837" y="4321935"/>
            <a:ext cx="446587" cy="298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223" y="4358787"/>
            <a:ext cx="529472" cy="3535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873" y="4388779"/>
            <a:ext cx="433925" cy="2897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094" y="3549496"/>
            <a:ext cx="358328" cy="2392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367" y="3046799"/>
            <a:ext cx="378573" cy="2528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417" y="3612919"/>
            <a:ext cx="356291" cy="2379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040" y="3335996"/>
            <a:ext cx="334307" cy="2232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433" y="3367236"/>
            <a:ext cx="356291" cy="2379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17" y="3554841"/>
            <a:ext cx="465703" cy="3109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725" y="3764863"/>
            <a:ext cx="358328" cy="2392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25" y="3283447"/>
            <a:ext cx="420913" cy="2810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229" y="3811067"/>
            <a:ext cx="356291" cy="2379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703" y="2714816"/>
            <a:ext cx="296399" cy="1979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67" y="2641762"/>
            <a:ext cx="282580" cy="1845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61" y="2762679"/>
            <a:ext cx="332681" cy="2221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728" y="2503425"/>
            <a:ext cx="257323" cy="17183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21" y="2519630"/>
            <a:ext cx="321292" cy="2145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07" y="3113137"/>
            <a:ext cx="334307" cy="2232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039" y="3173203"/>
            <a:ext cx="320184" cy="21381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73" y="2915452"/>
            <a:ext cx="305473" cy="2039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5346">
            <a:off x="10550481" y="2805610"/>
            <a:ext cx="312760" cy="2088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721" y="2972708"/>
            <a:ext cx="366719" cy="2448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888" y="2052948"/>
            <a:ext cx="248196" cy="16574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867" y="2116921"/>
            <a:ext cx="248196" cy="16574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87" y="1935626"/>
            <a:ext cx="282199" cy="18845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664" y="1885476"/>
            <a:ext cx="248196" cy="16574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533" y="1934600"/>
            <a:ext cx="248196" cy="16574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958" y="1723432"/>
            <a:ext cx="282199" cy="18845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34" y="2407282"/>
            <a:ext cx="291753" cy="19483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355" y="2306977"/>
            <a:ext cx="313451" cy="20932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67" y="2249896"/>
            <a:ext cx="248196" cy="16574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87" y="2321028"/>
            <a:ext cx="235115" cy="1570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37" y="2114551"/>
            <a:ext cx="282199" cy="18845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304" y="1650064"/>
            <a:ext cx="248196" cy="16574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671" y="1541409"/>
            <a:ext cx="265951" cy="1776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994" y="1452624"/>
            <a:ext cx="250352" cy="16718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059" y="1394232"/>
            <a:ext cx="195908" cy="12788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615" y="1254711"/>
            <a:ext cx="204701" cy="13669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541" y="1106372"/>
            <a:ext cx="180264" cy="12038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12" y="4656089"/>
            <a:ext cx="451395" cy="30143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036" y="4661484"/>
            <a:ext cx="451395" cy="30143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09" y="4363013"/>
            <a:ext cx="437779" cy="29234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37" y="4448058"/>
            <a:ext cx="437779" cy="29234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27" y="4369529"/>
            <a:ext cx="437779" cy="29234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38" y="4137003"/>
            <a:ext cx="437779" cy="29234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413" y="4224840"/>
            <a:ext cx="437779" cy="29234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17" y="4078664"/>
            <a:ext cx="437779" cy="29234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343" y="992894"/>
            <a:ext cx="149008" cy="9950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23" y="980771"/>
            <a:ext cx="149008" cy="9950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965" y="987311"/>
            <a:ext cx="149008" cy="9950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987" y="973884"/>
            <a:ext cx="149008" cy="9950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50" y="980116"/>
            <a:ext cx="149008" cy="9950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307" y="980116"/>
            <a:ext cx="149008" cy="9950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70" y="4010683"/>
            <a:ext cx="382115" cy="25517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097" y="1772185"/>
            <a:ext cx="248196" cy="165744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2" y="1603458"/>
            <a:ext cx="236432" cy="157888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727" y="1426768"/>
            <a:ext cx="236432" cy="157888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946" y="1296847"/>
            <a:ext cx="207257" cy="13840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629" y="1071073"/>
            <a:ext cx="220867" cy="147493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109" y="1178129"/>
            <a:ext cx="207257" cy="13840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234" y="1225081"/>
            <a:ext cx="207257" cy="138405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94" y="1075572"/>
            <a:ext cx="166543" cy="11121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155" y="3861681"/>
            <a:ext cx="361907" cy="241679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64" y="3736338"/>
            <a:ext cx="382115" cy="255173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01" y="3772603"/>
            <a:ext cx="382115" cy="255173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38" y="3687110"/>
            <a:ext cx="310528" cy="207368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04" y="3559742"/>
            <a:ext cx="382115" cy="255173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45" y="2409026"/>
            <a:ext cx="342209" cy="228525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56" y="2602114"/>
            <a:ext cx="318889" cy="212952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01" y="2225111"/>
            <a:ext cx="300257" cy="200509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304" y="1867042"/>
            <a:ext cx="293971" cy="196312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033" y="2051223"/>
            <a:ext cx="283336" cy="189209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341" y="1348879"/>
            <a:ext cx="255475" cy="170604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89" y="1534710"/>
            <a:ext cx="256451" cy="171256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15" y="1687984"/>
            <a:ext cx="312061" cy="208392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62" y="1234106"/>
            <a:ext cx="214749" cy="143408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114" y="1095064"/>
            <a:ext cx="188225" cy="125696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244" y="3360816"/>
            <a:ext cx="382115" cy="255173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641" y="3582907"/>
            <a:ext cx="382115" cy="255173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5" y="2942809"/>
            <a:ext cx="370231" cy="247237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44" y="3136334"/>
            <a:ext cx="355427" cy="237351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46" y="2288623"/>
            <a:ext cx="342209" cy="22852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21" y="2722231"/>
            <a:ext cx="338519" cy="22606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46" y="2525258"/>
            <a:ext cx="318889" cy="21295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18" y="2106910"/>
            <a:ext cx="277437" cy="185271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44" y="1696692"/>
            <a:ext cx="293971" cy="196312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10" y="1902193"/>
            <a:ext cx="283336" cy="189209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83" y="1353469"/>
            <a:ext cx="256451" cy="171256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896" y="1489438"/>
            <a:ext cx="312061" cy="208392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308" y="1190466"/>
            <a:ext cx="214749" cy="143408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692" y="1070025"/>
            <a:ext cx="188225" cy="125696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31" y="4689834"/>
            <a:ext cx="451395" cy="301439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97" y="3450546"/>
            <a:ext cx="382115" cy="255173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869" y="2975250"/>
            <a:ext cx="370231" cy="247237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80" y="3213168"/>
            <a:ext cx="355427" cy="237351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76" y="2285271"/>
            <a:ext cx="342209" cy="228525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341" y="2717938"/>
            <a:ext cx="338519" cy="22606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34" y="2505958"/>
            <a:ext cx="318889" cy="212952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43" y="2101038"/>
            <a:ext cx="277437" cy="185271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116" y="1711598"/>
            <a:ext cx="293971" cy="196312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334" y="1898963"/>
            <a:ext cx="283336" cy="189209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648" y="1381294"/>
            <a:ext cx="256451" cy="171256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414" y="1523688"/>
            <a:ext cx="312061" cy="208392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90" y="1237156"/>
            <a:ext cx="214749" cy="143408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85" y="1070017"/>
            <a:ext cx="188225" cy="125696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10703512" y="1170485"/>
            <a:ext cx="234739" cy="362565"/>
            <a:chOff x="1618331" y="2374218"/>
            <a:chExt cx="548640" cy="894186"/>
          </a:xfrm>
        </p:grpSpPr>
        <p:sp>
          <p:nvSpPr>
            <p:cNvPr id="187" name="Isosceles Triangle 186"/>
            <p:cNvSpPr/>
            <p:nvPr/>
          </p:nvSpPr>
          <p:spPr>
            <a:xfrm rot="10800000">
              <a:off x="1660094" y="2793268"/>
              <a:ext cx="464926" cy="475136"/>
            </a:xfrm>
            <a:prstGeom prst="triangle">
              <a:avLst>
                <a:gd name="adj" fmla="val 5204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88" name="Donut 187"/>
            <p:cNvSpPr/>
            <p:nvPr/>
          </p:nvSpPr>
          <p:spPr>
            <a:xfrm>
              <a:off x="1618331" y="2374218"/>
              <a:ext cx="548640" cy="548640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8873067" y="4130025"/>
            <a:ext cx="344283" cy="531763"/>
            <a:chOff x="1618331" y="2374218"/>
            <a:chExt cx="548640" cy="894186"/>
          </a:xfrm>
        </p:grpSpPr>
        <p:sp>
          <p:nvSpPr>
            <p:cNvPr id="190" name="Isosceles Triangle 189"/>
            <p:cNvSpPr/>
            <p:nvPr/>
          </p:nvSpPr>
          <p:spPr>
            <a:xfrm rot="10800000">
              <a:off x="1660094" y="2793268"/>
              <a:ext cx="464926" cy="475136"/>
            </a:xfrm>
            <a:prstGeom prst="triangle">
              <a:avLst>
                <a:gd name="adj" fmla="val 5204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91" name="Donut 190"/>
            <p:cNvSpPr/>
            <p:nvPr/>
          </p:nvSpPr>
          <p:spPr>
            <a:xfrm>
              <a:off x="1618331" y="2374218"/>
              <a:ext cx="548640" cy="548640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9511174" y="3116474"/>
            <a:ext cx="312984" cy="483420"/>
            <a:chOff x="1618331" y="2374218"/>
            <a:chExt cx="548640" cy="894186"/>
          </a:xfrm>
        </p:grpSpPr>
        <p:sp>
          <p:nvSpPr>
            <p:cNvPr id="193" name="Isosceles Triangle 192"/>
            <p:cNvSpPr/>
            <p:nvPr/>
          </p:nvSpPr>
          <p:spPr>
            <a:xfrm rot="10800000">
              <a:off x="1660094" y="2793268"/>
              <a:ext cx="464926" cy="475136"/>
            </a:xfrm>
            <a:prstGeom prst="triangle">
              <a:avLst>
                <a:gd name="adj" fmla="val 5204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94" name="Donut 193"/>
            <p:cNvSpPr/>
            <p:nvPr/>
          </p:nvSpPr>
          <p:spPr>
            <a:xfrm>
              <a:off x="1618331" y="2374218"/>
              <a:ext cx="548640" cy="548640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239699" y="1919604"/>
            <a:ext cx="273861" cy="422993"/>
            <a:chOff x="1618331" y="2374218"/>
            <a:chExt cx="548640" cy="894186"/>
          </a:xfrm>
        </p:grpSpPr>
        <p:sp>
          <p:nvSpPr>
            <p:cNvPr id="196" name="Isosceles Triangle 195"/>
            <p:cNvSpPr/>
            <p:nvPr/>
          </p:nvSpPr>
          <p:spPr>
            <a:xfrm rot="10800000">
              <a:off x="1660094" y="2793268"/>
              <a:ext cx="464926" cy="475136"/>
            </a:xfrm>
            <a:prstGeom prst="triangle">
              <a:avLst>
                <a:gd name="adj" fmla="val 5204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97" name="Donut 196"/>
            <p:cNvSpPr/>
            <p:nvPr/>
          </p:nvSpPr>
          <p:spPr>
            <a:xfrm>
              <a:off x="1618331" y="2374218"/>
              <a:ext cx="548640" cy="548640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201" name="Straight Connector 200"/>
          <p:cNvCxnSpPr/>
          <p:nvPr/>
        </p:nvCxnSpPr>
        <p:spPr>
          <a:xfrm>
            <a:off x="9686334" y="961969"/>
            <a:ext cx="1910185" cy="181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0690876" y="11389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10244113" y="19056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9534999" y="3113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8907234" y="41347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0447775" y="992894"/>
            <a:ext cx="1148744" cy="4009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4" name="Picture 213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6197502" y="3619367"/>
            <a:ext cx="1572004" cy="1163372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7395848" y="5012831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Mobile (M-</a:t>
            </a:r>
            <a:r>
              <a:rPr lang="en-US" sz="2400" dirty="0" err="1"/>
              <a:t>FLoX</a:t>
            </a:r>
            <a:r>
              <a:rPr lang="en-US" sz="2400" dirty="0"/>
              <a:t>)</a:t>
            </a:r>
          </a:p>
        </p:txBody>
      </p:sp>
      <p:pic>
        <p:nvPicPr>
          <p:cNvPr id="271" name="Picture 27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708" y="2844643"/>
            <a:ext cx="318889" cy="212952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209" y="3053541"/>
            <a:ext cx="384346" cy="256664"/>
          </a:xfrm>
          <a:prstGeom prst="rect">
            <a:avLst/>
          </a:prstGeom>
        </p:spPr>
      </p:pic>
      <p:cxnSp>
        <p:nvCxnSpPr>
          <p:cNvPr id="165" name="Straight Connector 164"/>
          <p:cNvCxnSpPr/>
          <p:nvPr/>
        </p:nvCxnSpPr>
        <p:spPr>
          <a:xfrm>
            <a:off x="5660883" y="4984850"/>
            <a:ext cx="4800690" cy="5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5673780" y="961313"/>
            <a:ext cx="4038654" cy="4035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49472" y="5602018"/>
            <a:ext cx="1141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Fig1. Measurement setup. A – side view of mobile system, with fiber optic height and estimated IFOV. B – two-device measurement protocol. A reference device is fixed on a permanent position tracking daily SIF, the mobile system measures SIF at locations along transects. Minimum measurement time at location is 5 minutes.   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9941375" y="4369529"/>
            <a:ext cx="2147633" cy="2366812"/>
          </a:xfrm>
          <a:prstGeom prst="rect">
            <a:avLst/>
          </a:prstGeom>
          <a:solidFill>
            <a:schemeClr val="lt1">
              <a:alpha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/>
          <p:cNvGrpSpPr/>
          <p:nvPr/>
        </p:nvGrpSpPr>
        <p:grpSpPr>
          <a:xfrm>
            <a:off x="9913863" y="1152699"/>
            <a:ext cx="234739" cy="362565"/>
            <a:chOff x="1618331" y="2374218"/>
            <a:chExt cx="548640" cy="894186"/>
          </a:xfrm>
        </p:grpSpPr>
        <p:sp>
          <p:nvSpPr>
            <p:cNvPr id="259" name="Isosceles Triangle 258"/>
            <p:cNvSpPr/>
            <p:nvPr/>
          </p:nvSpPr>
          <p:spPr>
            <a:xfrm rot="10800000">
              <a:off x="1660094" y="2793268"/>
              <a:ext cx="464926" cy="475136"/>
            </a:xfrm>
            <a:prstGeom prst="triangle">
              <a:avLst>
                <a:gd name="adj" fmla="val 5204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60" name="Donut 259"/>
            <p:cNvSpPr/>
            <p:nvPr/>
          </p:nvSpPr>
          <p:spPr>
            <a:xfrm>
              <a:off x="1618331" y="2374218"/>
              <a:ext cx="548640" cy="548640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7291243" y="4179323"/>
            <a:ext cx="344283" cy="531763"/>
            <a:chOff x="1618331" y="2374218"/>
            <a:chExt cx="548640" cy="894186"/>
          </a:xfrm>
        </p:grpSpPr>
        <p:sp>
          <p:nvSpPr>
            <p:cNvPr id="262" name="Isosceles Triangle 261"/>
            <p:cNvSpPr/>
            <p:nvPr/>
          </p:nvSpPr>
          <p:spPr>
            <a:xfrm rot="10800000">
              <a:off x="1660094" y="2793268"/>
              <a:ext cx="464926" cy="475136"/>
            </a:xfrm>
            <a:prstGeom prst="triangle">
              <a:avLst>
                <a:gd name="adj" fmla="val 5204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63" name="Donut 262"/>
            <p:cNvSpPr/>
            <p:nvPr/>
          </p:nvSpPr>
          <p:spPr>
            <a:xfrm>
              <a:off x="1618331" y="2374218"/>
              <a:ext cx="548640" cy="548640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8174803" y="3136651"/>
            <a:ext cx="312984" cy="483420"/>
            <a:chOff x="1618331" y="2374218"/>
            <a:chExt cx="548640" cy="894186"/>
          </a:xfrm>
        </p:grpSpPr>
        <p:sp>
          <p:nvSpPr>
            <p:cNvPr id="265" name="Isosceles Triangle 264"/>
            <p:cNvSpPr/>
            <p:nvPr/>
          </p:nvSpPr>
          <p:spPr>
            <a:xfrm rot="10800000">
              <a:off x="1660094" y="2793268"/>
              <a:ext cx="464926" cy="475136"/>
            </a:xfrm>
            <a:prstGeom prst="triangle">
              <a:avLst>
                <a:gd name="adj" fmla="val 5204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66" name="Donut 265"/>
            <p:cNvSpPr/>
            <p:nvPr/>
          </p:nvSpPr>
          <p:spPr>
            <a:xfrm>
              <a:off x="1618331" y="2374218"/>
              <a:ext cx="548640" cy="548640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9232349" y="1968339"/>
            <a:ext cx="273861" cy="422993"/>
            <a:chOff x="1618331" y="2374218"/>
            <a:chExt cx="548640" cy="894186"/>
          </a:xfrm>
        </p:grpSpPr>
        <p:sp>
          <p:nvSpPr>
            <p:cNvPr id="268" name="Isosceles Triangle 267"/>
            <p:cNvSpPr/>
            <p:nvPr/>
          </p:nvSpPr>
          <p:spPr>
            <a:xfrm rot="10800000">
              <a:off x="1660094" y="2793268"/>
              <a:ext cx="464926" cy="475136"/>
            </a:xfrm>
            <a:prstGeom prst="triangle">
              <a:avLst>
                <a:gd name="adj" fmla="val 5204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69" name="Donut 268"/>
            <p:cNvSpPr/>
            <p:nvPr/>
          </p:nvSpPr>
          <p:spPr>
            <a:xfrm>
              <a:off x="1618331" y="2374218"/>
              <a:ext cx="548640" cy="548640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9901227" y="11212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9236763" y="19543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8198628" y="31333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7325410" y="41840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SIF procedure – SELHAUSEN</a:t>
            </a:r>
            <a:br>
              <a:rPr lang="en-US" dirty="0" smtClean="0"/>
            </a:br>
            <a:r>
              <a:rPr lang="en-US" dirty="0" smtClean="0"/>
              <a:t>Shuttle variant</a:t>
            </a:r>
            <a:endParaRPr lang="en-US" dirty="0"/>
          </a:p>
        </p:txBody>
      </p:sp>
      <p:cxnSp>
        <p:nvCxnSpPr>
          <p:cNvPr id="276" name="Straight Arrow Connector 275"/>
          <p:cNvCxnSpPr/>
          <p:nvPr/>
        </p:nvCxnSpPr>
        <p:spPr>
          <a:xfrm flipH="1">
            <a:off x="10720438" y="1528340"/>
            <a:ext cx="874130" cy="331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V="1">
            <a:off x="6880328" y="1195713"/>
            <a:ext cx="2311599" cy="225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>
            <a:off x="643549" y="22133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one field shuttle design with backpack and </a:t>
            </a:r>
            <a:r>
              <a:rPr lang="en-US" dirty="0" err="1" smtClean="0"/>
              <a:t>campbel</a:t>
            </a:r>
            <a:r>
              <a:rPr lang="en-US" dirty="0" smtClean="0"/>
              <a:t> analytics tower (wheat or SB) one or two transects,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9-10 locations, with varying </a:t>
            </a:r>
            <a:r>
              <a:rPr lang="en-US" dirty="0" err="1" smtClean="0"/>
              <a:t>lai</a:t>
            </a:r>
            <a:r>
              <a:rPr lang="en-US" dirty="0" smtClean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 repetitions between the +- 3 hours around solar noon (13:00) - 10:00- 16:00;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each location sampling time 2 min = 4-5 readings,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transect is measured in 18-20 min.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78" y="0"/>
            <a:ext cx="6017422" cy="60174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2341" y="5934670"/>
            <a:ext cx="10980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7. Test transect in Sugar Beet (</a:t>
            </a:r>
            <a:r>
              <a:rPr lang="en-US" i="1" dirty="0"/>
              <a:t>Beta vulgaris </a:t>
            </a:r>
            <a:r>
              <a:rPr lang="en-US" dirty="0"/>
              <a:t>L.) measured morning (10.00 – 10.30) and afternoon (13:30-14:00) on 02.08. 2018. LAI was measured the day before. Right – field boundaries with transect locations from </a:t>
            </a:r>
            <a:r>
              <a:rPr lang="en-US" dirty="0" err="1"/>
              <a:t>HyPlant</a:t>
            </a:r>
            <a:r>
              <a:rPr lang="en-US" dirty="0"/>
              <a:t>. Left – Sun-induced fluorescence measurement retrieved at 760 nm using </a:t>
            </a:r>
            <a:r>
              <a:rPr lang="en-US" dirty="0" err="1"/>
              <a:t>iFLD</a:t>
            </a:r>
            <a:r>
              <a:rPr lang="en-US" dirty="0"/>
              <a:t>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6" y="0"/>
            <a:ext cx="6017422" cy="6017422"/>
          </a:xfrm>
          <a:prstGeom prst="rect">
            <a:avLst/>
          </a:prstGeom>
        </p:spPr>
      </p:pic>
      <p:sp>
        <p:nvSpPr>
          <p:cNvPr id="4" name="Multiply 3"/>
          <p:cNvSpPr/>
          <p:nvPr/>
        </p:nvSpPr>
        <p:spPr>
          <a:xfrm>
            <a:off x="4421171" y="2309567"/>
            <a:ext cx="1376313" cy="15459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2885" y="1449421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Rep 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0025" y="817283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Rep 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5710" y="434111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Loc</a:t>
            </a:r>
            <a:r>
              <a:rPr lang="en-US" dirty="0" smtClean="0">
                <a:solidFill>
                  <a:schemeClr val="accent2"/>
                </a:solidFill>
              </a:rPr>
              <a:t> 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4063" y="385556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Loc</a:t>
            </a:r>
            <a:r>
              <a:rPr lang="en-US" dirty="0" smtClean="0">
                <a:solidFill>
                  <a:schemeClr val="accent2"/>
                </a:solidFill>
              </a:rPr>
              <a:t> 2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6200000" flipH="1">
            <a:off x="11218991" y="4171090"/>
            <a:ext cx="126207" cy="396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08" y="1926986"/>
            <a:ext cx="1972323" cy="1574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31" y="1926986"/>
            <a:ext cx="1972323" cy="1574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40" y="1926986"/>
            <a:ext cx="1972323" cy="1574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49" y="1926986"/>
            <a:ext cx="1972323" cy="1574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379" y="1926986"/>
            <a:ext cx="1972323" cy="15743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200000" flipH="1">
            <a:off x="11218991" y="860293"/>
            <a:ext cx="126207" cy="396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9563513" y="2652258"/>
            <a:ext cx="3437164" cy="1239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10858039" y="2517970"/>
            <a:ext cx="885826" cy="195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FLOX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535069" y="1926986"/>
            <a:ext cx="0" cy="130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1649369" y="1909227"/>
            <a:ext cx="0" cy="130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>
            <a:off x="9446843" y="246299"/>
            <a:ext cx="0" cy="219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9446841" y="123764"/>
            <a:ext cx="0" cy="219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CKA – phenotyping procedure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3549" y="400718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3 rings with elevated CO2</a:t>
            </a:r>
          </a:p>
          <a:p>
            <a:r>
              <a:rPr lang="en-US" dirty="0" smtClean="0"/>
              <a:t>3 Control rings</a:t>
            </a:r>
          </a:p>
          <a:p>
            <a:r>
              <a:rPr lang="en-US" dirty="0" smtClean="0"/>
              <a:t>40 varieties in each ring </a:t>
            </a:r>
          </a:p>
          <a:p>
            <a:r>
              <a:rPr lang="en-US" dirty="0" smtClean="0"/>
              <a:t>tower (wheat or SB) one or two transects,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?? locations, with varying varieties,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?? repetitions between the +- 3 hours around solar noon (13:00) - 10:00- 16:00;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each location sampling time 1-2 min = 4-5 readings,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repetition lasts ?? min.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8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29" y="170572"/>
            <a:ext cx="2761035" cy="1325563"/>
          </a:xfrm>
        </p:spPr>
        <p:txBody>
          <a:bodyPr/>
          <a:lstStyle/>
          <a:p>
            <a:r>
              <a:rPr lang="en-US" dirty="0" err="1" smtClean="0"/>
              <a:t>SARSense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21" y="0"/>
            <a:ext cx="9697987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7427"/>
          <a:stretch/>
        </p:blipFill>
        <p:spPr>
          <a:xfrm>
            <a:off x="97277" y="4591154"/>
            <a:ext cx="2951801" cy="26319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8808" y="1386524"/>
            <a:ext cx="25860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14 fields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 (40)  random locations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repetitions between the +- 3 hours around solar noon (13:00) - 10:00- 16:00;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each location sampling time 2 min = 4-5 readings </a:t>
            </a:r>
          </a:p>
        </p:txBody>
      </p:sp>
    </p:spTree>
    <p:extLst>
      <p:ext uri="{BB962C8B-B14F-4D97-AF65-F5344CB8AC3E}">
        <p14:creationId xmlns:p14="http://schemas.microsoft.com/office/powerpoint/2010/main" val="272542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312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Delta SIF procedure – SELHAUSEN Shuttle variant</vt:lpstr>
      <vt:lpstr>PowerPoint Presentation</vt:lpstr>
      <vt:lpstr>CKA – phenotyping procedure</vt:lpstr>
      <vt:lpstr>SARSense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 SIF procedure – SELHAUSEN Shuttle variant</dc:title>
  <dc:creator>Emin, Dzhaner</dc:creator>
  <cp:lastModifiedBy>Emin, Dzhaner</cp:lastModifiedBy>
  <cp:revision>3</cp:revision>
  <dcterms:created xsi:type="dcterms:W3CDTF">2019-05-28T09:08:13Z</dcterms:created>
  <dcterms:modified xsi:type="dcterms:W3CDTF">2019-05-28T09:37:09Z</dcterms:modified>
</cp:coreProperties>
</file>