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3" r:id="rId3"/>
    <p:sldId id="258" r:id="rId4"/>
    <p:sldId id="274" r:id="rId5"/>
    <p:sldId id="289" r:id="rId6"/>
    <p:sldId id="260" r:id="rId7"/>
    <p:sldId id="276" r:id="rId8"/>
    <p:sldId id="270" r:id="rId9"/>
    <p:sldId id="275" r:id="rId10"/>
    <p:sldId id="272" r:id="rId11"/>
    <p:sldId id="271" r:id="rId12"/>
    <p:sldId id="268" r:id="rId13"/>
    <p:sldId id="269" r:id="rId14"/>
    <p:sldId id="267" r:id="rId15"/>
    <p:sldId id="261" r:id="rId16"/>
    <p:sldId id="262" r:id="rId17"/>
    <p:sldId id="291" r:id="rId18"/>
    <p:sldId id="265" r:id="rId19"/>
    <p:sldId id="292" r:id="rId20"/>
    <p:sldId id="264" r:id="rId21"/>
    <p:sldId id="263" r:id="rId22"/>
    <p:sldId id="297" r:id="rId23"/>
    <p:sldId id="287" r:id="rId24"/>
    <p:sldId id="286" r:id="rId25"/>
    <p:sldId id="285" r:id="rId26"/>
    <p:sldId id="284" r:id="rId27"/>
    <p:sldId id="283" r:id="rId28"/>
    <p:sldId id="293" r:id="rId29"/>
    <p:sldId id="294" r:id="rId30"/>
    <p:sldId id="280" r:id="rId31"/>
    <p:sldId id="279" r:id="rId32"/>
    <p:sldId id="278" r:id="rId33"/>
    <p:sldId id="296" r:id="rId34"/>
    <p:sldId id="295" r:id="rId35"/>
    <p:sldId id="257" r:id="rId36"/>
    <p:sldId id="298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2252" userDrawn="1">
          <p15:clr>
            <a:srgbClr val="A4A3A4"/>
          </p15:clr>
        </p15:guide>
        <p15:guide id="3" pos="5405" userDrawn="1">
          <p15:clr>
            <a:srgbClr val="A4A3A4"/>
          </p15:clr>
        </p15:guide>
        <p15:guide id="4" orient="horz" pos="33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0"/>
    <a:srgbClr val="E6E6E6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>
        <p:guide orient="horz" pos="1230"/>
        <p:guide pos="2252"/>
        <p:guide pos="5405"/>
        <p:guide orient="horz" pos="3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E49CA-B484-4D24-A572-8CF31356BFF3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9AE8-545E-46CD-96D0-E2E781956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A566-6CDE-45FF-85F2-02F2C474B4FF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03A0-A216-47C2-93F4-1D8A89D2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jangomustang" TargetMode="External"/><Relationship Id="rId2" Type="http://schemas.openxmlformats.org/officeDocument/2006/relationships/hyperlink" Target="mailto:siddhi.atwork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64589" y="2979869"/>
            <a:ext cx="6036297" cy="2249356"/>
          </a:xfrm>
        </p:spPr>
        <p:txBody>
          <a:bodyPr>
            <a:noAutofit/>
          </a:bodyPr>
          <a:lstStyle/>
          <a:p>
            <a:pPr algn="l"/>
            <a:r>
              <a:rPr lang="en-IN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Growth Analysis</a:t>
            </a:r>
            <a:endParaRPr lang="en-IN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0" y="67363"/>
            <a:ext cx="1405889" cy="781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83" y="67363"/>
            <a:ext cx="781049" cy="7810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26" y="1705727"/>
            <a:ext cx="4346598" cy="46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91852" y="578493"/>
            <a:ext cx="9144000" cy="551996"/>
          </a:xfrm>
        </p:spPr>
        <p:txBody>
          <a:bodyPr/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District categories based on Revenue (FY 2021-2022)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39" y="1922598"/>
            <a:ext cx="4199026" cy="435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670" y="1922598"/>
            <a:ext cx="2582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Sangareddy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Malkajgiri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Hanumakonda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893" y="1952625"/>
            <a:ext cx="2815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Yadav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Bhuvanagiri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Khammam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Karimnagar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Nizamabad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Nalgonda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Mahabubnagar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Suryapet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Siddipet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Medak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Peddapalli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Mancherial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Jagtial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Vikarabad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Nagarkumool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Kamareddy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1175" y="1952625"/>
            <a:ext cx="28151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Jangaon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Rajanna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Sircilla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Wanaparthy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Adilabad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Mahabubabad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Nirmal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Jogulamba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Gadwal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Bhagradri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Kothagudem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Warangal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Narayanpet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Mulugu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Kumurambheem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Asifabad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Jayashankar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Bhupalpally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1440" y="1176425"/>
            <a:ext cx="1819374" cy="686410"/>
          </a:xfrm>
          <a:prstGeom prst="roundRect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Revenue</a:t>
            </a:r>
          </a:p>
          <a:p>
            <a:pPr algn="ctr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82%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8709" y="1176425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Revenue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14.5%</a:t>
            </a:r>
            <a:endParaRPr lang="en-I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26305" y="1176425"/>
            <a:ext cx="1819374" cy="686410"/>
          </a:xfrm>
          <a:prstGeom prst="roundRect">
            <a:avLst/>
          </a:prstGeom>
          <a:solidFill>
            <a:srgbClr val="0947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Revenue</a:t>
            </a:r>
          </a:p>
          <a:p>
            <a:pPr algn="ctr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3.5%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026165" y="1165722"/>
            <a:ext cx="1819374" cy="6864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Revenue</a:t>
            </a:r>
          </a:p>
          <a:p>
            <a:pPr algn="ctr"/>
            <a:r>
              <a:rPr lang="en-IN" dirty="0"/>
              <a:t>₹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16,974 Cr</a:t>
            </a:r>
          </a:p>
        </p:txBody>
      </p:sp>
    </p:spTree>
    <p:extLst>
      <p:ext uri="{BB962C8B-B14F-4D97-AF65-F5344CB8AC3E}">
        <p14:creationId xmlns:p14="http://schemas.microsoft.com/office/powerpoint/2010/main" val="2434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0552" y="1169924"/>
            <a:ext cx="4763679" cy="875693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</a:t>
            </a:r>
          </a:p>
          <a:p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1118" y="361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64231" y="2494924"/>
            <a:ext cx="6600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Registration: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Registration of new vehicles, renewal of registration, transfer of ownership, issuance of vehicle numbers, and collection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road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of vehicle sales by their fuel type, body type, and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Generating insights on consumer trends, preferences, economic conditions, and environmental choices.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Q5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41196" y="513233"/>
            <a:ext cx="9053178" cy="715799"/>
          </a:xfrm>
        </p:spPr>
        <p:txBody>
          <a:bodyPr>
            <a:normAutofit/>
          </a:bodyPr>
          <a:lstStyle/>
          <a:p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Growth(%) in Vehicle Sales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046185"/>
            <a:ext cx="8397458" cy="445831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300087" y="2560421"/>
            <a:ext cx="2820185" cy="3670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COVID-19 recovery in May’20: 3338%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 (in green): Consistent growth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Q5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1451" y="656729"/>
            <a:ext cx="9144000" cy="58970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Sales Trend by Month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14" y="1878879"/>
            <a:ext cx="8738586" cy="4474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619" y="2992887"/>
            <a:ext cx="30737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October: Dhanteras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June: Launch of new models to compensate for the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March: Tax-saving investments, meeting targets, year-end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Q6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95926"/>
            <a:ext cx="8949179" cy="63159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Class Distribution across Districts for FY 2022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95" y="1952625"/>
            <a:ext cx="6634275" cy="3830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571" y="1952625"/>
            <a:ext cx="49584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Motorcycle: 67.56% market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otorcycle share/District: 55-75%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 Cycle 55%: Hyderabad,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Malkajgiri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Motorcar 74.18%: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Malkajgiri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Hyderabad,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Sangareddy</a:t>
            </a: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Agricultural 38% : Nalgonda,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Siddipet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Suryapet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Khamman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Bhadradri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Kothagudem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Jayashankar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bupalpally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Autorickshaw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53.8%: Hyderabad,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Sangareddy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Khammam,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Vikarabad</a:t>
            </a: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Q7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5541" y="701769"/>
            <a:ext cx="9137716" cy="665118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3 and Bottom 3 Districts by Vehicle </a:t>
            </a:r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 Growth(%) </a:t>
            </a:r>
          </a:p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2021 TO FY 2022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5" y="1647070"/>
            <a:ext cx="11342803" cy="50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Q7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67438" y="756238"/>
            <a:ext cx="9144000" cy="770904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3 and Bottom 3 Districts by Vehicle Sales Growth(%) </a:t>
            </a:r>
          </a:p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2021 TO FY 2022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65" y="1952625"/>
            <a:ext cx="8775260" cy="4646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606" y="2711193"/>
            <a:ext cx="3129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growth of Electric vehicles and alternatives to conventional fuel.</a:t>
            </a:r>
          </a:p>
          <a:p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Adoption of environment-friendly alternatives.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724294" y="576014"/>
            <a:ext cx="7740978" cy="2363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State Industrial Project Approval and Self-Certification System</a:t>
            </a:r>
          </a:p>
          <a:p>
            <a:pPr algn="l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Ts-Ipass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6438752" y="1952625"/>
            <a:ext cx="5922930" cy="266827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streamline and expedite the process of industrial project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Enhances ease of business.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Remarkably reduces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and effort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915"/>
            <a:ext cx="12192000" cy="25970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891583"/>
            <a:ext cx="31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</a:t>
            </a:r>
            <a:r>
              <a:rPr lang="en-US" dirty="0"/>
              <a:t>: </a:t>
            </a:r>
            <a:r>
              <a:rPr lang="en-US" dirty="0" smtClean="0"/>
              <a:t>invest.telangana.gov.in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599" y="668320"/>
            <a:ext cx="9144000" cy="564609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Sector Investments in FY 2022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894438"/>
            <a:ext cx="8255589" cy="3214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718" y="2688283"/>
            <a:ext cx="2949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sectors: 54.71%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Plastic and Rubber: 22.7%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applications across various industries: Automotive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Pharma, Packaging,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54" y="893731"/>
            <a:ext cx="461049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Plastic and Rubber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06335"/>
            <a:ext cx="8164398" cy="220904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one of the first states to allow engineering plastics manufacturers to set up their units In industrial parks and products they cater to.</a:t>
            </a:r>
          </a:p>
          <a:p>
            <a:pPr marL="342900" indent="-34290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100% FDI is allowed under the automatic route in the chemicals sector (except in the case of certain hazardous chemicals)</a:t>
            </a:r>
          </a:p>
          <a:p>
            <a:pPr marL="342900" indent="-34290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 Institute for Tool Design (CITD) : catalyst for skilling in the PLASTICS sector</a:t>
            </a:r>
          </a:p>
          <a:p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2454" y="4115382"/>
            <a:ext cx="3142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Solar and Other Renewable Energy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8745" y="5054975"/>
            <a:ext cx="8164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3621MW Solar Capacity (2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highest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accounts for 10.5% of India’s solar power capacity while being 3.5% of India’s land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98203"/>
            <a:ext cx="2793476" cy="960535"/>
          </a:xfrm>
        </p:spPr>
        <p:txBody>
          <a:bodyPr/>
          <a:lstStyle/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1012" y="2318994"/>
            <a:ext cx="6636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and Stamp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State Industrial Project Approval and Self-Certification System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Ts-Ipass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and Suggestions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0" y="67363"/>
            <a:ext cx="1405889" cy="781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83" y="67363"/>
            <a:ext cx="781049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Q9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06252" y="435727"/>
            <a:ext cx="9144000" cy="104219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3 Districts with Significant Investments </a:t>
            </a:r>
          </a:p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(FY 2019 to FY 2022)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10" y="2967267"/>
            <a:ext cx="7701090" cy="3497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7008" y="2092751"/>
            <a:ext cx="40132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Investment: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 99,133.47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₹ 42,706.33 Cr (43.07%)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Sangareddy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12,366.76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Malkajgiri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10,394.56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Proximity to Hyderabad: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ndustrial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parks and special economic zones (SEZs)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Skilled and educated workforce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Infrastructure and 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upportive Ecosystem and Govt.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Q10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068" y="513233"/>
            <a:ext cx="11030024" cy="174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between District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nvestments, Vehicles Sales, and Stamps Revenue </a:t>
            </a:r>
          </a:p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(FY 2021 and 2022)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52" y="2432116"/>
            <a:ext cx="7895921" cy="4087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63" y="1244338"/>
            <a:ext cx="2384981" cy="70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7623" y="2262433"/>
            <a:ext cx="3400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ositive economic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and increased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investments lead to more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transactions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create earning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Consequently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higher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stamp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for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district and higher quality of life which pushes sales.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Q11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9247" y="470285"/>
            <a:ext cx="7925396" cy="71543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Sector-wise Investments in Multiple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istricts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2021 and 2022)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50" y="1901462"/>
            <a:ext cx="8082611" cy="46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75176" y="486137"/>
            <a:ext cx="6363092" cy="45772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45606" y="1173624"/>
            <a:ext cx="2496531" cy="86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 Processing</a:t>
            </a: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16490" y="2006378"/>
            <a:ext cx="4977679" cy="5129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investment:  3</a:t>
            </a:r>
            <a:r>
              <a:rPr lang="en-IN" sz="18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Quarter               (March </a:t>
            </a:r>
            <a:r>
              <a:rPr lang="en-IN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549.25 Cr)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ost-harvest season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of perishable fruit and vegetables. </a:t>
            </a:r>
            <a:endParaRPr lang="en-IN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Summers: surge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demand for processed and packaged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Govt. Policies: Incentivizes businesses to invest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the fiscal year-end to take advantage of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 benefits.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00" y="1057526"/>
            <a:ext cx="6987641" cy="56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45606" y="2783450"/>
            <a:ext cx="5216164" cy="35435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investment: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July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Monsoon season: July to September; maximum occurrence of diseases.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accines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flu season are often produced and distributed before the onset of winter, which aligns with the third quarter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specific pattern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75176" y="523409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52400" y="1642834"/>
            <a:ext cx="5216164" cy="76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Pharmaceuticals and Chemicals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23" y="1063091"/>
            <a:ext cx="6947630" cy="56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52996" y="1490960"/>
            <a:ext cx="270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Plastic and Rubber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894030" y="473990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52996" y="2511867"/>
            <a:ext cx="3146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Cyclical pattern: </a:t>
            </a:r>
          </a:p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every 4 months</a:t>
            </a:r>
          </a:p>
          <a:p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Seasonal demands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industries: Automotive, Construction, Pharma, Packaging, and Electronics.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Huge demands and regular inventory management.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0" y="1110805"/>
            <a:ext cx="7183225" cy="56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3793" y="2781724"/>
            <a:ext cx="3739298" cy="3906739"/>
          </a:xfrm>
        </p:spPr>
        <p:txBody>
          <a:bodyPr>
            <a:noAutofit/>
          </a:bodyPr>
          <a:lstStyle/>
          <a:p>
            <a:pPr algn="l"/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 at the start of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And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decreases with the end of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but regularly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uplifts  in the 4</a:t>
            </a:r>
            <a:r>
              <a:rPr lang="en-IN" sz="2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Riding waves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 lowest investment consistently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07011" y="1441223"/>
            <a:ext cx="270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and Development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894030" y="473990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63" y="1064391"/>
            <a:ext cx="7237869" cy="56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8515" y="3278332"/>
            <a:ext cx="3387365" cy="1655762"/>
          </a:xfrm>
        </p:spPr>
        <p:txBody>
          <a:bodyPr>
            <a:normAutofit/>
          </a:bodyPr>
          <a:lstStyle/>
          <a:p>
            <a:endParaRPr lang="en-IN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 and Q4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894030" y="473990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50" y="931718"/>
            <a:ext cx="7149261" cy="5675437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413207" y="1277144"/>
            <a:ext cx="33873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Wood and Leather</a:t>
            </a:r>
          </a:p>
        </p:txBody>
      </p:sp>
    </p:spTree>
    <p:extLst>
      <p:ext uri="{BB962C8B-B14F-4D97-AF65-F5344CB8AC3E}">
        <p14:creationId xmlns:p14="http://schemas.microsoft.com/office/powerpoint/2010/main" val="3540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91852" y="3443737"/>
            <a:ext cx="358303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Highest: Q4 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76" y="792464"/>
            <a:ext cx="7265656" cy="5824058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2894030" y="473990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20852" y="1597655"/>
            <a:ext cx="35830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Estate, Industrial parks, and IT buildings</a:t>
            </a:r>
            <a:endParaRPr lang="en-IN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91852" y="3443737"/>
            <a:ext cx="3583037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Highest: Q2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894030" y="473990"/>
            <a:ext cx="6363092" cy="457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Trend and Patterns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20852" y="1597655"/>
            <a:ext cx="35830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Textile</a:t>
            </a:r>
            <a:endParaRPr lang="en-IN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31" y="1063376"/>
            <a:ext cx="7140327" cy="55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4603" y="1321741"/>
            <a:ext cx="3118971" cy="887249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0" y="67363"/>
            <a:ext cx="1405889" cy="7810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75301" y="2594212"/>
            <a:ext cx="8180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 insights in Stamp Registration, Transportation, and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Ts-Ipass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all 33 districts.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patterns and seasonal trends in all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growth areas and potential areas needing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correlations and connections among departments.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83" y="67363"/>
            <a:ext cx="781049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29732" y="2514790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Research &amp; </a:t>
            </a:r>
          </a:p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Findings</a:t>
            </a:r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0" y="67363"/>
            <a:ext cx="1405889" cy="781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83" y="67363"/>
            <a:ext cx="781049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764570"/>
            <a:ext cx="9144000" cy="6871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D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istricts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buy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roperties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43669" y="2035751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3668" y="2879011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Hyderabad</a:t>
            </a:r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3669" y="3779710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</a:t>
            </a:r>
            <a:r>
              <a:rPr lang="en-I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Malkajgiri</a:t>
            </a:r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43669" y="4744383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Sangareddy</a:t>
            </a:r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43669" y="5709056"/>
            <a:ext cx="2080029" cy="686410"/>
          </a:xfrm>
          <a:prstGeom prst="round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Warangal (Urban)</a:t>
            </a:r>
            <a:endParaRPr lang="en-IN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765" y="2134135"/>
            <a:ext cx="6781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Estate investments: </a:t>
            </a:r>
            <a:r>
              <a:rPr lang="en-IN" dirty="0" smtClean="0"/>
              <a:t>₹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29,500 Cr in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Medchal-Malkajgiri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&amp; Financial Hubs, Co-working offices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Educational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Centers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MNCs, and Research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Centers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Warangal (Urban): Major commercial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center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Textiles, Pharmaceuticals, Engineering,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growth in economic activities and quality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connectivity by road and railways.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in Tourism: Hyderabad and Warangal (Urban)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6755" y="513233"/>
            <a:ext cx="10536024" cy="1626652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Government Policies and Initiatives by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Bharat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Rashtra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Samithi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impacted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rowth, Investments and Employment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(2018-2023)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6" y="113123"/>
            <a:ext cx="1414266" cy="131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2365" y="2534753"/>
            <a:ext cx="6551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Sources: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Development of Telangana @Ten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Socio-Economic Outlook 2023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growth: 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Telangana's GSDP @12% per year since 2018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growth rate of 7.5% per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Investments: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₹4 lakh crore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Employments: 10 lakh jobs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Unemployment rate: Fallen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8% in 2018 to 6%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74339" y="400112"/>
            <a:ext cx="9144000" cy="1626652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Government Policies and Initiatives by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Bharat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Rashtra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Samithi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impacted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rowth, Investments and Employment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(2018-2023)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6" y="113123"/>
            <a:ext cx="1414266" cy="131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366" y="2591314"/>
            <a:ext cx="8199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Startup Telangana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over 3,500 startups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Jobs: 35k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 Telangana one of the leading startup hubs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TS-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iPASS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TS-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bPASS</a:t>
            </a:r>
            <a:endParaRPr lang="en-US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Investments: 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lakh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crore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Employment: 10 lakh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taken to set up a business in Telangana by up to 75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92024" y="513233"/>
            <a:ext cx="9144000" cy="1626652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Government Policies and Initiatives by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Bharat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Rashtra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Samithi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impacted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rowth, Investments and Employment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(2018-2023)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26" y="113123"/>
            <a:ext cx="1414266" cy="131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6949" y="2309568"/>
            <a:ext cx="84910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Rythu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Bandhu</a:t>
            </a: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Helped to increase agricultural production 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farmer income 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standard of living for farmers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</a:t>
            </a:r>
            <a:r>
              <a:rPr lang="en-US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Kakatiya</a:t>
            </a: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Restored over 48,000 irrigation tanks and 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Benefited over 12 lakh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the area under irrigation by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agricultural productivity and income in Telangana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98053" y="513234"/>
            <a:ext cx="4420588" cy="97339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&amp; Recommendations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5429" y="1796461"/>
            <a:ext cx="586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Urbanization but not at the cost of Nature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924943" y="2164601"/>
            <a:ext cx="10971684" cy="435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Digitization and modernization </a:t>
            </a:r>
            <a:r>
              <a:rPr lang="en-US" sz="2000" dirty="0" smtClean="0"/>
              <a:t> and  infrastructure development in medium and low-revenue group districts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Parallely</a:t>
            </a:r>
            <a:r>
              <a:rPr lang="en-US" sz="2000" dirty="0" smtClean="0"/>
              <a:t> Setting up recycling units in medium and low revenue generating districts while there’s an increase in investment in plastic and rubber industries; increase in jobs, preserving state of catastrophic effects of pollution like in </a:t>
            </a:r>
            <a:r>
              <a:rPr lang="en-US" sz="2000" dirty="0" err="1" smtClean="0"/>
              <a:t>delhi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Increase in agriculture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Skilling workforce in medium and low revenue group districts: familiar with agriculture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Invest in solar and renewable energy sources to fuel industries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Invest in R&amp;D; focus on finding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Promote electric vehicles and use of alternative fuels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Promote tourism: increase in sales of adventure bikes, revenue 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98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88626" y="395119"/>
            <a:ext cx="4420588" cy="97339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&amp; Recommendations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024" y="1490960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“Urbanization but with Nature”</a:t>
            </a:r>
            <a:endParaRPr lang="en-IN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953223" y="2273009"/>
            <a:ext cx="8341605" cy="435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 in infrastructure development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Infrastructure deficit: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₹2 lakh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crore (2023), according to TSIDC.</a:t>
            </a:r>
          </a:p>
          <a:p>
            <a:pPr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xpected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increase to ₹4 lakh crore by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2030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 in medium and low-revenue-generating districts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jobs, boost economic activity,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attract more investors, and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citizen disparity between Urban and Rural regions</a:t>
            </a: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 Investments:</a:t>
            </a:r>
          </a:p>
          <a:p>
            <a:pPr algn="l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Solar and Renewable energy, Agriculture, and R&amp;D </a:t>
            </a: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Recycling Units parallel to the Plastic and Rubber industries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98053" y="513234"/>
            <a:ext cx="4420588" cy="97339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&amp; Recommendations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066345" y="2423839"/>
            <a:ext cx="6946438" cy="435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Upskilling workforce: 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TSSSDC,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 has over 100 skill development centers that train over 1 lakh youth every year. 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I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 entrepreneurship and innovation</a:t>
            </a:r>
            <a:r>
              <a:rPr lang="en-IN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/>
            <a:endParaRPr lang="en-IN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the top five startup hubs in India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Startup Ecosystem Report 2023, the state has over 3,500 startups that have created over 35,000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providing financial assistance to startups, incubating and accelerating them, and creating a supportive ecosystem for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024" y="1490960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“Urbanization but with Nature”</a:t>
            </a:r>
            <a:endParaRPr lang="en-IN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98053" y="513234"/>
            <a:ext cx="4420588" cy="97339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&amp; Recommendations</a:t>
            </a:r>
            <a:endParaRPr lang="en-I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113479" y="3111997"/>
            <a:ext cx="6946438" cy="2704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sustainable development</a:t>
            </a:r>
            <a:r>
              <a:rPr lang="en-IN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/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TSREDCO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GW of renewable energy capacity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 to be further increased to meet growing demands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nsure 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long-term prosperity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762" y="2539995"/>
            <a:ext cx="3044741" cy="327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024" y="1490960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“Urbanization but with Nature”</a:t>
            </a:r>
            <a:endParaRPr lang="en-IN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639329" y="1191964"/>
            <a:ext cx="4420588" cy="973394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Thankyou</a:t>
            </a:r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1113479" y="3111997"/>
            <a:ext cx="6946438" cy="2704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details:</a:t>
            </a:r>
          </a:p>
          <a:p>
            <a:pPr algn="l"/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siddhi.atwork@gmail.com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LinkedIn: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www.linkedin.com/in/djangomustang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0647" y="804830"/>
            <a:ext cx="3632462" cy="1147795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en-IN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5756" y="1952625"/>
            <a:ext cx="6608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is a vibrant and diverse state located in the southern part of India.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Officially formed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India's 29th state on June 2,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to approximately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39.96 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city Hyderabad: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Telangana has rapidly emerged as a dynamic hub for technology, culture, and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commerce; where a significant portion of the urban population resides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Huge sector investments,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including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Estate, Pharmaceuticals, Agriculture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Manufacturing</a:t>
            </a: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1" y="2418011"/>
            <a:ext cx="2572395" cy="27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5725" y="2565088"/>
            <a:ext cx="9109437" cy="384513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Stamp registration serves as legal proof of a transaction or agreement, providing evidence of its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Deeds,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ills, Powers of Attorney, and Affidavits.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Contracts: R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ental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agreements, partnership deeds, and employment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e-STAMPS: D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igitization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modernization efforts to streamline the stamp registration process and reduce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paperwork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catalyst COVID-19.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592" y="486660"/>
            <a:ext cx="5099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Stamp Registration</a:t>
            </a:r>
            <a:endParaRPr lang="en-IN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05603" y="810698"/>
            <a:ext cx="3178620" cy="1668551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Registration Revenue </a:t>
            </a:r>
          </a:p>
          <a:p>
            <a:pPr algn="l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2019 to FY 2022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1" y="113123"/>
            <a:ext cx="69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66" y="3073139"/>
            <a:ext cx="27826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revenue: </a:t>
            </a:r>
          </a:p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29,522.93 Cr</a:t>
            </a:r>
          </a:p>
          <a:p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4 districts: contributed 79% with only 29% population</a:t>
            </a:r>
          </a:p>
          <a:p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Rangareddy’s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contribution: 36.7%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95" y="1348033"/>
            <a:ext cx="8200473" cy="52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4201" y="829559"/>
            <a:ext cx="5283344" cy="9511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Registration Revenue Growth (%) from FY 2019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FY 2022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27" y="813448"/>
            <a:ext cx="5156464" cy="2953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606" y="4279769"/>
            <a:ext cx="4478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/>
              <a:t>Rangareddy</a:t>
            </a:r>
            <a:r>
              <a:rPr lang="en-IN" sz="2000" dirty="0" smtClean="0"/>
              <a:t>: </a:t>
            </a:r>
          </a:p>
          <a:p>
            <a:r>
              <a:rPr lang="en-IN" sz="2000" dirty="0" smtClean="0"/>
              <a:t>     </a:t>
            </a:r>
            <a:r>
              <a:rPr lang="en-IN" sz="2000" dirty="0" err="1" smtClean="0"/>
              <a:t>Rs</a:t>
            </a:r>
            <a:r>
              <a:rPr lang="en-IN" sz="2000" dirty="0" smtClean="0"/>
              <a:t> 2324 Cr (2019) to </a:t>
            </a:r>
            <a:r>
              <a:rPr lang="en-IN" sz="2000" dirty="0" err="1" smtClean="0"/>
              <a:t>Rs</a:t>
            </a:r>
            <a:r>
              <a:rPr lang="en-IN" sz="2000" dirty="0" smtClean="0"/>
              <a:t> 3769 Cr (2022)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912" y="2546808"/>
            <a:ext cx="40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/>
              <a:t>Mulugu</a:t>
            </a:r>
            <a:r>
              <a:rPr lang="en-IN" sz="2000" dirty="0" smtClean="0"/>
              <a:t>: </a:t>
            </a:r>
          </a:p>
          <a:p>
            <a:r>
              <a:rPr lang="en-IN" sz="2000" dirty="0" smtClean="0"/>
              <a:t>     </a:t>
            </a:r>
            <a:r>
              <a:rPr lang="en-IN" sz="2000" dirty="0" err="1" smtClean="0"/>
              <a:t>Rs</a:t>
            </a:r>
            <a:r>
              <a:rPr lang="en-IN" sz="2000" dirty="0" smtClean="0"/>
              <a:t> 8 Cr in 2019 to </a:t>
            </a:r>
            <a:r>
              <a:rPr lang="en-IN" sz="2000" dirty="0" err="1" smtClean="0"/>
              <a:t>Rs</a:t>
            </a:r>
            <a:r>
              <a:rPr lang="en-IN" sz="2000" dirty="0"/>
              <a:t> </a:t>
            </a:r>
            <a:r>
              <a:rPr lang="en-IN" sz="2000" dirty="0" smtClean="0"/>
              <a:t>21 Cr in 2022</a:t>
            </a:r>
            <a:endParaRPr lang="en-IN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77" y="3767003"/>
            <a:ext cx="6237801" cy="28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1302" y="3151110"/>
            <a:ext cx="1468291" cy="707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₹ 10,669.54 Cr</a:t>
            </a:r>
            <a:endParaRPr lang="en-IN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601302" y="2159367"/>
            <a:ext cx="1400731" cy="707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₹ 10,715 Cr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3153" y="3091372"/>
            <a:ext cx="1634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Registration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142" y="2137854"/>
            <a:ext cx="180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-Stamp </a:t>
            </a:r>
          </a:p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Challan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686" y="1757394"/>
            <a:ext cx="7478003" cy="48699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9915" y="454390"/>
            <a:ext cx="7958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districts that generated significantly more revenue through e-Stamps (FY 2022)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6384" y="1349596"/>
            <a:ext cx="113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FY 2022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53" y="3917857"/>
            <a:ext cx="3380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</a:t>
            </a:r>
            <a:r>
              <a:rPr lang="en-IN" dirty="0" smtClean="0"/>
              <a:t>-stamp launched in Dec 2020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Rangareddy</a:t>
            </a:r>
            <a:r>
              <a:rPr lang="en-IN" dirty="0" smtClean="0"/>
              <a:t> and Hyderabad</a:t>
            </a:r>
          </a:p>
          <a:p>
            <a:r>
              <a:rPr lang="en-IN" dirty="0" smtClean="0"/>
              <a:t>      contribution: </a:t>
            </a:r>
          </a:p>
          <a:p>
            <a:r>
              <a:rPr lang="en-IN" dirty="0"/>
              <a:t> </a:t>
            </a:r>
            <a:r>
              <a:rPr lang="en-IN" dirty="0" smtClean="0"/>
              <a:t>     71%  (population 18%)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Urbanization, economic activities, digital literacy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3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61" y="113123"/>
            <a:ext cx="69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Q3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59877" y="574788"/>
            <a:ext cx="11423715" cy="891361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of e-STAMP Challan and Document Registered count </a:t>
            </a:r>
          </a:p>
          <a:p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(FY 2019 to FY 2022)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1952625"/>
            <a:ext cx="8333295" cy="4578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958" y="1764089"/>
            <a:ext cx="33550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e-Stamp launched in </a:t>
            </a:r>
          </a:p>
          <a:p>
            <a:r>
              <a:rPr lang="en-IN" dirty="0"/>
              <a:t> </a:t>
            </a:r>
            <a:r>
              <a:rPr lang="en-IN" dirty="0" smtClean="0"/>
              <a:t>    Dec 2020 due to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COVID recovery:</a:t>
            </a:r>
          </a:p>
          <a:p>
            <a:r>
              <a:rPr lang="en-IN" dirty="0"/>
              <a:t> </a:t>
            </a:r>
            <a:r>
              <a:rPr lang="en-IN" dirty="0" smtClean="0"/>
              <a:t>     820% growth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Maximum registrations: </a:t>
            </a:r>
          </a:p>
          <a:p>
            <a:r>
              <a:rPr lang="en-IN" dirty="0"/>
              <a:t> </a:t>
            </a:r>
            <a:r>
              <a:rPr lang="en-IN" dirty="0" smtClean="0"/>
              <a:t>    Q3 (26-28%)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Healthy adaptation of e-Stamp in urban locations: </a:t>
            </a:r>
          </a:p>
          <a:p>
            <a:r>
              <a:rPr lang="en-IN" dirty="0"/>
              <a:t> </a:t>
            </a:r>
            <a:r>
              <a:rPr lang="en-IN" dirty="0" smtClean="0"/>
              <a:t>     approx.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Low revenue districts contribution: </a:t>
            </a:r>
          </a:p>
          <a:p>
            <a:r>
              <a:rPr lang="en-IN" dirty="0"/>
              <a:t> </a:t>
            </a:r>
            <a:r>
              <a:rPr lang="en-IN" dirty="0" smtClean="0"/>
              <a:t>     approx. 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5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1786</Words>
  <Application>Microsoft Office PowerPoint</Application>
  <PresentationFormat>Widescreen</PresentationFormat>
  <Paragraphs>466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Plastic and Rubber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fyhrtht</dc:title>
  <dc:creator>SIDDHI SHRIVASTAVA</dc:creator>
  <cp:lastModifiedBy>SIDDHI SHRIVASTAVA</cp:lastModifiedBy>
  <cp:revision>136</cp:revision>
  <dcterms:created xsi:type="dcterms:W3CDTF">2023-09-29T08:27:08Z</dcterms:created>
  <dcterms:modified xsi:type="dcterms:W3CDTF">2023-10-01T18:53:31Z</dcterms:modified>
</cp:coreProperties>
</file>