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6"/>
  </p:notesMasterIdLst>
  <p:handoutMasterIdLst>
    <p:handoutMasterId r:id="rId67"/>
  </p:handout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327" r:id="rId11"/>
    <p:sldId id="328" r:id="rId12"/>
    <p:sldId id="263" r:id="rId13"/>
    <p:sldId id="313" r:id="rId14"/>
    <p:sldId id="268" r:id="rId15"/>
    <p:sldId id="269" r:id="rId16"/>
    <p:sldId id="270" r:id="rId17"/>
    <p:sldId id="271" r:id="rId18"/>
    <p:sldId id="272" r:id="rId19"/>
    <p:sldId id="321" r:id="rId20"/>
    <p:sldId id="323" r:id="rId21"/>
    <p:sldId id="336" r:id="rId22"/>
    <p:sldId id="330" r:id="rId23"/>
    <p:sldId id="273" r:id="rId24"/>
    <p:sldId id="274" r:id="rId25"/>
    <p:sldId id="275" r:id="rId26"/>
    <p:sldId id="616" r:id="rId27"/>
    <p:sldId id="317" r:id="rId28"/>
    <p:sldId id="318" r:id="rId29"/>
    <p:sldId id="319" r:id="rId30"/>
    <p:sldId id="320" r:id="rId31"/>
    <p:sldId id="324" r:id="rId32"/>
    <p:sldId id="333" r:id="rId33"/>
    <p:sldId id="279" r:id="rId34"/>
    <p:sldId id="280" r:id="rId35"/>
    <p:sldId id="282" r:id="rId36"/>
    <p:sldId id="284" r:id="rId37"/>
    <p:sldId id="283" r:id="rId38"/>
    <p:sldId id="281" r:id="rId39"/>
    <p:sldId id="334" r:id="rId40"/>
    <p:sldId id="335" r:id="rId41"/>
    <p:sldId id="285" r:id="rId42"/>
    <p:sldId id="286" r:id="rId43"/>
    <p:sldId id="291" r:id="rId44"/>
    <p:sldId id="290" r:id="rId45"/>
    <p:sldId id="289" r:id="rId46"/>
    <p:sldId id="287" r:id="rId47"/>
    <p:sldId id="296" r:id="rId48"/>
    <p:sldId id="326" r:id="rId49"/>
    <p:sldId id="316" r:id="rId50"/>
    <p:sldId id="293" r:id="rId51"/>
    <p:sldId id="294" r:id="rId52"/>
    <p:sldId id="295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14" r:id="rId61"/>
    <p:sldId id="614" r:id="rId62"/>
    <p:sldId id="608" r:id="rId63"/>
    <p:sldId id="312" r:id="rId64"/>
    <p:sldId id="31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</p14:sldIdLst>
        </p14:section>
        <p14:section name="Sorting Arrays" id="{A36C5FFC-DA99-4E2A-BFCB-BB763E965191}">
          <p14:sldIdLst>
            <p14:sldId id="616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1"/>
            <p14:sldId id="290"/>
            <p14:sldId id="289"/>
            <p14:sldId id="287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614"/>
            <p14:sldId id="608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258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9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Setting values via </a:t>
            </a:r>
            <a:r>
              <a:rPr lang="en-US" sz="3400" b="1" dirty="0">
                <a:solidFill>
                  <a:schemeClr val="bg1"/>
                </a:solidFill>
              </a:rPr>
              <a:t>non-integers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bracket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sz="3400" dirty="0"/>
              <a:t> (or dot notation) creates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400" dirty="0" err="1"/>
              <a:t>Mutator</a:t>
            </a:r>
            <a:r>
              <a:rPr lang="en-US" sz="3400" dirty="0"/>
              <a:t>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Accessor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Nested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1000" y="2370724"/>
            <a:ext cx="10174236" cy="39481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 1, 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(2, 1)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Default Behavior and Compare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653544-0886-885B-C683-05638CCA0D4E}"/>
              </a:ext>
            </a:extLst>
          </p:cNvPr>
          <p:cNvGrpSpPr/>
          <p:nvPr/>
        </p:nvGrpSpPr>
        <p:grpSpPr>
          <a:xfrm>
            <a:off x="4593234" y="2216638"/>
            <a:ext cx="3005533" cy="1174748"/>
            <a:chOff x="4988456" y="2117650"/>
            <a:chExt cx="3005533" cy="11747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A7BDDF-0F57-7A4F-DD0A-C90EDBD213EA}"/>
                </a:ext>
              </a:extLst>
            </p:cNvPr>
            <p:cNvGrpSpPr/>
            <p:nvPr/>
          </p:nvGrpSpPr>
          <p:grpSpPr>
            <a:xfrm>
              <a:off x="4988456" y="2282130"/>
              <a:ext cx="634201" cy="786870"/>
              <a:chOff x="6247810" y="5229000"/>
              <a:chExt cx="711681" cy="883002"/>
            </a:xfrm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914A61A8-CFB8-FFA5-583D-CF0A016AD814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AC10AB54-F9C2-0D31-186F-86BFCF32E135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Trapezoid 47">
                <a:extLst>
                  <a:ext uri="{FF2B5EF4-FFF2-40B4-BE49-F238E27FC236}">
                    <a16:creationId xmlns:a16="http://schemas.microsoft.com/office/drawing/2014/main" id="{809A6E47-8506-7666-3BFC-3F3B34BA1E45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B48DE6-0CE0-552C-A991-188936E39975}"/>
                </a:ext>
              </a:extLst>
            </p:cNvPr>
            <p:cNvGrpSpPr/>
            <p:nvPr/>
          </p:nvGrpSpPr>
          <p:grpSpPr>
            <a:xfrm>
              <a:off x="6569344" y="2354285"/>
              <a:ext cx="634201" cy="714715"/>
              <a:chOff x="5233757" y="4600047"/>
              <a:chExt cx="711681" cy="802032"/>
            </a:xfrm>
          </p:grpSpPr>
          <p:sp>
            <p:nvSpPr>
              <p:cNvPr id="32" name="Trapezoid 47">
                <a:extLst>
                  <a:ext uri="{FF2B5EF4-FFF2-40B4-BE49-F238E27FC236}">
                    <a16:creationId xmlns:a16="http://schemas.microsoft.com/office/drawing/2014/main" id="{1F6CFEB6-70B5-0DC9-A256-98EFB4764E48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596D0AFD-F9D8-5E7D-226D-82DD193E6025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47D9108F-430C-6048-1C93-E908ABF46C0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37365A-06AB-080C-FCDB-C849319FF624}"/>
                </a:ext>
              </a:extLst>
            </p:cNvPr>
            <p:cNvGrpSpPr/>
            <p:nvPr/>
          </p:nvGrpSpPr>
          <p:grpSpPr>
            <a:xfrm>
              <a:off x="5778900" y="2355696"/>
              <a:ext cx="634201" cy="713304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2AF3FDE3-5D70-7019-34D8-4FC05B89F09D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94616C36-8014-77D8-7C88-CA3E0A287C7A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1A5FA160-228F-AA1D-4819-BABB4B858185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D7A2DA-E367-7657-2B13-AF5CCBE6BB8A}"/>
                </a:ext>
              </a:extLst>
            </p:cNvPr>
            <p:cNvGrpSpPr/>
            <p:nvPr/>
          </p:nvGrpSpPr>
          <p:grpSpPr>
            <a:xfrm>
              <a:off x="7359788" y="2414405"/>
              <a:ext cx="634201" cy="654595"/>
              <a:chOff x="3700714" y="2195785"/>
              <a:chExt cx="711681" cy="734567"/>
            </a:xfrm>
          </p:grpSpPr>
          <p:sp>
            <p:nvSpPr>
              <p:cNvPr id="26" name="Trapezoid 47">
                <a:extLst>
                  <a:ext uri="{FF2B5EF4-FFF2-40B4-BE49-F238E27FC236}">
                    <a16:creationId xmlns:a16="http://schemas.microsoft.com/office/drawing/2014/main" id="{470AAF6A-5D83-7B69-AA1E-449B7C8FB850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B6DAAE15-6D0A-7A99-4908-D3DA9572C9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846520CF-A223-5C7B-2C47-E512F96C89A4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130E2F51-E45C-D55F-82B4-60D0A09EFAF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99059" y="939571"/>
              <a:ext cx="12700" cy="2368858"/>
            </a:xfrm>
            <a:prstGeom prst="bentConnector3">
              <a:avLst>
                <a:gd name="adj1" fmla="val 2716354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44B3898-F5B5-F2D1-F6C7-A781B5387C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99059" y="2101619"/>
              <a:ext cx="12700" cy="2368858"/>
            </a:xfrm>
            <a:prstGeom prst="bentConnector3">
              <a:avLst>
                <a:gd name="adj1" fmla="val 3240000"/>
              </a:avLst>
            </a:prstGeom>
            <a:ln w="57150">
              <a:solidFill>
                <a:srgbClr val="FF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9A3763-10EA-3AAD-9DDF-542BDB5A8555}"/>
              </a:ext>
            </a:extLst>
          </p:cNvPr>
          <p:cNvGrpSpPr/>
          <p:nvPr/>
        </p:nvGrpSpPr>
        <p:grpSpPr>
          <a:xfrm>
            <a:off x="5697659" y="999000"/>
            <a:ext cx="796681" cy="934691"/>
            <a:chOff x="8679658" y="3844309"/>
            <a:chExt cx="796681" cy="934691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0413CED-C747-E195-A644-29E01E57BBA1}"/>
                </a:ext>
              </a:extLst>
            </p:cNvPr>
            <p:cNvSpPr/>
            <p:nvPr/>
          </p:nvSpPr>
          <p:spPr bwMode="auto">
            <a:xfrm>
              <a:off x="8679658" y="3844309"/>
              <a:ext cx="796681" cy="79668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7E2A5B2-13E0-449C-D106-61AC258550D2}"/>
                </a:ext>
              </a:extLst>
            </p:cNvPr>
            <p:cNvSpPr txBox="1"/>
            <p:nvPr/>
          </p:nvSpPr>
          <p:spPr>
            <a:xfrm>
              <a:off x="8679658" y="4171108"/>
              <a:ext cx="552102" cy="5113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F5B4D8-22C4-8D51-7D4A-0C2F9A7244C7}"/>
                </a:ext>
              </a:extLst>
            </p:cNvPr>
            <p:cNvSpPr txBox="1"/>
            <p:nvPr/>
          </p:nvSpPr>
          <p:spPr>
            <a:xfrm>
              <a:off x="8980341" y="3923537"/>
              <a:ext cx="495998" cy="8554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</a:p>
            <a:p>
              <a:pPr algn="ctr" eaLnBrk="0" hangingPunct="0">
                <a:lnSpc>
                  <a:spcPts val="15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9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sorts the items of an array</a:t>
            </a:r>
          </a:p>
          <a:p>
            <a:r>
              <a:rPr lang="en-US" sz="3200" dirty="0"/>
              <a:t>Depending on the provided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, sorting can be </a:t>
            </a:r>
            <a:r>
              <a:rPr lang="en-US" sz="3200" b="1" dirty="0">
                <a:solidFill>
                  <a:schemeClr val="bg1"/>
                </a:solidFill>
              </a:rPr>
              <a:t>alphabetic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numeric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and either </a:t>
            </a:r>
            <a:r>
              <a:rPr lang="en-US" sz="3200" b="1" dirty="0">
                <a:solidFill>
                  <a:schemeClr val="bg1"/>
                </a:solidFill>
              </a:rPr>
              <a:t>ascending (up)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sz="3200" dirty="0"/>
              <a:t>By default,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sorts the values as        strings in </a:t>
            </a:r>
            <a:r>
              <a:rPr lang="en-US" sz="3200" b="1" dirty="0">
                <a:solidFill>
                  <a:schemeClr val="bg1"/>
                </a:solidFill>
              </a:rPr>
              <a:t>alphabetical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order</a:t>
            </a:r>
          </a:p>
          <a:p>
            <a:r>
              <a:rPr lang="en-US" sz="3200" dirty="0"/>
              <a:t>If you want to sort numbers or other values, you need to provide the correct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6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 100, 20, 30, 40, 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17862" y="1944000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6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84203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 - 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method is used to </a:t>
            </a:r>
            <a:r>
              <a:rPr lang="en-US" sz="3400" b="1" dirty="0">
                <a:solidFill>
                  <a:schemeClr val="bg1"/>
                </a:solidFill>
              </a:rPr>
              <a:t>merge</a:t>
            </a:r>
            <a:r>
              <a:rPr lang="en-US" sz="3400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['Orange', 'Lemon']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solve(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filter</a:t>
            </a:r>
            <a:r>
              <a:rPr lang="en-US" dirty="0"/>
              <a:t>((a, 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% 2 !== 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(x =&gt; x * 2)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(' 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1000" y="2880999"/>
            <a:ext cx="10045521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7083</TotalTime>
  <Words>4145</Words>
  <Application>Microsoft Office PowerPoint</Application>
  <PresentationFormat>Widescreen</PresentationFormat>
  <Paragraphs>585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Map</vt:lpstr>
      <vt:lpstr>Some</vt:lpstr>
      <vt:lpstr>Find</vt:lpstr>
      <vt:lpstr>Filter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125</cp:revision>
  <dcterms:created xsi:type="dcterms:W3CDTF">2018-05-23T13:08:44Z</dcterms:created>
  <dcterms:modified xsi:type="dcterms:W3CDTF">2022-05-20T14:57:04Z</dcterms:modified>
  <cp:category>computer programming;programming;software development;software engineering</cp:category>
</cp:coreProperties>
</file>