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69"/>
  </p:notesMasterIdLst>
  <p:handoutMasterIdLst>
    <p:handoutMasterId r:id="rId70"/>
  </p:handoutMasterIdLst>
  <p:sldIdLst>
    <p:sldId id="256" r:id="rId3"/>
    <p:sldId id="32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4" r:id="rId64"/>
    <p:sldId id="614" r:id="rId65"/>
    <p:sldId id="331" r:id="rId66"/>
    <p:sldId id="296" r:id="rId67"/>
    <p:sldId id="29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BD1316-E08F-4736-970A-4F979F609A29}">
          <p14:sldIdLst>
            <p14:sldId id="256"/>
            <p14:sldId id="329"/>
            <p14:sldId id="258"/>
          </p14:sldIdLst>
        </p14:section>
        <p14:section name="Introduction to Node.js" id="{AC907CFD-0194-46E0-AED6-894C3ECF2AD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Event Loop" id="{58EF3DEC-BECD-4DA3-A0BA-27CE866A322B}">
          <p14:sldIdLst>
            <p14:sldId id="265"/>
            <p14:sldId id="26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Modules" id="{FD06DE98-147F-47B8-B707-21BBDAADE99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Node.js Web Server" id="{7C0FEFD9-8DA3-4B90-8400-0127E0B5E59F}">
          <p14:sldIdLst>
            <p14:sldId id="281"/>
            <p14:sldId id="282"/>
            <p14:sldId id="283"/>
          </p14:sldIdLst>
        </p14:section>
        <p14:section name="Request and Response Wrapper" id="{1549E4C6-3241-442F-A17B-36B1DD73F4E0}">
          <p14:sldIdLst>
            <p14:sldId id="284"/>
            <p14:sldId id="285"/>
            <p14:sldId id="286"/>
            <p14:sldId id="287"/>
            <p14:sldId id="288"/>
          </p14:sldIdLst>
        </p14:section>
        <p14:section name="Exercise" id="{E94B2A9E-367C-4B77-B87D-562214F45167}">
          <p14:sldIdLst>
            <p14:sldId id="289"/>
          </p14:sldIdLst>
        </p14:section>
        <p14:section name="Conclusion" id="{22AEEAD3-A73D-435A-9D27-4AA634D78E12}">
          <p14:sldIdLst>
            <p14:sldId id="290"/>
            <p14:sldId id="294"/>
            <p14:sldId id="614"/>
            <p14:sldId id="331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26.4.2022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244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2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103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239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607D69E-5C22-4042-B22B-2266C4ADB7EC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3D8D98-FF25-4AD0-A690-36CB40CEBC7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7410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  <p:sldLayoutId id="214748370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1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6.png"/><Relationship Id="rId4" Type="http://schemas.openxmlformats.org/officeDocument/2006/relationships/hyperlink" Target="https://www.youtube.com/c/CodeItUpwithIvo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Overview, Modules, Web Server, Request and Response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Node.js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65074"/>
            <a:ext cx="184033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4" y="2560081"/>
            <a:ext cx="398648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5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3E143-86ED-44A5-9752-A0786D4459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253033"/>
            <a:ext cx="2819095" cy="28190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Event Loop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1371600"/>
            <a:ext cx="6324600" cy="4649942"/>
            <a:chOff x="4341812" y="1371600"/>
            <a:chExt cx="6324600" cy="4649942"/>
          </a:xfrm>
          <a:noFill/>
        </p:grpSpPr>
        <p:grpSp>
          <p:nvGrpSpPr>
            <p:cNvPr id="3" name="Group 2"/>
            <p:cNvGrpSpPr/>
            <p:nvPr/>
          </p:nvGrpSpPr>
          <p:grpSpPr>
            <a:xfrm>
              <a:off x="4341812" y="1371600"/>
              <a:ext cx="914400" cy="4649942"/>
              <a:chOff x="6967292" y="770121"/>
              <a:chExt cx="914400" cy="4649942"/>
            </a:xfrm>
            <a:grpFill/>
          </p:grpSpPr>
          <p:sp>
            <p:nvSpPr>
              <p:cNvPr id="9" name="Rectangle: Rounded Corners 13"/>
              <p:cNvSpPr/>
              <p:nvPr/>
            </p:nvSpPr>
            <p:spPr>
              <a:xfrm>
                <a:off x="6967292" y="770121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Rectangle: Rounded Corners 13"/>
              <p:cNvSpPr/>
              <p:nvPr/>
            </p:nvSpPr>
            <p:spPr>
              <a:xfrm>
                <a:off x="6967292" y="129540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: Rounded Corners 13"/>
              <p:cNvSpPr/>
              <p:nvPr/>
            </p:nvSpPr>
            <p:spPr>
              <a:xfrm>
                <a:off x="6967292" y="180715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: Rounded Corners 13"/>
              <p:cNvSpPr/>
              <p:nvPr/>
            </p:nvSpPr>
            <p:spPr>
              <a:xfrm>
                <a:off x="6967292" y="2318908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Rectangle: Rounded Corners 13"/>
              <p:cNvSpPr/>
              <p:nvPr/>
            </p:nvSpPr>
            <p:spPr>
              <a:xfrm>
                <a:off x="6967292" y="283636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6967292" y="335382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ctangle: Rounded Corners 13"/>
              <p:cNvSpPr/>
              <p:nvPr/>
            </p:nvSpPr>
            <p:spPr>
              <a:xfrm>
                <a:off x="6967292" y="3879099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Rectangle: Rounded Corners 13"/>
              <p:cNvSpPr/>
              <p:nvPr/>
            </p:nvSpPr>
            <p:spPr>
              <a:xfrm>
                <a:off x="6967292" y="4390853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: Rounded Corners 13"/>
              <p:cNvSpPr/>
              <p:nvPr/>
            </p:nvSpPr>
            <p:spPr>
              <a:xfrm>
                <a:off x="6967292" y="4902607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" name="Rectangle: Rounded Corners 18"/>
            <p:cNvSpPr/>
            <p:nvPr/>
          </p:nvSpPr>
          <p:spPr>
            <a:xfrm>
              <a:off x="5713412" y="1371600"/>
              <a:ext cx="4953000" cy="464994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Long-running processes</a:t>
              </a:r>
            </a:p>
          </p:txBody>
        </p:sp>
      </p:grp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524000" y="2155607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10" idx="3"/>
            <a:endCxn id="13" idx="3"/>
          </p:cNvCxnSpPr>
          <p:nvPr/>
        </p:nvCxnSpPr>
        <p:spPr>
          <a:xfrm>
            <a:off x="3848100" y="2155607"/>
            <a:ext cx="12700" cy="1540964"/>
          </a:xfrm>
          <a:prstGeom prst="bentConnector3">
            <a:avLst>
              <a:gd name="adj1" fmla="val 21000000"/>
            </a:avLst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>
            <a:off x="1524000" y="3696571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1524000" y="3179115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cxnSpLocks/>
            <a:stCxn id="12" idx="3"/>
            <a:endCxn id="16" idx="3"/>
          </p:cNvCxnSpPr>
          <p:nvPr/>
        </p:nvCxnSpPr>
        <p:spPr>
          <a:xfrm>
            <a:off x="3848100" y="3179116"/>
            <a:ext cx="12700" cy="2071945"/>
          </a:xfrm>
          <a:prstGeom prst="bentConnector3">
            <a:avLst>
              <a:gd name="adj1" fmla="val 1860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524000" y="5251060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923" name="Straight Arrow Connector 465922"/>
          <p:cNvCxnSpPr>
            <a:stCxn id="10" idx="3"/>
          </p:cNvCxnSpPr>
          <p:nvPr/>
        </p:nvCxnSpPr>
        <p:spPr>
          <a:xfrm>
            <a:off x="3848100" y="2155607"/>
            <a:ext cx="26289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101706"/>
            <a:ext cx="1066800" cy="106680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66" y="3744834"/>
            <a:ext cx="903366" cy="903366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1524000" y="4220451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stCxn id="14" idx="3"/>
            <a:endCxn id="15" idx="3"/>
          </p:cNvCxnSpPr>
          <p:nvPr/>
        </p:nvCxnSpPr>
        <p:spPr>
          <a:xfrm>
            <a:off x="3848100" y="4214028"/>
            <a:ext cx="12700" cy="525279"/>
          </a:xfrm>
          <a:prstGeom prst="bentConnector3">
            <a:avLst>
              <a:gd name="adj1" fmla="val 208909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24000" y="4753348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3848100" y="3179115"/>
            <a:ext cx="23241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6553200" y="4711606"/>
            <a:ext cx="3429000" cy="1066802"/>
          </a:xfrm>
          <a:prstGeom prst="wedgeRoundRectCallout">
            <a:avLst>
              <a:gd name="adj1" fmla="val -45983"/>
              <a:gd name="adj2" fmla="val -7350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Order of completion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is </a:t>
            </a:r>
            <a:r>
              <a:rPr lang="en-US" sz="2800" b="1" noProof="1">
                <a:solidFill>
                  <a:schemeClr val="bg1"/>
                </a:solidFill>
              </a:rPr>
              <a:t>not</a:t>
            </a:r>
            <a:r>
              <a:rPr lang="en-US" sz="2800" noProof="1">
                <a:solidFill>
                  <a:srgbClr val="FFFFFF"/>
                </a:solidFill>
              </a:rPr>
              <a:t> guaranteed</a:t>
            </a:r>
            <a:endParaRPr lang="en-US" sz="2800" noProof="1">
              <a:solidFill>
                <a:schemeClr val="accent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2755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17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4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404478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9867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foo(10)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0427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9" name="Rectangle 8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tx1"/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10137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1302589"/>
            <a:ext cx="4378036" cy="452102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GC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333846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200" dirty="0"/>
              <a:t>Introduction to Node.js</a:t>
            </a:r>
          </a:p>
          <a:p>
            <a:pPr marL="514350" indent="-514350"/>
            <a:r>
              <a:rPr lang="en-US" sz="3200" dirty="0"/>
              <a:t>Event Loop</a:t>
            </a:r>
          </a:p>
          <a:p>
            <a:pPr marL="514350" indent="-514350"/>
            <a:r>
              <a:rPr lang="en-US" sz="3200" dirty="0"/>
              <a:t>Modules</a:t>
            </a:r>
          </a:p>
          <a:p>
            <a:pPr marL="514350" indent="-514350"/>
            <a:r>
              <a:rPr lang="en-US" sz="3200" dirty="0"/>
              <a:t>Node.js Web Server</a:t>
            </a:r>
          </a:p>
          <a:p>
            <a:pPr marL="514350" indent="-514350"/>
            <a:r>
              <a:rPr lang="en-US" sz="3200" dirty="0"/>
              <a:t>Request and Response Wrapper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644844" y="1982188"/>
            <a:ext cx="6787914" cy="3231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init</a:t>
            </a:r>
            <a:r>
              <a:rPr lang="en-US" sz="2800" dirty="0">
                <a:solidFill>
                  <a:schemeClr val="tx1"/>
                </a:solidFill>
                <a:effectLst/>
              </a:rPr>
              <a:t>(el){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el.addEventListener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"click",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handler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33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77604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008958"/>
            <a:ext cx="4378036" cy="9565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10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4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67200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5148818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1379621"/>
            <a:ext cx="4378036" cy="446750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7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35705"/>
            <a:ext cx="3708316" cy="14919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757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85287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4876802" y="3930317"/>
            <a:ext cx="3433009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5839326" y="3930317"/>
            <a:ext cx="2470484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7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3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7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6610739-8C72-4B3A-8E1F-18D7AEE5FE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247900" cy="2247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Node.js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5528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73732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1323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415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4800"/>
            <a:ext cx="3657600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Allow larger </a:t>
            </a:r>
            <a:r>
              <a:rPr lang="en-US" sz="3400" b="1" dirty="0">
                <a:solidFill>
                  <a:schemeClr val="bg1"/>
                </a:solidFill>
              </a:rPr>
              <a:t>apps</a:t>
            </a:r>
            <a:r>
              <a:rPr lang="en-US" sz="3400" dirty="0"/>
              <a:t> to be </a:t>
            </a:r>
            <a:r>
              <a:rPr lang="en-US" sz="3400" b="1" dirty="0">
                <a:solidFill>
                  <a:schemeClr val="bg1"/>
                </a:solidFill>
              </a:rPr>
              <a:t>split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organized</a:t>
            </a:r>
          </a:p>
          <a:p>
            <a:r>
              <a:rPr lang="en-US" sz="3400" dirty="0">
                <a:solidFill>
                  <a:schemeClr val="tx2"/>
                </a:solidFill>
              </a:rPr>
              <a:t>Each module has its </a:t>
            </a:r>
            <a:r>
              <a:rPr lang="en-US" sz="3400" b="1" dirty="0">
                <a:solidFill>
                  <a:schemeClr val="bg1"/>
                </a:solidFill>
              </a:rPr>
              <a:t>own context</a:t>
            </a:r>
          </a:p>
          <a:p>
            <a:pPr lvl="1"/>
            <a:r>
              <a:rPr lang="en-US" sz="3200" dirty="0">
                <a:solidFill>
                  <a:schemeClr val="tx2"/>
                </a:solidFill>
              </a:rPr>
              <a:t>It </a:t>
            </a:r>
            <a:r>
              <a:rPr lang="en-US" sz="3200" b="1" dirty="0">
                <a:solidFill>
                  <a:schemeClr val="bg1"/>
                </a:solidFill>
              </a:rPr>
              <a:t>cannot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pollute</a:t>
            </a:r>
            <a:r>
              <a:rPr lang="en-US" sz="3200" dirty="0">
                <a:solidFill>
                  <a:schemeClr val="tx2"/>
                </a:solidFill>
              </a:rPr>
              <a:t> the </a:t>
            </a:r>
            <a:r>
              <a:rPr lang="en-US" sz="3200" b="1" dirty="0">
                <a:solidFill>
                  <a:schemeClr val="bg1"/>
                </a:solidFill>
              </a:rPr>
              <a:t>global scope</a:t>
            </a:r>
          </a:p>
          <a:p>
            <a:r>
              <a:rPr lang="en-US" sz="3400" dirty="0"/>
              <a:t>Node.js includes 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types</a:t>
            </a:r>
            <a:r>
              <a:rPr lang="en-US" sz="3400" dirty="0"/>
              <a:t> of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Core</a:t>
            </a:r>
            <a:r>
              <a:rPr lang="en-US" sz="32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Local</a:t>
            </a:r>
            <a:r>
              <a:rPr lang="en-US" sz="32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Third-Party </a:t>
            </a:r>
            <a:r>
              <a:rPr lang="en-US" sz="3200" dirty="0"/>
              <a:t>Modules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3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>
            <a:normAutofit/>
          </a:bodyPr>
          <a:lstStyle/>
          <a:p>
            <a:r>
              <a:rPr lang="en-US" sz="3400" dirty="0"/>
              <a:t>Created </a:t>
            </a:r>
            <a:r>
              <a:rPr lang="en-US" sz="3400" b="1" dirty="0">
                <a:solidFill>
                  <a:schemeClr val="bg1"/>
                </a:solidFill>
              </a:rPr>
              <a:t>locally</a:t>
            </a:r>
            <a:r>
              <a:rPr lang="en-US" sz="3400" dirty="0"/>
              <a:t> in the Node.js application</a:t>
            </a:r>
          </a:p>
          <a:p>
            <a:r>
              <a:rPr lang="en-US" sz="3400" dirty="0"/>
              <a:t>Include </a:t>
            </a:r>
            <a:r>
              <a:rPr lang="en-US" sz="3400" b="1" dirty="0">
                <a:solidFill>
                  <a:schemeClr val="bg1"/>
                </a:solidFill>
              </a:rPr>
              <a:t>different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functionalities</a:t>
            </a:r>
            <a:r>
              <a:rPr lang="en-US" sz="3400" dirty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sz="3400" dirty="0"/>
              <a:t> folders</a:t>
            </a:r>
            <a:endParaRPr lang="bg-BG" sz="3400" dirty="0"/>
          </a:p>
          <a:p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module.exports</a:t>
            </a:r>
            <a:r>
              <a:rPr lang="en-US" sz="3400" dirty="0"/>
              <a:t> to expose a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sz="3400" dirty="0"/>
              <a:t> </a:t>
            </a:r>
            <a:endParaRPr lang="bg-BG" sz="3400" dirty="0"/>
          </a:p>
          <a:p>
            <a:pPr marL="609036" lvl="1" indent="0">
              <a:buNone/>
            </a:pPr>
            <a:endParaRPr lang="en-US" sz="3200" dirty="0"/>
          </a:p>
          <a:p>
            <a:r>
              <a:rPr lang="en-US" sz="3400" dirty="0"/>
              <a:t>Loaded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require()</a:t>
            </a:r>
            <a:r>
              <a:rPr lang="en-US" sz="3400" dirty="0"/>
              <a:t>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Modules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77216" y="5194626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myModule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./myModule.js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77216" y="3834000"/>
            <a:ext cx="46482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module.exports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myModule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3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Installed from Node Package Manager (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)</a:t>
            </a:r>
          </a:p>
          <a:p>
            <a:r>
              <a:rPr lang="en-US" dirty="0"/>
              <a:t>Run from the terminal</a:t>
            </a:r>
          </a:p>
          <a:p>
            <a:pPr>
              <a:spcBef>
                <a:spcPts val="6600"/>
              </a:spcBef>
            </a:pPr>
            <a:r>
              <a:rPr lang="en-US" dirty="0"/>
              <a:t>To use in your code</a:t>
            </a:r>
          </a:p>
          <a:p>
            <a:pPr>
              <a:spcBef>
                <a:spcPts val="6600"/>
              </a:spcBef>
            </a:pPr>
            <a:r>
              <a:rPr lang="en-US" dirty="0"/>
              <a:t>To install globally (for use from the terminal)</a:t>
            </a:r>
          </a:p>
          <a:p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Modules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565076"/>
            <a:ext cx="57785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npm </a:t>
            </a:r>
            <a:r>
              <a:rPr lang="en-US" sz="2400" dirty="0">
                <a:solidFill>
                  <a:schemeClr val="bg1"/>
                </a:solidFill>
                <a:effectLst/>
              </a:rPr>
              <a:t>install </a:t>
            </a:r>
            <a:r>
              <a:rPr lang="en-US" sz="2400" dirty="0">
                <a:solidFill>
                  <a:schemeClr val="tx2"/>
                </a:solidFill>
                <a:effectLst/>
              </a:rPr>
              <a:t>express --save-exact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3936298"/>
            <a:ext cx="6223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const express = require('</a:t>
            </a:r>
            <a:r>
              <a:rPr lang="en-US" sz="2400" dirty="0">
                <a:solidFill>
                  <a:schemeClr val="bg1"/>
                </a:solidFill>
                <a:effectLst/>
              </a:rPr>
              <a:t>express</a:t>
            </a:r>
            <a:r>
              <a:rPr lang="en-US" sz="2400" dirty="0">
                <a:solidFill>
                  <a:schemeClr val="tx2"/>
                </a:solidFill>
                <a:effectLst/>
              </a:rPr>
              <a:t>');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2000" y="5486400"/>
            <a:ext cx="395605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2"/>
                </a:solidFill>
                <a:effectLst/>
              </a:rPr>
              <a:t>npm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install</a:t>
            </a:r>
            <a:r>
              <a:rPr lang="en-US" sz="2400" dirty="0">
                <a:solidFill>
                  <a:schemeClr val="tx2"/>
                </a:solidFill>
                <a:effectLst/>
              </a:rPr>
              <a:t> mocha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7920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6" cy="5546589"/>
          </a:xfrm>
        </p:spPr>
        <p:txBody>
          <a:bodyPr>
            <a:normAutofit/>
          </a:bodyPr>
          <a:lstStyle/>
          <a:p>
            <a:r>
              <a:rPr lang="en-US" sz="3400" dirty="0"/>
              <a:t>Includes all </a:t>
            </a:r>
            <a:r>
              <a:rPr lang="en-US" sz="3400" b="1" dirty="0">
                <a:solidFill>
                  <a:schemeClr val="bg1"/>
                </a:solidFill>
              </a:rPr>
              <a:t>functionalities </a:t>
            </a:r>
            <a:r>
              <a:rPr lang="en-US" sz="3400" dirty="0"/>
              <a:t>of Node.js</a:t>
            </a:r>
          </a:p>
          <a:p>
            <a:r>
              <a:rPr lang="en-US" sz="3400" dirty="0"/>
              <a:t>Load </a:t>
            </a:r>
            <a:r>
              <a:rPr lang="en-US" sz="3400" b="1" dirty="0">
                <a:solidFill>
                  <a:schemeClr val="bg1"/>
                </a:solidFill>
              </a:rPr>
              <a:t>automatically</a:t>
            </a:r>
            <a:r>
              <a:rPr lang="en-US" sz="3400" dirty="0"/>
              <a:t> when Node.js process starts</a:t>
            </a:r>
          </a:p>
          <a:p>
            <a:r>
              <a:rPr lang="en-US" sz="3400" dirty="0"/>
              <a:t>Need to be </a:t>
            </a:r>
            <a:r>
              <a:rPr lang="en-US" sz="3400" b="1" dirty="0">
                <a:solidFill>
                  <a:schemeClr val="bg1"/>
                </a:solidFill>
              </a:rPr>
              <a:t>imported</a:t>
            </a:r>
            <a:r>
              <a:rPr lang="en-US" sz="3400" dirty="0"/>
              <a:t> in order to be used</a:t>
            </a:r>
          </a:p>
          <a:p>
            <a:endParaRPr lang="en-US" sz="3600" dirty="0"/>
          </a:p>
          <a:p>
            <a:r>
              <a:rPr lang="en-US" sz="3400" dirty="0"/>
              <a:t>Commonly used modules are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- used to create Node.js server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url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querystring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path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fs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541000" y="3286059"/>
            <a:ext cx="5885516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const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module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'module'</a:t>
            </a:r>
            <a:r>
              <a:rPr lang="en-US" sz="2400" noProof="1">
                <a:solidFill>
                  <a:schemeClr val="bg1"/>
                </a:solidFill>
                <a:effectLst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010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Module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Provides utilities for URL </a:t>
            </a:r>
            <a:r>
              <a:rPr lang="en-US" sz="3400" b="1" dirty="0">
                <a:solidFill>
                  <a:schemeClr val="bg1"/>
                </a:solidFill>
              </a:rPr>
              <a:t>resolution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parsing</a:t>
            </a: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/>
              <a:t>Parses an address with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parse()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function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info</a:t>
            </a:r>
            <a:r>
              <a:rPr lang="en-US" sz="3200" dirty="0"/>
              <a:t> about the </a:t>
            </a:r>
            <a:r>
              <a:rPr lang="en-US" sz="3200" b="1" dirty="0">
                <a:solidFill>
                  <a:schemeClr val="bg1"/>
                </a:solidFill>
              </a:rPr>
              <a:t>url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Splits</a:t>
            </a:r>
            <a:r>
              <a:rPr lang="en-US" sz="3400" dirty="0"/>
              <a:t> web address into </a:t>
            </a:r>
            <a:r>
              <a:rPr lang="en-US" sz="3400" b="1" dirty="0">
                <a:solidFill>
                  <a:schemeClr val="bg1"/>
                </a:solidFill>
              </a:rPr>
              <a:t>readable</a:t>
            </a:r>
            <a:r>
              <a:rPr lang="en-US" sz="3400" dirty="0"/>
              <a:t> parts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81000" y="1820191"/>
            <a:ext cx="48768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url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81000" y="3952809"/>
            <a:ext cx="571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urlObj = url.parse(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req.url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976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06162" y="1198268"/>
            <a:ext cx="9814234" cy="5308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runtime environment for JS that runs on the server</a:t>
            </a:r>
          </a:p>
          <a:p>
            <a:r>
              <a:rPr lang="en-US" dirty="0"/>
              <a:t>Advantages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language </a:t>
            </a:r>
            <a:r>
              <a:rPr lang="en-US" dirty="0"/>
              <a:t>for server and client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Driven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Efficient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047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39636"/>
            <a:ext cx="9994236" cy="5546589"/>
          </a:xfrm>
        </p:spPr>
        <p:txBody>
          <a:bodyPr/>
          <a:lstStyle/>
          <a:p>
            <a:r>
              <a:rPr lang="en-US" dirty="0"/>
              <a:t>Host '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Path '</a:t>
            </a:r>
            <a:r>
              <a:rPr lang="en-US" b="1" dirty="0">
                <a:solidFill>
                  <a:schemeClr val="bg1"/>
                </a:solidFill>
              </a:rPr>
              <a:t>/home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Search/query '</a:t>
            </a:r>
            <a:r>
              <a:rPr lang="en-US" b="1" dirty="0">
                <a:solidFill>
                  <a:schemeClr val="bg1"/>
                </a:solidFill>
              </a:rPr>
              <a:t>?year=2017&amp;month=february</a:t>
            </a:r>
            <a:r>
              <a:rPr lang="en-US" dirty="0"/>
              <a:t>'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51000" y="1842127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host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host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451000" y="3197603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path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pathname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451000" y="558900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search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search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451000" y="469562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query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9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Module 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utilities for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formatting</a:t>
            </a:r>
            <a:r>
              <a:rPr lang="en-US" dirty="0"/>
              <a:t> URL </a:t>
            </a:r>
            <a:br>
              <a:rPr lang="en-US" dirty="0"/>
            </a:br>
            <a:r>
              <a:rPr lang="en-US" dirty="0"/>
              <a:t>query strings</a:t>
            </a:r>
          </a:p>
          <a:p>
            <a:endParaRPr lang="en-US" dirty="0"/>
          </a:p>
          <a:p>
            <a:r>
              <a:rPr lang="en-US" dirty="0"/>
              <a:t>Parses a query string into an object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81000" y="2368920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queryString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57862"/>
            <a:ext cx="6705601" cy="103371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qs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endParaRPr lang="bg-BG" sz="2400" noProof="1">
              <a:solidFill>
                <a:schemeClr val="bg1"/>
              </a:solidFill>
              <a:effectLst/>
            </a:endParaRPr>
          </a:p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2"/>
                </a:solidFill>
                <a:effectLst/>
              </a:rPr>
              <a:t>.parse('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2017</a:t>
            </a:r>
            <a:r>
              <a:rPr lang="en-US" sz="2400" noProof="1">
                <a:solidFill>
                  <a:schemeClr val="tx2"/>
                </a:solidFill>
                <a:effectLst/>
              </a:rPr>
              <a:t>&amp;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february</a:t>
            </a:r>
            <a:r>
              <a:rPr lang="en-US" sz="2400" noProof="1">
                <a:solidFill>
                  <a:schemeClr val="tx2"/>
                </a:solidFill>
                <a:effectLst/>
              </a:rPr>
              <a:t>');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181001" y="5006946"/>
            <a:ext cx="67056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year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2017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180999" y="5809754"/>
            <a:ext cx="6705601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month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february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5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493219"/>
            <a:ext cx="2784789" cy="2658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4"/>
            <a:ext cx="10056000" cy="52760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300" dirty="0"/>
              <a:t>All </a:t>
            </a:r>
            <a:r>
              <a:rPr lang="en-US" sz="4300" b="1" dirty="0">
                <a:solidFill>
                  <a:schemeClr val="bg1"/>
                </a:solidFill>
              </a:rPr>
              <a:t>physical</a:t>
            </a:r>
            <a:r>
              <a:rPr lang="en-US" sz="4300" dirty="0"/>
              <a:t> servers have </a:t>
            </a:r>
            <a:r>
              <a:rPr lang="en-US" sz="4300" b="1" dirty="0">
                <a:solidFill>
                  <a:schemeClr val="bg1"/>
                </a:solidFill>
              </a:rPr>
              <a:t>hardware</a:t>
            </a:r>
          </a:p>
          <a:p>
            <a:pPr>
              <a:buClr>
                <a:schemeClr val="tx1"/>
              </a:buClr>
            </a:pPr>
            <a:r>
              <a:rPr lang="en-US" sz="4300" dirty="0"/>
              <a:t>The hardware is controlled by the </a:t>
            </a:r>
            <a:r>
              <a:rPr lang="en-US" sz="4300" b="1" dirty="0">
                <a:solidFill>
                  <a:schemeClr val="bg1"/>
                </a:solidFill>
              </a:rPr>
              <a:t>operating system</a:t>
            </a:r>
          </a:p>
          <a:p>
            <a:pPr>
              <a:buClr>
                <a:schemeClr val="tx1"/>
              </a:buClr>
            </a:pPr>
            <a:r>
              <a:rPr lang="en-US" sz="4300" b="1" dirty="0">
                <a:solidFill>
                  <a:schemeClr val="bg1"/>
                </a:solidFill>
              </a:rPr>
              <a:t>Web servers </a:t>
            </a:r>
            <a:r>
              <a:rPr lang="en-US" sz="4300" dirty="0"/>
              <a:t>are </a:t>
            </a:r>
            <a:r>
              <a:rPr lang="en-US" sz="4300" b="1" dirty="0">
                <a:solidFill>
                  <a:schemeClr val="bg1"/>
                </a:solidFill>
              </a:rPr>
              <a:t>software</a:t>
            </a:r>
            <a:r>
              <a:rPr lang="en-US" sz="4300" dirty="0"/>
              <a:t> products that use the </a:t>
            </a:r>
            <a:br>
              <a:rPr lang="en-US" sz="4300" dirty="0"/>
            </a:br>
            <a:r>
              <a:rPr lang="en-US" sz="4300" dirty="0"/>
              <a:t>operating</a:t>
            </a:r>
            <a:r>
              <a:rPr lang="bg-BG" sz="4300" dirty="0"/>
              <a:t> </a:t>
            </a:r>
            <a:r>
              <a:rPr lang="en-US" sz="4300" dirty="0"/>
              <a:t>system to </a:t>
            </a:r>
            <a:r>
              <a:rPr lang="en-US" sz="4300" b="1" dirty="0">
                <a:solidFill>
                  <a:schemeClr val="bg1"/>
                </a:solidFill>
              </a:rPr>
              <a:t>handle web requests</a:t>
            </a:r>
          </a:p>
          <a:p>
            <a:pPr lvl="1"/>
            <a:r>
              <a:rPr lang="en-US" sz="4000" dirty="0"/>
              <a:t>Web servers </a:t>
            </a:r>
            <a:r>
              <a:rPr lang="en-US" sz="4000" b="1" dirty="0">
                <a:solidFill>
                  <a:schemeClr val="bg1"/>
                </a:solidFill>
              </a:rPr>
              <a:t>serve</a:t>
            </a:r>
            <a:r>
              <a:rPr lang="en-US" sz="4000" dirty="0"/>
              <a:t> Web content</a:t>
            </a:r>
          </a:p>
          <a:p>
            <a:pPr>
              <a:buClr>
                <a:schemeClr val="tx1"/>
              </a:buClr>
            </a:pPr>
            <a:r>
              <a:rPr lang="en-US" sz="4300" dirty="0"/>
              <a:t>The requests are </a:t>
            </a:r>
            <a:r>
              <a:rPr lang="en-US" sz="4300" b="1" dirty="0">
                <a:solidFill>
                  <a:schemeClr val="bg1"/>
                </a:solidFill>
              </a:rPr>
              <a:t>redirected to other software </a:t>
            </a:r>
            <a:r>
              <a:rPr lang="en-US" sz="4300" dirty="0"/>
              <a:t>products </a:t>
            </a:r>
            <a:br>
              <a:rPr lang="en-US" sz="4300" dirty="0"/>
            </a:br>
            <a:r>
              <a:rPr lang="en-US" sz="4300" dirty="0"/>
              <a:t>(ASP.NET, PHP, etc.), depending on the webserver </a:t>
            </a:r>
            <a:br>
              <a:rPr lang="en-US" sz="4300" dirty="0"/>
            </a:br>
            <a:r>
              <a:rPr lang="en-US" sz="4300" b="1" dirty="0">
                <a:solidFill>
                  <a:schemeClr val="bg1"/>
                </a:solidFill>
              </a:rPr>
              <a:t>settings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537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Creating a simple Node.js web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2034000"/>
            <a:ext cx="10333950" cy="3046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400" noProof="1">
                <a:solidFill>
                  <a:schemeClr val="tx2"/>
                </a:solidFill>
                <a:effectLst/>
              </a:rPr>
              <a:t>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</a:t>
            </a:r>
            <a:r>
              <a:rPr lang="en-US" sz="2400" noProof="1">
                <a:solidFill>
                  <a:schemeClr val="bg1"/>
                </a:solidFill>
                <a:effectLst/>
              </a:rPr>
              <a:t>'http'</a:t>
            </a:r>
            <a:r>
              <a:rPr lang="en-US" sz="2400" noProof="1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400" noProof="1">
              <a:solidFill>
                <a:schemeClr val="tx2"/>
              </a:solidFill>
              <a:effectLst/>
            </a:endParaRP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http.</a:t>
            </a:r>
            <a:r>
              <a:rPr lang="en-US" sz="24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400" noProof="1">
                <a:solidFill>
                  <a:schemeClr val="tx2"/>
                </a:solidFill>
                <a:effectLst/>
              </a:rPr>
              <a:t>((req, res) =&gt; {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write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('Hi!');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end</a:t>
            </a:r>
            <a:r>
              <a:rPr lang="en-US" sz="2400" noProof="1">
                <a:solidFill>
                  <a:schemeClr val="tx2"/>
                </a:solidFill>
                <a:effectLst/>
              </a:rPr>
              <a:t>();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}).</a:t>
            </a:r>
            <a:r>
              <a:rPr lang="en-US" sz="24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400" noProof="1">
                <a:solidFill>
                  <a:schemeClr val="tx2"/>
                </a:solidFill>
                <a:effectLst/>
              </a:rPr>
              <a:t>(1337);</a:t>
            </a:r>
          </a:p>
          <a:p>
            <a:endParaRPr lang="en-US" sz="2400" noProof="1">
              <a:solidFill>
                <a:schemeClr val="tx2"/>
              </a:solidFill>
              <a:effectLst/>
            </a:endParaRP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console.log('Node.js server running on port 1337');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-381000"/>
            <a:ext cx="449580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Request &amp; Response Wrappers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Wrapper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Used to </a:t>
            </a:r>
            <a:r>
              <a:rPr lang="en-US" sz="3400" b="1" dirty="0">
                <a:solidFill>
                  <a:schemeClr val="bg1"/>
                </a:solidFill>
              </a:rPr>
              <a:t>handle</a:t>
            </a:r>
            <a:r>
              <a:rPr lang="en-US" sz="3400" dirty="0"/>
              <a:t> incoming http requests</a:t>
            </a:r>
          </a:p>
          <a:p>
            <a:r>
              <a:rPr lang="en-US" sz="3400" dirty="0"/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httpVersion</a:t>
            </a:r>
            <a:r>
              <a:rPr lang="en-US" sz="3200" dirty="0"/>
              <a:t> - '1.1' or '1.0'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headers</a:t>
            </a:r>
            <a:r>
              <a:rPr lang="en-US" sz="3200" dirty="0"/>
              <a:t> - object for request headers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</a:t>
            </a:r>
            <a:r>
              <a:rPr lang="en-US" sz="3200" dirty="0"/>
              <a:t> - 'GET', 'POST', etc.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</a:t>
            </a:r>
            <a:r>
              <a:rPr lang="en-US" sz="3200" dirty="0"/>
              <a:t> - the URL of the request</a:t>
            </a:r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73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D40696-6B34-4C52-B053-DAFBE4F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46B2DFB-2FDA-42F4-A772-7A2D9F6788BE}"/>
              </a:ext>
            </a:extLst>
          </p:cNvPr>
          <p:cNvSpPr txBox="1">
            <a:spLocks/>
          </p:cNvSpPr>
          <p:nvPr/>
        </p:nvSpPr>
        <p:spPr>
          <a:xfrm>
            <a:off x="1139825" y="1752600"/>
            <a:ext cx="9912350" cy="42545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6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600" noProof="1">
                <a:solidFill>
                  <a:schemeClr val="tx1"/>
                </a:solidFill>
                <a:effectLst/>
              </a:rPr>
              <a:t> = require('http');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6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600" noProof="1">
                <a:solidFill>
                  <a:schemeClr val="tx1"/>
                </a:solidFill>
                <a:effectLst/>
              </a:rPr>
              <a:t> = require('url');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600" noProof="1">
                <a:solidFill>
                  <a:schemeClr val="bg1"/>
                </a:solidFill>
                <a:effectLst/>
              </a:rPr>
              <a:t>port</a:t>
            </a:r>
            <a:r>
              <a:rPr lang="en-US" sz="2600" noProof="1">
                <a:solidFill>
                  <a:schemeClr val="tx1"/>
                </a:solidFill>
                <a:effectLst/>
              </a:rPr>
              <a:t> = 1337;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600" noProof="1">
              <a:solidFill>
                <a:schemeClr val="tx1"/>
              </a:solidFill>
              <a:effectLst/>
            </a:endParaRP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http.</a:t>
            </a:r>
            <a:r>
              <a:rPr lang="en-US" sz="26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600" noProof="1">
                <a:solidFill>
                  <a:schemeClr val="tx1"/>
                </a:solidFill>
                <a:effectLst/>
              </a:rPr>
              <a:t>((</a:t>
            </a:r>
            <a:r>
              <a:rPr lang="en-US" sz="26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600" noProof="1">
                <a:solidFill>
                  <a:schemeClr val="tx1"/>
                </a:solidFill>
                <a:effectLst/>
              </a:rPr>
              <a:t>, res) =&gt;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let path = url.parse(</a:t>
            </a:r>
            <a:r>
              <a:rPr lang="en-US" sz="26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600" noProof="1">
                <a:solidFill>
                  <a:schemeClr val="tx1"/>
                </a:solidFill>
                <a:effectLst/>
              </a:rPr>
              <a:t>['url']).pathname;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if (path === '</a:t>
            </a:r>
            <a:r>
              <a:rPr lang="en-US" sz="2600" noProof="1">
                <a:solidFill>
                  <a:schemeClr val="bg1"/>
                </a:solidFill>
                <a:effectLst/>
              </a:rPr>
              <a:t>/</a:t>
            </a:r>
            <a:r>
              <a:rPr lang="en-US" sz="2600" noProof="1">
                <a:solidFill>
                  <a:schemeClr val="tx1"/>
                </a:solidFill>
                <a:effectLst/>
              </a:rPr>
              <a:t>')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   </a:t>
            </a:r>
            <a:r>
              <a:rPr lang="en-US" sz="2600" noProof="1">
                <a:solidFill>
                  <a:schemeClr val="accent2"/>
                </a:solidFill>
                <a:effectLst/>
              </a:rPr>
              <a:t>//</a:t>
            </a:r>
            <a:r>
              <a:rPr lang="en-US" sz="2600" i="1" noProof="1">
                <a:solidFill>
                  <a:schemeClr val="accent2"/>
                </a:solidFill>
                <a:effectLst/>
              </a:rPr>
              <a:t> TODO: Send 'Welcome to home page!'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}).</a:t>
            </a:r>
            <a:r>
              <a:rPr lang="en-US" sz="26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600" noProof="1">
                <a:solidFill>
                  <a:schemeClr val="tx1"/>
                </a:solidFill>
                <a:effectLst/>
              </a:rPr>
              <a:t>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6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Used to </a:t>
            </a:r>
            <a:r>
              <a:rPr lang="en-US" sz="3400" b="1" dirty="0">
                <a:solidFill>
                  <a:schemeClr val="bg1"/>
                </a:solidFill>
              </a:rPr>
              <a:t>retrieve</a:t>
            </a:r>
            <a:r>
              <a:rPr lang="en-US" sz="3400" dirty="0"/>
              <a:t> a </a:t>
            </a:r>
            <a:r>
              <a:rPr lang="en-US" sz="3400" b="1" dirty="0">
                <a:solidFill>
                  <a:schemeClr val="bg1"/>
                </a:solidFill>
              </a:rPr>
              <a:t>response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3400" dirty="0"/>
              <a:t>Functions</a:t>
            </a:r>
          </a:p>
          <a:p>
            <a:pPr lvl="1"/>
            <a:r>
              <a:rPr lang="en-US" sz="3200" dirty="0"/>
              <a:t>Create </a:t>
            </a:r>
            <a:r>
              <a:rPr lang="en-US" sz="3200" b="1" dirty="0">
                <a:solidFill>
                  <a:schemeClr val="bg1"/>
                </a:solidFill>
              </a:rPr>
              <a:t>response header</a:t>
            </a:r>
          </a:p>
          <a:p>
            <a:pPr lvl="1"/>
            <a:r>
              <a:rPr lang="en-US" sz="3200" dirty="0"/>
              <a:t>Send the actual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End</a:t>
            </a:r>
            <a:r>
              <a:rPr lang="en-US" sz="3200" dirty="0"/>
              <a:t> the response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6EC17-1867-449F-BB95-976956ED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Wrapper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045AB-C865-4C97-A056-39DDC6E95BF0}"/>
              </a:ext>
            </a:extLst>
          </p:cNvPr>
          <p:cNvSpPr txBox="1">
            <a:spLocks/>
          </p:cNvSpPr>
          <p:nvPr/>
        </p:nvSpPr>
        <p:spPr>
          <a:xfrm>
            <a:off x="304800" y="1137779"/>
            <a:ext cx="8686800" cy="560098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1" indent="0">
              <a:buClr>
                <a:schemeClr val="tx1"/>
              </a:buClr>
              <a:buSzPct val="80000"/>
              <a:buNone/>
              <a:defRPr/>
            </a:pPr>
            <a:endParaRPr lang="en-US" sz="3200" dirty="0"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2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00B21-0486-4E76-97C5-97E3BB6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E3200F6-C6E4-40E7-BFF3-981E8639F42F}"/>
              </a:ext>
            </a:extLst>
          </p:cNvPr>
          <p:cNvSpPr txBox="1">
            <a:spLocks/>
          </p:cNvSpPr>
          <p:nvPr/>
        </p:nvSpPr>
        <p:spPr>
          <a:xfrm>
            <a:off x="817563" y="1517650"/>
            <a:ext cx="10556875" cy="42545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const http = require('http');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const port = 3000;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600" dirty="0">
              <a:solidFill>
                <a:schemeClr val="tx1"/>
              </a:solidFill>
              <a:effectLst/>
            </a:endParaRP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http.createServer((req, res) =&gt; {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600" dirty="0">
                <a:solidFill>
                  <a:schemeClr val="bg1"/>
                </a:solidFill>
                <a:effectLst/>
              </a:rPr>
              <a:t>writeHead</a:t>
            </a:r>
            <a:r>
              <a:rPr lang="en-US" sz="2600" dirty="0">
                <a:solidFill>
                  <a:schemeClr val="tx1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200</a:t>
            </a:r>
            <a:r>
              <a:rPr lang="en-US" sz="2600" dirty="0">
                <a:solidFill>
                  <a:schemeClr val="tx1"/>
                </a:solidFill>
                <a:effectLst/>
              </a:rPr>
              <a:t>, { </a:t>
            </a:r>
            <a:r>
              <a:rPr lang="en-US" sz="2600" i="1" dirty="0">
                <a:solidFill>
                  <a:schemeClr val="accent2"/>
                </a:solidFill>
                <a:effectLst/>
              </a:rPr>
              <a:t>// Response Status Code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  'Content-Type': 'text/plain'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}); 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600" dirty="0">
                <a:solidFill>
                  <a:schemeClr val="bg1"/>
                </a:solidFill>
                <a:effectLst/>
              </a:rPr>
              <a:t>write</a:t>
            </a:r>
            <a:r>
              <a:rPr lang="en-US" sz="2600" dirty="0">
                <a:solidFill>
                  <a:schemeClr val="tx1"/>
                </a:solidFill>
                <a:effectLst/>
              </a:rPr>
              <a:t>('Hello from Node.js'); </a:t>
            </a:r>
            <a:r>
              <a:rPr lang="en-US" sz="2600" i="1" dirty="0">
                <a:solidFill>
                  <a:schemeClr val="accent2"/>
                </a:solidFill>
                <a:effectLst/>
              </a:rPr>
              <a:t>// UTF-8 Encoding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600" dirty="0">
                <a:solidFill>
                  <a:schemeClr val="bg1"/>
                </a:solidFill>
                <a:effectLst/>
              </a:rPr>
              <a:t>end</a:t>
            </a:r>
            <a:r>
              <a:rPr lang="en-US" sz="2600" dirty="0">
                <a:solidFill>
                  <a:schemeClr val="tx1"/>
                </a:solidFill>
                <a:effectLst/>
              </a:rPr>
              <a:t>(); </a:t>
            </a:r>
            <a:r>
              <a:rPr lang="en-US" sz="2600" i="1" dirty="0">
                <a:solidFill>
                  <a:schemeClr val="accent2"/>
                </a:solidFill>
                <a:effectLst/>
              </a:rPr>
              <a:t>// Always End the Response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}).listen(port);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666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Go to </a:t>
            </a:r>
            <a:r>
              <a:rPr lang="en-US" b="1" dirty="0">
                <a:hlinkClick r:id="rId3"/>
              </a:rPr>
              <a:t>http://nodejs.org</a:t>
            </a:r>
            <a:r>
              <a:rPr lang="en-US" b="1" dirty="0"/>
              <a:t> </a:t>
            </a:r>
            <a:r>
              <a:rPr lang="en-US" dirty="0"/>
              <a:t>and install the latest 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check the currently installed version of the node, type in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command prompt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967542" y="5819639"/>
            <a:ext cx="2295271" cy="71055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effectLst/>
              </a:rPr>
              <a:t>node -v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604" y="1764000"/>
            <a:ext cx="4411146" cy="27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581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4137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Node.js is a </a:t>
            </a: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asynchronous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efficient </a:t>
            </a:r>
            <a:r>
              <a:rPr lang="en-US" sz="3200" b="1" dirty="0">
                <a:solidFill>
                  <a:schemeClr val="bg1"/>
                </a:solidFill>
              </a:rPr>
              <a:t>package manager</a:t>
            </a:r>
          </a:p>
          <a:p>
            <a:r>
              <a:rPr lang="en-US" sz="3200" dirty="0">
                <a:solidFill>
                  <a:schemeClr val="bg2"/>
                </a:solidFill>
              </a:rPr>
              <a:t>Applications can be </a:t>
            </a:r>
            <a:r>
              <a:rPr lang="en-US" sz="3200" b="1" dirty="0">
                <a:solidFill>
                  <a:schemeClr val="bg1"/>
                </a:solidFill>
              </a:rPr>
              <a:t>organized</a:t>
            </a:r>
            <a:r>
              <a:rPr lang="en-US" sz="3200" dirty="0">
                <a:solidFill>
                  <a:schemeClr val="bg2"/>
                </a:solidFill>
              </a:rPr>
              <a:t> using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sz="3200" dirty="0">
                <a:solidFill>
                  <a:schemeClr val="bg2"/>
                </a:solidFill>
              </a:rPr>
              <a:t>NPM allows quick access to </a:t>
            </a:r>
            <a:r>
              <a:rPr lang="en-US" sz="3200" b="1" dirty="0">
                <a:solidFill>
                  <a:schemeClr val="bg1"/>
                </a:solidFill>
              </a:rPr>
              <a:t>external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Web Servers </a:t>
            </a:r>
            <a:r>
              <a:rPr lang="en-US" sz="3200" dirty="0">
                <a:solidFill>
                  <a:schemeClr val="bg2"/>
                </a:solidFill>
              </a:rPr>
              <a:t>transfer resources to the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Request/Response</a:t>
            </a:r>
            <a:r>
              <a:rPr lang="en-US" sz="3200" dirty="0">
                <a:solidFill>
                  <a:schemeClr val="bg2"/>
                </a:solidFill>
              </a:rPr>
              <a:t> Wrappers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93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920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Interpret code from a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 lvl="1"/>
            <a:r>
              <a:rPr lang="en-US" dirty="0"/>
              <a:t>Save the script to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</a:p>
          <a:p>
            <a:pPr lvl="1"/>
            <a:r>
              <a:rPr lang="en-US" dirty="0"/>
              <a:t>Execute from the terminal: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64000"/>
            <a:ext cx="5029200" cy="194165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node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Starts REPL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a = 5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b = 3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a + b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8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5858003"/>
            <a:ext cx="50292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effectLst/>
              </a:rPr>
              <a:t>node index.js</a:t>
            </a:r>
            <a:endParaRPr lang="en-US" sz="2800" i="1" dirty="0">
              <a:solidFill>
                <a:schemeClr val="accent2"/>
              </a:solidFill>
              <a:effectLst/>
            </a:endParaRP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171B871A-60B6-469E-B999-B4DCACBF9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81200"/>
            <a:ext cx="3276600" cy="32766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4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Node.js </a:t>
            </a:r>
            <a:r>
              <a:rPr lang="en-US" b="1" dirty="0">
                <a:solidFill>
                  <a:schemeClr val="bg1"/>
                </a:solidFill>
              </a:rPr>
              <a:t>projects</a:t>
            </a:r>
            <a:r>
              <a:rPr lang="en-US" dirty="0"/>
              <a:t> are usually set up as </a:t>
            </a:r>
            <a:r>
              <a:rPr lang="en-US" b="1" dirty="0">
                <a:solidFill>
                  <a:schemeClr val="bg1"/>
                </a:solidFill>
              </a:rPr>
              <a:t>NPM packages </a:t>
            </a:r>
          </a:p>
          <a:p>
            <a:pPr lvl="1"/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target directory</a:t>
            </a:r>
            <a:endParaRPr lang="en-US" dirty="0"/>
          </a:p>
          <a:p>
            <a:pPr lvl="1">
              <a:spcBef>
                <a:spcPts val="7800"/>
              </a:spcBef>
            </a:pPr>
            <a:r>
              <a:rPr lang="en-US" dirty="0"/>
              <a:t>Answer </a:t>
            </a:r>
            <a:r>
              <a:rPr lang="en-US" b="1" dirty="0">
                <a:solidFill>
                  <a:schemeClr val="bg1"/>
                </a:solidFill>
              </a:rPr>
              <a:t>questions</a:t>
            </a:r>
            <a:r>
              <a:rPr lang="en-US" dirty="0"/>
              <a:t> to initialize the project</a:t>
            </a:r>
          </a:p>
          <a:p>
            <a:pPr lvl="1"/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package.json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file will be created with initial configuration</a:t>
            </a:r>
          </a:p>
          <a:p>
            <a:pPr lvl="1"/>
            <a:r>
              <a:rPr lang="en-US" dirty="0"/>
              <a:t>To bypass all questions (take default values):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Packages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46000" y="2574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effectLst/>
              </a:rPr>
              <a:t>npm</a:t>
            </a:r>
            <a:r>
              <a:rPr lang="en-US" sz="2800" dirty="0">
                <a:solidFill>
                  <a:schemeClr val="bg1"/>
                </a:solidFill>
                <a:effectLst/>
              </a:rPr>
              <a:t> init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50705" y="5499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  <a:effectLst/>
              </a:rPr>
              <a:t>npm init </a:t>
            </a:r>
            <a:r>
              <a:rPr lang="en-US" sz="2800" dirty="0">
                <a:solidFill>
                  <a:schemeClr val="bg1"/>
                </a:solidFill>
                <a:effectLst/>
              </a:rPr>
              <a:t>-y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502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</a:t>
            </a:r>
            <a:r>
              <a:rPr lang="en-US" dirty="0" err="1"/>
              <a:t>Package.json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3125" y="1240644"/>
            <a:ext cx="10445750" cy="538875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"name": "demo",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"version": "1.0.0",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"description": "Node.js demo project",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"main": "index.js",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"engines"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	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Sets versions of Node.js</a:t>
            </a:r>
            <a:r>
              <a:rPr lang="en-US" sz="2400" i="1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"node"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6.0.0",  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and other commands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npm</a:t>
            </a:r>
            <a:r>
              <a:rPr lang="en-US" sz="2400" dirty="0">
                <a:solidFill>
                  <a:schemeClr val="bg1"/>
                </a:solidFill>
                <a:effectLst/>
              </a:rPr>
              <a:t>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3.0.0" </a:t>
            </a:r>
            <a:r>
              <a:rPr lang="en-US" sz="2400" dirty="0">
                <a:solidFill>
                  <a:schemeClr val="tx1"/>
                </a:solidFill>
                <a:effectLst/>
              </a:rPr>
              <a:t>},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"scripts"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	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Defines a set of node scripts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"start"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"node index.js"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r>
              <a:rPr lang="en-US" sz="2400" dirty="0">
                <a:solidFill>
                  <a:schemeClr val="tx2"/>
                </a:solidFill>
                <a:effectLst/>
              </a:rPr>
              <a:t>,   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"keywords": [],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"author": "",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"license": "ISC"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  <a:endParaRPr lang="en-US" sz="2400" i="1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1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3979</TotalTime>
  <Words>1986</Words>
  <Application>Microsoft Office PowerPoint</Application>
  <PresentationFormat>Широк екран</PresentationFormat>
  <Paragraphs>514</Paragraphs>
  <Slides>66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66</vt:i4>
      </vt:variant>
    </vt:vector>
  </HeadingPairs>
  <TitlesOfParts>
    <vt:vector size="73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Introduction to Node.js</vt:lpstr>
      <vt:lpstr>Table of Contents</vt:lpstr>
      <vt:lpstr>Have a Question?</vt:lpstr>
      <vt:lpstr>Introduction to Node.js</vt:lpstr>
      <vt:lpstr>Node.js Overview</vt:lpstr>
      <vt:lpstr>Installation</vt:lpstr>
      <vt:lpstr>Environment Setup</vt:lpstr>
      <vt:lpstr>NPM Packages</vt:lpstr>
      <vt:lpstr>Configuration (Package.json)</vt:lpstr>
      <vt:lpstr>Event Loop</vt:lpstr>
      <vt:lpstr>The Event Loop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Презентация на PowerPoint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Modules</vt:lpstr>
      <vt:lpstr>Modules</vt:lpstr>
      <vt:lpstr>Local Modules</vt:lpstr>
      <vt:lpstr>Third-Party Modules</vt:lpstr>
      <vt:lpstr>Core Modules</vt:lpstr>
      <vt:lpstr>URL Module</vt:lpstr>
      <vt:lpstr>URL Parts</vt:lpstr>
      <vt:lpstr>Query String Module  </vt:lpstr>
      <vt:lpstr>Node.js Web Server</vt:lpstr>
      <vt:lpstr>Web Servers</vt:lpstr>
      <vt:lpstr>Node.js Web Server</vt:lpstr>
      <vt:lpstr>Request &amp; Response Wrappers</vt:lpstr>
      <vt:lpstr>The Request Wrapper</vt:lpstr>
      <vt:lpstr>Request Wrapper Example</vt:lpstr>
      <vt:lpstr>The Response Wrapper</vt:lpstr>
      <vt:lpstr>Response Wrapper Example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46</cp:revision>
  <dcterms:created xsi:type="dcterms:W3CDTF">2018-05-23T13:08:44Z</dcterms:created>
  <dcterms:modified xsi:type="dcterms:W3CDTF">2022-04-26T12:56:25Z</dcterms:modified>
  <cp:category>programming;education;software engineering;software development</cp:category>
</cp:coreProperties>
</file>