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8" r:id="rId2"/>
  </p:sldMasterIdLst>
  <p:notesMasterIdLst>
    <p:notesMasterId r:id="rId44"/>
  </p:notesMasterIdLst>
  <p:sldIdLst>
    <p:sldId id="256" r:id="rId3"/>
    <p:sldId id="292" r:id="rId4"/>
    <p:sldId id="32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9" r:id="rId33"/>
    <p:sldId id="284" r:id="rId34"/>
    <p:sldId id="285" r:id="rId35"/>
    <p:sldId id="286" r:id="rId36"/>
    <p:sldId id="287" r:id="rId37"/>
    <p:sldId id="288" r:id="rId38"/>
    <p:sldId id="289" r:id="rId39"/>
    <p:sldId id="614" r:id="rId40"/>
    <p:sldId id="327" r:id="rId41"/>
    <p:sldId id="290" r:id="rId42"/>
    <p:sldId id="291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323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319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614"/>
            <p14:sldId id="32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40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34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4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59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5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0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1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1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21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35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84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975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3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9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69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2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06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58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51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3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90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6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54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3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4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9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06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01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65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7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1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0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8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10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Tx/>
              <a:buFontTx/>
              <a:buNone/>
            </a:pP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kern="12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kern="1200" dirty="0" err="1">
                <a:solidFill>
                  <a:srgbClr val="FFA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2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7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9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>
              <a:spcBef>
                <a:spcPts val="15600"/>
              </a:spcBef>
              <a:buSzPts val="3300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 </a:t>
            </a:r>
            <a:r>
              <a:rPr lang="en-US" dirty="0">
                <a:solidFill>
                  <a:schemeClr val="tx1"/>
                </a:solidFill>
              </a:rPr>
              <a:t>(it is not recommended)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dirty="0"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Responses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download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lt1"/>
                </a:solidFill>
              </a:rPr>
              <a:t>prompt</a:t>
            </a:r>
            <a:r>
              <a:rPr lang="en-US" sz="3200" dirty="0"/>
              <a:t> a file to be </a:t>
            </a:r>
            <a:r>
              <a:rPr lang="en-US" sz="3200" b="1" dirty="0">
                <a:solidFill>
                  <a:schemeClr val="lt1"/>
                </a:solidFill>
              </a:rPr>
              <a:t>downloaded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end</a:t>
            </a:r>
            <a:r>
              <a:rPr lang="en-US" sz="3200" dirty="0"/>
              <a:t> - end the response </a:t>
            </a:r>
            <a:r>
              <a:rPr lang="en-US" sz="3200" b="1" dirty="0">
                <a:solidFill>
                  <a:schemeClr val="lt1"/>
                </a:solidFill>
              </a:rPr>
              <a:t>process</a:t>
            </a:r>
            <a:endParaRPr sz="32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json</a:t>
            </a:r>
            <a:r>
              <a:rPr lang="en-US" sz="3200" dirty="0"/>
              <a:t> - send a </a:t>
            </a:r>
            <a:r>
              <a:rPr lang="en-US" sz="3200" b="1" dirty="0">
                <a:solidFill>
                  <a:schemeClr val="lt1"/>
                </a:solidFill>
              </a:rPr>
              <a:t>JSON </a:t>
            </a:r>
            <a:r>
              <a:rPr lang="en-US" sz="3200" dirty="0"/>
              <a:t>response</a:t>
            </a:r>
            <a:endParaRPr sz="32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2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lt1"/>
                </a:solidFill>
              </a:rPr>
              <a:t>octet</a:t>
            </a:r>
            <a:r>
              <a:rPr lang="en-US" dirty="0"/>
              <a:t>-stream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You can use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400" dirty="0"/>
              <a:t> for modular route </a:t>
            </a:r>
            <a:br>
              <a:rPr lang="en-US" sz="3400" dirty="0"/>
            </a:br>
            <a:r>
              <a:rPr lang="en-US" sz="3400" dirty="0"/>
              <a:t>handlers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b="1" dirty="0">
                <a:solidFill>
                  <a:schemeClr val="lt1"/>
                </a:solidFill>
              </a:rPr>
              <a:t>Function</a:t>
            </a:r>
            <a:r>
              <a:rPr lang="en-US" sz="3400" dirty="0"/>
              <a:t> that has </a:t>
            </a:r>
            <a:r>
              <a:rPr lang="en-US" sz="3400" b="1" dirty="0">
                <a:solidFill>
                  <a:schemeClr val="lt1"/>
                </a:solidFill>
              </a:rPr>
              <a:t>access</a:t>
            </a:r>
            <a:r>
              <a:rPr lang="en-US" sz="3400" dirty="0"/>
              <a:t> to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Different </a:t>
            </a:r>
            <a:r>
              <a:rPr lang="en-US" sz="3400" b="1" dirty="0">
                <a:solidFill>
                  <a:schemeClr val="lt1"/>
                </a:solidFill>
              </a:rPr>
              <a:t>kinds </a:t>
            </a:r>
            <a:r>
              <a:rPr lang="en-US" sz="3400" dirty="0"/>
              <a:t>of middleware exist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used for error-handling</a:t>
            </a:r>
            <a:endParaRPr sz="34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38932" y="4106724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06" y="1152148"/>
            <a:ext cx="9049234" cy="5207396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Templating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418914" y="1883954"/>
            <a:ext cx="11334116" cy="38859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2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068896" y="2770073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Productivity</a:t>
            </a:r>
            <a:r>
              <a:rPr lang="en-US" sz="2800" dirty="0"/>
              <a:t> - avoid writing the same markup over and </a:t>
            </a:r>
            <a:br>
              <a:rPr lang="en-US" sz="2800" dirty="0"/>
            </a:br>
            <a:r>
              <a:rPr lang="en-US" sz="2800" dirty="0"/>
              <a:t>over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Easier upkeep </a:t>
            </a:r>
            <a:r>
              <a:rPr lang="en-US" sz="2800" dirty="0"/>
              <a:t>- only change the code in one place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Composability</a:t>
            </a:r>
            <a:r>
              <a:rPr lang="en-US" sz="2800" dirty="0"/>
              <a:t> - a single element can be used on multiple pages</a:t>
            </a:r>
            <a:endParaRPr sz="28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Server view engines </a:t>
            </a:r>
            <a:r>
              <a:rPr lang="en-US" sz="3400" b="1" dirty="0">
                <a:solidFill>
                  <a:schemeClr val="lt1"/>
                </a:solidFill>
              </a:rPr>
              <a:t>return</a:t>
            </a:r>
            <a:r>
              <a:rPr lang="en-US" sz="3400" dirty="0"/>
              <a:t> ready-to-use </a:t>
            </a:r>
            <a:r>
              <a:rPr lang="en-US" sz="3400" b="1" dirty="0">
                <a:solidFill>
                  <a:schemeClr val="lt1"/>
                </a:solidFill>
              </a:rPr>
              <a:t>HTML</a:t>
            </a:r>
            <a:r>
              <a:rPr lang="en-US" sz="3400" dirty="0"/>
              <a:t> to the </a:t>
            </a:r>
            <a:br>
              <a:rPr lang="en-US" sz="3400" dirty="0"/>
            </a:br>
            <a:r>
              <a:rPr lang="en-US" sz="3400" b="1" dirty="0">
                <a:solidFill>
                  <a:schemeClr val="lt1"/>
                </a:solidFill>
              </a:rPr>
              <a:t>client </a:t>
            </a:r>
            <a:r>
              <a:rPr lang="en-US" sz="3400" dirty="0"/>
              <a:t>(the browser)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Famous View Engines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8" y="1996075"/>
            <a:ext cx="9571333" cy="285501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>
              <a:spcBef>
                <a:spcPts val="1200"/>
              </a:spcBef>
              <a:buClr>
                <a:schemeClr val="dk2"/>
              </a:buClr>
              <a:buSzPts val="2398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const handlebars = exphbs.create({ extname: '.hbs'});</a:t>
            </a:r>
            <a:endParaRPr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2400"/>
              </a:spcBef>
              <a:buClr>
                <a:schemeClr val="dk2"/>
              </a:buClr>
              <a:buSzPts val="2398"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('.hbs',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handlebars.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'.hbs')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57499" y="1215639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24;p41"/>
          <p:cNvSpPr txBox="1"/>
          <p:nvPr/>
        </p:nvSpPr>
        <p:spPr>
          <a:xfrm>
            <a:off x="1657498" y="5091252"/>
            <a:ext cx="8583781" cy="123580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</a:pP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'/', function (req, res) {</a:t>
            </a: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res.render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>
                <a:solidFill>
                  <a:schemeClr val="tx1"/>
                </a:solidFill>
                <a:latin typeface="Consolas"/>
                <a:sym typeface="Consolas"/>
              </a:rPr>
              <a:t>home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lang="en-US" sz="2400" b="1" dirty="0">
              <a:solidFill>
                <a:schemeClr val="tx1"/>
              </a:solidFill>
              <a:latin typeface="Consolas"/>
              <a:sym typeface="Consolas"/>
            </a:endParaRP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})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Google Shape;425;p41"/>
          <p:cNvSpPr/>
          <p:nvPr/>
        </p:nvSpPr>
        <p:spPr>
          <a:xfrm>
            <a:off x="5621674" y="5709154"/>
            <a:ext cx="3099482" cy="520979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Call the template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Must have a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folder containing all the Handlebars templates:</a:t>
            </a:r>
            <a:endParaRPr lang="bg-BG" sz="3200" dirty="0"/>
          </a:p>
          <a:p>
            <a:endParaRPr lang="en-US" dirty="0"/>
          </a:p>
          <a:p>
            <a:endParaRPr lang="en-US" dirty="0"/>
          </a:p>
          <a:p>
            <a:pPr marL="12828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layouts</a:t>
            </a:r>
            <a:r>
              <a:rPr lang="en-US" sz="3200" dirty="0"/>
              <a:t> folder inside the views folder will contain the layouts or the template wrappers.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main.hbs</a:t>
            </a:r>
            <a:r>
              <a:rPr lang="en-US" sz="3200" dirty="0"/>
              <a:t> file is the main layout.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bg1"/>
                </a:solidFill>
              </a:rPr>
              <a:t>Note: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/>
              <a:t>default name of the folders can be changed with an</a:t>
            </a:r>
            <a:r>
              <a:rPr lang="bg-BG" sz="3200" dirty="0"/>
              <a:t> </a:t>
            </a:r>
            <a:r>
              <a:rPr lang="en-US" sz="3200" dirty="0"/>
              <a:t>appropriate setting </a:t>
            </a:r>
            <a:endParaRPr lang="bg-BG" sz="3000" b="1" i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directory structure</a:t>
            </a:r>
            <a:endParaRPr lang="bg-BG" dirty="0"/>
          </a:p>
        </p:txBody>
      </p:sp>
      <p:sp>
        <p:nvSpPr>
          <p:cNvPr id="6" name="Google Shape;297;p27"/>
          <p:cNvSpPr txBox="1"/>
          <p:nvPr/>
        </p:nvSpPr>
        <p:spPr>
          <a:xfrm>
            <a:off x="3127248" y="1901952"/>
            <a:ext cx="6300216" cy="164592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views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└── layouts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└── main.hbs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25;p41"/>
          <p:cNvSpPr/>
          <p:nvPr/>
        </p:nvSpPr>
        <p:spPr>
          <a:xfrm>
            <a:off x="6583203" y="1901952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By Default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lt1"/>
                </a:solidFill>
              </a:rPr>
              <a:t>HTML-escaped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prevent this, use the "</a:t>
            </a:r>
            <a:r>
              <a:rPr lang="en-US" b="1" dirty="0">
                <a:solidFill>
                  <a:schemeClr val="lt1"/>
                </a:solidFill>
              </a:rPr>
              <a:t>triple-stash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993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Routing has the following syntax</a:t>
            </a:r>
            <a:endParaRPr sz="34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Where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256998" y="304700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739503" y="4733214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2289</Words>
  <Application>Microsoft Office PowerPoint</Application>
  <PresentationFormat>Широк екран</PresentationFormat>
  <Paragraphs>380</Paragraphs>
  <Slides>41</Slides>
  <Notes>37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1_SoftUni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Handlebars directory structure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Боряна Димитрова</cp:lastModifiedBy>
  <cp:revision>45</cp:revision>
  <dcterms:modified xsi:type="dcterms:W3CDTF">2022-04-26T12:57:10Z</dcterms:modified>
</cp:coreProperties>
</file>