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38"/>
  </p:notesMasterIdLst>
  <p:handoutMasterIdLst>
    <p:handoutMasterId r:id="rId39"/>
  </p:handoutMasterIdLst>
  <p:sldIdLst>
    <p:sldId id="256" r:id="rId3"/>
    <p:sldId id="293" r:id="rId4"/>
    <p:sldId id="258" r:id="rId5"/>
    <p:sldId id="269" r:id="rId6"/>
    <p:sldId id="270" r:id="rId7"/>
    <p:sldId id="271" r:id="rId8"/>
    <p:sldId id="272" r:id="rId9"/>
    <p:sldId id="273" r:id="rId10"/>
    <p:sldId id="274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75" r:id="rId21"/>
    <p:sldId id="276" r:id="rId22"/>
    <p:sldId id="277" r:id="rId23"/>
    <p:sldId id="278" r:id="rId24"/>
    <p:sldId id="282" r:id="rId25"/>
    <p:sldId id="279" r:id="rId26"/>
    <p:sldId id="280" r:id="rId27"/>
    <p:sldId id="281" r:id="rId28"/>
    <p:sldId id="283" r:id="rId29"/>
    <p:sldId id="284" r:id="rId30"/>
    <p:sldId id="285" r:id="rId31"/>
    <p:sldId id="286" r:id="rId32"/>
    <p:sldId id="290" r:id="rId33"/>
    <p:sldId id="614" r:id="rId34"/>
    <p:sldId id="295" r:id="rId35"/>
    <p:sldId id="292" r:id="rId36"/>
    <p:sldId id="29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6C32BC2-F53A-4A06-859C-6F1E2A4DB5B4}">
          <p14:sldIdLst>
            <p14:sldId id="256"/>
            <p14:sldId id="293"/>
            <p14:sldId id="258"/>
          </p14:sldIdLst>
        </p14:section>
        <p14:section name="Pub/Sub Pattern" id="{637DF099-D74C-428A-952F-58F4B3C16225}">
          <p14:sldIdLst>
            <p14:sldId id="269"/>
            <p14:sldId id="270"/>
            <p14:sldId id="271"/>
            <p14:sldId id="272"/>
          </p14:sldIdLst>
        </p14:section>
        <p14:section name="Events" id="{292DF3DF-1B4C-496C-A04C-A5BC72CE8EB4}">
          <p14:sldIdLst>
            <p14:sldId id="273"/>
            <p14:sldId id="274"/>
          </p14:sldIdLst>
        </p14:section>
        <p14:section name="Streams" id="{D03F68CC-1009-4616-8F3F-8706BE514056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Node.js FS Module" id="{8CF33F46-2964-4DFD-A1DC-F02C0607070E}">
          <p14:sldIdLst>
            <p14:sldId id="275"/>
            <p14:sldId id="276"/>
            <p14:sldId id="277"/>
            <p14:sldId id="278"/>
            <p14:sldId id="282"/>
            <p14:sldId id="279"/>
            <p14:sldId id="280"/>
            <p14:sldId id="281"/>
          </p14:sldIdLst>
        </p14:section>
        <p14:section name="Debugging" id="{81E35B56-A796-427D-993D-23FABC4DB665}">
          <p14:sldIdLst>
            <p14:sldId id="283"/>
            <p14:sldId id="284"/>
          </p14:sldIdLst>
        </p14:section>
        <p14:section name="Conclusion" id="{E4721D04-521C-4B46-9C2A-AC2D71B94275}">
          <p14:sldIdLst>
            <p14:sldId id="285"/>
            <p14:sldId id="286"/>
            <p14:sldId id="290"/>
            <p14:sldId id="614"/>
            <p14:sldId id="295"/>
            <p14:sldId id="292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1" d="100"/>
          <a:sy n="81" d="100"/>
        </p:scale>
        <p:origin x="797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26.4.2022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4/26/2022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99201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03227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6829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7447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704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codewinds.com/blog/2013-08-20-nodejs-transform-streams.html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api/zlib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api/fs.html" TargetMode="Externa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7.pn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1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28.png"/><Relationship Id="rId15" Type="http://schemas.openxmlformats.org/officeDocument/2006/relationships/image" Target="../media/image33.jpeg"/><Relationship Id="rId23" Type="http://schemas.openxmlformats.org/officeDocument/2006/relationships/image" Target="../media/image37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5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0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0.png"/><Relationship Id="rId4" Type="http://schemas.openxmlformats.org/officeDocument/2006/relationships/hyperlink" Target="https://www.youtube.com/c/CodeItUpwithIvo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78134" y="1090272"/>
            <a:ext cx="11142726" cy="882654"/>
          </a:xfrm>
        </p:spPr>
        <p:txBody>
          <a:bodyPr>
            <a:normAutofit/>
          </a:bodyPr>
          <a:lstStyle/>
          <a:p>
            <a:r>
              <a:rPr lang="en-US" dirty="0"/>
              <a:t>Streams, Pub/Sub Pattern, Events, FS Module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Streams and Utilities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9601201" y="6274311"/>
            <a:ext cx="1894799" cy="351754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https://</a:t>
            </a:r>
            <a:r>
              <a:rPr lang="en-GB" sz="1800" dirty="0" err="1">
                <a:hlinkClick r:id="rId3"/>
              </a:rPr>
              <a:t>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5017687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415260"/>
            <a:ext cx="2950749" cy="351754"/>
          </a:xfrm>
        </p:spPr>
        <p:txBody>
          <a:bodyPr/>
          <a:lstStyle/>
          <a:p>
            <a:r>
              <a:rPr lang="en-GB" sz="1800" dirty="0"/>
              <a:t>Technical Trainers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07" y="1507866"/>
            <a:ext cx="3489486" cy="348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73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1" y="2115000"/>
            <a:ext cx="3541149" cy="120104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Streams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Collections of data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that is not available at once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Data may come </a:t>
            </a:r>
            <a:r>
              <a:rPr lang="en-US" b="1" dirty="0">
                <a:solidFill>
                  <a:schemeClr val="bg1"/>
                </a:solidFill>
              </a:rPr>
              <a:t>continuously</a:t>
            </a:r>
            <a:r>
              <a:rPr lang="en-US" dirty="0"/>
              <a:t> in </a:t>
            </a:r>
            <a:r>
              <a:rPr lang="en-US" b="1" dirty="0">
                <a:solidFill>
                  <a:schemeClr val="bg1"/>
                </a:solidFill>
              </a:rPr>
              <a:t>chunks</a:t>
            </a:r>
          </a:p>
          <a:p>
            <a:r>
              <a:rPr lang="en-US" dirty="0"/>
              <a:t>Types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Readable</a:t>
            </a:r>
            <a:r>
              <a:rPr lang="en-US" dirty="0"/>
              <a:t> - can only be read (</a:t>
            </a:r>
            <a:r>
              <a:rPr lang="en-US" noProof="1"/>
              <a:t>process.stdin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Writeable</a:t>
            </a:r>
            <a:r>
              <a:rPr lang="en-US" dirty="0"/>
              <a:t> - can only be written to (</a:t>
            </a:r>
            <a:r>
              <a:rPr lang="en-US" noProof="1"/>
              <a:t>process.stdout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Duplex</a:t>
            </a:r>
            <a:r>
              <a:rPr lang="en-US" dirty="0"/>
              <a:t> - both Readable and Writeable (TCP sockets)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Transform</a:t>
            </a:r>
            <a:r>
              <a:rPr lang="en-US" dirty="0"/>
              <a:t> - the output is computed from the input </a:t>
            </a:r>
            <a:br>
              <a:rPr lang="en-US" dirty="0"/>
            </a:br>
            <a:r>
              <a:rPr lang="en-US" dirty="0"/>
              <a:t>(</a:t>
            </a:r>
            <a:r>
              <a:rPr lang="en-US" noProof="1"/>
              <a:t>zlib</a:t>
            </a:r>
            <a:r>
              <a:rPr lang="en-US" dirty="0"/>
              <a:t>, crypto)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290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6000"/>
              </a:spcBef>
            </a:pPr>
            <a:r>
              <a:rPr lang="en-US" dirty="0"/>
              <a:t>Functions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read()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get chunks from the stream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pause()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switch to </a:t>
            </a:r>
            <a:r>
              <a:rPr lang="en-US" b="1" dirty="0">
                <a:solidFill>
                  <a:schemeClr val="bg1"/>
                </a:solidFill>
              </a:rPr>
              <a:t>paused</a:t>
            </a:r>
            <a:r>
              <a:rPr lang="en-US" dirty="0"/>
              <a:t> mode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resume()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switch to </a:t>
            </a:r>
            <a:r>
              <a:rPr lang="en-US" b="1" dirty="0">
                <a:solidFill>
                  <a:schemeClr val="bg1"/>
                </a:solidFill>
              </a:rPr>
              <a:t>flowing</a:t>
            </a:r>
            <a:r>
              <a:rPr lang="en-US" dirty="0"/>
              <a:t> mode</a:t>
            </a:r>
          </a:p>
          <a:p>
            <a:pPr>
              <a:buClr>
                <a:schemeClr val="tx1"/>
              </a:buClr>
            </a:pPr>
            <a:r>
              <a:rPr lang="en-US" dirty="0"/>
              <a:t>Events - used when the stream is </a:t>
            </a:r>
            <a:r>
              <a:rPr lang="en-US" b="1" dirty="0">
                <a:solidFill>
                  <a:schemeClr val="bg1"/>
                </a:solidFill>
              </a:rPr>
              <a:t>flowing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data</a:t>
            </a:r>
            <a:r>
              <a:rPr lang="en-US" dirty="0"/>
              <a:t> - chunk is available for reading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r>
              <a:rPr lang="en-US" dirty="0"/>
              <a:t> - no more data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en-US" dirty="0"/>
              <a:t> - an exception has occurred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Readable Stream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110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Readable Stream (2)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HTTP Request </a:t>
            </a:r>
            <a:r>
              <a:rPr lang="en-US" dirty="0"/>
              <a:t>is a readable stream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36000" y="1944000"/>
            <a:ext cx="7391400" cy="43146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const</a:t>
            </a:r>
            <a:r>
              <a:rPr lang="en-US" sz="2200" dirty="0">
                <a:solidFill>
                  <a:srgbClr val="234465"/>
                </a:solidFill>
              </a:rPr>
              <a:t> http = require('http');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200" dirty="0">
              <a:solidFill>
                <a:srgbClr val="234465"/>
              </a:solidFill>
            </a:endParaRP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http.createServer</a:t>
            </a:r>
            <a:r>
              <a:rPr lang="en-US" sz="2200" dirty="0">
                <a:solidFill>
                  <a:srgbClr val="234465"/>
                </a:solidFill>
              </a:rPr>
              <a:t>((</a:t>
            </a:r>
            <a:r>
              <a:rPr lang="en-US" sz="2200" dirty="0" err="1">
                <a:solidFill>
                  <a:srgbClr val="234465"/>
                </a:solidFill>
              </a:rPr>
              <a:t>req</a:t>
            </a:r>
            <a:r>
              <a:rPr lang="en-US" sz="2200" dirty="0">
                <a:solidFill>
                  <a:srgbClr val="234465"/>
                </a:solidFill>
              </a:rPr>
              <a:t>, res) =&gt; {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if (</a:t>
            </a:r>
            <a:r>
              <a:rPr lang="en-US" sz="2200" dirty="0" err="1">
                <a:solidFill>
                  <a:srgbClr val="234465"/>
                </a:solidFill>
              </a:rPr>
              <a:t>req.method</a:t>
            </a:r>
            <a:r>
              <a:rPr lang="en-US" sz="2200" dirty="0">
                <a:solidFill>
                  <a:srgbClr val="234465"/>
                </a:solidFill>
              </a:rPr>
              <a:t> === 'POST') {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  let body = '';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  </a:t>
            </a:r>
            <a:r>
              <a:rPr lang="en-US" sz="2200" dirty="0" err="1">
                <a:solidFill>
                  <a:srgbClr val="234465"/>
                </a:solidFill>
              </a:rPr>
              <a:t>req.</a:t>
            </a:r>
            <a:r>
              <a:rPr lang="en-US" sz="2200" dirty="0" err="1">
                <a:solidFill>
                  <a:srgbClr val="FFA000"/>
                </a:solidFill>
              </a:rPr>
              <a:t>on</a:t>
            </a:r>
            <a:r>
              <a:rPr lang="en-US" sz="2200" dirty="0">
                <a:solidFill>
                  <a:srgbClr val="234465"/>
                </a:solidFill>
              </a:rPr>
              <a:t>(</a:t>
            </a:r>
            <a:r>
              <a:rPr lang="en-US" sz="2200" dirty="0">
                <a:solidFill>
                  <a:srgbClr val="FFA000"/>
                </a:solidFill>
              </a:rPr>
              <a:t>'data'</a:t>
            </a:r>
            <a:r>
              <a:rPr lang="en-US" sz="2200" dirty="0">
                <a:solidFill>
                  <a:srgbClr val="234465"/>
                </a:solidFill>
              </a:rPr>
              <a:t>, data =&gt; { body += data });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  </a:t>
            </a:r>
            <a:r>
              <a:rPr lang="en-US" sz="2200" dirty="0" err="1">
                <a:solidFill>
                  <a:srgbClr val="234465"/>
                </a:solidFill>
              </a:rPr>
              <a:t>req.</a:t>
            </a:r>
            <a:r>
              <a:rPr lang="en-US" sz="2200" dirty="0" err="1">
                <a:solidFill>
                  <a:srgbClr val="FFA000"/>
                </a:solidFill>
              </a:rPr>
              <a:t>on</a:t>
            </a:r>
            <a:r>
              <a:rPr lang="en-US" sz="2200" dirty="0">
                <a:solidFill>
                  <a:srgbClr val="234465"/>
                </a:solidFill>
              </a:rPr>
              <a:t>(</a:t>
            </a:r>
            <a:r>
              <a:rPr lang="en-US" sz="2200" dirty="0">
                <a:solidFill>
                  <a:srgbClr val="FFA000"/>
                </a:solidFill>
              </a:rPr>
              <a:t>'end'</a:t>
            </a:r>
            <a:r>
              <a:rPr lang="en-US" sz="2200" dirty="0">
                <a:solidFill>
                  <a:srgbClr val="234465"/>
                </a:solidFill>
              </a:rPr>
              <a:t>, () =&gt; {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    console.log(body);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  });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}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}).listen(5000);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110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6000"/>
              </a:spcBef>
            </a:pPr>
            <a:r>
              <a:rPr lang="en-US" dirty="0"/>
              <a:t>Functions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write()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send chunks to the stream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end()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close the stream</a:t>
            </a:r>
          </a:p>
          <a:p>
            <a:r>
              <a:rPr lang="en-US" dirty="0"/>
              <a:t>Events</a:t>
            </a:r>
            <a:endParaRPr lang="en-US" dirty="0">
              <a:solidFill>
                <a:schemeClr val="accent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drain</a:t>
            </a:r>
            <a:r>
              <a:rPr lang="en-US" dirty="0"/>
              <a:t> - stream can receive more data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finish</a:t>
            </a:r>
            <a:r>
              <a:rPr lang="en-US" dirty="0"/>
              <a:t> - all data has been flushed (buffer is empty)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en-US" dirty="0"/>
              <a:t> - an exception has occurred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Writable Stream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12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Writable Stream (2)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HTTP Response </a:t>
            </a:r>
            <a:r>
              <a:rPr lang="en-US" dirty="0"/>
              <a:t>is a writeable stream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81000" y="1923334"/>
            <a:ext cx="8229600" cy="39422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const</a:t>
            </a:r>
            <a:r>
              <a:rPr lang="en-US" sz="2200" dirty="0">
                <a:solidFill>
                  <a:srgbClr val="234465"/>
                </a:solidFill>
              </a:rPr>
              <a:t> fs = require('fs');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const</a:t>
            </a:r>
            <a:r>
              <a:rPr lang="en-US" sz="2200" dirty="0">
                <a:solidFill>
                  <a:srgbClr val="234465"/>
                </a:solidFill>
              </a:rPr>
              <a:t> server = require('http').</a:t>
            </a:r>
            <a:r>
              <a:rPr lang="en-US" sz="2200" dirty="0" err="1">
                <a:solidFill>
                  <a:srgbClr val="234465"/>
                </a:solidFill>
              </a:rPr>
              <a:t>createServer</a:t>
            </a:r>
            <a:r>
              <a:rPr lang="en-US" sz="2200" dirty="0">
                <a:solidFill>
                  <a:srgbClr val="234465"/>
                </a:solidFill>
              </a:rPr>
              <a:t>();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200" dirty="0">
              <a:solidFill>
                <a:srgbClr val="234465"/>
              </a:solidFill>
            </a:endParaRP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server.on</a:t>
            </a:r>
            <a:r>
              <a:rPr lang="en-US" sz="2200" dirty="0">
                <a:solidFill>
                  <a:srgbClr val="234465"/>
                </a:solidFill>
              </a:rPr>
              <a:t>('request', (</a:t>
            </a:r>
            <a:r>
              <a:rPr lang="en-US" sz="2200" dirty="0" err="1">
                <a:solidFill>
                  <a:srgbClr val="234465"/>
                </a:solidFill>
              </a:rPr>
              <a:t>req</a:t>
            </a:r>
            <a:r>
              <a:rPr lang="en-US" sz="2200" dirty="0">
                <a:solidFill>
                  <a:srgbClr val="234465"/>
                </a:solidFill>
              </a:rPr>
              <a:t>, res) =&gt; {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</a:t>
            </a:r>
            <a:r>
              <a:rPr lang="en-US" sz="2200" dirty="0" err="1">
                <a:solidFill>
                  <a:srgbClr val="234465"/>
                </a:solidFill>
              </a:rPr>
              <a:t>const</a:t>
            </a:r>
            <a:r>
              <a:rPr lang="en-US" sz="2200" dirty="0">
                <a:solidFill>
                  <a:srgbClr val="234465"/>
                </a:solidFill>
              </a:rPr>
              <a:t> </a:t>
            </a:r>
            <a:r>
              <a:rPr lang="en-US" sz="2200" dirty="0" err="1">
                <a:solidFill>
                  <a:srgbClr val="234465"/>
                </a:solidFill>
              </a:rPr>
              <a:t>src</a:t>
            </a:r>
            <a:r>
              <a:rPr lang="en-US" sz="2200" dirty="0">
                <a:solidFill>
                  <a:srgbClr val="234465"/>
                </a:solidFill>
              </a:rPr>
              <a:t> = </a:t>
            </a:r>
            <a:r>
              <a:rPr lang="en-US" sz="2200" dirty="0" err="1">
                <a:solidFill>
                  <a:srgbClr val="234465"/>
                </a:solidFill>
              </a:rPr>
              <a:t>fs.</a:t>
            </a:r>
            <a:r>
              <a:rPr lang="en-US" sz="2200" dirty="0" err="1">
                <a:solidFill>
                  <a:srgbClr val="FFA000"/>
                </a:solidFill>
              </a:rPr>
              <a:t>createReadStream</a:t>
            </a:r>
            <a:r>
              <a:rPr lang="en-US" sz="2200" dirty="0">
                <a:solidFill>
                  <a:srgbClr val="234465"/>
                </a:solidFill>
              </a:rPr>
              <a:t>('./bigfile.txt');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</a:t>
            </a:r>
            <a:r>
              <a:rPr lang="en-US" sz="2200" dirty="0" err="1">
                <a:solidFill>
                  <a:srgbClr val="234465"/>
                </a:solidFill>
              </a:rPr>
              <a:t>src.</a:t>
            </a:r>
            <a:r>
              <a:rPr lang="en-US" sz="2200" dirty="0" err="1">
                <a:solidFill>
                  <a:schemeClr val="bg1"/>
                </a:solidFill>
              </a:rPr>
              <a:t>on</a:t>
            </a:r>
            <a:r>
              <a:rPr lang="en-US" sz="2200" dirty="0">
                <a:solidFill>
                  <a:srgbClr val="234465"/>
                </a:solidFill>
              </a:rPr>
              <a:t>('data', data =&gt; </a:t>
            </a:r>
            <a:r>
              <a:rPr lang="en-US" sz="2200" dirty="0" err="1">
                <a:solidFill>
                  <a:srgbClr val="234465"/>
                </a:solidFill>
              </a:rPr>
              <a:t>res.</a:t>
            </a:r>
            <a:r>
              <a:rPr lang="en-US" sz="2200" dirty="0" err="1">
                <a:solidFill>
                  <a:srgbClr val="FFA000"/>
                </a:solidFill>
              </a:rPr>
              <a:t>write</a:t>
            </a:r>
            <a:r>
              <a:rPr lang="en-US" sz="2200" dirty="0">
                <a:solidFill>
                  <a:srgbClr val="234465"/>
                </a:solidFill>
              </a:rPr>
              <a:t>(data));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</a:t>
            </a:r>
            <a:r>
              <a:rPr lang="en-US" sz="2200" dirty="0" err="1">
                <a:solidFill>
                  <a:srgbClr val="234465"/>
                </a:solidFill>
              </a:rPr>
              <a:t>src.</a:t>
            </a:r>
            <a:r>
              <a:rPr lang="en-US" sz="2200" dirty="0" err="1">
                <a:solidFill>
                  <a:schemeClr val="bg1"/>
                </a:solidFill>
              </a:rPr>
              <a:t>on</a:t>
            </a:r>
            <a:r>
              <a:rPr lang="en-US" sz="2200" dirty="0">
                <a:solidFill>
                  <a:srgbClr val="234465"/>
                </a:solidFill>
              </a:rPr>
              <a:t>('end', () =&gt; </a:t>
            </a:r>
            <a:r>
              <a:rPr lang="en-US" sz="2200" dirty="0" err="1">
                <a:solidFill>
                  <a:srgbClr val="234465"/>
                </a:solidFill>
              </a:rPr>
              <a:t>res.</a:t>
            </a:r>
            <a:r>
              <a:rPr lang="en-US" sz="2200" dirty="0" err="1">
                <a:solidFill>
                  <a:srgbClr val="FFA000"/>
                </a:solidFill>
              </a:rPr>
              <a:t>end</a:t>
            </a:r>
            <a:r>
              <a:rPr lang="en-US" sz="2200" dirty="0">
                <a:solidFill>
                  <a:srgbClr val="234465"/>
                </a:solidFill>
              </a:rPr>
              <a:t>());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});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200" dirty="0">
              <a:solidFill>
                <a:srgbClr val="234465"/>
              </a:solidFill>
            </a:endParaRP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server.listen</a:t>
            </a:r>
            <a:r>
              <a:rPr lang="en-US" sz="2200" dirty="0">
                <a:solidFill>
                  <a:srgbClr val="234465"/>
                </a:solidFill>
              </a:rPr>
              <a:t>(5000);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879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pipe()</a:t>
            </a:r>
            <a:r>
              <a:rPr lang="en-US" dirty="0"/>
              <a:t> function allows a readable stream to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output directly </a:t>
            </a:r>
            <a:r>
              <a:rPr lang="en-US" dirty="0"/>
              <a:t>to a writable stream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Event listeners </a:t>
            </a:r>
            <a:r>
              <a:rPr lang="en-US" dirty="0"/>
              <a:t>are automatically added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Piping Streams</a:t>
            </a:r>
            <a:endParaRPr lang="bg-BG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844917" y="3114000"/>
            <a:ext cx="8171399" cy="31768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 err="1">
                <a:solidFill>
                  <a:schemeClr val="tx2"/>
                </a:solidFill>
              </a:rPr>
              <a:t>const</a:t>
            </a:r>
            <a:r>
              <a:rPr lang="en-US" sz="2200" dirty="0">
                <a:solidFill>
                  <a:schemeClr val="tx2"/>
                </a:solidFill>
              </a:rPr>
              <a:t> fs = require('fs');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 err="1">
                <a:solidFill>
                  <a:schemeClr val="tx2"/>
                </a:solidFill>
              </a:rPr>
              <a:t>const</a:t>
            </a:r>
            <a:r>
              <a:rPr lang="en-US" sz="2200" dirty="0">
                <a:solidFill>
                  <a:schemeClr val="tx2"/>
                </a:solidFill>
              </a:rPr>
              <a:t> server = require('http').</a:t>
            </a:r>
            <a:r>
              <a:rPr lang="en-US" sz="2200" dirty="0" err="1">
                <a:solidFill>
                  <a:schemeClr val="tx2"/>
                </a:solidFill>
              </a:rPr>
              <a:t>createServer</a:t>
            </a:r>
            <a:r>
              <a:rPr lang="en-US" sz="2200" dirty="0">
                <a:solidFill>
                  <a:schemeClr val="tx2"/>
                </a:solidFill>
              </a:rPr>
              <a:t>();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dirty="0">
              <a:solidFill>
                <a:schemeClr val="tx2"/>
              </a:solidFill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 err="1">
                <a:solidFill>
                  <a:schemeClr val="tx2"/>
                </a:solidFill>
              </a:rPr>
              <a:t>server.on</a:t>
            </a:r>
            <a:r>
              <a:rPr lang="en-US" sz="2200" dirty="0">
                <a:solidFill>
                  <a:schemeClr val="tx2"/>
                </a:solidFill>
              </a:rPr>
              <a:t>('request', (</a:t>
            </a:r>
            <a:r>
              <a:rPr lang="en-US" sz="2200" dirty="0" err="1">
                <a:solidFill>
                  <a:schemeClr val="tx2"/>
                </a:solidFill>
              </a:rPr>
              <a:t>req</a:t>
            </a:r>
            <a:r>
              <a:rPr lang="en-US" sz="2200" dirty="0">
                <a:solidFill>
                  <a:schemeClr val="tx2"/>
                </a:solidFill>
              </a:rPr>
              <a:t>, res)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>
                <a:solidFill>
                  <a:schemeClr val="tx2"/>
                </a:solidFill>
              </a:rPr>
              <a:t>  </a:t>
            </a:r>
            <a:r>
              <a:rPr lang="en-US" sz="2200" dirty="0" err="1">
                <a:solidFill>
                  <a:schemeClr val="tx2"/>
                </a:solidFill>
              </a:rPr>
              <a:t>const</a:t>
            </a:r>
            <a:r>
              <a:rPr lang="en-US" sz="2200" dirty="0">
                <a:solidFill>
                  <a:schemeClr val="tx2"/>
                </a:solidFill>
              </a:rPr>
              <a:t> </a:t>
            </a:r>
            <a:r>
              <a:rPr lang="en-US" sz="2200" dirty="0" err="1">
                <a:solidFill>
                  <a:schemeClr val="tx2"/>
                </a:solidFill>
              </a:rPr>
              <a:t>src</a:t>
            </a:r>
            <a:r>
              <a:rPr lang="en-US" sz="2200" dirty="0">
                <a:solidFill>
                  <a:schemeClr val="tx2"/>
                </a:solidFill>
              </a:rPr>
              <a:t> = </a:t>
            </a:r>
            <a:r>
              <a:rPr lang="en-US" sz="2200" dirty="0" err="1">
                <a:solidFill>
                  <a:schemeClr val="tx2"/>
                </a:solidFill>
              </a:rPr>
              <a:t>fs.</a:t>
            </a:r>
            <a:r>
              <a:rPr lang="en-US" sz="2200" dirty="0" err="1">
                <a:solidFill>
                  <a:schemeClr val="bg1"/>
                </a:solidFill>
              </a:rPr>
              <a:t>createReadStream</a:t>
            </a:r>
            <a:r>
              <a:rPr lang="en-US" sz="2200" dirty="0">
                <a:solidFill>
                  <a:schemeClr val="tx2"/>
                </a:solidFill>
              </a:rPr>
              <a:t>('./bigfile.txt');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>
                <a:solidFill>
                  <a:schemeClr val="tx2"/>
                </a:solidFill>
              </a:rPr>
              <a:t>  </a:t>
            </a:r>
            <a:r>
              <a:rPr lang="en-US" sz="2200" dirty="0" err="1">
                <a:solidFill>
                  <a:schemeClr val="tx2"/>
                </a:solidFill>
              </a:rPr>
              <a:t>src.</a:t>
            </a:r>
            <a:r>
              <a:rPr lang="en-US" sz="2200" dirty="0" err="1">
                <a:solidFill>
                  <a:schemeClr val="bg1"/>
                </a:solidFill>
              </a:rPr>
              <a:t>pipe</a:t>
            </a:r>
            <a:r>
              <a:rPr lang="en-US" sz="2200" dirty="0">
                <a:solidFill>
                  <a:schemeClr val="tx2"/>
                </a:solidFill>
              </a:rPr>
              <a:t>(res);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>
                <a:solidFill>
                  <a:schemeClr val="tx2"/>
                </a:solidFill>
              </a:rPr>
              <a:t>});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 err="1">
                <a:solidFill>
                  <a:schemeClr val="tx2"/>
                </a:solidFill>
              </a:rPr>
              <a:t>server.listen</a:t>
            </a:r>
            <a:r>
              <a:rPr lang="en-US" sz="2200" dirty="0">
                <a:solidFill>
                  <a:schemeClr val="tx2"/>
                </a:solidFill>
              </a:rPr>
              <a:t>(5000);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660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Duplex</a:t>
            </a:r>
            <a:r>
              <a:rPr lang="en-US" dirty="0"/>
              <a:t> stream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Implements both the </a:t>
            </a:r>
            <a:r>
              <a:rPr lang="en-US" b="1" dirty="0">
                <a:solidFill>
                  <a:schemeClr val="bg1"/>
                </a:solidFill>
              </a:rPr>
              <a:t>Readable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Writeable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interfaces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Example - a TCP socket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Transform</a:t>
            </a:r>
            <a:r>
              <a:rPr lang="en-US" dirty="0"/>
              <a:t> stream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dirty="0"/>
              <a:t>A special kind of duplex stream where the output is a </a:t>
            </a:r>
            <a:r>
              <a:rPr lang="en-US" b="1" dirty="0">
                <a:solidFill>
                  <a:schemeClr val="bg1"/>
                </a:solidFill>
              </a:rPr>
              <a:t>transformed</a:t>
            </a:r>
            <a:r>
              <a:rPr lang="en-US" dirty="0"/>
              <a:t> version of the input</a:t>
            </a:r>
            <a:endParaRPr lang="bg-BG" dirty="0"/>
          </a:p>
          <a:p>
            <a:pPr lvl="2">
              <a:buClr>
                <a:schemeClr val="tx1"/>
              </a:buClr>
            </a:pPr>
            <a:r>
              <a:rPr lang="en-US" sz="1900" dirty="0">
                <a:hlinkClick r:id="rId2"/>
              </a:rPr>
              <a:t>http://codewinds.com/blog/2013-08-20-nodejs-transform-streams.html</a:t>
            </a:r>
            <a:r>
              <a:rPr lang="en-US" sz="1900" dirty="0"/>
              <a:t> 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Duplex and Transform Streams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792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960153" y="1121144"/>
            <a:ext cx="10033549" cy="550825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Transforms with Gzip</a:t>
            </a:r>
          </a:p>
          <a:p>
            <a:pPr marL="0" indent="0">
              <a:buNone/>
            </a:pPr>
            <a:endParaRPr lang="en-US" sz="1900" dirty="0">
              <a:hlinkClick r:id="" action="ppaction://noaction"/>
            </a:endParaRPr>
          </a:p>
          <a:p>
            <a:pPr marL="0" indent="0">
              <a:buNone/>
            </a:pPr>
            <a:endParaRPr lang="en-US" sz="1900" dirty="0">
              <a:hlinkClick r:id="" action="ppaction://noaction"/>
            </a:endParaRPr>
          </a:p>
          <a:p>
            <a:pPr marL="0" indent="0">
              <a:buNone/>
            </a:pPr>
            <a:endParaRPr lang="en-US" sz="1900" dirty="0">
              <a:hlinkClick r:id="" action="ppaction://noaction"/>
            </a:endParaRPr>
          </a:p>
          <a:p>
            <a:pPr marL="0" indent="0">
              <a:buNone/>
            </a:pPr>
            <a:endParaRPr lang="en-US" sz="1900" dirty="0">
              <a:hlinkClick r:id="" action="ppaction://noaction"/>
            </a:endParaRPr>
          </a:p>
          <a:p>
            <a:pPr marL="0" indent="0">
              <a:buNone/>
            </a:pPr>
            <a:endParaRPr lang="en-US" sz="1900" dirty="0">
              <a:hlinkClick r:id="" action="ppaction://noaction"/>
            </a:endParaRPr>
          </a:p>
          <a:p>
            <a:pPr marL="0" indent="0">
              <a:buNone/>
            </a:pPr>
            <a:endParaRPr lang="en-US" sz="1900" dirty="0">
              <a:hlinkClick r:id="" action="ppaction://noaction"/>
            </a:endParaRPr>
          </a:p>
          <a:p>
            <a:pPr marL="0" indent="0">
              <a:buNone/>
            </a:pPr>
            <a:endParaRPr lang="en-US" sz="1900" dirty="0">
              <a:hlinkClick r:id="" action="ppaction://noaction"/>
            </a:endParaRPr>
          </a:p>
          <a:p>
            <a:pPr marL="0" indent="0">
              <a:buNone/>
            </a:pPr>
            <a:endParaRPr lang="en-US" sz="1900" dirty="0">
              <a:hlinkClick r:id="" action="ppaction://noaction"/>
            </a:endParaRPr>
          </a:p>
          <a:p>
            <a:pPr lvl="1"/>
            <a:r>
              <a:rPr lang="en-US" sz="1700" dirty="0">
                <a:hlinkClick r:id="rId3"/>
              </a:rPr>
              <a:t>https://nodejs.org/api/zlib.html </a:t>
            </a:r>
            <a:endParaRPr lang="en-US" sz="17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496000" y="1809000"/>
            <a:ext cx="8660398" cy="35697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const</a:t>
            </a:r>
            <a:r>
              <a:rPr lang="en-US" sz="2200" dirty="0">
                <a:solidFill>
                  <a:srgbClr val="234465"/>
                </a:solidFill>
              </a:rPr>
              <a:t> fs = require('fs');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const</a:t>
            </a:r>
            <a:r>
              <a:rPr lang="en-US" sz="2200" dirty="0">
                <a:solidFill>
                  <a:srgbClr val="234465"/>
                </a:solidFill>
              </a:rPr>
              <a:t> </a:t>
            </a:r>
            <a:r>
              <a:rPr lang="en-US" sz="2200" dirty="0" err="1">
                <a:solidFill>
                  <a:srgbClr val="FFA000"/>
                </a:solidFill>
              </a:rPr>
              <a:t>zlib</a:t>
            </a:r>
            <a:r>
              <a:rPr lang="en-US" sz="2200" dirty="0">
                <a:solidFill>
                  <a:srgbClr val="234465"/>
                </a:solidFill>
              </a:rPr>
              <a:t> = require('</a:t>
            </a:r>
            <a:r>
              <a:rPr lang="en-US" sz="2200" dirty="0" err="1">
                <a:solidFill>
                  <a:srgbClr val="FFA000"/>
                </a:solidFill>
              </a:rPr>
              <a:t>zlib</a:t>
            </a:r>
            <a:r>
              <a:rPr lang="en-US" sz="2200" dirty="0">
                <a:solidFill>
                  <a:srgbClr val="234465"/>
                </a:solidFill>
              </a:rPr>
              <a:t>');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200" dirty="0">
              <a:solidFill>
                <a:srgbClr val="234465"/>
              </a:solidFill>
            </a:endParaRP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let </a:t>
            </a:r>
            <a:r>
              <a:rPr lang="en-US" sz="2200" dirty="0" err="1">
                <a:solidFill>
                  <a:srgbClr val="234465"/>
                </a:solidFill>
              </a:rPr>
              <a:t>readStream</a:t>
            </a:r>
            <a:r>
              <a:rPr lang="en-US" sz="2200" dirty="0">
                <a:solidFill>
                  <a:srgbClr val="234465"/>
                </a:solidFill>
              </a:rPr>
              <a:t> = </a:t>
            </a:r>
            <a:r>
              <a:rPr lang="en-US" sz="2200" dirty="0" err="1">
                <a:solidFill>
                  <a:srgbClr val="234465"/>
                </a:solidFill>
              </a:rPr>
              <a:t>fs.</a:t>
            </a:r>
            <a:r>
              <a:rPr lang="en-US" sz="2200" dirty="0" err="1">
                <a:solidFill>
                  <a:srgbClr val="FFA000"/>
                </a:solidFill>
              </a:rPr>
              <a:t>createReadStream</a:t>
            </a:r>
            <a:r>
              <a:rPr lang="en-US" sz="2200" dirty="0">
                <a:solidFill>
                  <a:srgbClr val="234465"/>
                </a:solidFill>
              </a:rPr>
              <a:t>('index.js');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let </a:t>
            </a:r>
            <a:r>
              <a:rPr lang="en-US" sz="2200" dirty="0" err="1">
                <a:solidFill>
                  <a:srgbClr val="234465"/>
                </a:solidFill>
              </a:rPr>
              <a:t>writeStream</a:t>
            </a:r>
            <a:r>
              <a:rPr lang="en-US" sz="2200" dirty="0">
                <a:solidFill>
                  <a:srgbClr val="234465"/>
                </a:solidFill>
              </a:rPr>
              <a:t> = </a:t>
            </a:r>
            <a:r>
              <a:rPr lang="en-US" sz="2200" dirty="0" err="1">
                <a:solidFill>
                  <a:srgbClr val="234465"/>
                </a:solidFill>
              </a:rPr>
              <a:t>fs.</a:t>
            </a:r>
            <a:r>
              <a:rPr lang="en-US" sz="2200" dirty="0" err="1">
                <a:solidFill>
                  <a:srgbClr val="FFA000"/>
                </a:solidFill>
              </a:rPr>
              <a:t>createWriteStream</a:t>
            </a:r>
            <a:r>
              <a:rPr lang="en-US" sz="2200" dirty="0">
                <a:solidFill>
                  <a:srgbClr val="234465"/>
                </a:solidFill>
              </a:rPr>
              <a:t>('index.js.gz');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200" dirty="0">
              <a:solidFill>
                <a:srgbClr val="234465"/>
              </a:solidFill>
            </a:endParaRP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let </a:t>
            </a:r>
            <a:r>
              <a:rPr lang="en-US" sz="2200" dirty="0" err="1">
                <a:solidFill>
                  <a:srgbClr val="234465"/>
                </a:solidFill>
              </a:rPr>
              <a:t>gzip</a:t>
            </a:r>
            <a:r>
              <a:rPr lang="en-US" sz="2200" dirty="0">
                <a:solidFill>
                  <a:srgbClr val="234465"/>
                </a:solidFill>
              </a:rPr>
              <a:t> = </a:t>
            </a:r>
            <a:r>
              <a:rPr lang="en-US" sz="2200" dirty="0" err="1">
                <a:solidFill>
                  <a:srgbClr val="FFA000"/>
                </a:solidFill>
              </a:rPr>
              <a:t>zlib</a:t>
            </a:r>
            <a:r>
              <a:rPr lang="en-US" sz="2200" dirty="0" err="1">
                <a:solidFill>
                  <a:srgbClr val="234465"/>
                </a:solidFill>
              </a:rPr>
              <a:t>.</a:t>
            </a:r>
            <a:r>
              <a:rPr lang="en-US" sz="2200" dirty="0" err="1">
                <a:solidFill>
                  <a:srgbClr val="FFA000"/>
                </a:solidFill>
              </a:rPr>
              <a:t>createGzip</a:t>
            </a:r>
            <a:r>
              <a:rPr lang="en-US" sz="2200" dirty="0">
                <a:solidFill>
                  <a:srgbClr val="234465"/>
                </a:solidFill>
              </a:rPr>
              <a:t>();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200" dirty="0">
              <a:solidFill>
                <a:srgbClr val="234465"/>
              </a:solidFill>
            </a:endParaRP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readStream.</a:t>
            </a:r>
            <a:r>
              <a:rPr lang="en-US" sz="2200" dirty="0" err="1">
                <a:solidFill>
                  <a:srgbClr val="FFA000"/>
                </a:solidFill>
              </a:rPr>
              <a:t>pipe</a:t>
            </a:r>
            <a:r>
              <a:rPr lang="en-US" sz="2200" dirty="0">
                <a:solidFill>
                  <a:srgbClr val="234465"/>
                </a:solidFill>
              </a:rPr>
              <a:t>(</a:t>
            </a:r>
            <a:r>
              <a:rPr lang="en-US" sz="2200" dirty="0" err="1">
                <a:solidFill>
                  <a:srgbClr val="234465"/>
                </a:solidFill>
              </a:rPr>
              <a:t>gzip</a:t>
            </a:r>
            <a:r>
              <a:rPr lang="en-US" sz="2200" dirty="0">
                <a:solidFill>
                  <a:srgbClr val="234465"/>
                </a:solidFill>
              </a:rPr>
              <a:t>).</a:t>
            </a:r>
            <a:r>
              <a:rPr lang="en-US" sz="2200" dirty="0">
                <a:solidFill>
                  <a:srgbClr val="FFA000"/>
                </a:solidFill>
              </a:rPr>
              <a:t>pipe</a:t>
            </a:r>
            <a:r>
              <a:rPr lang="en-US" sz="2200" dirty="0">
                <a:solidFill>
                  <a:srgbClr val="234465"/>
                </a:solidFill>
              </a:rPr>
              <a:t>(</a:t>
            </a:r>
            <a:r>
              <a:rPr lang="en-US" sz="2200" dirty="0" err="1">
                <a:solidFill>
                  <a:srgbClr val="234465"/>
                </a:solidFill>
              </a:rPr>
              <a:t>writeStream</a:t>
            </a:r>
            <a:r>
              <a:rPr lang="en-US" sz="2200" dirty="0">
                <a:solidFill>
                  <a:srgbClr val="234465"/>
                </a:solidFill>
              </a:rPr>
              <a:t>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385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360" y="1447801"/>
            <a:ext cx="2387283" cy="2387283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FS Module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5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Pub/Sub Pattern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Events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Streams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FS Module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Debugging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fs</a:t>
            </a:r>
            <a:r>
              <a:rPr lang="en-US" dirty="0"/>
              <a:t> module gives you access to the </a:t>
            </a:r>
            <a:r>
              <a:rPr lang="en-US" b="1" dirty="0">
                <a:solidFill>
                  <a:schemeClr val="bg1"/>
                </a:solidFill>
              </a:rPr>
              <a:t>file system</a:t>
            </a:r>
          </a:p>
          <a:p>
            <a:pPr>
              <a:spcBef>
                <a:spcPts val="7198"/>
              </a:spcBef>
            </a:pPr>
            <a:r>
              <a:rPr lang="en-US" dirty="0"/>
              <a:t>All functions have </a:t>
            </a:r>
            <a:r>
              <a:rPr lang="en-US" b="1" dirty="0">
                <a:solidFill>
                  <a:schemeClr val="bg1"/>
                </a:solidFill>
              </a:rPr>
              <a:t>synchronous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asynchronous</a:t>
            </a:r>
            <a:r>
              <a:rPr lang="en-US" dirty="0"/>
              <a:t> variants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</a:t>
            </a:r>
            <a:endParaRPr lang="bg-BG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741000" y="1887856"/>
            <a:ext cx="4954949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const fs = require('</a:t>
            </a:r>
            <a:r>
              <a:rPr lang="en-US" sz="2400" dirty="0">
                <a:solidFill>
                  <a:schemeClr val="bg1"/>
                </a:solidFill>
              </a:rPr>
              <a:t>fs</a:t>
            </a:r>
            <a:r>
              <a:rPr lang="en-US" sz="2400" dirty="0">
                <a:solidFill>
                  <a:schemeClr val="tx2"/>
                </a:solidFill>
              </a:rPr>
              <a:t>');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686938" y="3480572"/>
            <a:ext cx="9854061" cy="1030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const data = </a:t>
            </a: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readFileSync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package.json</a:t>
            </a:r>
            <a:r>
              <a:rPr lang="en-US" sz="2400" dirty="0">
                <a:solidFill>
                  <a:schemeClr val="tx2"/>
                </a:solidFill>
              </a:rPr>
              <a:t>', 'utf8');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console.log(data);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686938" y="4886539"/>
            <a:ext cx="9854061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const data = </a:t>
            </a: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readFile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package.json</a:t>
            </a:r>
            <a:r>
              <a:rPr lang="en-US" sz="2400" dirty="0">
                <a:solidFill>
                  <a:schemeClr val="tx2"/>
                </a:solidFill>
              </a:rPr>
              <a:t>', 'utf8', 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(err, data) =&gt; {</a:t>
            </a:r>
            <a:r>
              <a:rPr lang="bg-BG" sz="2400" dirty="0">
                <a:solidFill>
                  <a:schemeClr val="tx2"/>
                </a:solidFill>
              </a:rPr>
              <a:t>  </a:t>
            </a:r>
            <a:r>
              <a:rPr lang="en-US" sz="2400" i="1" dirty="0">
                <a:solidFill>
                  <a:schemeClr val="accent2"/>
                </a:solidFill>
              </a:rPr>
              <a:t>// Handle possible errors  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console.log(data); });</a:t>
            </a:r>
          </a:p>
        </p:txBody>
      </p:sp>
    </p:spTree>
    <p:extLst>
      <p:ext uri="{BB962C8B-B14F-4D97-AF65-F5344CB8AC3E}">
        <p14:creationId xmlns:p14="http://schemas.microsoft.com/office/powerpoint/2010/main" val="8527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  <a:r>
              <a:rPr lang="en-US" dirty="0"/>
              <a:t> files in a directory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66818" y="3010831"/>
            <a:ext cx="8145752" cy="34458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let data = </a:t>
            </a: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readdir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myDir</a:t>
            </a:r>
            <a:r>
              <a:rPr lang="en-US" sz="2400" dirty="0">
                <a:solidFill>
                  <a:schemeClr val="tx2"/>
                </a:solidFill>
              </a:rPr>
              <a:t>', 'utf8', (err, data)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if (err)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console.log(err);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return;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}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console.log(data);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});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(2)</a:t>
            </a:r>
            <a:endParaRPr lang="bg-BG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59170" y="1837970"/>
            <a:ext cx="8153400" cy="1030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let data = </a:t>
            </a: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readdirSync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myDir</a:t>
            </a:r>
            <a:r>
              <a:rPr lang="en-US" sz="2400" dirty="0">
                <a:solidFill>
                  <a:schemeClr val="tx2"/>
                </a:solidFill>
              </a:rPr>
              <a:t>', 'utf8');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console.log(data);</a:t>
            </a:r>
          </a:p>
        </p:txBody>
      </p:sp>
      <p:sp>
        <p:nvSpPr>
          <p:cNvPr id="13" name="Закръглено правоъгълно изнесено означение 7"/>
          <p:cNvSpPr/>
          <p:nvPr/>
        </p:nvSpPr>
        <p:spPr bwMode="auto">
          <a:xfrm>
            <a:off x="6235870" y="5021765"/>
            <a:ext cx="4884448" cy="1055298"/>
          </a:xfrm>
          <a:prstGeom prst="wedgeRoundRectCallout">
            <a:avLst>
              <a:gd name="adj1" fmla="val -57568"/>
              <a:gd name="adj2" fmla="val 21576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799" noProof="1">
                <a:solidFill>
                  <a:srgbClr val="FFFFFF"/>
                </a:solidFill>
              </a:rPr>
              <a:t>The result is an </a:t>
            </a:r>
            <a:r>
              <a:rPr lang="en-US" sz="2799" b="1" noProof="1">
                <a:solidFill>
                  <a:schemeClr val="bg1"/>
                </a:solidFill>
              </a:rPr>
              <a:t>array of strings</a:t>
            </a:r>
            <a:r>
              <a:rPr lang="en-US" sz="2799" noProof="1">
                <a:solidFill>
                  <a:srgbClr val="FFFFFF"/>
                </a:solidFill>
              </a:rPr>
              <a:t>,</a:t>
            </a:r>
          </a:p>
          <a:p>
            <a:r>
              <a:rPr lang="en-US" sz="2799" noProof="1">
                <a:solidFill>
                  <a:srgbClr val="FFFFFF"/>
                </a:solidFill>
              </a:rPr>
              <a:t>containing all filenames</a:t>
            </a:r>
            <a:endParaRPr lang="en-US" sz="2799" b="1" noProof="1">
              <a:solidFill>
                <a:schemeClr val="accent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310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Create</a:t>
            </a:r>
            <a:r>
              <a:rPr lang="en-US" dirty="0"/>
              <a:t> a directory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(3)</a:t>
            </a:r>
            <a:endParaRPr lang="bg-BG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361000" y="1793570"/>
            <a:ext cx="4364448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mkdirSync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myDir</a:t>
            </a:r>
            <a:r>
              <a:rPr lang="en-US" sz="2400" dirty="0">
                <a:solidFill>
                  <a:schemeClr val="tx2"/>
                </a:solidFill>
              </a:rPr>
              <a:t>');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361000" y="2759990"/>
            <a:ext cx="5277861" cy="26557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mkdir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myDir</a:t>
            </a:r>
            <a:r>
              <a:rPr lang="en-US" sz="2400" dirty="0">
                <a:solidFill>
                  <a:schemeClr val="tx2"/>
                </a:solidFill>
              </a:rPr>
              <a:t>', err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if (err)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console.log(err);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return;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}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});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204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(4)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dirty="0"/>
              <a:t> directory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Full API docs: </a:t>
            </a:r>
            <a:r>
              <a:rPr lang="en-US" dirty="0">
                <a:hlinkClick r:id="rId2"/>
              </a:rPr>
              <a:t>https://nodejs.org/api/fs.html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34737" y="1764000"/>
            <a:ext cx="44958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fs.</a:t>
            </a:r>
            <a:r>
              <a:rPr lang="en-US" sz="2400">
                <a:solidFill>
                  <a:schemeClr val="bg1"/>
                </a:solidFill>
              </a:rPr>
              <a:t>rmdirSync</a:t>
            </a:r>
            <a:r>
              <a:rPr lang="en-US" sz="2400">
                <a:solidFill>
                  <a:schemeClr val="tx2"/>
                </a:solidFill>
              </a:rPr>
              <a:t>('./myDir');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32116" y="2566587"/>
            <a:ext cx="5334000" cy="26557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rmdir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myDir</a:t>
            </a:r>
            <a:r>
              <a:rPr lang="en-US" sz="2400" dirty="0">
                <a:solidFill>
                  <a:schemeClr val="tx2"/>
                </a:solidFill>
              </a:rPr>
              <a:t>', err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if (err)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console.log(err);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return;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}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});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842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(5)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Rename</a:t>
            </a:r>
            <a:r>
              <a:rPr lang="en-US" dirty="0"/>
              <a:t> file or directory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79751" y="1899000"/>
            <a:ext cx="7098048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renameSync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oldName</a:t>
            </a:r>
            <a:r>
              <a:rPr lang="en-US" sz="2400" dirty="0">
                <a:solidFill>
                  <a:schemeClr val="tx2"/>
                </a:solidFill>
              </a:rPr>
              <a:t>', './</a:t>
            </a:r>
            <a:r>
              <a:rPr lang="en-US" sz="2400" dirty="0" err="1">
                <a:solidFill>
                  <a:schemeClr val="tx2"/>
                </a:solidFill>
              </a:rPr>
              <a:t>newName</a:t>
            </a:r>
            <a:r>
              <a:rPr lang="en-US" sz="2400" dirty="0">
                <a:solidFill>
                  <a:schemeClr val="tx2"/>
                </a:solidFill>
              </a:rPr>
              <a:t>');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79752" y="2886367"/>
            <a:ext cx="7748125" cy="26557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fs.</a:t>
            </a:r>
            <a:r>
              <a:rPr lang="en-US" sz="2400">
                <a:solidFill>
                  <a:schemeClr val="bg1"/>
                </a:solidFill>
              </a:rPr>
              <a:t>rename</a:t>
            </a:r>
            <a:r>
              <a:rPr lang="en-US" sz="2400">
                <a:solidFill>
                  <a:schemeClr val="tx2"/>
                </a:solidFill>
              </a:rPr>
              <a:t>('./oldName', './newName', err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  if (err)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    console.log(err);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    return;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  }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});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430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81000" y="1752221"/>
            <a:ext cx="5850000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const fs = require('fs');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let </a:t>
            </a:r>
            <a:r>
              <a:rPr lang="en-US" sz="2400" dirty="0" err="1">
                <a:solidFill>
                  <a:schemeClr val="tx2"/>
                </a:solidFill>
              </a:rPr>
              <a:t>filePath</a:t>
            </a:r>
            <a:r>
              <a:rPr lang="en-US" sz="2400" dirty="0">
                <a:solidFill>
                  <a:schemeClr val="tx2"/>
                </a:solidFill>
              </a:rPr>
              <a:t> = './data.txt';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let data = 'Some text';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(6)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Write</a:t>
            </a:r>
            <a:r>
              <a:rPr lang="en-US" dirty="0"/>
              <a:t> a file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76484" y="3326486"/>
            <a:ext cx="585451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writeFileSync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dirty="0" err="1">
                <a:solidFill>
                  <a:schemeClr val="tx2"/>
                </a:solidFill>
              </a:rPr>
              <a:t>filePath</a:t>
            </a:r>
            <a:r>
              <a:rPr lang="en-US" sz="2400" dirty="0">
                <a:solidFill>
                  <a:schemeClr val="tx2"/>
                </a:solidFill>
              </a:rPr>
              <a:t>, data);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76484" y="4088220"/>
            <a:ext cx="6574516" cy="2633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writeFile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dirty="0" err="1">
                <a:solidFill>
                  <a:schemeClr val="tx2"/>
                </a:solidFill>
              </a:rPr>
              <a:t>filePath</a:t>
            </a:r>
            <a:r>
              <a:rPr lang="en-US" sz="2400" dirty="0">
                <a:solidFill>
                  <a:schemeClr val="tx2"/>
                </a:solidFill>
              </a:rPr>
              <a:t>, data, err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if (err)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console.log(err);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return;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}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});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288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(7)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dirty="0"/>
              <a:t> file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36000" y="1899000"/>
            <a:ext cx="60300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fs.</a:t>
            </a:r>
            <a:r>
              <a:rPr lang="en-US" sz="2400">
                <a:solidFill>
                  <a:schemeClr val="bg1"/>
                </a:solidFill>
              </a:rPr>
              <a:t>unlinkSync</a:t>
            </a:r>
            <a:r>
              <a:rPr lang="en-US" sz="2400">
                <a:solidFill>
                  <a:schemeClr val="tx2"/>
                </a:solidFill>
              </a:rPr>
              <a:t>('./target.txt');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36000" y="2785883"/>
            <a:ext cx="6030000" cy="2633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unlink</a:t>
            </a:r>
            <a:r>
              <a:rPr lang="en-US" sz="2400" dirty="0">
                <a:solidFill>
                  <a:schemeClr val="tx2"/>
                </a:solidFill>
              </a:rPr>
              <a:t>('./target.txt', err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if (err)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console.log(err);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return;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}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});</a:t>
            </a:r>
            <a:r>
              <a:rPr lang="bg-BG" sz="2400" dirty="0">
                <a:solidFill>
                  <a:schemeClr val="tx2"/>
                </a:solidFill>
              </a:rPr>
              <a:t>Ч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261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838200"/>
            <a:ext cx="3429000" cy="3429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9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Debugging in Node.js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V8 </a:t>
            </a:r>
            <a:r>
              <a:rPr lang="en-US" b="1" dirty="0">
                <a:solidFill>
                  <a:schemeClr val="bg1"/>
                </a:solidFill>
              </a:rPr>
              <a:t>debug protocol </a:t>
            </a: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JSON</a:t>
            </a:r>
            <a:r>
              <a:rPr lang="en-US" dirty="0"/>
              <a:t> based protocol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IDEs</a:t>
            </a:r>
            <a:r>
              <a:rPr lang="en-US" dirty="0"/>
              <a:t> with a debugger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Webstorm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Visual Studio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Node-inspector</a:t>
            </a:r>
            <a:r>
              <a:rPr lang="bg-BG" dirty="0"/>
              <a:t> (</a:t>
            </a:r>
            <a:r>
              <a:rPr lang="en-US" dirty="0"/>
              <a:t>not working with latest version)</a:t>
            </a:r>
          </a:p>
          <a:p>
            <a:pPr>
              <a:buClr>
                <a:schemeClr val="tx1"/>
              </a:buClr>
            </a:pPr>
            <a:r>
              <a:rPr lang="en-US" dirty="0"/>
              <a:t>Watching with </a:t>
            </a:r>
            <a:r>
              <a:rPr lang="en-US" b="1" dirty="0" err="1">
                <a:solidFill>
                  <a:schemeClr val="bg1"/>
                </a:solidFill>
              </a:rPr>
              <a:t>Nodemon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 &amp; Watching </a:t>
            </a:r>
            <a:r>
              <a:rPr lang="en-US" dirty="0"/>
              <a:t>in Node.js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238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7603"/>
            <a:ext cx="3656648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40" y="394227"/>
            <a:ext cx="3123387" cy="3835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55756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-web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8446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4"/>
            <a:ext cx="8630747" cy="5201066"/>
            <a:chOff x="472011" y="1508786"/>
            <a:chExt cx="3799787" cy="4741656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741656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492559" y="1641311"/>
            <a:ext cx="8331668" cy="52439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Node.js has various useful </a:t>
            </a:r>
            <a:r>
              <a:rPr lang="en-US" sz="3000" b="1" dirty="0">
                <a:solidFill>
                  <a:schemeClr val="bg1"/>
                </a:solidFill>
              </a:rPr>
              <a:t>utility</a:t>
            </a:r>
            <a:r>
              <a:rPr lang="en-US" sz="3000" dirty="0">
                <a:solidFill>
                  <a:schemeClr val="bg2"/>
                </a:solidFill>
              </a:rPr>
              <a:t> modules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Streams</a:t>
            </a:r>
            <a:r>
              <a:rPr lang="en-US" sz="3000" dirty="0">
                <a:solidFill>
                  <a:schemeClr val="bg2"/>
                </a:solidFill>
              </a:rPr>
              <a:t> allow working with </a:t>
            </a:r>
            <a:r>
              <a:rPr lang="en-US" sz="3000" b="1" dirty="0">
                <a:solidFill>
                  <a:schemeClr val="bg1"/>
                </a:solidFill>
              </a:rPr>
              <a:t>big data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Events</a:t>
            </a:r>
            <a:r>
              <a:rPr lang="en-US" sz="3000" dirty="0">
                <a:solidFill>
                  <a:schemeClr val="bg2"/>
                </a:solidFill>
              </a:rPr>
              <a:t> simplify </a:t>
            </a:r>
            <a:r>
              <a:rPr lang="en-US" sz="3000" b="1" dirty="0">
                <a:solidFill>
                  <a:schemeClr val="bg1"/>
                </a:solidFill>
              </a:rPr>
              <a:t>communication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within a large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dirty="0">
                <a:solidFill>
                  <a:schemeClr val="bg2"/>
                </a:solidFill>
              </a:rPr>
              <a:t>application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Pub/Sub</a:t>
            </a:r>
            <a:r>
              <a:rPr lang="en-US" sz="3000" dirty="0">
                <a:solidFill>
                  <a:schemeClr val="bg2"/>
                </a:solidFill>
              </a:rPr>
              <a:t> pattern is used to </a:t>
            </a:r>
            <a:r>
              <a:rPr lang="en-US" sz="3000" b="1" dirty="0">
                <a:solidFill>
                  <a:schemeClr val="bg1"/>
                </a:solidFill>
              </a:rPr>
              <a:t>communicate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messages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fs</a:t>
            </a:r>
            <a:r>
              <a:rPr lang="en-US" sz="3000" dirty="0">
                <a:solidFill>
                  <a:schemeClr val="bg2"/>
                </a:solidFill>
              </a:rPr>
              <a:t> module gives you access to the </a:t>
            </a:r>
            <a:r>
              <a:rPr lang="en-US" sz="3000" b="1" dirty="0">
                <a:solidFill>
                  <a:schemeClr val="bg1"/>
                </a:solidFill>
              </a:rPr>
              <a:t>file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system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959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0774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295400"/>
            <a:ext cx="2819404" cy="281940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Publish-Subscribe Pattern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to </a:t>
            </a:r>
            <a:r>
              <a:rPr lang="en-US" b="1" dirty="0">
                <a:solidFill>
                  <a:schemeClr val="bg1"/>
                </a:solidFill>
              </a:rPr>
              <a:t>communicate messages </a:t>
            </a:r>
            <a:r>
              <a:rPr lang="en-US" dirty="0"/>
              <a:t>between different </a:t>
            </a:r>
            <a:br>
              <a:rPr lang="en-US" dirty="0"/>
            </a:br>
            <a:r>
              <a:rPr lang="en-US" dirty="0"/>
              <a:t>system components without them knowing anything about each other’s </a:t>
            </a:r>
            <a:r>
              <a:rPr lang="en-US" b="1" dirty="0">
                <a:solidFill>
                  <a:schemeClr val="bg1"/>
                </a:solidFill>
              </a:rPr>
              <a:t>identity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Senders</a:t>
            </a:r>
            <a:r>
              <a:rPr lang="en-US" dirty="0"/>
              <a:t> (publishers), do not program the messages </a:t>
            </a:r>
            <a:br>
              <a:rPr lang="en-US" dirty="0"/>
            </a:br>
            <a:r>
              <a:rPr lang="en-US" dirty="0"/>
              <a:t>to be sent directly to specific </a:t>
            </a:r>
            <a:r>
              <a:rPr lang="en-US" b="1" dirty="0">
                <a:solidFill>
                  <a:schemeClr val="bg1"/>
                </a:solidFill>
              </a:rPr>
              <a:t>receivers </a:t>
            </a:r>
            <a:r>
              <a:rPr lang="en-US" dirty="0"/>
              <a:t>(subscribers)</a:t>
            </a:r>
          </a:p>
          <a:p>
            <a:pPr lvl="1"/>
            <a:r>
              <a:rPr lang="en-US" dirty="0"/>
              <a:t>Subscribers express interest in </a:t>
            </a:r>
            <a:r>
              <a:rPr lang="en-US" b="1" dirty="0">
                <a:solidFill>
                  <a:schemeClr val="bg1"/>
                </a:solidFill>
              </a:rPr>
              <a:t>one or more events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and only </a:t>
            </a:r>
            <a:r>
              <a:rPr lang="en-US" b="1" dirty="0">
                <a:solidFill>
                  <a:schemeClr val="bg1"/>
                </a:solidFill>
              </a:rPr>
              <a:t>receive messages </a:t>
            </a:r>
            <a:r>
              <a:rPr lang="en-US" dirty="0"/>
              <a:t>that are of </a:t>
            </a:r>
            <a:r>
              <a:rPr lang="en-US" b="1" dirty="0">
                <a:solidFill>
                  <a:schemeClr val="bg1"/>
                </a:solidFill>
              </a:rPr>
              <a:t>interest</a:t>
            </a:r>
          </a:p>
          <a:p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Pub/Sub?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219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Pub/Sub Example</a:t>
            </a:r>
            <a:endParaRPr lang="bg-BG" dirty="0"/>
          </a:p>
        </p:txBody>
      </p:sp>
      <p:sp>
        <p:nvSpPr>
          <p:cNvPr id="11" name="Текстов контейнер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intermediary</a:t>
            </a:r>
            <a:r>
              <a:rPr lang="en-US" dirty="0"/>
              <a:t> (called a "</a:t>
            </a:r>
            <a:r>
              <a:rPr lang="en-US" b="1" dirty="0">
                <a:solidFill>
                  <a:schemeClr val="bg1"/>
                </a:solidFill>
              </a:rPr>
              <a:t>message broker</a:t>
            </a:r>
            <a:r>
              <a:rPr lang="en-US" dirty="0"/>
              <a:t>" or </a:t>
            </a:r>
            <a:br>
              <a:rPr lang="en-US" dirty="0"/>
            </a:b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event bus</a:t>
            </a:r>
            <a:r>
              <a:rPr lang="en-US" dirty="0"/>
              <a:t>")</a:t>
            </a:r>
          </a:p>
          <a:p>
            <a:pPr lvl="1"/>
            <a:r>
              <a:rPr lang="en-US" dirty="0"/>
              <a:t>Receives </a:t>
            </a:r>
            <a:r>
              <a:rPr lang="en-US" b="1" dirty="0">
                <a:solidFill>
                  <a:schemeClr val="bg1"/>
                </a:solidFill>
              </a:rPr>
              <a:t>published</a:t>
            </a:r>
            <a:r>
              <a:rPr lang="en-US" dirty="0"/>
              <a:t> messages</a:t>
            </a:r>
          </a:p>
          <a:p>
            <a:pPr lvl="1"/>
            <a:r>
              <a:rPr lang="en-US" dirty="0"/>
              <a:t>Forwards them to the </a:t>
            </a:r>
            <a:r>
              <a:rPr lang="en-US" b="1" dirty="0">
                <a:solidFill>
                  <a:schemeClr val="bg1"/>
                </a:solidFill>
              </a:rPr>
              <a:t>subscribers</a:t>
            </a:r>
            <a:r>
              <a:rPr lang="en-US" dirty="0"/>
              <a:t> who are registered to receive them</a:t>
            </a:r>
          </a:p>
        </p:txBody>
      </p:sp>
      <p:sp>
        <p:nvSpPr>
          <p:cNvPr id="9" name="Закръглен правоъгълник 8"/>
          <p:cNvSpPr/>
          <p:nvPr/>
        </p:nvSpPr>
        <p:spPr bwMode="auto">
          <a:xfrm>
            <a:off x="3119647" y="4146501"/>
            <a:ext cx="1662313" cy="4776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Publisher</a:t>
            </a:r>
          </a:p>
        </p:txBody>
      </p:sp>
      <p:sp>
        <p:nvSpPr>
          <p:cNvPr id="12" name="Закръглен правоъгълник 11"/>
          <p:cNvSpPr/>
          <p:nvPr/>
        </p:nvSpPr>
        <p:spPr bwMode="auto">
          <a:xfrm>
            <a:off x="3150459" y="6127701"/>
            <a:ext cx="1662313" cy="4776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Publisher</a:t>
            </a:r>
          </a:p>
        </p:txBody>
      </p:sp>
      <p:sp>
        <p:nvSpPr>
          <p:cNvPr id="13" name="Закръглен правоъгълник 12"/>
          <p:cNvSpPr/>
          <p:nvPr/>
        </p:nvSpPr>
        <p:spPr bwMode="auto">
          <a:xfrm>
            <a:off x="3150459" y="5148531"/>
            <a:ext cx="1662313" cy="4776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Publisher</a:t>
            </a:r>
          </a:p>
        </p:txBody>
      </p:sp>
      <p:sp>
        <p:nvSpPr>
          <p:cNvPr id="3" name="Закръглен правоъгълник 2"/>
          <p:cNvSpPr/>
          <p:nvPr/>
        </p:nvSpPr>
        <p:spPr bwMode="auto">
          <a:xfrm>
            <a:off x="6019800" y="4724401"/>
            <a:ext cx="2127130" cy="110339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</a:t>
            </a:r>
          </a:p>
        </p:txBody>
      </p:sp>
      <p:sp>
        <p:nvSpPr>
          <p:cNvPr id="14" name="Закръглен правоъгълник 13"/>
          <p:cNvSpPr/>
          <p:nvPr/>
        </p:nvSpPr>
        <p:spPr bwMode="auto">
          <a:xfrm>
            <a:off x="9132772" y="3771787"/>
            <a:ext cx="1842887" cy="42480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Subscriber</a:t>
            </a:r>
          </a:p>
        </p:txBody>
      </p:sp>
      <p:sp>
        <p:nvSpPr>
          <p:cNvPr id="15" name="Закръглен правоъгълник 14"/>
          <p:cNvSpPr/>
          <p:nvPr/>
        </p:nvSpPr>
        <p:spPr bwMode="auto">
          <a:xfrm>
            <a:off x="9130040" y="4411699"/>
            <a:ext cx="1842887" cy="42480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Subscriber</a:t>
            </a:r>
          </a:p>
        </p:txBody>
      </p:sp>
      <p:sp>
        <p:nvSpPr>
          <p:cNvPr id="16" name="Закръглен правоъгълник 15"/>
          <p:cNvSpPr/>
          <p:nvPr/>
        </p:nvSpPr>
        <p:spPr bwMode="auto">
          <a:xfrm>
            <a:off x="9145658" y="6190930"/>
            <a:ext cx="1842887" cy="42480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Subscriber</a:t>
            </a:r>
          </a:p>
        </p:txBody>
      </p:sp>
      <p:sp>
        <p:nvSpPr>
          <p:cNvPr id="17" name="Закръглен правоъгълник 16"/>
          <p:cNvSpPr/>
          <p:nvPr/>
        </p:nvSpPr>
        <p:spPr bwMode="auto">
          <a:xfrm>
            <a:off x="9130040" y="5544231"/>
            <a:ext cx="1842887" cy="42480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Subscriber</a:t>
            </a:r>
          </a:p>
        </p:txBody>
      </p:sp>
      <p:cxnSp>
        <p:nvCxnSpPr>
          <p:cNvPr id="19" name="Съединение с чупка 18"/>
          <p:cNvCxnSpPr>
            <a:stCxn id="9" idx="3"/>
          </p:cNvCxnSpPr>
          <p:nvPr/>
        </p:nvCxnSpPr>
        <p:spPr>
          <a:xfrm>
            <a:off x="4781960" y="4385301"/>
            <a:ext cx="1219201" cy="61980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Съединение с чупка 23"/>
          <p:cNvCxnSpPr>
            <a:stCxn id="12" idx="3"/>
          </p:cNvCxnSpPr>
          <p:nvPr/>
        </p:nvCxnSpPr>
        <p:spPr>
          <a:xfrm flipV="1">
            <a:off x="4812772" y="5670501"/>
            <a:ext cx="1188389" cy="696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Съединител &quot;права стрелка&quot; 32"/>
          <p:cNvCxnSpPr>
            <a:stCxn id="13" idx="3"/>
          </p:cNvCxnSpPr>
          <p:nvPr/>
        </p:nvCxnSpPr>
        <p:spPr>
          <a:xfrm flipV="1">
            <a:off x="4812772" y="5381299"/>
            <a:ext cx="1207029" cy="60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Съединение с чупка 34"/>
          <p:cNvCxnSpPr/>
          <p:nvPr/>
        </p:nvCxnSpPr>
        <p:spPr>
          <a:xfrm flipV="1">
            <a:off x="8132027" y="4027501"/>
            <a:ext cx="998012" cy="87003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Съединение с чупка 36"/>
          <p:cNvCxnSpPr/>
          <p:nvPr/>
        </p:nvCxnSpPr>
        <p:spPr>
          <a:xfrm>
            <a:off x="8144551" y="5381299"/>
            <a:ext cx="990600" cy="403185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37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192001" y="1151122"/>
            <a:ext cx="11708999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latinLnBrk="0" hangingPunct="0"/>
            <a:r>
              <a:rPr lang="en-US" dirty="0"/>
              <a:t>Decouple and Scale Independently</a:t>
            </a:r>
          </a:p>
          <a:p>
            <a:pPr lvl="1" eaLnBrk="0" latinLnBrk="0" hangingPunct="0"/>
            <a:r>
              <a:rPr lang="en-US" dirty="0"/>
              <a:t>Makes software more </a:t>
            </a:r>
            <a:r>
              <a:rPr lang="en-US" b="1" dirty="0">
                <a:solidFill>
                  <a:schemeClr val="bg1"/>
                </a:solidFill>
              </a:rPr>
              <a:t>flexible</a:t>
            </a:r>
            <a:endParaRPr lang="en-US" dirty="0"/>
          </a:p>
          <a:p>
            <a:pPr eaLnBrk="0" latinLnBrk="0" hangingPunct="0"/>
            <a:r>
              <a:rPr lang="en-US" dirty="0"/>
              <a:t>Eliminate Polling</a:t>
            </a:r>
          </a:p>
          <a:p>
            <a:pPr lvl="1" eaLnBrk="0" latinLnBrk="0" hangingPunct="0"/>
            <a:r>
              <a:rPr lang="en-US" dirty="0"/>
              <a:t>Promotes </a:t>
            </a:r>
            <a:r>
              <a:rPr lang="en-US" b="1" dirty="0">
                <a:solidFill>
                  <a:schemeClr val="bg1"/>
                </a:solidFill>
              </a:rPr>
              <a:t>faster response time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reduces the delivery latency</a:t>
            </a:r>
          </a:p>
          <a:p>
            <a:pPr eaLnBrk="0" latinLnBrk="0" hangingPunct="0"/>
            <a:r>
              <a:rPr lang="en-US" dirty="0"/>
              <a:t>Simplify Communication</a:t>
            </a:r>
          </a:p>
          <a:p>
            <a:pPr lvl="1" eaLnBrk="0" latinLnBrk="0" hangingPunct="0"/>
            <a:r>
              <a:rPr lang="en-US" dirty="0"/>
              <a:t>Reduces complexity by </a:t>
            </a:r>
            <a:r>
              <a:rPr lang="en-US" b="1" dirty="0">
                <a:solidFill>
                  <a:schemeClr val="bg1"/>
                </a:solidFill>
              </a:rPr>
              <a:t>removing</a:t>
            </a:r>
            <a:r>
              <a:rPr lang="en-US" dirty="0"/>
              <a:t> all the </a:t>
            </a:r>
            <a:r>
              <a:rPr lang="en-US" b="1" dirty="0">
                <a:solidFill>
                  <a:schemeClr val="bg1"/>
                </a:solidFill>
              </a:rPr>
              <a:t>point-to-point connections </a:t>
            </a:r>
            <a:r>
              <a:rPr lang="en-US" dirty="0"/>
              <a:t>with a single connection</a:t>
            </a:r>
          </a:p>
          <a:p>
            <a:pPr eaLnBrk="0" latinLnBrk="0" hangingPunct="0"/>
            <a:endParaRPr lang="en-US" dirty="0"/>
          </a:p>
          <a:p>
            <a:pPr eaLnBrk="0" latinLnBrk="0" hangingPunct="0"/>
            <a:endParaRPr lang="en-US" dirty="0"/>
          </a:p>
          <a:p>
            <a:pPr eaLnBrk="0" latinLnBrk="0" hangingPunct="0"/>
            <a:endParaRPr lang="en-US" dirty="0"/>
          </a:p>
          <a:p>
            <a:pPr eaLnBrk="0" latinLnBrk="0" hangingPunct="0"/>
            <a:endParaRPr lang="en-US" dirty="0"/>
          </a:p>
          <a:p>
            <a:pPr eaLnBrk="0" latinLnBrk="0" hangingPunct="0"/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262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3"/>
          <p:cNvSpPr/>
          <p:nvPr/>
        </p:nvSpPr>
        <p:spPr>
          <a:xfrm>
            <a:off x="5377590" y="1444942"/>
            <a:ext cx="1494957" cy="726379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Emitter</a:t>
            </a:r>
          </a:p>
        </p:txBody>
      </p:sp>
      <p:sp>
        <p:nvSpPr>
          <p:cNvPr id="8" name="Rectangle: Rounded Corners 13"/>
          <p:cNvSpPr/>
          <p:nvPr/>
        </p:nvSpPr>
        <p:spPr>
          <a:xfrm>
            <a:off x="6248400" y="2534511"/>
            <a:ext cx="1419718" cy="588201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Listener</a:t>
            </a:r>
          </a:p>
        </p:txBody>
      </p:sp>
      <p:sp>
        <p:nvSpPr>
          <p:cNvPr id="10" name="Rectangle: Rounded Corners 13"/>
          <p:cNvSpPr/>
          <p:nvPr/>
        </p:nvSpPr>
        <p:spPr>
          <a:xfrm>
            <a:off x="4572000" y="2564635"/>
            <a:ext cx="1359052" cy="558077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Listener</a:t>
            </a:r>
          </a:p>
        </p:txBody>
      </p:sp>
      <p:cxnSp>
        <p:nvCxnSpPr>
          <p:cNvPr id="3" name="Connector: Elbow 2"/>
          <p:cNvCxnSpPr>
            <a:stCxn id="4" idx="1"/>
          </p:cNvCxnSpPr>
          <p:nvPr/>
        </p:nvCxnSpPr>
        <p:spPr>
          <a:xfrm rot="10800000" flipV="1">
            <a:off x="5029202" y="1808131"/>
            <a:ext cx="348389" cy="756503"/>
          </a:xfrm>
          <a:prstGeom prst="bentConnector2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or: Elbow 15"/>
          <p:cNvCxnSpPr>
            <a:stCxn id="4" idx="3"/>
          </p:cNvCxnSpPr>
          <p:nvPr/>
        </p:nvCxnSpPr>
        <p:spPr>
          <a:xfrm>
            <a:off x="6872546" y="1808132"/>
            <a:ext cx="269230" cy="708849"/>
          </a:xfrm>
          <a:prstGeom prst="bentConnector2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or: Elbow 2"/>
          <p:cNvCxnSpPr>
            <a:stCxn id="4" idx="2"/>
          </p:cNvCxnSpPr>
          <p:nvPr/>
        </p:nvCxnSpPr>
        <p:spPr>
          <a:xfrm rot="5400000">
            <a:off x="5516340" y="2720647"/>
            <a:ext cx="1158057" cy="5940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25098"/>
            </a:schemeClr>
          </a:solidFill>
          <a:ln w="38100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Rectangle: Rounded Corners 13"/>
          <p:cNvSpPr/>
          <p:nvPr/>
        </p:nvSpPr>
        <p:spPr>
          <a:xfrm>
            <a:off x="5473700" y="3346908"/>
            <a:ext cx="1419718" cy="588201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Listener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Events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Require module "</a:t>
            </a:r>
            <a:r>
              <a:rPr lang="en-US" b="1" dirty="0">
                <a:solidFill>
                  <a:schemeClr val="bg1"/>
                </a:solidFill>
              </a:rPr>
              <a:t>events</a:t>
            </a:r>
            <a:r>
              <a:rPr lang="en-US" dirty="0"/>
              <a:t>"</a:t>
            </a:r>
          </a:p>
          <a:p>
            <a:pPr>
              <a:spcBef>
                <a:spcPts val="31800"/>
              </a:spcBef>
            </a:pPr>
            <a:r>
              <a:rPr lang="en-US" dirty="0"/>
              <a:t>Events are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asynchronous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  <a:endParaRPr lang="bg-BG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362200" y="1833109"/>
            <a:ext cx="9099482" cy="38521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const</a:t>
            </a:r>
            <a:r>
              <a:rPr lang="en-US" sz="2400" dirty="0">
                <a:solidFill>
                  <a:schemeClr val="tx2"/>
                </a:solidFill>
              </a:rPr>
              <a:t> events = require(</a:t>
            </a:r>
            <a:r>
              <a:rPr lang="en-US" sz="2400" dirty="0">
                <a:solidFill>
                  <a:schemeClr val="bg1"/>
                </a:solidFill>
              </a:rPr>
              <a:t>'events'</a:t>
            </a:r>
            <a:r>
              <a:rPr lang="en-US" sz="2400" dirty="0">
                <a:solidFill>
                  <a:schemeClr val="tx2"/>
                </a:solidFill>
              </a:rPr>
              <a:t>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let </a:t>
            </a:r>
            <a:r>
              <a:rPr lang="en-US" sz="2400" dirty="0" err="1">
                <a:solidFill>
                  <a:schemeClr val="tx2"/>
                </a:solidFill>
              </a:rPr>
              <a:t>eventEmitter</a:t>
            </a:r>
            <a:r>
              <a:rPr lang="en-US" sz="2400" dirty="0">
                <a:solidFill>
                  <a:schemeClr val="tx2"/>
                </a:solidFill>
              </a:rPr>
              <a:t> = </a:t>
            </a:r>
            <a:r>
              <a:rPr lang="en-US" sz="2400" dirty="0">
                <a:solidFill>
                  <a:schemeClr val="bg1"/>
                </a:solidFill>
              </a:rPr>
              <a:t>new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events.</a:t>
            </a:r>
            <a:r>
              <a:rPr lang="en-US" sz="2400" dirty="0" err="1">
                <a:solidFill>
                  <a:schemeClr val="bg1"/>
                </a:solidFill>
              </a:rPr>
              <a:t>EventEmitter</a:t>
            </a:r>
            <a:r>
              <a:rPr lang="en-US" sz="2400" dirty="0">
                <a:solidFill>
                  <a:schemeClr val="bg1"/>
                </a:solidFill>
              </a:rPr>
              <a:t>();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dirty="0">
              <a:solidFill>
                <a:schemeClr val="tx2"/>
              </a:solidFill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eventEmitter.</a:t>
            </a:r>
            <a:r>
              <a:rPr lang="en-US" sz="2400" dirty="0" err="1">
                <a:solidFill>
                  <a:schemeClr val="bg1"/>
                </a:solidFill>
              </a:rPr>
              <a:t>on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'click'</a:t>
            </a:r>
            <a:r>
              <a:rPr lang="en-US" sz="2400" dirty="0">
                <a:solidFill>
                  <a:schemeClr val="tx2"/>
                </a:solidFill>
              </a:rPr>
              <a:t>, (a, b)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console.log('A click has been detected!')</a:t>
            </a:r>
            <a:r>
              <a:rPr lang="bg-BG" sz="2400" dirty="0">
                <a:solidFill>
                  <a:schemeClr val="tx2"/>
                </a:solidFill>
              </a:rPr>
              <a:t>;</a:t>
            </a:r>
            <a:endParaRPr lang="en-US" sz="2400" dirty="0">
              <a:solidFill>
                <a:schemeClr val="tx2"/>
              </a:solidFill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console.log(a + ' ' + b); </a:t>
            </a:r>
            <a:r>
              <a:rPr lang="en-US" sz="2400" i="1" dirty="0">
                <a:solidFill>
                  <a:schemeClr val="accent2"/>
                </a:solidFill>
              </a:rPr>
              <a:t>// outputs 'Hello world'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});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dirty="0">
              <a:solidFill>
                <a:schemeClr val="tx2"/>
              </a:solidFill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eventEmitter.</a:t>
            </a:r>
            <a:r>
              <a:rPr lang="en-US" sz="2400" dirty="0" err="1">
                <a:solidFill>
                  <a:schemeClr val="bg1"/>
                </a:solidFill>
              </a:rPr>
              <a:t>emit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'click'</a:t>
            </a:r>
            <a:r>
              <a:rPr lang="en-US" sz="2400" dirty="0">
                <a:solidFill>
                  <a:schemeClr val="tx2"/>
                </a:solidFill>
              </a:rPr>
              <a:t>,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'Hello', 'world')</a:t>
            </a:r>
            <a:r>
              <a:rPr lang="bg-BG" sz="2400" dirty="0">
                <a:solidFill>
                  <a:schemeClr val="tx2"/>
                </a:solidFill>
              </a:rPr>
              <a:t>;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769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4050</TotalTime>
  <Words>1604</Words>
  <Application>Microsoft Office PowerPoint</Application>
  <PresentationFormat>Широк екран</PresentationFormat>
  <Paragraphs>309</Paragraphs>
  <Slides>35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35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SoftUni</vt:lpstr>
      <vt:lpstr>1_SoftUni</vt:lpstr>
      <vt:lpstr>Streams and Utilities</vt:lpstr>
      <vt:lpstr>Table of Contents</vt:lpstr>
      <vt:lpstr>Have a Question?</vt:lpstr>
      <vt:lpstr>Publish-Subscribe Pattern</vt:lpstr>
      <vt:lpstr>What is Pub/Sub?</vt:lpstr>
      <vt:lpstr>Pub/Sub Example</vt:lpstr>
      <vt:lpstr>Advantages</vt:lpstr>
      <vt:lpstr>Events</vt:lpstr>
      <vt:lpstr>Events</vt:lpstr>
      <vt:lpstr>Streams</vt:lpstr>
      <vt:lpstr>Streams</vt:lpstr>
      <vt:lpstr>Readable Stream</vt:lpstr>
      <vt:lpstr>Readable Stream (2)</vt:lpstr>
      <vt:lpstr>Writable Stream</vt:lpstr>
      <vt:lpstr>Writable Stream (2)</vt:lpstr>
      <vt:lpstr>Piping Streams</vt:lpstr>
      <vt:lpstr>Duplex and Transform Streams</vt:lpstr>
      <vt:lpstr>Streams</vt:lpstr>
      <vt:lpstr>FS Module</vt:lpstr>
      <vt:lpstr>Working with the File System</vt:lpstr>
      <vt:lpstr>Working with the File System (2)</vt:lpstr>
      <vt:lpstr>Working with the File System (3)</vt:lpstr>
      <vt:lpstr>Working with the File System (4)</vt:lpstr>
      <vt:lpstr>Working with the File System (5)</vt:lpstr>
      <vt:lpstr>Working with the File System (6)</vt:lpstr>
      <vt:lpstr>Working with the File System (7)</vt:lpstr>
      <vt:lpstr>Debugging</vt:lpstr>
      <vt:lpstr>Debugging &amp; Watching in Node.js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&amp; Express.js Web Server Utillities</dc:title>
  <dc:subject>Node.js &amp; ExpressJS Fundamentals - Practical Training Course @ SoftUni</dc:subject>
  <dc:creator>Software University</dc:creator>
  <cp:keywords>Node.js; ExpressJS;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32</cp:revision>
  <dcterms:created xsi:type="dcterms:W3CDTF">2018-05-23T13:08:44Z</dcterms:created>
  <dcterms:modified xsi:type="dcterms:W3CDTF">2022-04-26T12:56:43Z</dcterms:modified>
  <cp:category>programming;education;software engineering;software development</cp:category>
</cp:coreProperties>
</file>