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Dolce" userId="c383fdf130ac355f" providerId="LiveId" clId="{40CF59DC-B95B-4400-8809-D7F6831709A7}"/>
    <pc:docChg chg="undo custSel delSld modSld">
      <pc:chgData name="Jean Dolce" userId="c383fdf130ac355f" providerId="LiveId" clId="{40CF59DC-B95B-4400-8809-D7F6831709A7}" dt="2025-04-21T04:55:48.365" v="1695" actId="20577"/>
      <pc:docMkLst>
        <pc:docMk/>
      </pc:docMkLst>
      <pc:sldChg chg="modSp mod">
        <pc:chgData name="Jean Dolce" userId="c383fdf130ac355f" providerId="LiveId" clId="{40CF59DC-B95B-4400-8809-D7F6831709A7}" dt="2025-04-21T04:26:28.568" v="782" actId="20577"/>
        <pc:sldMkLst>
          <pc:docMk/>
          <pc:sldMk cId="3185842532" sldId="260"/>
        </pc:sldMkLst>
        <pc:spChg chg="mod">
          <ac:chgData name="Jean Dolce" userId="c383fdf130ac355f" providerId="LiveId" clId="{40CF59DC-B95B-4400-8809-D7F6831709A7}" dt="2025-04-21T04:26:28.568" v="782" actId="20577"/>
          <ac:spMkLst>
            <pc:docMk/>
            <pc:sldMk cId="3185842532" sldId="260"/>
            <ac:spMk id="2" creationId="{C3EC96B6-2108-899B-C37B-68C44C93B08A}"/>
          </ac:spMkLst>
        </pc:spChg>
        <pc:spChg chg="mod">
          <ac:chgData name="Jean Dolce" userId="c383fdf130ac355f" providerId="LiveId" clId="{40CF59DC-B95B-4400-8809-D7F6831709A7}" dt="2025-04-21T04:06:02.136" v="297" actId="20577"/>
          <ac:spMkLst>
            <pc:docMk/>
            <pc:sldMk cId="3185842532" sldId="260"/>
            <ac:spMk id="3" creationId="{CFFA12C6-DA79-2C9D-D66C-C6834F8BE478}"/>
          </ac:spMkLst>
        </pc:spChg>
      </pc:sldChg>
      <pc:sldChg chg="modSp mod">
        <pc:chgData name="Jean Dolce" userId="c383fdf130ac355f" providerId="LiveId" clId="{40CF59DC-B95B-4400-8809-D7F6831709A7}" dt="2025-04-21T04:26:38.305" v="795" actId="20577"/>
        <pc:sldMkLst>
          <pc:docMk/>
          <pc:sldMk cId="2584628431" sldId="262"/>
        </pc:sldMkLst>
        <pc:spChg chg="mod">
          <ac:chgData name="Jean Dolce" userId="c383fdf130ac355f" providerId="LiveId" clId="{40CF59DC-B95B-4400-8809-D7F6831709A7}" dt="2025-04-21T04:26:38.305" v="795" actId="20577"/>
          <ac:spMkLst>
            <pc:docMk/>
            <pc:sldMk cId="2584628431" sldId="262"/>
            <ac:spMk id="2" creationId="{89DAE7F2-7860-E80D-6E19-42D4376E6D15}"/>
          </ac:spMkLst>
        </pc:spChg>
      </pc:sldChg>
      <pc:sldChg chg="modSp mod">
        <pc:chgData name="Jean Dolce" userId="c383fdf130ac355f" providerId="LiveId" clId="{40CF59DC-B95B-4400-8809-D7F6831709A7}" dt="2025-04-21T04:16:44.629" v="768" actId="27636"/>
        <pc:sldMkLst>
          <pc:docMk/>
          <pc:sldMk cId="4091585847" sldId="263"/>
        </pc:sldMkLst>
        <pc:spChg chg="mod">
          <ac:chgData name="Jean Dolce" userId="c383fdf130ac355f" providerId="LiveId" clId="{40CF59DC-B95B-4400-8809-D7F6831709A7}" dt="2025-04-21T04:16:03.804" v="755" actId="27636"/>
          <ac:spMkLst>
            <pc:docMk/>
            <pc:sldMk cId="4091585847" sldId="263"/>
            <ac:spMk id="2" creationId="{04997BFD-DDD6-0C2B-9A6F-8A48CA2BBBA6}"/>
          </ac:spMkLst>
        </pc:spChg>
        <pc:spChg chg="mod">
          <ac:chgData name="Jean Dolce" userId="c383fdf130ac355f" providerId="LiveId" clId="{40CF59DC-B95B-4400-8809-D7F6831709A7}" dt="2025-04-21T04:16:44.629" v="768" actId="27636"/>
          <ac:spMkLst>
            <pc:docMk/>
            <pc:sldMk cId="4091585847" sldId="263"/>
            <ac:spMk id="3" creationId="{403130F9-0327-7CD2-7964-C9E1B638B08A}"/>
          </ac:spMkLst>
        </pc:spChg>
      </pc:sldChg>
      <pc:sldChg chg="modSp mod">
        <pc:chgData name="Jean Dolce" userId="c383fdf130ac355f" providerId="LiveId" clId="{40CF59DC-B95B-4400-8809-D7F6831709A7}" dt="2025-04-21T04:55:48.365" v="1695" actId="20577"/>
        <pc:sldMkLst>
          <pc:docMk/>
          <pc:sldMk cId="1285602817" sldId="264"/>
        </pc:sldMkLst>
        <pc:spChg chg="mod">
          <ac:chgData name="Jean Dolce" userId="c383fdf130ac355f" providerId="LiveId" clId="{40CF59DC-B95B-4400-8809-D7F6831709A7}" dt="2025-04-21T04:55:48.365" v="1695" actId="20577"/>
          <ac:spMkLst>
            <pc:docMk/>
            <pc:sldMk cId="1285602817" sldId="264"/>
            <ac:spMk id="3" creationId="{128887E1-F863-9D6C-768B-2AF1E42308BE}"/>
          </ac:spMkLst>
        </pc:spChg>
      </pc:sldChg>
      <pc:sldChg chg="del">
        <pc:chgData name="Jean Dolce" userId="c383fdf130ac355f" providerId="LiveId" clId="{40CF59DC-B95B-4400-8809-D7F6831709A7}" dt="2025-04-21T04:25:24.803" v="769" actId="2696"/>
        <pc:sldMkLst>
          <pc:docMk/>
          <pc:sldMk cId="200343136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2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5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5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9887D89-19CB-1916-D851-0F4EFDC6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5F8A2-6F30-4233-9E05-51E66E02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78605"/>
            <a:ext cx="11155680" cy="1764792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 Project DSE5002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JeanPhaundet</a:t>
            </a:r>
            <a:r>
              <a:rPr lang="en-US" sz="4400" dirty="0">
                <a:solidFill>
                  <a:srgbClr val="FFFFFF"/>
                </a:solidFill>
              </a:rPr>
              <a:t> Dolce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04/20/2025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712A3-8945-4DC2-AC87-26C927472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352" y="2530940"/>
            <a:ext cx="5166360" cy="3767328"/>
          </a:xfrm>
        </p:spPr>
        <p:txBody>
          <a:bodyPr/>
          <a:lstStyle/>
          <a:p>
            <a:r>
              <a:rPr lang="en-US" dirty="0"/>
              <a:t>The Objective is to understand the data to come with a clear analysis of fulfilling the need of a full-time data scientist</a:t>
            </a:r>
          </a:p>
          <a:p>
            <a:r>
              <a:rPr lang="en-US" dirty="0"/>
              <a:t>There are different job titles, locations, salary pay and experience, so the data needs to be sparse to see the best decision to be made for the CEO.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5B5A-B9BE-E011-5B8C-8005D495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6712" y="2530940"/>
            <a:ext cx="5166360" cy="376732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29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AE7F2-7860-E80D-6E19-42D4376E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+mn-lt"/>
              </a:rPr>
              <a:t>Legend: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EN – Entry-Level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EX – Executive Level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MI – Junior Mid-Level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SE – Intermediate Senior Level</a:t>
            </a:r>
            <a:br>
              <a:rPr lang="en-US" sz="2000" dirty="0"/>
            </a:br>
            <a:endParaRPr lang="en-US" sz="2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283C1-01CB-20EA-8959-E2C3AA2A4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38728"/>
            <a:ext cx="3200400" cy="281635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0" dirty="0"/>
              <a:t>This illustrates the average salary based on experience level so the CEO must obtain a data scientist that is SE or EX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i="0" dirty="0"/>
              <a:t>The market is competitive which means top talent is going command a hefty salary.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8D17F8-990E-9DEC-0BF7-719D0138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749" y="978408"/>
            <a:ext cx="7813061" cy="53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2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C96B6-2108-899B-C37B-68C44C93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2789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  <a:t>Legend: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  <a:t>EN – Entry-Level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  <a:t>EX – Executive 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  <a:t>MI – Junior Mid-Level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  <a:t>SE – Intermediate Senior Level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j-ea"/>
                <a:cs typeface="+mj-cs"/>
              </a:rPr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A12C6-DA79-2C9D-D66C-C6834F8B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8" y="3324293"/>
            <a:ext cx="3566453" cy="28410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</a:rPr>
              <a:t>This represents the salary for those offshore compared to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the data tells us is that </a:t>
            </a:r>
            <a:r>
              <a:rPr lang="en-US" sz="1800" i="0" dirty="0">
                <a:solidFill>
                  <a:schemeClr val="tx1"/>
                </a:solidFill>
              </a:rPr>
              <a:t>you will pay more for a top talent that is working offshore compared to US. (Currency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smaller gap/range by working 50% remote.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85A58-E03A-B734-A17F-63F3C8C0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39" y="1000768"/>
            <a:ext cx="6883400" cy="495604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7BFD-DDD6-0C2B-9A6F-8A48CA2B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1165459"/>
            <a:ext cx="3566452" cy="2049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endParaRPr lang="en-US" sz="20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130F9-0327-7CD2-7964-C9E1B638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8" y="1414986"/>
            <a:ext cx="3566453" cy="45418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</a:rPr>
              <a:t>Knowing that the company is expanding, it’s important to see the average salary based on size.</a:t>
            </a:r>
            <a:br>
              <a:rPr lang="en-US" sz="1800" b="0" i="0" dirty="0">
                <a:solidFill>
                  <a:schemeClr val="tx1"/>
                </a:solidFill>
              </a:rPr>
            </a:br>
            <a:br>
              <a:rPr lang="en-US" sz="1800" b="0" i="0" dirty="0">
                <a:solidFill>
                  <a:schemeClr val="tx1"/>
                </a:solidFill>
              </a:rPr>
            </a:br>
            <a:r>
              <a:rPr lang="en-US" sz="1800" b="0" i="0" dirty="0">
                <a:solidFill>
                  <a:schemeClr val="tx1"/>
                </a:solidFill>
              </a:rPr>
              <a:t>There needs to be a projection how the average the company may pay as they continue to grow. </a:t>
            </a:r>
            <a:endParaRPr lang="en-US" sz="18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the average will help choose a data scientist within the parameters of the average.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</a:rPr>
              <a:t>This graph helps us understand a basis level of what they can pay a data scientist. </a:t>
            </a:r>
            <a:endParaRPr lang="en-US" sz="18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BF6EF-4313-597D-3012-78707CFB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370414"/>
            <a:ext cx="7333488" cy="421675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8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849E-3797-2BA6-892D-BC9C5DCA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87E1-F863-9D6C-768B-2AF1E423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there is no budget constraint, I would recommend fulfilling the company’s needs with a data scientist that works 50% remote. </a:t>
            </a:r>
          </a:p>
          <a:p>
            <a:r>
              <a:rPr lang="en-US" dirty="0"/>
              <a:t>According to the chart that highlights Salary Distribution from Remote to US, there is a condensed salary range of all experience levels which means the data is relatively similar making it easier to understand compensation and what a data scientist can expect to be paid. </a:t>
            </a:r>
          </a:p>
          <a:p>
            <a:r>
              <a:rPr lang="en-US" dirty="0"/>
              <a:t>The CEO can attain an Executive Level data scientist working 50% </a:t>
            </a:r>
            <a:r>
              <a:rPr lang="en-US"/>
              <a:t>remote on a </a:t>
            </a:r>
            <a:r>
              <a:rPr lang="en-US" dirty="0"/>
              <a:t>similar salary to what a Intermediate Senior would be compensated if they worked in the US. </a:t>
            </a:r>
          </a:p>
          <a:p>
            <a:r>
              <a:rPr lang="en-US" dirty="0"/>
              <a:t>There is less overhead to pay by the CEO for an Executive Level scientist 50% offshore compared to what will need to be paid out in the US. </a:t>
            </a:r>
          </a:p>
        </p:txBody>
      </p:sp>
    </p:spTree>
    <p:extLst>
      <p:ext uri="{BB962C8B-B14F-4D97-AF65-F5344CB8AC3E}">
        <p14:creationId xmlns:p14="http://schemas.microsoft.com/office/powerpoint/2010/main" val="12856028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402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Bierstadt</vt:lpstr>
      <vt:lpstr>GestaltVTI</vt:lpstr>
      <vt:lpstr>R Project DSE5002 JeanPhaundet Dolce 04/20/2025</vt:lpstr>
      <vt:lpstr>Legend: EN – Entry-Level EX – Executive Level MI – Junior Mid-Level SE – Intermediate Senior Level </vt:lpstr>
      <vt:lpstr>Legend: EN – Entry-Level EX – Executive Level MI – Junior Mid-Level SE – Intermediate Senior Level </vt:lpstr>
      <vt:lpstr>PowerPoint Presentation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Dolce</dc:creator>
  <cp:lastModifiedBy>Jean Dolce</cp:lastModifiedBy>
  <cp:revision>1</cp:revision>
  <dcterms:created xsi:type="dcterms:W3CDTF">2025-04-20T23:23:04Z</dcterms:created>
  <dcterms:modified xsi:type="dcterms:W3CDTF">2025-04-21T04:55:55Z</dcterms:modified>
</cp:coreProperties>
</file>