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Noto Sans Symbols"/>
      <p:regular r:id="rId16"/>
      <p:bold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sxA/dMsv476zlbQNCA8/snz/e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otoSansSymbols-bold.fntdata"/><Relationship Id="rId16" Type="http://schemas.openxmlformats.org/officeDocument/2006/relationships/font" Target="fonts/NotoSansSymbols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2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fdph.org/dph/EH/Food/score/default.asap" TargetMode="External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view/tickettesting?usp=sharing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title"/>
          </p:nvPr>
        </p:nvSpPr>
        <p:spPr>
          <a:xfrm>
            <a:off x="1687675" y="624097"/>
            <a:ext cx="41370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1" lang="en-US" sz="2700"/>
              <a:t>How can Zip codes predict </a:t>
            </a:r>
            <a:r>
              <a:rPr b="1" lang="en-US" sz="2700"/>
              <a:t>San Francisco Restaurant Inspection Scores? </a:t>
            </a:r>
            <a:endParaRPr/>
          </a:p>
        </p:txBody>
      </p:sp>
      <p:sp>
        <p:nvSpPr>
          <p:cNvPr id="165" name="Google Shape;165;p1"/>
          <p:cNvSpPr txBox="1"/>
          <p:nvPr>
            <p:ph idx="1" type="body"/>
          </p:nvPr>
        </p:nvSpPr>
        <p:spPr>
          <a:xfrm>
            <a:off x="1683956" y="2133600"/>
            <a:ext cx="414077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b="1" lang="en-US" sz="1600">
                <a:solidFill>
                  <a:schemeClr val="dk1"/>
                </a:solidFill>
              </a:rPr>
              <a:t>Project 4 by</a:t>
            </a:r>
            <a:r>
              <a:rPr lang="en-US" sz="1600">
                <a:solidFill>
                  <a:schemeClr val="dk1"/>
                </a:solidFill>
              </a:rPr>
              <a:t>: Chad Coggins, Jordan Goodrick, Dimitry Jean-Noel, Jake Treder, and Yolanda Williams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descr="Image result for restaurant inspection scores in san francisco ca images for a presentation" id="166" name="Google Shape;166;p1"/>
          <p:cNvPicPr preferRelativeResize="0"/>
          <p:nvPr/>
        </p:nvPicPr>
        <p:blipFill rotWithShape="1">
          <a:blip r:embed="rId3">
            <a:alphaModFix/>
          </a:blip>
          <a:srcRect b="-1" l="3528" r="31675" t="0"/>
          <a:stretch/>
        </p:blipFill>
        <p:spPr>
          <a:xfrm>
            <a:off x="6091916" y="645106"/>
            <a:ext cx="5451627" cy="524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/>
          <p:nvPr/>
        </p:nvSpPr>
        <p:spPr>
          <a:xfrm>
            <a:off x="-7620" y="-1"/>
            <a:ext cx="1220724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 b="0" l="3482" r="66698" t="0"/>
          <a:stretch/>
        </p:blipFill>
        <p:spPr>
          <a:xfrm>
            <a:off x="1" y="10"/>
            <a:ext cx="757444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"/>
          <p:cNvSpPr/>
          <p:nvPr/>
        </p:nvSpPr>
        <p:spPr>
          <a:xfrm>
            <a:off x="1" y="659027"/>
            <a:ext cx="9042690" cy="1035152"/>
          </a:xfrm>
          <a:custGeom>
            <a:rect b="b" l="l" r="r" t="t"/>
            <a:pathLst>
              <a:path extrusionOk="0" h="163" w="1902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10"/>
          <p:cNvSpPr txBox="1"/>
          <p:nvPr>
            <p:ph type="title"/>
          </p:nvPr>
        </p:nvSpPr>
        <p:spPr>
          <a:xfrm>
            <a:off x="541867" y="787400"/>
            <a:ext cx="7145866" cy="77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FEFFFF"/>
                </a:solidFill>
              </a:rPr>
              <a:t>Web Scraping from Yelp</a:t>
            </a:r>
            <a:endParaRPr/>
          </a:p>
        </p:txBody>
      </p:sp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7860770" y="2017668"/>
            <a:ext cx="3750205" cy="3857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C0C0C"/>
                </a:solidFill>
              </a:rPr>
              <a:t>Can specific restaurant type predict violation risks(High, Moderate, and Low)?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291" name="Google Shape;291;p11"/>
          <p:cNvSpPr txBox="1"/>
          <p:nvPr>
            <p:ph idx="1" type="body"/>
          </p:nvPr>
        </p:nvSpPr>
        <p:spPr>
          <a:xfrm>
            <a:off x="2589212" y="2125362"/>
            <a:ext cx="5835121" cy="3785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 a city as vibrant as San Francisco food safety is essential. Machine learning can transform how to address public health challenges. </a:t>
            </a:r>
            <a:endParaRPr/>
          </a:p>
        </p:txBody>
      </p:sp>
      <p:pic>
        <p:nvPicPr>
          <p:cNvPr descr="3,191 Food Safety Inspection Stock Photos - Free &amp; Royalty ..." id="292" name="Google Shape;2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1452" y="2885332"/>
            <a:ext cx="2873159" cy="222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/>
          <p:nvPr/>
        </p:nvSpPr>
        <p:spPr>
          <a:xfrm>
            <a:off x="-7620" y="-1"/>
            <a:ext cx="1220724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lam and crab chowder sourdough bread bowl from Crab House on San Francisco's Pier 39" id="172" name="Google Shape;172;p2"/>
          <p:cNvPicPr preferRelativeResize="0"/>
          <p:nvPr/>
        </p:nvPicPr>
        <p:blipFill rotWithShape="1">
          <a:blip r:embed="rId3">
            <a:alphaModFix/>
          </a:blip>
          <a:srcRect b="16921" l="0" r="-1" t="15173"/>
          <a:stretch/>
        </p:blipFill>
        <p:spPr>
          <a:xfrm>
            <a:off x="1" y="10"/>
            <a:ext cx="757444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"/>
          <p:cNvSpPr/>
          <p:nvPr/>
        </p:nvSpPr>
        <p:spPr>
          <a:xfrm>
            <a:off x="1" y="659027"/>
            <a:ext cx="9042690" cy="1035152"/>
          </a:xfrm>
          <a:custGeom>
            <a:rect b="b" l="l" r="r" t="t"/>
            <a:pathLst>
              <a:path extrusionOk="0" h="163" w="1902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"/>
          <p:cNvSpPr txBox="1"/>
          <p:nvPr>
            <p:ph type="title"/>
          </p:nvPr>
        </p:nvSpPr>
        <p:spPr>
          <a:xfrm>
            <a:off x="541867" y="787400"/>
            <a:ext cx="7145866" cy="77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FEFFFF"/>
                </a:solidFill>
              </a:rPr>
              <a:t>San Francisco, California </a:t>
            </a:r>
            <a:endParaRPr sz="3200">
              <a:solidFill>
                <a:srgbClr val="FEFFFF"/>
              </a:solidFill>
            </a:endParaRPr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7860770" y="2017668"/>
            <a:ext cx="3750205" cy="3857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b="1" lang="en-US">
                <a:solidFill>
                  <a:srgbClr val="0C0C0C"/>
                </a:solidFill>
              </a:rPr>
              <a:t>San Francisco</a:t>
            </a:r>
            <a:r>
              <a:rPr lang="en-US">
                <a:solidFill>
                  <a:srgbClr val="0C0C0C"/>
                </a:solidFill>
              </a:rPr>
              <a:t>, a food lover’s haven, boasts over 3,400 restaurants with diverse cuisines from clam chowder in sourdough bread bowls to authentic Chinese food in Chinatown.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>
                <a:solidFill>
                  <a:srgbClr val="0C0C0C"/>
                </a:solidFill>
              </a:rPr>
              <a:t>While</a:t>
            </a:r>
            <a:r>
              <a:rPr lang="en-US">
                <a:solidFill>
                  <a:srgbClr val="0C0C0C"/>
                </a:solidFill>
              </a:rPr>
              <a:t> the city’s culinary scene is vibrant, ensuring food safety is equally critical.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>
                <a:solidFill>
                  <a:srgbClr val="0C0C0C"/>
                </a:solidFill>
              </a:rPr>
              <a:t>Can</a:t>
            </a:r>
            <a:r>
              <a:rPr lang="en-US">
                <a:solidFill>
                  <a:srgbClr val="0C0C0C"/>
                </a:solidFill>
              </a:rPr>
              <a:t> zip codes, inspection scores, and violation ids  predict the frequency of violations, demographic patterns, and restaurant type?  Let’s find out with machine learning?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649224" y="645106"/>
            <a:ext cx="5122652" cy="12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b="1" lang="en-US" sz="2800"/>
              <a:t>Exploring the Dataset 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649225" y="2133600"/>
            <a:ext cx="5122652" cy="3759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300"/>
              <a:t>Dataset</a:t>
            </a:r>
            <a:r>
              <a:rPr lang="en-US" sz="1300"/>
              <a:t>: Restaurant Inspection Scores (2016-2019) Rows:54K/Columns: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300"/>
              <a:t>Data Provided by</a:t>
            </a:r>
            <a:r>
              <a:rPr lang="en-US" sz="1300"/>
              <a:t>: San Francisco Department of Public Health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300"/>
              <a:t>Source: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http://www.sfdph.org/dph/EH/Food/score/default.asap</a:t>
            </a:r>
            <a:endParaRPr sz="13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300"/>
              <a:t>Dataset Owner</a:t>
            </a:r>
            <a:r>
              <a:rPr lang="en-US" sz="1300"/>
              <a:t>: OpenData Portal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300"/>
              <a:t>Inspection Data used</a:t>
            </a:r>
            <a:r>
              <a:rPr lang="en-US" sz="1300"/>
              <a:t>: Zip codes, inspection scores, violation Ids, business name, address, inspection type, inspection date, inspection purpose, business latitude, business longitude, and business location.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br>
              <a:rPr b="1" lang="en-US" sz="1300"/>
            </a:br>
            <a:endParaRPr sz="1300"/>
          </a:p>
        </p:txBody>
      </p:sp>
      <p:pic>
        <p:nvPicPr>
          <p:cNvPr descr="Image result for restaurant inspection scores in san francisco ca images for a presentation" id="184" name="Google Shape;184;p3"/>
          <p:cNvPicPr preferRelativeResize="0"/>
          <p:nvPr/>
        </p:nvPicPr>
        <p:blipFill rotWithShape="1">
          <a:blip r:embed="rId4">
            <a:alphaModFix/>
          </a:blip>
          <a:srcRect b="-1" l="13629" r="17370" t="0"/>
          <a:stretch/>
        </p:blipFill>
        <p:spPr>
          <a:xfrm>
            <a:off x="6091916" y="645106"/>
            <a:ext cx="5451627" cy="5247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/>
          <p:nvPr/>
        </p:nvSpPr>
        <p:spPr>
          <a:xfrm>
            <a:off x="-1" y="6061223"/>
            <a:ext cx="1038036" cy="506277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4"/>
          <p:cNvSpPr txBox="1"/>
          <p:nvPr>
            <p:ph type="title"/>
          </p:nvPr>
        </p:nvSpPr>
        <p:spPr>
          <a:xfrm>
            <a:off x="649224" y="645106"/>
            <a:ext cx="3650279" cy="12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en-US" sz="2800"/>
              <a:t>Are there Any Visible Patterns Prior to deeper analysis?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649225" y="2133600"/>
            <a:ext cx="3650278" cy="3759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Where are historically and recently problematic restaurants located?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Map visualizations made using Pandas and Folium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https://sites.google.com/view/tickettesting?usp=sharing</a:t>
            </a:r>
            <a:endParaRPr/>
          </a:p>
        </p:txBody>
      </p:sp>
      <p:pic>
        <p:nvPicPr>
          <p:cNvPr descr="Locator flag on a city map" id="194" name="Google Shape;194;p4"/>
          <p:cNvPicPr preferRelativeResize="0"/>
          <p:nvPr/>
        </p:nvPicPr>
        <p:blipFill rotWithShape="1">
          <a:blip r:embed="rId4">
            <a:alphaModFix/>
          </a:blip>
          <a:srcRect b="-2" l="5931" r="48604" t="0"/>
          <a:stretch/>
        </p:blipFill>
        <p:spPr>
          <a:xfrm>
            <a:off x="6307473" y="640080"/>
            <a:ext cx="3577716" cy="5252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/>
          <p:nvPr/>
        </p:nvSpPr>
        <p:spPr>
          <a:xfrm>
            <a:off x="-1" y="6061223"/>
            <a:ext cx="1038036" cy="506277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3047238" y="3248906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p with numbers and a red outline&#10;&#10;Description automatically generated" id="201" name="Google Shape;201;p5"/>
          <p:cNvPicPr preferRelativeResize="0"/>
          <p:nvPr/>
        </p:nvPicPr>
        <p:blipFill rotWithShape="1">
          <a:blip r:embed="rId3">
            <a:alphaModFix/>
          </a:blip>
          <a:srcRect b="10785" l="0" r="-1" t="0"/>
          <a:stretch/>
        </p:blipFill>
        <p:spPr>
          <a:xfrm>
            <a:off x="4485556" y="10"/>
            <a:ext cx="7706444" cy="2285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different colored rectangles&#10;&#10;Description automatically generated" id="202" name="Google Shape;202;p5"/>
          <p:cNvPicPr preferRelativeResize="0"/>
          <p:nvPr/>
        </p:nvPicPr>
        <p:blipFill rotWithShape="1">
          <a:blip r:embed="rId4">
            <a:alphaModFix/>
          </a:blip>
          <a:srcRect b="-2" l="0" r="-2" t="4384"/>
          <a:stretch/>
        </p:blipFill>
        <p:spPr>
          <a:xfrm>
            <a:off x="6695909" y="2286000"/>
            <a:ext cx="549609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03" name="Google Shape;203;p5"/>
          <p:cNvPicPr preferRelativeResize="0"/>
          <p:nvPr/>
        </p:nvPicPr>
        <p:blipFill rotWithShape="1">
          <a:blip r:embed="rId5">
            <a:alphaModFix/>
          </a:blip>
          <a:srcRect b="2" l="0" r="17409" t="0"/>
          <a:stretch/>
        </p:blipFill>
        <p:spPr>
          <a:xfrm>
            <a:off x="4485557" y="4572001"/>
            <a:ext cx="7706443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/>
          <p:nvPr/>
        </p:nvSpPr>
        <p:spPr>
          <a:xfrm>
            <a:off x="0" y="0"/>
            <a:ext cx="8170246" cy="6858000"/>
          </a:xfrm>
          <a:custGeom>
            <a:rect b="b" l="l" r="r" t="t"/>
            <a:pathLst>
              <a:path extrusionOk="0" h="6858000" w="8170246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5"/>
          <p:cNvSpPr txBox="1"/>
          <p:nvPr>
            <p:ph type="title"/>
          </p:nvPr>
        </p:nvSpPr>
        <p:spPr>
          <a:xfrm>
            <a:off x="535525" y="624110"/>
            <a:ext cx="462395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Century Gothic"/>
              <a:buNone/>
            </a:pPr>
            <a:r>
              <a:rPr lang="en-US" sz="3100"/>
              <a:t>Demographic Patterns 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5"/>
          <p:cNvSpPr txBox="1"/>
          <p:nvPr>
            <p:ph idx="1" type="body"/>
          </p:nvPr>
        </p:nvSpPr>
        <p:spPr>
          <a:xfrm>
            <a:off x="531812" y="2133600"/>
            <a:ext cx="4625882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Among all zip codes in San Francisco, 94110 stands out having the highest frequency of violations.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6"/>
          <p:cNvSpPr txBox="1"/>
          <p:nvPr>
            <p:ph type="title"/>
          </p:nvPr>
        </p:nvSpPr>
        <p:spPr>
          <a:xfrm>
            <a:off x="649224" y="645106"/>
            <a:ext cx="3650279" cy="12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b="0" i="0" lang="en-US" sz="2000" u="none" strike="noStrike">
                <a:latin typeface="Century Gothic"/>
                <a:ea typeface="Century Gothic"/>
                <a:cs typeface="Century Gothic"/>
                <a:sym typeface="Century Gothic"/>
              </a:rPr>
              <a:t>Question - How is a restaurant’s inspection score affected by ZIP Code in San Francisco?</a:t>
            </a:r>
            <a:endParaRPr sz="2000"/>
          </a:p>
        </p:txBody>
      </p:sp>
      <p:sp>
        <p:nvSpPr>
          <p:cNvPr id="214" name="Google Shape;214;p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6"/>
          <p:cNvSpPr txBox="1"/>
          <p:nvPr>
            <p:ph idx="1" type="body"/>
          </p:nvPr>
        </p:nvSpPr>
        <p:spPr>
          <a:xfrm>
            <a:off x="649225" y="2133600"/>
            <a:ext cx="3650278" cy="3759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 u="none" strike="noStrike">
                <a:latin typeface="Century Gothic"/>
                <a:ea typeface="Century Gothic"/>
                <a:cs typeface="Century Gothic"/>
                <a:sym typeface="Century Gothic"/>
              </a:rPr>
              <a:t>Linear Regression </a:t>
            </a:r>
            <a:endParaRPr b="1" i="0" u="none" strike="noStrike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latin typeface="Century Gothic"/>
                <a:ea typeface="Century Gothic"/>
                <a:cs typeface="Century Gothic"/>
                <a:sym typeface="Century Gothic"/>
              </a:rPr>
              <a:t>Using a Linear Regression model</a:t>
            </a:r>
            <a:endParaRPr b="0" i="0" u="none" strike="noStrike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br>
              <a:rPr b="0" lang="en-US"/>
            </a:br>
            <a:r>
              <a:rPr b="1" i="0" lang="en-US" u="none" strike="noStrike"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b="1" i="0" u="none" strike="noStrike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latin typeface="Century Gothic"/>
                <a:ea typeface="Century Gothic"/>
                <a:cs typeface="Century Gothic"/>
                <a:sym typeface="Century Gothic"/>
              </a:rPr>
              <a:t>Using a Random Forest model</a:t>
            </a:r>
            <a:endParaRPr b="0" i="0" u="none" strike="noStrike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Question mark"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945" y="640080"/>
            <a:ext cx="5252773" cy="525277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/>
          <p:nvPr/>
        </p:nvSpPr>
        <p:spPr>
          <a:xfrm>
            <a:off x="-1" y="6061223"/>
            <a:ext cx="1038036" cy="506277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3047238" y="3248906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649224" y="645106"/>
            <a:ext cx="5122652" cy="12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Random Forest Model 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7"/>
          <p:cNvSpPr txBox="1"/>
          <p:nvPr>
            <p:ph idx="1" type="body"/>
          </p:nvPr>
        </p:nvSpPr>
        <p:spPr>
          <a:xfrm>
            <a:off x="649225" y="2133600"/>
            <a:ext cx="5122652" cy="3759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predicted scores are tightly clustered in a narrow range (88-93), regardless of the actual scores. This suggests that the model is not capturing the full variability of the target variable (inspection scores).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In an ideal model, points would lie along the diagonal line y=x.</a:t>
            </a:r>
            <a:endParaRPr/>
          </a:p>
        </p:txBody>
      </p:sp>
      <p:pic>
        <p:nvPicPr>
          <p:cNvPr id="227" name="Google Shape;227;p7"/>
          <p:cNvPicPr preferRelativeResize="0"/>
          <p:nvPr/>
        </p:nvPicPr>
        <p:blipFill rotWithShape="1">
          <a:blip r:embed="rId3">
            <a:alphaModFix/>
          </a:blip>
          <a:srcRect b="2" l="3032" r="1" t="0"/>
          <a:stretch/>
        </p:blipFill>
        <p:spPr>
          <a:xfrm>
            <a:off x="6091916" y="1209890"/>
            <a:ext cx="5451627" cy="41181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/>
          <p:nvPr/>
        </p:nvSpPr>
        <p:spPr>
          <a:xfrm>
            <a:off x="-1" y="6061223"/>
            <a:ext cx="1038036" cy="506277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8"/>
          <p:cNvSpPr txBox="1"/>
          <p:nvPr>
            <p:ph type="title"/>
          </p:nvPr>
        </p:nvSpPr>
        <p:spPr>
          <a:xfrm>
            <a:off x="649224" y="645106"/>
            <a:ext cx="3650279" cy="12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Century Gothic"/>
              <a:buNone/>
            </a:pPr>
            <a:r>
              <a:rPr lang="en-US" sz="3100"/>
              <a:t>Linear Regression Model </a:t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8"/>
          <p:cNvSpPr txBox="1"/>
          <p:nvPr>
            <p:ph idx="1" type="body"/>
          </p:nvPr>
        </p:nvSpPr>
        <p:spPr>
          <a:xfrm>
            <a:off x="649225" y="2133600"/>
            <a:ext cx="3650278" cy="392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residuals are not randomly around the red horizontal line at y=0. Instead, they show clear pattern where: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For lower actual scores (e.g., below ~80), residuals are negative, meaning the model overpredicts.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For higher actual scores (e.g., above ~90), residuals are positive, meaning the model underpredicts.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543" y="867483"/>
            <a:ext cx="6953577" cy="4797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-1" y="6061223"/>
            <a:ext cx="1038036" cy="506277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44" name="Google Shape;244;p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6" name="Google Shape;256;p9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7" name="Google Shape;257;p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9" name="Google Shape;269;p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9"/>
          <p:cNvSpPr txBox="1"/>
          <p:nvPr>
            <p:ph type="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rgbClr val="FEFFFF"/>
                </a:solidFill>
              </a:rPr>
              <a:t>Frequency of ZIP Codes </a:t>
            </a: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9"/>
          <p:cNvSpPr txBox="1"/>
          <p:nvPr>
            <p:ph idx="1" type="body"/>
          </p:nvPr>
        </p:nvSpPr>
        <p:spPr>
          <a:xfrm>
            <a:off x="540279" y="5189400"/>
            <a:ext cx="3778870" cy="54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FEFFFF"/>
                </a:solidFill>
              </a:rPr>
              <a:t>Certain ZIP codes dominate the dataset which can make the model biased.</a:t>
            </a:r>
            <a:endParaRPr/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3">
            <a:alphaModFix/>
          </a:blip>
          <a:srcRect b="0" l="0" r="9180" t="0"/>
          <a:stretch/>
        </p:blipFill>
        <p:spPr>
          <a:xfrm>
            <a:off x="5686177" y="967417"/>
            <a:ext cx="5444136" cy="493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2025-01-07T23:54:28Z</dcterms:created>
  <dc:creator>Yolanda Williams</dc:creator>
</cp:coreProperties>
</file>