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59" r:id="rId7"/>
    <p:sldId id="263" r:id="rId8"/>
    <p:sldId id="258"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796027F-7875-4030-9381-8BD8C4F21935}"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ucumber.io/docs/bdd"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thucydides.info/docs/serenity/#introductio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AA02E-6AFE-40F2-A5FA-868D37D135BD}"/>
              </a:ext>
            </a:extLst>
          </p:cNvPr>
          <p:cNvSpPr>
            <a:spLocks noGrp="1"/>
          </p:cNvSpPr>
          <p:nvPr>
            <p:ph type="ctrTitle"/>
          </p:nvPr>
        </p:nvSpPr>
        <p:spPr>
          <a:xfrm>
            <a:off x="587230" y="1"/>
            <a:ext cx="9101715" cy="4777382"/>
          </a:xfrm>
        </p:spPr>
        <p:txBody>
          <a:bodyPr/>
          <a:lstStyle/>
          <a:p>
            <a:pPr algn="ctr"/>
            <a:r>
              <a:rPr lang="de-DE" b="1" dirty="0">
                <a:latin typeface="Arial Black" panose="020B0A04020102020204" pitchFamily="34" charset="0"/>
              </a:rPr>
              <a:t>Automation </a:t>
            </a:r>
            <a:r>
              <a:rPr lang="de-DE" b="1" dirty="0" err="1">
                <a:latin typeface="Arial Black" panose="020B0A04020102020204" pitchFamily="34" charset="0"/>
              </a:rPr>
              <a:t>testing</a:t>
            </a:r>
            <a:r>
              <a:rPr lang="de-DE" b="1" dirty="0">
                <a:latin typeface="Arial Black" panose="020B0A04020102020204" pitchFamily="34" charset="0"/>
              </a:rPr>
              <a:t> </a:t>
            </a:r>
            <a:r>
              <a:rPr lang="de-DE" b="1" dirty="0" err="1">
                <a:latin typeface="Arial Black" panose="020B0A04020102020204" pitchFamily="34" charset="0"/>
              </a:rPr>
              <a:t>with</a:t>
            </a:r>
            <a:br>
              <a:rPr lang="de-DE" b="1" dirty="0">
                <a:latin typeface="Arial Black" panose="020B0A04020102020204" pitchFamily="34" charset="0"/>
              </a:rPr>
            </a:br>
            <a:r>
              <a:rPr lang="de-DE" b="1" dirty="0" err="1">
                <a:latin typeface="Arial Black" panose="020B0A04020102020204" pitchFamily="34" charset="0"/>
              </a:rPr>
              <a:t>Serenity</a:t>
            </a:r>
            <a:r>
              <a:rPr lang="de-DE" b="1" dirty="0">
                <a:latin typeface="Arial Black" panose="020B0A04020102020204" pitchFamily="34" charset="0"/>
              </a:rPr>
              <a:t> BDD</a:t>
            </a:r>
            <a:br>
              <a:rPr lang="de-DE" b="1" dirty="0">
                <a:latin typeface="Arial Black" panose="020B0A04020102020204" pitchFamily="34" charset="0"/>
              </a:rPr>
            </a:br>
            <a:r>
              <a:rPr lang="de-DE" b="1" dirty="0">
                <a:latin typeface="Arial Black" panose="020B0A04020102020204" pitchFamily="34" charset="0"/>
              </a:rPr>
              <a:t> </a:t>
            </a:r>
            <a:r>
              <a:rPr lang="de-DE" dirty="0">
                <a:latin typeface="Arial Black" panose="020B0A04020102020204" pitchFamily="34" charset="0"/>
              </a:rPr>
              <a:t> </a:t>
            </a:r>
          </a:p>
        </p:txBody>
      </p:sp>
      <p:sp>
        <p:nvSpPr>
          <p:cNvPr id="3" name="Untertitel 2">
            <a:extLst>
              <a:ext uri="{FF2B5EF4-FFF2-40B4-BE49-F238E27FC236}">
                <a16:creationId xmlns:a16="http://schemas.microsoft.com/office/drawing/2014/main" id="{376DE010-608D-42B0-9A3B-49686B3A0931}"/>
              </a:ext>
            </a:extLst>
          </p:cNvPr>
          <p:cNvSpPr>
            <a:spLocks noGrp="1"/>
          </p:cNvSpPr>
          <p:nvPr>
            <p:ph type="subTitle" idx="1"/>
          </p:nvPr>
        </p:nvSpPr>
        <p:spPr/>
        <p:txBody>
          <a:bodyPr>
            <a:normAutofit/>
          </a:bodyPr>
          <a:lstStyle/>
          <a:p>
            <a:r>
              <a:rPr lang="de-DE" sz="3200" dirty="0"/>
              <a:t>Djelloul </a:t>
            </a:r>
            <a:r>
              <a:rPr lang="de-DE" sz="3200" dirty="0" err="1"/>
              <a:t>belarbi</a:t>
            </a:r>
            <a:endParaRPr lang="de-DE" sz="3200" dirty="0"/>
          </a:p>
        </p:txBody>
      </p:sp>
      <p:pic>
        <p:nvPicPr>
          <p:cNvPr id="7" name="Grafik 6">
            <a:extLst>
              <a:ext uri="{FF2B5EF4-FFF2-40B4-BE49-F238E27FC236}">
                <a16:creationId xmlns:a16="http://schemas.microsoft.com/office/drawing/2014/main" id="{085516FF-7D29-42C2-9392-9FDF54A8DB3C}"/>
              </a:ext>
            </a:extLst>
          </p:cNvPr>
          <p:cNvPicPr>
            <a:picLocks noChangeAspect="1"/>
          </p:cNvPicPr>
          <p:nvPr/>
        </p:nvPicPr>
        <p:blipFill>
          <a:blip r:embed="rId2"/>
          <a:stretch>
            <a:fillRect/>
          </a:stretch>
        </p:blipFill>
        <p:spPr>
          <a:xfrm>
            <a:off x="5586412" y="3916361"/>
            <a:ext cx="1019175" cy="1057275"/>
          </a:xfrm>
          <a:prstGeom prst="rect">
            <a:avLst/>
          </a:prstGeom>
        </p:spPr>
      </p:pic>
      <p:pic>
        <p:nvPicPr>
          <p:cNvPr id="8" name="Grafik 7">
            <a:extLst>
              <a:ext uri="{FF2B5EF4-FFF2-40B4-BE49-F238E27FC236}">
                <a16:creationId xmlns:a16="http://schemas.microsoft.com/office/drawing/2014/main" id="{81DF80D6-F7C7-4828-8E7F-D5BA7114F19B}"/>
              </a:ext>
            </a:extLst>
          </p:cNvPr>
          <p:cNvPicPr>
            <a:picLocks noChangeAspect="1"/>
          </p:cNvPicPr>
          <p:nvPr/>
        </p:nvPicPr>
        <p:blipFill>
          <a:blip r:embed="rId2"/>
          <a:stretch>
            <a:fillRect/>
          </a:stretch>
        </p:blipFill>
        <p:spPr>
          <a:xfrm>
            <a:off x="10305167" y="0"/>
            <a:ext cx="1074033" cy="1128889"/>
          </a:xfrm>
          <a:prstGeom prst="rect">
            <a:avLst/>
          </a:prstGeom>
        </p:spPr>
      </p:pic>
    </p:spTree>
    <p:extLst>
      <p:ext uri="{BB962C8B-B14F-4D97-AF65-F5344CB8AC3E}">
        <p14:creationId xmlns:p14="http://schemas.microsoft.com/office/powerpoint/2010/main" val="1882365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27EA3F5F-9A29-4635-A611-1EB76BB1FD01}"/>
              </a:ext>
            </a:extLst>
          </p:cNvPr>
          <p:cNvSpPr>
            <a:spLocks noGrp="1"/>
          </p:cNvSpPr>
          <p:nvPr>
            <p:ph type="ctrTitle"/>
          </p:nvPr>
        </p:nvSpPr>
        <p:spPr>
          <a:xfrm>
            <a:off x="124178" y="0"/>
            <a:ext cx="10080978" cy="1128889"/>
          </a:xfrm>
        </p:spPr>
        <p:txBody>
          <a:bodyPr/>
          <a:lstStyle/>
          <a:p>
            <a:pPr algn="ctr"/>
            <a:r>
              <a:rPr lang="en-US" b="1" dirty="0">
                <a:latin typeface="Arial Black" panose="020B0A04020102020204" pitchFamily="34" charset="0"/>
              </a:rPr>
              <a:t>What</a:t>
            </a:r>
            <a:r>
              <a:rPr lang="de-DE" b="1" dirty="0">
                <a:latin typeface="Arial Black" panose="020B0A04020102020204" pitchFamily="34" charset="0"/>
              </a:rPr>
              <a:t> BDD</a:t>
            </a:r>
            <a:endParaRPr lang="de-DE" dirty="0"/>
          </a:p>
        </p:txBody>
      </p:sp>
      <p:sp>
        <p:nvSpPr>
          <p:cNvPr id="9" name="Rechteck 8">
            <a:extLst>
              <a:ext uri="{FF2B5EF4-FFF2-40B4-BE49-F238E27FC236}">
                <a16:creationId xmlns:a16="http://schemas.microsoft.com/office/drawing/2014/main" id="{EF980D46-EB0D-4988-ACFE-BDCEAB14F44A}"/>
              </a:ext>
            </a:extLst>
          </p:cNvPr>
          <p:cNvSpPr/>
          <p:nvPr/>
        </p:nvSpPr>
        <p:spPr>
          <a:xfrm>
            <a:off x="124178" y="1788063"/>
            <a:ext cx="11419073" cy="4031873"/>
          </a:xfrm>
          <a:prstGeom prst="rect">
            <a:avLst/>
          </a:prstGeom>
        </p:spPr>
        <p:txBody>
          <a:bodyPr wrap="square">
            <a:spAutoFit/>
          </a:bodyPr>
          <a:lstStyle/>
          <a:p>
            <a:r>
              <a:rPr lang="en-US" sz="3200" dirty="0"/>
              <a:t>Behavioral Driven Development (BDD) is a software development approach that has evolved from TDD (Test Driven Development). It differs by being written in a shared language, which improves communication between tech and non-tech teams and stakeholders. In both development approaches, tests are written ahead of the code, but in BDD, tests are more user-focused and based on the system’s behavior.</a:t>
            </a:r>
            <a:endParaRPr lang="de-DE" sz="3200" dirty="0"/>
          </a:p>
        </p:txBody>
      </p:sp>
      <p:pic>
        <p:nvPicPr>
          <p:cNvPr id="5" name="Grafik 4">
            <a:extLst>
              <a:ext uri="{FF2B5EF4-FFF2-40B4-BE49-F238E27FC236}">
                <a16:creationId xmlns:a16="http://schemas.microsoft.com/office/drawing/2014/main" id="{3742B29D-5C3B-4F0B-8A86-8CA9C9F63EEE}"/>
              </a:ext>
            </a:extLst>
          </p:cNvPr>
          <p:cNvPicPr>
            <a:picLocks noChangeAspect="1"/>
          </p:cNvPicPr>
          <p:nvPr/>
        </p:nvPicPr>
        <p:blipFill>
          <a:blip r:embed="rId2"/>
          <a:stretch>
            <a:fillRect/>
          </a:stretch>
        </p:blipFill>
        <p:spPr>
          <a:xfrm>
            <a:off x="10305167" y="0"/>
            <a:ext cx="1074033" cy="1128889"/>
          </a:xfrm>
          <a:prstGeom prst="rect">
            <a:avLst/>
          </a:prstGeom>
        </p:spPr>
      </p:pic>
    </p:spTree>
    <p:extLst>
      <p:ext uri="{BB962C8B-B14F-4D97-AF65-F5344CB8AC3E}">
        <p14:creationId xmlns:p14="http://schemas.microsoft.com/office/powerpoint/2010/main" val="317139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27EA3F5F-9A29-4635-A611-1EB76BB1FD01}"/>
              </a:ext>
            </a:extLst>
          </p:cNvPr>
          <p:cNvSpPr>
            <a:spLocks noGrp="1"/>
          </p:cNvSpPr>
          <p:nvPr>
            <p:ph type="ctrTitle"/>
          </p:nvPr>
        </p:nvSpPr>
        <p:spPr>
          <a:xfrm>
            <a:off x="0" y="0"/>
            <a:ext cx="10205156" cy="1128889"/>
          </a:xfrm>
        </p:spPr>
        <p:txBody>
          <a:bodyPr/>
          <a:lstStyle/>
          <a:p>
            <a:pPr algn="ctr"/>
            <a:r>
              <a:rPr lang="en-US" sz="6400" b="1" dirty="0">
                <a:latin typeface="Arial Black" panose="020B0A04020102020204" pitchFamily="34" charset="0"/>
              </a:rPr>
              <a:t>What</a:t>
            </a:r>
            <a:r>
              <a:rPr lang="de-DE" sz="6400" b="1" dirty="0">
                <a:latin typeface="Arial Black" panose="020B0A04020102020204" pitchFamily="34" charset="0"/>
              </a:rPr>
              <a:t> </a:t>
            </a:r>
            <a:r>
              <a:rPr lang="en-US" sz="6400" b="1" dirty="0"/>
              <a:t>Gherkin Language</a:t>
            </a:r>
            <a:endParaRPr lang="de-DE" sz="6400" dirty="0"/>
          </a:p>
        </p:txBody>
      </p:sp>
      <p:sp>
        <p:nvSpPr>
          <p:cNvPr id="9" name="Rechteck 8">
            <a:extLst>
              <a:ext uri="{FF2B5EF4-FFF2-40B4-BE49-F238E27FC236}">
                <a16:creationId xmlns:a16="http://schemas.microsoft.com/office/drawing/2014/main" id="{EF980D46-EB0D-4988-ACFE-BDCEAB14F44A}"/>
              </a:ext>
            </a:extLst>
          </p:cNvPr>
          <p:cNvSpPr/>
          <p:nvPr/>
        </p:nvSpPr>
        <p:spPr>
          <a:xfrm>
            <a:off x="124178" y="1002973"/>
            <a:ext cx="11419073" cy="1908215"/>
          </a:xfrm>
          <a:prstGeom prst="rect">
            <a:avLst/>
          </a:prstGeom>
        </p:spPr>
        <p:txBody>
          <a:bodyPr wrap="square">
            <a:spAutoFit/>
          </a:bodyPr>
          <a:lstStyle/>
          <a:p>
            <a:r>
              <a:rPr lang="en-US" b="1" dirty="0"/>
              <a:t>Gherkin</a:t>
            </a:r>
            <a:r>
              <a:rPr lang="en-US" dirty="0"/>
              <a:t> is a Business Readable, Domain Specific </a:t>
            </a:r>
            <a:r>
              <a:rPr lang="en-US" b="1" dirty="0"/>
              <a:t>Language</a:t>
            </a:r>
            <a:r>
              <a:rPr lang="en-US" dirty="0"/>
              <a:t> created especially for behavior descriptions. It gives you the ability to remove logic details from behavior tests. </a:t>
            </a:r>
            <a:r>
              <a:rPr lang="en-US" b="1" dirty="0"/>
              <a:t>Gherkin</a:t>
            </a:r>
            <a:r>
              <a:rPr lang="en-US" dirty="0"/>
              <a:t> serves two purposes: serving as your project's documentation and automated tests.</a:t>
            </a:r>
          </a:p>
          <a:p>
            <a:endParaRPr lang="en-US" sz="3200" dirty="0"/>
          </a:p>
          <a:p>
            <a:endParaRPr lang="de-DE" sz="3200" dirty="0"/>
          </a:p>
        </p:txBody>
      </p:sp>
      <p:pic>
        <p:nvPicPr>
          <p:cNvPr id="5" name="Grafik 4">
            <a:extLst>
              <a:ext uri="{FF2B5EF4-FFF2-40B4-BE49-F238E27FC236}">
                <a16:creationId xmlns:a16="http://schemas.microsoft.com/office/drawing/2014/main" id="{3742B29D-5C3B-4F0B-8A86-8CA9C9F63EEE}"/>
              </a:ext>
            </a:extLst>
          </p:cNvPr>
          <p:cNvPicPr>
            <a:picLocks noChangeAspect="1"/>
          </p:cNvPicPr>
          <p:nvPr/>
        </p:nvPicPr>
        <p:blipFill>
          <a:blip r:embed="rId2"/>
          <a:stretch>
            <a:fillRect/>
          </a:stretch>
        </p:blipFill>
        <p:spPr>
          <a:xfrm>
            <a:off x="10305167" y="0"/>
            <a:ext cx="1074033" cy="1128889"/>
          </a:xfrm>
          <a:prstGeom prst="rect">
            <a:avLst/>
          </a:prstGeom>
        </p:spPr>
      </p:pic>
      <p:sp>
        <p:nvSpPr>
          <p:cNvPr id="4" name="Rechteck 3">
            <a:extLst>
              <a:ext uri="{FF2B5EF4-FFF2-40B4-BE49-F238E27FC236}">
                <a16:creationId xmlns:a16="http://schemas.microsoft.com/office/drawing/2014/main" id="{D32D66F7-85F5-4911-A42D-A43CB33D21F6}"/>
              </a:ext>
            </a:extLst>
          </p:cNvPr>
          <p:cNvSpPr/>
          <p:nvPr/>
        </p:nvSpPr>
        <p:spPr>
          <a:xfrm>
            <a:off x="124178" y="2153775"/>
            <a:ext cx="11943644" cy="4539704"/>
          </a:xfrm>
          <a:prstGeom prst="rect">
            <a:avLst/>
          </a:prstGeom>
        </p:spPr>
        <p:txBody>
          <a:bodyPr wrap="square">
            <a:spAutoFit/>
          </a:bodyPr>
          <a:lstStyle/>
          <a:p>
            <a:pPr lvl="0" defTabSz="914400"/>
            <a:r>
              <a:rPr lang="de-DE" altLang="de-DE" dirty="0" err="1">
                <a:latin typeface="Helvetica Neue"/>
              </a:rPr>
              <a:t>gherkin</a:t>
            </a:r>
            <a:r>
              <a:rPr lang="de-DE" altLang="de-DE" dirty="0">
                <a:latin typeface="Helvetica Neue"/>
              </a:rPr>
              <a:t> </a:t>
            </a:r>
            <a:r>
              <a:rPr lang="de-DE" altLang="de-DE" dirty="0" err="1">
                <a:latin typeface="Helvetica Neue"/>
              </a:rPr>
              <a:t>syntax</a:t>
            </a:r>
            <a:r>
              <a:rPr lang="de-DE" altLang="de-DE" dirty="0">
                <a:latin typeface="Helvetica Neue"/>
              </a:rPr>
              <a:t>: Like YAML </a:t>
            </a:r>
            <a:r>
              <a:rPr lang="de-DE" altLang="de-DE" dirty="0" err="1">
                <a:latin typeface="Helvetica Neue"/>
              </a:rPr>
              <a:t>or</a:t>
            </a:r>
            <a:r>
              <a:rPr lang="de-DE" altLang="de-DE" dirty="0">
                <a:latin typeface="Helvetica Neue"/>
              </a:rPr>
              <a:t> Python, Gherkin </a:t>
            </a:r>
            <a:r>
              <a:rPr lang="de-DE" altLang="de-DE" dirty="0" err="1">
                <a:latin typeface="Helvetica Neue"/>
              </a:rPr>
              <a:t>is</a:t>
            </a:r>
            <a:r>
              <a:rPr lang="de-DE" altLang="de-DE" dirty="0">
                <a:latin typeface="Helvetica Neue"/>
              </a:rPr>
              <a:t> a </a:t>
            </a:r>
            <a:r>
              <a:rPr lang="de-DE" altLang="de-DE" dirty="0" err="1">
                <a:latin typeface="Helvetica Neue"/>
              </a:rPr>
              <a:t>line-oriented</a:t>
            </a:r>
            <a:r>
              <a:rPr lang="de-DE" altLang="de-DE" dirty="0">
                <a:latin typeface="Helvetica Neue"/>
              </a:rPr>
              <a:t> </a:t>
            </a:r>
            <a:r>
              <a:rPr lang="de-DE" altLang="de-DE" dirty="0" err="1">
                <a:latin typeface="Helvetica Neue"/>
              </a:rPr>
              <a:t>language</a:t>
            </a:r>
            <a:r>
              <a:rPr lang="de-DE" altLang="de-DE" dirty="0">
                <a:latin typeface="Helvetica Neue"/>
              </a:rPr>
              <a:t> </a:t>
            </a:r>
            <a:r>
              <a:rPr lang="de-DE" altLang="de-DE" dirty="0" err="1">
                <a:latin typeface="Helvetica Neue"/>
              </a:rPr>
              <a:t>that</a:t>
            </a:r>
            <a:r>
              <a:rPr lang="de-DE" altLang="de-DE" dirty="0">
                <a:latin typeface="Helvetica Neue"/>
              </a:rPr>
              <a:t> </a:t>
            </a:r>
            <a:r>
              <a:rPr lang="de-DE" altLang="de-DE" dirty="0" err="1">
                <a:latin typeface="Helvetica Neue"/>
              </a:rPr>
              <a:t>uses</a:t>
            </a:r>
            <a:r>
              <a:rPr lang="de-DE" altLang="de-DE" dirty="0">
                <a:latin typeface="Helvetica Neue"/>
              </a:rPr>
              <a:t> </a:t>
            </a:r>
            <a:r>
              <a:rPr lang="de-DE" altLang="de-DE" dirty="0" err="1">
                <a:latin typeface="Helvetica Neue"/>
              </a:rPr>
              <a:t>indentation</a:t>
            </a:r>
            <a:r>
              <a:rPr lang="de-DE" altLang="de-DE" dirty="0">
                <a:latin typeface="Helvetica Neue"/>
              </a:rPr>
              <a:t> </a:t>
            </a:r>
            <a:r>
              <a:rPr lang="de-DE" altLang="de-DE" dirty="0" err="1">
                <a:latin typeface="Helvetica Neue"/>
              </a:rPr>
              <a:t>to</a:t>
            </a:r>
            <a:r>
              <a:rPr lang="de-DE" altLang="de-DE" dirty="0">
                <a:latin typeface="Helvetica Neue"/>
              </a:rPr>
              <a:t> </a:t>
            </a:r>
            <a:r>
              <a:rPr lang="de-DE" altLang="de-DE" dirty="0" err="1">
                <a:latin typeface="Helvetica Neue"/>
              </a:rPr>
              <a:t>define</a:t>
            </a:r>
            <a:r>
              <a:rPr lang="de-DE" altLang="de-DE" dirty="0">
                <a:latin typeface="Helvetica Neue"/>
              </a:rPr>
              <a:t> </a:t>
            </a:r>
            <a:r>
              <a:rPr lang="de-DE" altLang="de-DE" dirty="0" err="1">
                <a:latin typeface="Helvetica Neue"/>
              </a:rPr>
              <a:t>structure</a:t>
            </a:r>
            <a:r>
              <a:rPr lang="de-DE" altLang="de-DE" dirty="0">
                <a:latin typeface="Helvetica Neue"/>
              </a:rPr>
              <a:t>. Line </a:t>
            </a:r>
            <a:r>
              <a:rPr lang="de-DE" altLang="de-DE" dirty="0" err="1">
                <a:latin typeface="Helvetica Neue"/>
              </a:rPr>
              <a:t>endings</a:t>
            </a:r>
            <a:r>
              <a:rPr lang="de-DE" altLang="de-DE" dirty="0">
                <a:latin typeface="Helvetica Neue"/>
              </a:rPr>
              <a:t> </a:t>
            </a:r>
            <a:r>
              <a:rPr lang="de-DE" altLang="de-DE" dirty="0" err="1">
                <a:latin typeface="Helvetica Neue"/>
              </a:rPr>
              <a:t>terminate</a:t>
            </a:r>
            <a:r>
              <a:rPr lang="de-DE" altLang="de-DE" dirty="0">
                <a:latin typeface="Helvetica Neue"/>
              </a:rPr>
              <a:t> </a:t>
            </a:r>
            <a:r>
              <a:rPr lang="de-DE" altLang="de-DE" dirty="0" err="1">
                <a:latin typeface="Helvetica Neue"/>
              </a:rPr>
              <a:t>statements</a:t>
            </a:r>
            <a:r>
              <a:rPr lang="de-DE" altLang="de-DE" dirty="0">
                <a:latin typeface="Helvetica Neue"/>
              </a:rPr>
              <a:t> (</a:t>
            </a:r>
            <a:r>
              <a:rPr lang="de-DE" altLang="de-DE" dirty="0" err="1">
                <a:latin typeface="Helvetica Neue"/>
              </a:rPr>
              <a:t>called</a:t>
            </a:r>
            <a:r>
              <a:rPr lang="de-DE" altLang="de-DE" dirty="0">
                <a:latin typeface="Helvetica Neue"/>
              </a:rPr>
              <a:t> </a:t>
            </a:r>
            <a:r>
              <a:rPr lang="de-DE" altLang="de-DE" dirty="0" err="1">
                <a:latin typeface="Helvetica Neue"/>
              </a:rPr>
              <a:t>steps</a:t>
            </a:r>
            <a:r>
              <a:rPr lang="de-DE" altLang="de-DE" dirty="0">
                <a:latin typeface="Helvetica Neue"/>
              </a:rPr>
              <a:t>) and </a:t>
            </a:r>
            <a:r>
              <a:rPr lang="de-DE" altLang="de-DE" dirty="0" err="1">
                <a:latin typeface="Helvetica Neue"/>
              </a:rPr>
              <a:t>either</a:t>
            </a:r>
            <a:r>
              <a:rPr lang="de-DE" altLang="de-DE" dirty="0">
                <a:latin typeface="Helvetica Neue"/>
              </a:rPr>
              <a:t> </a:t>
            </a:r>
            <a:r>
              <a:rPr lang="de-DE" altLang="de-DE" dirty="0" err="1">
                <a:latin typeface="Helvetica Neue"/>
              </a:rPr>
              <a:t>spaces</a:t>
            </a:r>
            <a:r>
              <a:rPr lang="de-DE" altLang="de-DE" dirty="0">
                <a:latin typeface="Helvetica Neue"/>
              </a:rPr>
              <a:t> </a:t>
            </a:r>
            <a:r>
              <a:rPr lang="de-DE" altLang="de-DE" dirty="0" err="1">
                <a:latin typeface="Helvetica Neue"/>
              </a:rPr>
              <a:t>or</a:t>
            </a:r>
            <a:r>
              <a:rPr lang="de-DE" altLang="de-DE" dirty="0">
                <a:latin typeface="Helvetica Neue"/>
              </a:rPr>
              <a:t> </a:t>
            </a:r>
            <a:r>
              <a:rPr lang="de-DE" altLang="de-DE" dirty="0" err="1">
                <a:latin typeface="Helvetica Neue"/>
              </a:rPr>
              <a:t>tabs</a:t>
            </a:r>
            <a:r>
              <a:rPr lang="de-DE" altLang="de-DE" dirty="0">
                <a:latin typeface="Helvetica Neue"/>
              </a:rPr>
              <a:t> </a:t>
            </a:r>
            <a:r>
              <a:rPr lang="de-DE" altLang="de-DE" dirty="0" err="1">
                <a:latin typeface="Helvetica Neue"/>
              </a:rPr>
              <a:t>may</a:t>
            </a:r>
            <a:r>
              <a:rPr lang="de-DE" altLang="de-DE" dirty="0">
                <a:latin typeface="Helvetica Neue"/>
              </a:rPr>
              <a:t> </a:t>
            </a:r>
            <a:r>
              <a:rPr lang="de-DE" altLang="de-DE" dirty="0" err="1">
                <a:latin typeface="Helvetica Neue"/>
              </a:rPr>
              <a:t>be</a:t>
            </a:r>
            <a:r>
              <a:rPr lang="de-DE" altLang="de-DE" dirty="0">
                <a:latin typeface="Helvetica Neue"/>
              </a:rPr>
              <a:t> </a:t>
            </a:r>
            <a:r>
              <a:rPr lang="de-DE" altLang="de-DE" dirty="0" err="1">
                <a:latin typeface="Helvetica Neue"/>
              </a:rPr>
              <a:t>used</a:t>
            </a:r>
            <a:r>
              <a:rPr lang="de-DE" altLang="de-DE" dirty="0">
                <a:latin typeface="Helvetica Neue"/>
              </a:rPr>
              <a:t> </a:t>
            </a:r>
            <a:r>
              <a:rPr lang="de-DE" altLang="de-DE" dirty="0" err="1">
                <a:latin typeface="Helvetica Neue"/>
              </a:rPr>
              <a:t>for</a:t>
            </a:r>
            <a:r>
              <a:rPr lang="de-DE" altLang="de-DE" dirty="0">
                <a:latin typeface="Helvetica Neue"/>
              </a:rPr>
              <a:t> </a:t>
            </a:r>
            <a:r>
              <a:rPr lang="de-DE" altLang="de-DE" dirty="0" err="1">
                <a:latin typeface="Helvetica Neue"/>
              </a:rPr>
              <a:t>indentation</a:t>
            </a:r>
            <a:r>
              <a:rPr lang="de-DE" altLang="de-DE" dirty="0">
                <a:latin typeface="Helvetica Neue"/>
              </a:rPr>
              <a:t>. (</a:t>
            </a:r>
            <a:r>
              <a:rPr lang="de-DE" altLang="de-DE" dirty="0" err="1">
                <a:latin typeface="Helvetica Neue"/>
              </a:rPr>
              <a:t>We</a:t>
            </a:r>
            <a:r>
              <a:rPr lang="de-DE" altLang="de-DE" dirty="0">
                <a:latin typeface="Helvetica Neue"/>
              </a:rPr>
              <a:t> </a:t>
            </a:r>
            <a:r>
              <a:rPr lang="de-DE" altLang="de-DE" dirty="0" err="1">
                <a:latin typeface="Helvetica Neue"/>
              </a:rPr>
              <a:t>suggest</a:t>
            </a:r>
            <a:r>
              <a:rPr lang="de-DE" altLang="de-DE" dirty="0">
                <a:latin typeface="Helvetica Neue"/>
              </a:rPr>
              <a:t> </a:t>
            </a:r>
            <a:r>
              <a:rPr lang="de-DE" altLang="de-DE" dirty="0" err="1">
                <a:latin typeface="Helvetica Neue"/>
              </a:rPr>
              <a:t>you</a:t>
            </a:r>
            <a:r>
              <a:rPr lang="de-DE" altLang="de-DE" dirty="0">
                <a:latin typeface="Helvetica Neue"/>
              </a:rPr>
              <a:t> </a:t>
            </a:r>
            <a:r>
              <a:rPr lang="de-DE" altLang="de-DE" dirty="0" err="1">
                <a:latin typeface="Helvetica Neue"/>
              </a:rPr>
              <a:t>use</a:t>
            </a:r>
            <a:r>
              <a:rPr lang="de-DE" altLang="de-DE" dirty="0">
                <a:latin typeface="Helvetica Neue"/>
              </a:rPr>
              <a:t> </a:t>
            </a:r>
            <a:r>
              <a:rPr lang="de-DE" altLang="de-DE" dirty="0" err="1">
                <a:latin typeface="Helvetica Neue"/>
              </a:rPr>
              <a:t>spaces</a:t>
            </a:r>
            <a:r>
              <a:rPr lang="de-DE" altLang="de-DE" dirty="0">
                <a:latin typeface="Helvetica Neue"/>
              </a:rPr>
              <a:t> </a:t>
            </a:r>
            <a:r>
              <a:rPr lang="de-DE" altLang="de-DE" dirty="0" err="1">
                <a:latin typeface="Helvetica Neue"/>
              </a:rPr>
              <a:t>for</a:t>
            </a:r>
            <a:r>
              <a:rPr lang="de-DE" altLang="de-DE" dirty="0">
                <a:latin typeface="Helvetica Neue"/>
              </a:rPr>
              <a:t> </a:t>
            </a:r>
            <a:r>
              <a:rPr lang="de-DE" altLang="de-DE" dirty="0" err="1">
                <a:latin typeface="Helvetica Neue"/>
              </a:rPr>
              <a:t>portability</a:t>
            </a:r>
            <a:r>
              <a:rPr lang="de-DE" altLang="de-DE" dirty="0">
                <a:latin typeface="Helvetica Neue"/>
              </a:rPr>
              <a:t>.) </a:t>
            </a:r>
            <a:r>
              <a:rPr lang="de-DE" altLang="de-DE" dirty="0" err="1">
                <a:latin typeface="Helvetica Neue"/>
              </a:rPr>
              <a:t>Finally</a:t>
            </a:r>
            <a:r>
              <a:rPr lang="de-DE" altLang="de-DE" dirty="0">
                <a:latin typeface="Helvetica Neue"/>
              </a:rPr>
              <a:t>, </a:t>
            </a:r>
            <a:r>
              <a:rPr lang="de-DE" altLang="de-DE" dirty="0" err="1">
                <a:latin typeface="Helvetica Neue"/>
              </a:rPr>
              <a:t>most</a:t>
            </a:r>
            <a:r>
              <a:rPr lang="de-DE" altLang="de-DE" dirty="0">
                <a:latin typeface="Helvetica Neue"/>
              </a:rPr>
              <a:t> </a:t>
            </a:r>
            <a:r>
              <a:rPr lang="de-DE" altLang="de-DE" dirty="0" err="1">
                <a:latin typeface="Helvetica Neue"/>
              </a:rPr>
              <a:t>lines</a:t>
            </a:r>
            <a:r>
              <a:rPr lang="de-DE" altLang="de-DE" dirty="0">
                <a:latin typeface="Helvetica Neue"/>
              </a:rPr>
              <a:t> in Gherkin </a:t>
            </a:r>
            <a:r>
              <a:rPr lang="de-DE" altLang="de-DE" dirty="0" err="1">
                <a:latin typeface="Helvetica Neue"/>
              </a:rPr>
              <a:t>start</a:t>
            </a:r>
            <a:r>
              <a:rPr lang="de-DE" altLang="de-DE" dirty="0">
                <a:latin typeface="Helvetica Neue"/>
              </a:rPr>
              <a:t> </a:t>
            </a:r>
            <a:r>
              <a:rPr lang="de-DE" altLang="de-DE" dirty="0" err="1">
                <a:latin typeface="Helvetica Neue"/>
              </a:rPr>
              <a:t>with</a:t>
            </a:r>
            <a:r>
              <a:rPr lang="de-DE" altLang="de-DE" dirty="0">
                <a:latin typeface="Helvetica Neue"/>
              </a:rPr>
              <a:t> a </a:t>
            </a:r>
            <a:r>
              <a:rPr lang="de-DE" altLang="de-DE" dirty="0" err="1">
                <a:latin typeface="Helvetica Neue"/>
              </a:rPr>
              <a:t>special</a:t>
            </a:r>
            <a:r>
              <a:rPr lang="de-DE" altLang="de-DE" dirty="0">
                <a:latin typeface="Helvetica Neue"/>
              </a:rPr>
              <a:t> </a:t>
            </a:r>
            <a:r>
              <a:rPr lang="de-DE" altLang="de-DE" dirty="0" err="1">
                <a:latin typeface="Helvetica Neue"/>
              </a:rPr>
              <a:t>keyword</a:t>
            </a:r>
            <a:r>
              <a:rPr lang="de-DE" altLang="de-DE" dirty="0">
                <a:latin typeface="Helvetica Neue"/>
              </a:rPr>
              <a:t>:</a:t>
            </a:r>
          </a:p>
          <a:p>
            <a:pPr lvl="0" defTabSz="914400" eaLnBrk="0" fontAlgn="base" hangingPunct="0">
              <a:spcBef>
                <a:spcPct val="0"/>
              </a:spcBef>
              <a:spcAft>
                <a:spcPct val="0"/>
              </a:spcAft>
            </a:pPr>
            <a:endParaRPr lang="de-DE" altLang="de-DE" dirty="0">
              <a:latin typeface="Helvetica Neue"/>
            </a:endParaRPr>
          </a:p>
          <a:p>
            <a:pPr lvl="0" defTabSz="914400" eaLnBrk="0" fontAlgn="base" hangingPunct="0">
              <a:spcBef>
                <a:spcPct val="0"/>
              </a:spcBef>
              <a:spcAft>
                <a:spcPct val="0"/>
              </a:spcAft>
            </a:pPr>
            <a:endParaRPr lang="de-DE" altLang="de-DE" sz="900" dirty="0"/>
          </a:p>
          <a:p>
            <a:pPr lvl="0" defTabSz="914400" eaLnBrk="0" fontAlgn="base" hangingPunct="0">
              <a:spcBef>
                <a:spcPct val="0"/>
              </a:spcBef>
              <a:spcAft>
                <a:spcPct val="0"/>
              </a:spcAft>
            </a:pPr>
            <a:r>
              <a:rPr lang="de-DE" altLang="de-DE" sz="1600" b="1" dirty="0">
                <a:solidFill>
                  <a:srgbClr val="FFFFFF"/>
                </a:solidFill>
                <a:latin typeface="Courier New" panose="02070309020205020404" pitchFamily="49" charset="0"/>
                <a:cs typeface="Courier New" panose="02070309020205020404" pitchFamily="49" charset="0"/>
              </a:rPr>
              <a:t>Feature: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Some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terse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yet</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descriptive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text</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of</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what</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is</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desired</a:t>
            </a:r>
            <a:r>
              <a:rPr lang="de-DE" altLang="de-DE" sz="1600" dirty="0">
                <a:solidFill>
                  <a:srgbClr val="F8F8F2"/>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altLang="de-DE" sz="1600" dirty="0">
                <a:solidFill>
                  <a:srgbClr val="CCCCCC"/>
                </a:solidFill>
                <a:latin typeface="Courier New" panose="02070309020205020404" pitchFamily="49" charset="0"/>
                <a:cs typeface="Courier New" panose="02070309020205020404" pitchFamily="49" charset="0"/>
              </a:rPr>
              <a:t>In </a:t>
            </a:r>
            <a:r>
              <a:rPr lang="de-DE" altLang="de-DE" sz="1600" dirty="0" err="1">
                <a:solidFill>
                  <a:srgbClr val="CCCCCC"/>
                </a:solidFill>
                <a:latin typeface="Courier New" panose="02070309020205020404" pitchFamily="49" charset="0"/>
                <a:cs typeface="Courier New" panose="02070309020205020404" pitchFamily="49" charset="0"/>
              </a:rPr>
              <a:t>order</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to</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realize</a:t>
            </a:r>
            <a:r>
              <a:rPr lang="de-DE" altLang="de-DE" sz="1600" dirty="0">
                <a:solidFill>
                  <a:srgbClr val="CCCCCC"/>
                </a:solidFill>
                <a:latin typeface="Courier New" panose="02070309020205020404" pitchFamily="49" charset="0"/>
                <a:cs typeface="Courier New" panose="02070309020205020404" pitchFamily="49" charset="0"/>
              </a:rPr>
              <a:t> a </a:t>
            </a:r>
            <a:r>
              <a:rPr lang="de-DE" altLang="de-DE" sz="1600" dirty="0" err="1">
                <a:solidFill>
                  <a:srgbClr val="CCCCCC"/>
                </a:solidFill>
                <a:latin typeface="Courier New" panose="02070309020205020404" pitchFamily="49" charset="0"/>
                <a:cs typeface="Courier New" panose="02070309020205020404" pitchFamily="49" charset="0"/>
              </a:rPr>
              <a:t>named</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business</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value</a:t>
            </a:r>
            <a:r>
              <a:rPr lang="de-DE" altLang="de-DE" sz="1600" dirty="0">
                <a:solidFill>
                  <a:srgbClr val="F8F8F2"/>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altLang="de-DE" sz="1600" dirty="0">
                <a:solidFill>
                  <a:srgbClr val="CCCCCC"/>
                </a:solidFill>
                <a:latin typeface="Courier New" panose="02070309020205020404" pitchFamily="49" charset="0"/>
                <a:cs typeface="Courier New" panose="02070309020205020404" pitchFamily="49" charset="0"/>
              </a:rPr>
              <a:t>As an explicit </a:t>
            </a:r>
            <a:r>
              <a:rPr lang="de-DE" altLang="de-DE" sz="1600" dirty="0" err="1">
                <a:solidFill>
                  <a:srgbClr val="CCCCCC"/>
                </a:solidFill>
                <a:latin typeface="Courier New" panose="02070309020205020404" pitchFamily="49" charset="0"/>
                <a:cs typeface="Courier New" panose="02070309020205020404" pitchFamily="49" charset="0"/>
              </a:rPr>
              <a:t>system</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actor</a:t>
            </a:r>
            <a:r>
              <a:rPr lang="de-DE" altLang="de-DE" sz="1600" dirty="0">
                <a:solidFill>
                  <a:srgbClr val="F8F8F2"/>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altLang="de-DE" sz="1600" dirty="0">
                <a:solidFill>
                  <a:srgbClr val="CCCCCC"/>
                </a:solidFill>
                <a:latin typeface="Courier New" panose="02070309020205020404" pitchFamily="49" charset="0"/>
                <a:cs typeface="Courier New" panose="02070309020205020404" pitchFamily="49" charset="0"/>
              </a:rPr>
              <a:t>I </a:t>
            </a:r>
            <a:r>
              <a:rPr lang="de-DE" altLang="de-DE" sz="1600" dirty="0" err="1">
                <a:solidFill>
                  <a:srgbClr val="CCCCCC"/>
                </a:solidFill>
                <a:latin typeface="Courier New" panose="02070309020205020404" pitchFamily="49" charset="0"/>
                <a:cs typeface="Courier New" panose="02070309020205020404" pitchFamily="49" charset="0"/>
              </a:rPr>
              <a:t>want</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to</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gain</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some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beneficial</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outcome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which</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furthers</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the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goal</a:t>
            </a:r>
            <a:endParaRPr lang="de-DE" altLang="de-DE" sz="1600" dirty="0">
              <a:solidFill>
                <a:srgbClr val="CCCCCC"/>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de-DE" altLang="de-DE" sz="1600" dirty="0">
                <a:solidFill>
                  <a:srgbClr val="F8F8F2"/>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altLang="de-DE" sz="1600" b="1" dirty="0">
                <a:solidFill>
                  <a:srgbClr val="FFFFFF"/>
                </a:solidFill>
                <a:latin typeface="Courier New" panose="02070309020205020404" pitchFamily="49" charset="0"/>
                <a:cs typeface="Courier New" panose="02070309020205020404" pitchFamily="49" charset="0"/>
              </a:rPr>
              <a:t>Scenario:</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Some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determinable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business</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situation</a:t>
            </a:r>
            <a:r>
              <a:rPr lang="de-DE" altLang="de-DE" sz="1600" dirty="0">
                <a:solidFill>
                  <a:srgbClr val="F8F8F2"/>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altLang="de-DE" sz="1600" b="1" dirty="0">
                <a:solidFill>
                  <a:srgbClr val="FFFFFF"/>
                </a:solidFill>
                <a:latin typeface="Courier New" panose="02070309020205020404" pitchFamily="49" charset="0"/>
                <a:cs typeface="Courier New" panose="02070309020205020404" pitchFamily="49" charset="0"/>
              </a:rPr>
              <a:t>Given </a:t>
            </a:r>
            <a:r>
              <a:rPr lang="de-DE" altLang="de-DE" sz="1600" dirty="0" err="1">
                <a:solidFill>
                  <a:srgbClr val="CCCCCC"/>
                </a:solidFill>
                <a:latin typeface="Courier New" panose="02070309020205020404" pitchFamily="49" charset="0"/>
                <a:cs typeface="Courier New" panose="02070309020205020404" pitchFamily="49" charset="0"/>
              </a:rPr>
              <a:t>some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precondition</a:t>
            </a:r>
            <a:r>
              <a:rPr lang="de-DE" altLang="de-DE" sz="1600" dirty="0">
                <a:solidFill>
                  <a:srgbClr val="F8F8F2"/>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altLang="de-DE" sz="1600" b="1" dirty="0">
                <a:solidFill>
                  <a:srgbClr val="FFFFFF"/>
                </a:solidFill>
                <a:latin typeface="Courier New" panose="02070309020205020404" pitchFamily="49" charset="0"/>
                <a:cs typeface="Courier New" panose="02070309020205020404" pitchFamily="49" charset="0"/>
              </a:rPr>
              <a:t>And </a:t>
            </a:r>
            <a:r>
              <a:rPr lang="de-DE" altLang="de-DE" sz="1600" dirty="0" err="1">
                <a:solidFill>
                  <a:srgbClr val="CCCCCC"/>
                </a:solidFill>
                <a:latin typeface="Courier New" panose="02070309020205020404" pitchFamily="49" charset="0"/>
                <a:cs typeface="Courier New" panose="02070309020205020404" pitchFamily="49" charset="0"/>
              </a:rPr>
              <a:t>some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other</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precondition</a:t>
            </a:r>
            <a:r>
              <a:rPr lang="de-DE" altLang="de-DE" sz="1600" dirty="0">
                <a:solidFill>
                  <a:srgbClr val="F8F8F2"/>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altLang="de-DE" sz="1600" b="1" dirty="0" err="1">
                <a:solidFill>
                  <a:srgbClr val="FFFFFF"/>
                </a:solidFill>
                <a:latin typeface="Courier New" panose="02070309020205020404" pitchFamily="49" charset="0"/>
                <a:cs typeface="Courier New" panose="02070309020205020404" pitchFamily="49" charset="0"/>
              </a:rPr>
              <a:t>When</a:t>
            </a:r>
            <a:r>
              <a:rPr lang="de-DE" altLang="de-DE" sz="1600" b="1" dirty="0">
                <a:solidFill>
                  <a:srgbClr val="FFFFFF"/>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some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action</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by</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the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actor</a:t>
            </a:r>
            <a:r>
              <a:rPr lang="de-DE" altLang="de-DE" sz="1600" dirty="0">
                <a:solidFill>
                  <a:srgbClr val="F8F8F2"/>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altLang="de-DE" sz="1600" b="1" dirty="0">
                <a:solidFill>
                  <a:srgbClr val="FFFFFF"/>
                </a:solidFill>
                <a:latin typeface="Courier New" panose="02070309020205020404" pitchFamily="49" charset="0"/>
                <a:cs typeface="Courier New" panose="02070309020205020404" pitchFamily="49" charset="0"/>
              </a:rPr>
              <a:t>And </a:t>
            </a:r>
            <a:r>
              <a:rPr lang="de-DE" altLang="de-DE" sz="1600" dirty="0" err="1">
                <a:solidFill>
                  <a:srgbClr val="CCCCCC"/>
                </a:solidFill>
                <a:latin typeface="Courier New" panose="02070309020205020404" pitchFamily="49" charset="0"/>
                <a:cs typeface="Courier New" panose="02070309020205020404" pitchFamily="49" charset="0"/>
              </a:rPr>
              <a:t>some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other</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action</a:t>
            </a:r>
            <a:r>
              <a:rPr lang="de-DE" altLang="de-DE" sz="1600" dirty="0">
                <a:solidFill>
                  <a:srgbClr val="F8F8F2"/>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altLang="de-DE" sz="1600" b="1" dirty="0">
                <a:solidFill>
                  <a:srgbClr val="FFFFFF"/>
                </a:solidFill>
                <a:latin typeface="Courier New" panose="02070309020205020404" pitchFamily="49" charset="0"/>
                <a:cs typeface="Courier New" panose="02070309020205020404" pitchFamily="49" charset="0"/>
              </a:rPr>
              <a:t>And </a:t>
            </a:r>
            <a:r>
              <a:rPr lang="de-DE" altLang="de-DE" sz="1600" dirty="0" err="1">
                <a:solidFill>
                  <a:srgbClr val="CCCCCC"/>
                </a:solidFill>
                <a:latin typeface="Courier New" panose="02070309020205020404" pitchFamily="49" charset="0"/>
                <a:cs typeface="Courier New" panose="02070309020205020404" pitchFamily="49" charset="0"/>
              </a:rPr>
              <a:t>yet</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another</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action</a:t>
            </a:r>
            <a:r>
              <a:rPr lang="de-DE" altLang="de-DE" sz="1600" dirty="0">
                <a:solidFill>
                  <a:srgbClr val="F8F8F2"/>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altLang="de-DE" sz="1600" b="1" dirty="0" err="1">
                <a:solidFill>
                  <a:srgbClr val="FFFFFF"/>
                </a:solidFill>
                <a:latin typeface="Courier New" panose="02070309020205020404" pitchFamily="49" charset="0"/>
                <a:cs typeface="Courier New" panose="02070309020205020404" pitchFamily="49" charset="0"/>
              </a:rPr>
              <a:t>Then</a:t>
            </a:r>
            <a:r>
              <a:rPr lang="de-DE" altLang="de-DE" sz="1600" b="1" dirty="0">
                <a:solidFill>
                  <a:srgbClr val="FFFFFF"/>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some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testable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outcome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is</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achieved</a:t>
            </a:r>
            <a:r>
              <a:rPr lang="de-DE" altLang="de-DE" sz="1600" dirty="0">
                <a:solidFill>
                  <a:srgbClr val="F8F8F2"/>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de-DE" altLang="de-DE" sz="1600" b="1" dirty="0">
                <a:solidFill>
                  <a:srgbClr val="FFFFFF"/>
                </a:solidFill>
                <a:latin typeface="Courier New" panose="02070309020205020404" pitchFamily="49" charset="0"/>
                <a:cs typeface="Courier New" panose="02070309020205020404" pitchFamily="49" charset="0"/>
              </a:rPr>
              <a:t>And </a:t>
            </a:r>
            <a:r>
              <a:rPr lang="de-DE" altLang="de-DE" sz="1600" dirty="0" err="1">
                <a:solidFill>
                  <a:srgbClr val="CCCCCC"/>
                </a:solidFill>
                <a:latin typeface="Courier New" panose="02070309020205020404" pitchFamily="49" charset="0"/>
                <a:cs typeface="Courier New" panose="02070309020205020404" pitchFamily="49" charset="0"/>
              </a:rPr>
              <a:t>something</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else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we</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can</a:t>
            </a:r>
            <a:r>
              <a:rPr lang="de-DE" altLang="de-DE" sz="1600" dirty="0">
                <a:solidFill>
                  <a:srgbClr val="CCCCCC"/>
                </a:solidFill>
                <a:latin typeface="Courier New" panose="02070309020205020404" pitchFamily="49" charset="0"/>
                <a:cs typeface="Courier New" panose="02070309020205020404" pitchFamily="49" charset="0"/>
              </a:rPr>
              <a:t> check </a:t>
            </a:r>
            <a:r>
              <a:rPr lang="de-DE" altLang="de-DE" sz="1600" dirty="0" err="1">
                <a:solidFill>
                  <a:srgbClr val="CCCCCC"/>
                </a:solidFill>
                <a:latin typeface="Courier New" panose="02070309020205020404" pitchFamily="49" charset="0"/>
                <a:cs typeface="Courier New" panose="02070309020205020404" pitchFamily="49" charset="0"/>
              </a:rPr>
              <a:t>happens</a:t>
            </a:r>
            <a:r>
              <a:rPr lang="de-DE" altLang="de-DE" sz="1600" dirty="0">
                <a:solidFill>
                  <a:srgbClr val="CCCCCC"/>
                </a:solidFill>
                <a:latin typeface="Courier New" panose="02070309020205020404" pitchFamily="49" charset="0"/>
                <a:cs typeface="Courier New" panose="02070309020205020404" pitchFamily="49" charset="0"/>
              </a:rPr>
              <a:t> </a:t>
            </a:r>
            <a:r>
              <a:rPr lang="de-DE" altLang="de-DE" sz="1600" dirty="0" err="1">
                <a:solidFill>
                  <a:srgbClr val="CCCCCC"/>
                </a:solidFill>
                <a:latin typeface="Courier New" panose="02070309020205020404" pitchFamily="49" charset="0"/>
                <a:cs typeface="Courier New" panose="02070309020205020404" pitchFamily="49" charset="0"/>
              </a:rPr>
              <a:t>too</a:t>
            </a:r>
            <a:r>
              <a:rPr lang="de-DE" altLang="de-DE" sz="1600" dirty="0">
                <a:solidFill>
                  <a:srgbClr val="F8F8F2"/>
                </a:solidFill>
                <a:latin typeface="Courier New" panose="02070309020205020404" pitchFamily="49" charset="0"/>
                <a:cs typeface="Courier New" panose="02070309020205020404" pitchFamily="49" charset="0"/>
              </a:rPr>
              <a:t> </a:t>
            </a:r>
            <a:endParaRPr lang="de-DE" altLang="de-DE" sz="1600" dirty="0"/>
          </a:p>
        </p:txBody>
      </p:sp>
    </p:spTree>
    <p:extLst>
      <p:ext uri="{BB962C8B-B14F-4D97-AF65-F5344CB8AC3E}">
        <p14:creationId xmlns:p14="http://schemas.microsoft.com/office/powerpoint/2010/main" val="3237863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F980D46-EB0D-4988-ACFE-BDCEAB14F44A}"/>
              </a:ext>
            </a:extLst>
          </p:cNvPr>
          <p:cNvSpPr/>
          <p:nvPr/>
        </p:nvSpPr>
        <p:spPr>
          <a:xfrm>
            <a:off x="124178" y="1788063"/>
            <a:ext cx="11419073" cy="3046988"/>
          </a:xfrm>
          <a:prstGeom prst="rect">
            <a:avLst/>
          </a:prstGeom>
        </p:spPr>
        <p:txBody>
          <a:bodyPr wrap="square">
            <a:spAutoFit/>
          </a:bodyPr>
          <a:lstStyle/>
          <a:p>
            <a:r>
              <a:rPr lang="en-US" sz="3200" dirty="0"/>
              <a:t>Cucumber is a tool that supports </a:t>
            </a:r>
            <a:r>
              <a:rPr lang="en-US" sz="3200" dirty="0" err="1">
                <a:solidFill>
                  <a:schemeClr val="tx1">
                    <a:lumMod val="95000"/>
                  </a:schemeClr>
                </a:solidFill>
                <a:hlinkClick r:id="rId2">
                  <a:extLst>
                    <a:ext uri="{A12FA001-AC4F-418D-AE19-62706E023703}">
                      <ahyp:hlinkClr xmlns:ahyp="http://schemas.microsoft.com/office/drawing/2018/hyperlinkcolor" val="tx"/>
                    </a:ext>
                  </a:extLst>
                </a:hlinkClick>
              </a:rPr>
              <a:t>Behaviour</a:t>
            </a:r>
            <a:r>
              <a:rPr lang="en-US" sz="3200" dirty="0">
                <a:solidFill>
                  <a:schemeClr val="tx1">
                    <a:lumMod val="95000"/>
                  </a:schemeClr>
                </a:solidFill>
                <a:hlinkClick r:id="rId2">
                  <a:extLst>
                    <a:ext uri="{A12FA001-AC4F-418D-AE19-62706E023703}">
                      <ahyp:hlinkClr xmlns:ahyp="http://schemas.microsoft.com/office/drawing/2018/hyperlinkcolor" val="tx"/>
                    </a:ext>
                  </a:extLst>
                </a:hlinkClick>
              </a:rPr>
              <a:t>-Driven Development(BDD)</a:t>
            </a:r>
            <a:r>
              <a:rPr lang="en-US" sz="3200" dirty="0"/>
              <a:t>.</a:t>
            </a:r>
          </a:p>
          <a:p>
            <a:r>
              <a:rPr lang="en-US" sz="3200" dirty="0"/>
              <a:t>Cucumber reads executable specifications written in plain text and validates that the software does what those specifications say. </a:t>
            </a:r>
          </a:p>
          <a:p>
            <a:endParaRPr lang="de-DE" sz="3200" dirty="0"/>
          </a:p>
        </p:txBody>
      </p:sp>
      <p:pic>
        <p:nvPicPr>
          <p:cNvPr id="5" name="Grafik 4">
            <a:extLst>
              <a:ext uri="{FF2B5EF4-FFF2-40B4-BE49-F238E27FC236}">
                <a16:creationId xmlns:a16="http://schemas.microsoft.com/office/drawing/2014/main" id="{3742B29D-5C3B-4F0B-8A86-8CA9C9F63EEE}"/>
              </a:ext>
            </a:extLst>
          </p:cNvPr>
          <p:cNvPicPr>
            <a:picLocks noChangeAspect="1"/>
          </p:cNvPicPr>
          <p:nvPr/>
        </p:nvPicPr>
        <p:blipFill>
          <a:blip r:embed="rId3"/>
          <a:stretch>
            <a:fillRect/>
          </a:stretch>
        </p:blipFill>
        <p:spPr>
          <a:xfrm>
            <a:off x="10305167" y="0"/>
            <a:ext cx="1074033" cy="1128889"/>
          </a:xfrm>
          <a:prstGeom prst="rect">
            <a:avLst/>
          </a:prstGeom>
        </p:spPr>
      </p:pic>
      <p:sp>
        <p:nvSpPr>
          <p:cNvPr id="10" name="Titel 7">
            <a:extLst>
              <a:ext uri="{FF2B5EF4-FFF2-40B4-BE49-F238E27FC236}">
                <a16:creationId xmlns:a16="http://schemas.microsoft.com/office/drawing/2014/main" id="{912B57CD-85E7-4340-BA18-153BA5F3048A}"/>
              </a:ext>
            </a:extLst>
          </p:cNvPr>
          <p:cNvSpPr>
            <a:spLocks noGrp="1"/>
          </p:cNvSpPr>
          <p:nvPr>
            <p:ph type="ctrTitle"/>
          </p:nvPr>
        </p:nvSpPr>
        <p:spPr>
          <a:xfrm>
            <a:off x="124178" y="0"/>
            <a:ext cx="10080978" cy="1128889"/>
          </a:xfrm>
        </p:spPr>
        <p:txBody>
          <a:bodyPr/>
          <a:lstStyle/>
          <a:p>
            <a:pPr algn="ctr"/>
            <a:r>
              <a:rPr lang="en-US" b="1" dirty="0">
                <a:latin typeface="Arial Black" panose="020B0A04020102020204" pitchFamily="34" charset="0"/>
              </a:rPr>
              <a:t>What</a:t>
            </a:r>
            <a:r>
              <a:rPr lang="de-DE" b="1" dirty="0">
                <a:latin typeface="Arial Black" panose="020B0A04020102020204" pitchFamily="34" charset="0"/>
              </a:rPr>
              <a:t> </a:t>
            </a:r>
            <a:r>
              <a:rPr lang="de-DE" b="1" dirty="0" err="1">
                <a:latin typeface="Arial Black" panose="020B0A04020102020204" pitchFamily="34" charset="0"/>
              </a:rPr>
              <a:t>Cucumber</a:t>
            </a:r>
            <a:endParaRPr lang="de-DE" dirty="0"/>
          </a:p>
        </p:txBody>
      </p:sp>
    </p:spTree>
    <p:extLst>
      <p:ext uri="{BB962C8B-B14F-4D97-AF65-F5344CB8AC3E}">
        <p14:creationId xmlns:p14="http://schemas.microsoft.com/office/powerpoint/2010/main" val="253481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F980D46-EB0D-4988-ACFE-BDCEAB14F44A}"/>
              </a:ext>
            </a:extLst>
          </p:cNvPr>
          <p:cNvSpPr/>
          <p:nvPr/>
        </p:nvSpPr>
        <p:spPr>
          <a:xfrm>
            <a:off x="124178" y="1788063"/>
            <a:ext cx="11419073" cy="2369880"/>
          </a:xfrm>
          <a:prstGeom prst="rect">
            <a:avLst/>
          </a:prstGeom>
        </p:spPr>
        <p:txBody>
          <a:bodyPr wrap="square">
            <a:spAutoFit/>
          </a:bodyPr>
          <a:lstStyle/>
          <a:p>
            <a:r>
              <a:rPr lang="en-US" sz="3600" b="1" dirty="0"/>
              <a:t>REST Assured</a:t>
            </a:r>
            <a:r>
              <a:rPr lang="en-US" dirty="0"/>
              <a:t> </a:t>
            </a:r>
            <a:r>
              <a:rPr lang="en-US" sz="2800" dirty="0"/>
              <a:t>is a Java library that provides a domain-specific language (DSL) for writing powerful, maintainable tests for RESTful APIs. In the following sections, I'll show you how to set up and configure </a:t>
            </a:r>
            <a:r>
              <a:rPr lang="en-US" sz="2800" b="1" dirty="0"/>
              <a:t>REST Assured</a:t>
            </a:r>
            <a:r>
              <a:rPr lang="en-US" sz="2800" dirty="0"/>
              <a:t>, write and run </a:t>
            </a:r>
            <a:r>
              <a:rPr lang="en-US" sz="2800" b="1" dirty="0"/>
              <a:t>REST Assured </a:t>
            </a:r>
            <a:r>
              <a:rPr lang="en-US" sz="2800" dirty="0"/>
              <a:t>tests, and apply some of its most powerful features.</a:t>
            </a:r>
            <a:endParaRPr lang="de-DE" sz="2800" dirty="0"/>
          </a:p>
        </p:txBody>
      </p:sp>
      <p:pic>
        <p:nvPicPr>
          <p:cNvPr id="5" name="Grafik 4">
            <a:extLst>
              <a:ext uri="{FF2B5EF4-FFF2-40B4-BE49-F238E27FC236}">
                <a16:creationId xmlns:a16="http://schemas.microsoft.com/office/drawing/2014/main" id="{3742B29D-5C3B-4F0B-8A86-8CA9C9F63EEE}"/>
              </a:ext>
            </a:extLst>
          </p:cNvPr>
          <p:cNvPicPr>
            <a:picLocks noChangeAspect="1"/>
          </p:cNvPicPr>
          <p:nvPr/>
        </p:nvPicPr>
        <p:blipFill>
          <a:blip r:embed="rId2"/>
          <a:stretch>
            <a:fillRect/>
          </a:stretch>
        </p:blipFill>
        <p:spPr>
          <a:xfrm>
            <a:off x="10305167" y="0"/>
            <a:ext cx="1074033" cy="1128889"/>
          </a:xfrm>
          <a:prstGeom prst="rect">
            <a:avLst/>
          </a:prstGeom>
        </p:spPr>
      </p:pic>
      <p:sp>
        <p:nvSpPr>
          <p:cNvPr id="10" name="Titel 7">
            <a:extLst>
              <a:ext uri="{FF2B5EF4-FFF2-40B4-BE49-F238E27FC236}">
                <a16:creationId xmlns:a16="http://schemas.microsoft.com/office/drawing/2014/main" id="{912B57CD-85E7-4340-BA18-153BA5F3048A}"/>
              </a:ext>
            </a:extLst>
          </p:cNvPr>
          <p:cNvSpPr>
            <a:spLocks noGrp="1"/>
          </p:cNvSpPr>
          <p:nvPr>
            <p:ph type="ctrTitle"/>
          </p:nvPr>
        </p:nvSpPr>
        <p:spPr>
          <a:xfrm>
            <a:off x="124178" y="0"/>
            <a:ext cx="10080978" cy="1128889"/>
          </a:xfrm>
        </p:spPr>
        <p:txBody>
          <a:bodyPr/>
          <a:lstStyle/>
          <a:p>
            <a:pPr algn="ctr"/>
            <a:r>
              <a:rPr lang="en-US" b="1" dirty="0">
                <a:latin typeface="Arial Black" panose="020B0A04020102020204" pitchFamily="34" charset="0"/>
              </a:rPr>
              <a:t>What</a:t>
            </a:r>
            <a:r>
              <a:rPr lang="de-DE" b="1" dirty="0">
                <a:latin typeface="Arial Black" panose="020B0A04020102020204" pitchFamily="34" charset="0"/>
              </a:rPr>
              <a:t> Rest </a:t>
            </a:r>
            <a:r>
              <a:rPr lang="de-DE" b="1" dirty="0" err="1">
                <a:latin typeface="Arial Black" panose="020B0A04020102020204" pitchFamily="34" charset="0"/>
              </a:rPr>
              <a:t>Assured</a:t>
            </a:r>
            <a:endParaRPr lang="de-DE" dirty="0"/>
          </a:p>
        </p:txBody>
      </p:sp>
    </p:spTree>
    <p:extLst>
      <p:ext uri="{BB962C8B-B14F-4D97-AF65-F5344CB8AC3E}">
        <p14:creationId xmlns:p14="http://schemas.microsoft.com/office/powerpoint/2010/main" val="270591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27EA3F5F-9A29-4635-A611-1EB76BB1FD01}"/>
              </a:ext>
            </a:extLst>
          </p:cNvPr>
          <p:cNvSpPr>
            <a:spLocks noGrp="1"/>
          </p:cNvSpPr>
          <p:nvPr>
            <p:ph type="ctrTitle"/>
          </p:nvPr>
        </p:nvSpPr>
        <p:spPr>
          <a:xfrm>
            <a:off x="124178" y="0"/>
            <a:ext cx="10080978" cy="1128889"/>
          </a:xfrm>
        </p:spPr>
        <p:txBody>
          <a:bodyPr/>
          <a:lstStyle/>
          <a:p>
            <a:r>
              <a:rPr lang="en-US" b="1" dirty="0">
                <a:latin typeface="Arial Black" panose="020B0A04020102020204" pitchFamily="34" charset="0"/>
              </a:rPr>
              <a:t>What </a:t>
            </a:r>
            <a:r>
              <a:rPr lang="de-DE" b="1" dirty="0" err="1">
                <a:latin typeface="Arial Black" panose="020B0A04020102020204" pitchFamily="34" charset="0"/>
              </a:rPr>
              <a:t>Serenity</a:t>
            </a:r>
            <a:r>
              <a:rPr lang="de-DE" b="1" dirty="0">
                <a:latin typeface="Arial Black" panose="020B0A04020102020204" pitchFamily="34" charset="0"/>
              </a:rPr>
              <a:t> BDD</a:t>
            </a:r>
            <a:endParaRPr lang="de-DE" dirty="0"/>
          </a:p>
        </p:txBody>
      </p:sp>
      <p:sp>
        <p:nvSpPr>
          <p:cNvPr id="9" name="Rechteck 8">
            <a:extLst>
              <a:ext uri="{FF2B5EF4-FFF2-40B4-BE49-F238E27FC236}">
                <a16:creationId xmlns:a16="http://schemas.microsoft.com/office/drawing/2014/main" id="{EF980D46-EB0D-4988-ACFE-BDCEAB14F44A}"/>
              </a:ext>
            </a:extLst>
          </p:cNvPr>
          <p:cNvSpPr/>
          <p:nvPr/>
        </p:nvSpPr>
        <p:spPr>
          <a:xfrm>
            <a:off x="124178" y="1363192"/>
            <a:ext cx="10180989" cy="5139869"/>
          </a:xfrm>
          <a:prstGeom prst="rect">
            <a:avLst/>
          </a:prstGeom>
        </p:spPr>
        <p:txBody>
          <a:bodyPr wrap="square">
            <a:spAutoFit/>
          </a:bodyPr>
          <a:lstStyle/>
          <a:p>
            <a:r>
              <a:rPr lang="en-US" sz="3200" dirty="0"/>
              <a:t>is an open source reporting library that helps you to write clean, readable automated acceptance tests</a:t>
            </a:r>
            <a:r>
              <a:rPr lang="de-DE" sz="3200" dirty="0"/>
              <a:t>.</a:t>
            </a:r>
          </a:p>
          <a:p>
            <a:r>
              <a:rPr lang="en-US" sz="3200" dirty="0"/>
              <a:t>It also provides tight integration with WebDriver and </a:t>
            </a:r>
            <a:r>
              <a:rPr lang="en-US" sz="3200" dirty="0" err="1"/>
              <a:t>RestAssured</a:t>
            </a:r>
            <a:r>
              <a:rPr lang="en-US" sz="3200" dirty="0"/>
              <a:t>, to make both web testing and API testing easier and more efficient.</a:t>
            </a:r>
          </a:p>
          <a:p>
            <a:endParaRPr lang="en-US" sz="3200" dirty="0"/>
          </a:p>
          <a:p>
            <a:r>
              <a:rPr lang="en-US" dirty="0"/>
              <a:t>Owner John Ferguson Smart</a:t>
            </a:r>
          </a:p>
          <a:p>
            <a:r>
              <a:rPr lang="en-US" dirty="0"/>
              <a:t>John is an international speaker, consultant, author and trainer well known in the Agile community for his many books, articles and presentations, particularly in areas such as BDD, TDD, test automation, software craft and team collaboration.</a:t>
            </a:r>
          </a:p>
          <a:p>
            <a:endParaRPr lang="de-DE" sz="3200" dirty="0"/>
          </a:p>
        </p:txBody>
      </p:sp>
      <p:pic>
        <p:nvPicPr>
          <p:cNvPr id="5" name="Grafik 4">
            <a:extLst>
              <a:ext uri="{FF2B5EF4-FFF2-40B4-BE49-F238E27FC236}">
                <a16:creationId xmlns:a16="http://schemas.microsoft.com/office/drawing/2014/main" id="{3742B29D-5C3B-4F0B-8A86-8CA9C9F63EEE}"/>
              </a:ext>
            </a:extLst>
          </p:cNvPr>
          <p:cNvPicPr>
            <a:picLocks noChangeAspect="1"/>
          </p:cNvPicPr>
          <p:nvPr/>
        </p:nvPicPr>
        <p:blipFill>
          <a:blip r:embed="rId2"/>
          <a:stretch>
            <a:fillRect/>
          </a:stretch>
        </p:blipFill>
        <p:spPr>
          <a:xfrm>
            <a:off x="10305167" y="0"/>
            <a:ext cx="1074033" cy="1128889"/>
          </a:xfrm>
          <a:prstGeom prst="rect">
            <a:avLst/>
          </a:prstGeom>
        </p:spPr>
      </p:pic>
    </p:spTree>
    <p:extLst>
      <p:ext uri="{BB962C8B-B14F-4D97-AF65-F5344CB8AC3E}">
        <p14:creationId xmlns:p14="http://schemas.microsoft.com/office/powerpoint/2010/main" val="297724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27EA3F5F-9A29-4635-A611-1EB76BB1FD01}"/>
              </a:ext>
            </a:extLst>
          </p:cNvPr>
          <p:cNvSpPr>
            <a:spLocks noGrp="1"/>
          </p:cNvSpPr>
          <p:nvPr>
            <p:ph type="ctrTitle"/>
          </p:nvPr>
        </p:nvSpPr>
        <p:spPr>
          <a:xfrm>
            <a:off x="124178" y="0"/>
            <a:ext cx="10080978" cy="1128889"/>
          </a:xfrm>
        </p:spPr>
        <p:txBody>
          <a:bodyPr/>
          <a:lstStyle/>
          <a:p>
            <a:r>
              <a:rPr lang="de-DE" sz="5400" b="1" dirty="0" err="1">
                <a:latin typeface="Arial Black" panose="020B0A04020102020204" pitchFamily="34" charset="0"/>
              </a:rPr>
              <a:t>Serenity</a:t>
            </a:r>
            <a:r>
              <a:rPr lang="de-DE" sz="5400" b="1" dirty="0">
                <a:latin typeface="Arial Black" panose="020B0A04020102020204" pitchFamily="34" charset="0"/>
              </a:rPr>
              <a:t> BDD Features</a:t>
            </a:r>
            <a:endParaRPr lang="de-DE" sz="5400" dirty="0"/>
          </a:p>
        </p:txBody>
      </p:sp>
      <p:sp>
        <p:nvSpPr>
          <p:cNvPr id="9" name="Rechteck 8">
            <a:extLst>
              <a:ext uri="{FF2B5EF4-FFF2-40B4-BE49-F238E27FC236}">
                <a16:creationId xmlns:a16="http://schemas.microsoft.com/office/drawing/2014/main" id="{EF980D46-EB0D-4988-ACFE-BDCEAB14F44A}"/>
              </a:ext>
            </a:extLst>
          </p:cNvPr>
          <p:cNvSpPr/>
          <p:nvPr/>
        </p:nvSpPr>
        <p:spPr>
          <a:xfrm>
            <a:off x="124178" y="1363192"/>
            <a:ext cx="11763022" cy="4524315"/>
          </a:xfrm>
          <a:prstGeom prst="rect">
            <a:avLst/>
          </a:prstGeom>
        </p:spPr>
        <p:txBody>
          <a:bodyPr wrap="square">
            <a:spAutoFit/>
          </a:bodyPr>
          <a:lstStyle/>
          <a:p>
            <a:r>
              <a:rPr lang="de-DE" sz="2400" dirty="0" err="1"/>
              <a:t>Documentation</a:t>
            </a:r>
            <a:r>
              <a:rPr lang="de-DE" sz="2400" dirty="0"/>
              <a:t>: </a:t>
            </a:r>
            <a:r>
              <a:rPr lang="de-DE" sz="2400" dirty="0">
                <a:hlinkClick r:id="rId2"/>
              </a:rPr>
              <a:t>http://thucydides.info/docs/serenity/#introduction</a:t>
            </a:r>
            <a:endParaRPr lang="de-DE" sz="2400" dirty="0"/>
          </a:p>
          <a:p>
            <a:r>
              <a:rPr lang="de-DE" sz="2400" dirty="0" err="1"/>
              <a:t>serenity.properties</a:t>
            </a:r>
            <a:endParaRPr lang="de-DE" sz="2400" dirty="0"/>
          </a:p>
          <a:p>
            <a:r>
              <a:rPr lang="de-DE" sz="2400" dirty="0"/>
              <a:t>Page </a:t>
            </a:r>
            <a:r>
              <a:rPr lang="de-DE" sz="2400" dirty="0" err="1"/>
              <a:t>Object</a:t>
            </a:r>
            <a:r>
              <a:rPr lang="de-DE" sz="2400" dirty="0"/>
              <a:t> </a:t>
            </a:r>
            <a:r>
              <a:rPr lang="de-DE" sz="2400" dirty="0" err="1"/>
              <a:t>pattern</a:t>
            </a:r>
            <a:r>
              <a:rPr lang="de-DE" sz="2400" dirty="0"/>
              <a:t> (</a:t>
            </a:r>
            <a:r>
              <a:rPr lang="de-DE" sz="2400" dirty="0" err="1"/>
              <a:t>Ui</a:t>
            </a:r>
            <a:r>
              <a:rPr lang="de-DE" sz="2400" dirty="0"/>
              <a:t> Test </a:t>
            </a:r>
            <a:r>
              <a:rPr lang="de-DE" sz="2400" dirty="0" err="1"/>
              <a:t>automation</a:t>
            </a:r>
            <a:r>
              <a:rPr lang="de-DE" sz="2400" dirty="0"/>
              <a:t>)</a:t>
            </a:r>
          </a:p>
          <a:p>
            <a:r>
              <a:rPr lang="de-DE" sz="2400" dirty="0"/>
              <a:t>different </a:t>
            </a:r>
            <a:r>
              <a:rPr lang="de-DE" sz="2400" dirty="0" err="1"/>
              <a:t>annotation</a:t>
            </a:r>
            <a:r>
              <a:rPr lang="de-DE" sz="2400" dirty="0"/>
              <a:t>: @</a:t>
            </a:r>
            <a:r>
              <a:rPr lang="de-DE" sz="2400" dirty="0" err="1"/>
              <a:t>Pending</a:t>
            </a:r>
            <a:r>
              <a:rPr lang="de-DE" sz="2400" dirty="0"/>
              <a:t> @</a:t>
            </a:r>
            <a:r>
              <a:rPr lang="de-DE" sz="2400" dirty="0" err="1"/>
              <a:t>Ignore</a:t>
            </a:r>
            <a:r>
              <a:rPr lang="de-DE" sz="2400" dirty="0"/>
              <a:t>  @</a:t>
            </a:r>
            <a:r>
              <a:rPr lang="de-DE" sz="2400" dirty="0" err="1"/>
              <a:t>Manual:Passed</a:t>
            </a:r>
            <a:r>
              <a:rPr lang="de-DE" sz="2400" dirty="0"/>
              <a:t> </a:t>
            </a:r>
          </a:p>
          <a:p>
            <a:r>
              <a:rPr lang="de-DE" sz="2400" dirty="0" err="1"/>
              <a:t>browser</a:t>
            </a:r>
            <a:r>
              <a:rPr lang="de-DE" sz="2400" dirty="0"/>
              <a:t> </a:t>
            </a:r>
            <a:r>
              <a:rPr lang="de-DE" sz="2400" dirty="0" err="1"/>
              <a:t>cross-platform</a:t>
            </a:r>
            <a:r>
              <a:rPr lang="de-DE" sz="2400" dirty="0"/>
              <a:t> support</a:t>
            </a:r>
          </a:p>
          <a:p>
            <a:r>
              <a:rPr lang="de-DE" sz="2400" dirty="0"/>
              <a:t>Environment-</a:t>
            </a:r>
            <a:r>
              <a:rPr lang="de-DE" sz="2400" dirty="0" err="1"/>
              <a:t>specific</a:t>
            </a:r>
            <a:r>
              <a:rPr lang="de-DE" sz="2400" dirty="0"/>
              <a:t> </a:t>
            </a:r>
            <a:r>
              <a:rPr lang="de-DE" sz="2400" dirty="0" err="1"/>
              <a:t>configuration</a:t>
            </a:r>
            <a:endParaRPr lang="de-DE" sz="2400" dirty="0"/>
          </a:p>
          <a:p>
            <a:r>
              <a:rPr lang="de-DE" sz="2400" dirty="0" err="1"/>
              <a:t>jira</a:t>
            </a:r>
            <a:r>
              <a:rPr lang="de-DE" sz="2400" dirty="0"/>
              <a:t> </a:t>
            </a:r>
            <a:r>
              <a:rPr lang="de-DE" sz="2400" dirty="0" err="1"/>
              <a:t>integration</a:t>
            </a:r>
            <a:endParaRPr lang="de-DE" sz="2400" dirty="0"/>
          </a:p>
          <a:p>
            <a:r>
              <a:rPr lang="de-DE" sz="2400" dirty="0"/>
              <a:t>Running parallel </a:t>
            </a:r>
            <a:r>
              <a:rPr lang="de-DE" sz="2400" dirty="0" err="1"/>
              <a:t>tests</a:t>
            </a:r>
            <a:endParaRPr lang="de-DE" sz="2400" dirty="0"/>
          </a:p>
          <a:p>
            <a:r>
              <a:rPr lang="de-DE" sz="2400" dirty="0"/>
              <a:t>Support: </a:t>
            </a:r>
            <a:r>
              <a:rPr lang="de-DE" sz="2400" dirty="0" err="1"/>
              <a:t>Selenium</a:t>
            </a:r>
            <a:r>
              <a:rPr lang="de-DE" sz="2400" dirty="0"/>
              <a:t> Grid </a:t>
            </a:r>
            <a:r>
              <a:rPr lang="de-DE" sz="2400" dirty="0" err="1"/>
              <a:t>Appium</a:t>
            </a:r>
            <a:r>
              <a:rPr lang="de-DE" sz="2400" dirty="0"/>
              <a:t> </a:t>
            </a:r>
            <a:r>
              <a:rPr lang="de-DE" sz="2400" dirty="0" err="1"/>
              <a:t>Saucelabs</a:t>
            </a:r>
            <a:r>
              <a:rPr lang="de-DE" sz="2400" dirty="0"/>
              <a:t> </a:t>
            </a:r>
            <a:r>
              <a:rPr lang="de-DE" sz="2400" dirty="0" err="1"/>
              <a:t>BrowserStack</a:t>
            </a:r>
            <a:endParaRPr lang="de-DE" sz="2400" dirty="0"/>
          </a:p>
          <a:p>
            <a:r>
              <a:rPr lang="de-DE" sz="2400" dirty="0"/>
              <a:t>Screenshots &amp; Raw Data </a:t>
            </a:r>
          </a:p>
          <a:p>
            <a:r>
              <a:rPr lang="de-DE" sz="2400" dirty="0"/>
              <a:t>Data-</a:t>
            </a:r>
            <a:r>
              <a:rPr lang="de-DE" sz="2400" dirty="0" err="1"/>
              <a:t>driven</a:t>
            </a:r>
            <a:r>
              <a:rPr lang="de-DE" sz="2400" dirty="0"/>
              <a:t> </a:t>
            </a:r>
            <a:r>
              <a:rPr lang="de-DE" sz="2400" dirty="0" err="1"/>
              <a:t>tests</a:t>
            </a:r>
            <a:endParaRPr lang="de-DE" sz="2400" dirty="0"/>
          </a:p>
          <a:p>
            <a:r>
              <a:rPr lang="de-DE" sz="2400" dirty="0" err="1"/>
              <a:t>Executing</a:t>
            </a:r>
            <a:r>
              <a:rPr lang="de-DE" sz="2400" dirty="0"/>
              <a:t> </a:t>
            </a:r>
            <a:r>
              <a:rPr lang="de-DE" sz="2400" dirty="0" err="1"/>
              <a:t>Javascript</a:t>
            </a:r>
            <a:endParaRPr lang="de-DE" sz="2400" dirty="0"/>
          </a:p>
        </p:txBody>
      </p:sp>
      <p:pic>
        <p:nvPicPr>
          <p:cNvPr id="5" name="Grafik 4">
            <a:extLst>
              <a:ext uri="{FF2B5EF4-FFF2-40B4-BE49-F238E27FC236}">
                <a16:creationId xmlns:a16="http://schemas.microsoft.com/office/drawing/2014/main" id="{3742B29D-5C3B-4F0B-8A86-8CA9C9F63EEE}"/>
              </a:ext>
            </a:extLst>
          </p:cNvPr>
          <p:cNvPicPr>
            <a:picLocks noChangeAspect="1"/>
          </p:cNvPicPr>
          <p:nvPr/>
        </p:nvPicPr>
        <p:blipFill>
          <a:blip r:embed="rId3"/>
          <a:stretch>
            <a:fillRect/>
          </a:stretch>
        </p:blipFill>
        <p:spPr>
          <a:xfrm>
            <a:off x="10305167" y="0"/>
            <a:ext cx="1074033" cy="1128889"/>
          </a:xfrm>
          <a:prstGeom prst="rect">
            <a:avLst/>
          </a:prstGeom>
        </p:spPr>
      </p:pic>
    </p:spTree>
    <p:extLst>
      <p:ext uri="{BB962C8B-B14F-4D97-AF65-F5344CB8AC3E}">
        <p14:creationId xmlns:p14="http://schemas.microsoft.com/office/powerpoint/2010/main" val="1250737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27EA3F5F-9A29-4635-A611-1EB76BB1FD01}"/>
              </a:ext>
            </a:extLst>
          </p:cNvPr>
          <p:cNvSpPr>
            <a:spLocks noGrp="1"/>
          </p:cNvSpPr>
          <p:nvPr>
            <p:ph type="ctrTitle"/>
          </p:nvPr>
        </p:nvSpPr>
        <p:spPr>
          <a:xfrm>
            <a:off x="46182" y="0"/>
            <a:ext cx="10158974" cy="1128890"/>
          </a:xfrm>
        </p:spPr>
        <p:txBody>
          <a:bodyPr/>
          <a:lstStyle/>
          <a:p>
            <a:r>
              <a:rPr lang="de-DE" sz="6600" b="1" dirty="0" err="1">
                <a:latin typeface="Arial Black" panose="020B0A04020102020204" pitchFamily="34" charset="0"/>
              </a:rPr>
              <a:t>Serenity</a:t>
            </a:r>
            <a:r>
              <a:rPr lang="de-DE" sz="6600" b="1" dirty="0">
                <a:latin typeface="Arial Black" panose="020B0A04020102020204" pitchFamily="34" charset="0"/>
              </a:rPr>
              <a:t> BDD Report</a:t>
            </a:r>
            <a:endParaRPr lang="de-DE" sz="6600" dirty="0"/>
          </a:p>
        </p:txBody>
      </p:sp>
      <p:sp>
        <p:nvSpPr>
          <p:cNvPr id="9" name="Rechteck 8">
            <a:extLst>
              <a:ext uri="{FF2B5EF4-FFF2-40B4-BE49-F238E27FC236}">
                <a16:creationId xmlns:a16="http://schemas.microsoft.com/office/drawing/2014/main" id="{EF980D46-EB0D-4988-ACFE-BDCEAB14F44A}"/>
              </a:ext>
            </a:extLst>
          </p:cNvPr>
          <p:cNvSpPr/>
          <p:nvPr/>
        </p:nvSpPr>
        <p:spPr>
          <a:xfrm>
            <a:off x="46182" y="1215413"/>
            <a:ext cx="10258985" cy="1415772"/>
          </a:xfrm>
          <a:prstGeom prst="rect">
            <a:avLst/>
          </a:prstGeom>
        </p:spPr>
        <p:txBody>
          <a:bodyPr wrap="square">
            <a:spAutoFit/>
          </a:bodyPr>
          <a:lstStyle/>
          <a:p>
            <a:r>
              <a:rPr lang="en-US" b="1" dirty="0"/>
              <a:t>Serenity makes your reports richer</a:t>
            </a:r>
          </a:p>
          <a:p>
            <a:r>
              <a:rPr lang="en-US" dirty="0"/>
              <a:t>Serenity reports aim to be more than simple test reports - they are designed to provide </a:t>
            </a:r>
            <a:r>
              <a:rPr lang="en-US" i="1" dirty="0"/>
              <a:t>living documentation</a:t>
            </a:r>
            <a:r>
              <a:rPr lang="en-US" dirty="0"/>
              <a:t> of your product. The reports give an overview of the test results:</a:t>
            </a:r>
          </a:p>
          <a:p>
            <a:endParaRPr lang="de-DE" sz="3200" dirty="0"/>
          </a:p>
        </p:txBody>
      </p:sp>
      <p:pic>
        <p:nvPicPr>
          <p:cNvPr id="5" name="Grafik 4">
            <a:extLst>
              <a:ext uri="{FF2B5EF4-FFF2-40B4-BE49-F238E27FC236}">
                <a16:creationId xmlns:a16="http://schemas.microsoft.com/office/drawing/2014/main" id="{3742B29D-5C3B-4F0B-8A86-8CA9C9F63EEE}"/>
              </a:ext>
            </a:extLst>
          </p:cNvPr>
          <p:cNvPicPr>
            <a:picLocks noChangeAspect="1"/>
          </p:cNvPicPr>
          <p:nvPr/>
        </p:nvPicPr>
        <p:blipFill>
          <a:blip r:embed="rId2"/>
          <a:stretch>
            <a:fillRect/>
          </a:stretch>
        </p:blipFill>
        <p:spPr>
          <a:xfrm>
            <a:off x="10305167" y="0"/>
            <a:ext cx="1074033" cy="1128889"/>
          </a:xfrm>
          <a:prstGeom prst="rect">
            <a:avLst/>
          </a:prstGeom>
        </p:spPr>
      </p:pic>
      <p:pic>
        <p:nvPicPr>
          <p:cNvPr id="2" name="Grafik 1">
            <a:extLst>
              <a:ext uri="{FF2B5EF4-FFF2-40B4-BE49-F238E27FC236}">
                <a16:creationId xmlns:a16="http://schemas.microsoft.com/office/drawing/2014/main" id="{18D3AF2E-E2DA-47BE-8E83-A60774789DBB}"/>
              </a:ext>
            </a:extLst>
          </p:cNvPr>
          <p:cNvPicPr>
            <a:picLocks noChangeAspect="1"/>
          </p:cNvPicPr>
          <p:nvPr/>
        </p:nvPicPr>
        <p:blipFill>
          <a:blip r:embed="rId3"/>
          <a:stretch>
            <a:fillRect/>
          </a:stretch>
        </p:blipFill>
        <p:spPr>
          <a:xfrm>
            <a:off x="314036" y="2407639"/>
            <a:ext cx="9891119" cy="4288725"/>
          </a:xfrm>
          <a:prstGeom prst="rect">
            <a:avLst/>
          </a:prstGeom>
        </p:spPr>
      </p:pic>
    </p:spTree>
    <p:extLst>
      <p:ext uri="{BB962C8B-B14F-4D97-AF65-F5344CB8AC3E}">
        <p14:creationId xmlns:p14="http://schemas.microsoft.com/office/powerpoint/2010/main" val="55081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27EA3F5F-9A29-4635-A611-1EB76BB1FD01}"/>
              </a:ext>
            </a:extLst>
          </p:cNvPr>
          <p:cNvSpPr>
            <a:spLocks noGrp="1"/>
          </p:cNvSpPr>
          <p:nvPr>
            <p:ph type="ctrTitle"/>
          </p:nvPr>
        </p:nvSpPr>
        <p:spPr>
          <a:xfrm>
            <a:off x="124178" y="0"/>
            <a:ext cx="10080978" cy="1128889"/>
          </a:xfrm>
        </p:spPr>
        <p:txBody>
          <a:bodyPr/>
          <a:lstStyle/>
          <a:p>
            <a:pPr algn="ctr"/>
            <a:r>
              <a:rPr lang="de-DE" sz="5400" b="1" dirty="0" err="1">
                <a:latin typeface="Arial Black" panose="020B0A04020102020204" pitchFamily="34" charset="0"/>
              </a:rPr>
              <a:t>Serenity</a:t>
            </a:r>
            <a:r>
              <a:rPr lang="de-DE" sz="5400" b="1" dirty="0">
                <a:latin typeface="Arial Black" panose="020B0A04020102020204" pitchFamily="34" charset="0"/>
              </a:rPr>
              <a:t> BDD</a:t>
            </a:r>
            <a:endParaRPr lang="de-DE" sz="5400" dirty="0"/>
          </a:p>
        </p:txBody>
      </p:sp>
      <p:pic>
        <p:nvPicPr>
          <p:cNvPr id="5" name="Grafik 4">
            <a:extLst>
              <a:ext uri="{FF2B5EF4-FFF2-40B4-BE49-F238E27FC236}">
                <a16:creationId xmlns:a16="http://schemas.microsoft.com/office/drawing/2014/main" id="{3742B29D-5C3B-4F0B-8A86-8CA9C9F63EEE}"/>
              </a:ext>
            </a:extLst>
          </p:cNvPr>
          <p:cNvPicPr>
            <a:picLocks noChangeAspect="1"/>
          </p:cNvPicPr>
          <p:nvPr/>
        </p:nvPicPr>
        <p:blipFill>
          <a:blip r:embed="rId2"/>
          <a:stretch>
            <a:fillRect/>
          </a:stretch>
        </p:blipFill>
        <p:spPr>
          <a:xfrm>
            <a:off x="10305167" y="0"/>
            <a:ext cx="1074033" cy="1128889"/>
          </a:xfrm>
          <a:prstGeom prst="rect">
            <a:avLst/>
          </a:prstGeom>
        </p:spPr>
      </p:pic>
      <p:pic>
        <p:nvPicPr>
          <p:cNvPr id="2050" name="Picture 2" descr="Bildergebnis fÃ¼r demo time">
            <a:extLst>
              <a:ext uri="{FF2B5EF4-FFF2-40B4-BE49-F238E27FC236}">
                <a16:creationId xmlns:a16="http://schemas.microsoft.com/office/drawing/2014/main" id="{163177AC-47D5-46F1-A9FB-9D406D9E2B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756" y="2353159"/>
            <a:ext cx="5446018" cy="246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703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357</Words>
  <Application>Microsoft Office PowerPoint</Application>
  <PresentationFormat>Breitbild</PresentationFormat>
  <Paragraphs>50</Paragraphs>
  <Slides>9</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9</vt:i4>
      </vt:variant>
    </vt:vector>
  </HeadingPairs>
  <TitlesOfParts>
    <vt:vector size="16" baseType="lpstr">
      <vt:lpstr>Arial</vt:lpstr>
      <vt:lpstr>Arial Black</vt:lpstr>
      <vt:lpstr>Century Gothic</vt:lpstr>
      <vt:lpstr>Courier New</vt:lpstr>
      <vt:lpstr>Helvetica Neue</vt:lpstr>
      <vt:lpstr>Wingdings 3</vt:lpstr>
      <vt:lpstr>Ion</vt:lpstr>
      <vt:lpstr>Automation testing with Serenity BDD   </vt:lpstr>
      <vt:lpstr>What BDD</vt:lpstr>
      <vt:lpstr>What Gherkin Language</vt:lpstr>
      <vt:lpstr>What Cucumber</vt:lpstr>
      <vt:lpstr>What Rest Assured</vt:lpstr>
      <vt:lpstr>What Serenity BDD</vt:lpstr>
      <vt:lpstr>Serenity BDD Features</vt:lpstr>
      <vt:lpstr>Serenity BDD Report</vt:lpstr>
      <vt:lpstr>Serenity BDD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E2E testing experience Cypress </dc:title>
  <dc:creator>Djelloul Belarbi</dc:creator>
  <cp:lastModifiedBy>Djelloul Belarbi</cp:lastModifiedBy>
  <cp:revision>49</cp:revision>
  <dcterms:created xsi:type="dcterms:W3CDTF">2019-07-26T16:04:40Z</dcterms:created>
  <dcterms:modified xsi:type="dcterms:W3CDTF">2019-08-04T13:09:19Z</dcterms:modified>
</cp:coreProperties>
</file>