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Inter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hk5bDCclIa4O5U6DxhChufyslr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italic.fntdata"/><Relationship Id="rId20" Type="http://schemas.openxmlformats.org/officeDocument/2006/relationships/slide" Target="slides/slide16.xml"/><Relationship Id="rId42" Type="http://schemas.openxmlformats.org/officeDocument/2006/relationships/font" Target="fonts/HelveticaNeue-regular.fntdata"/><Relationship Id="rId41" Type="http://schemas.openxmlformats.org/officeDocument/2006/relationships/font" Target="fonts/Inter-boldItalic.fntdata"/><Relationship Id="rId22" Type="http://schemas.openxmlformats.org/officeDocument/2006/relationships/slide" Target="slides/slide18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Inter-bold.fntdata"/><Relationship Id="rId16" Type="http://schemas.openxmlformats.org/officeDocument/2006/relationships/slide" Target="slides/slide12.xml"/><Relationship Id="rId38" Type="http://schemas.openxmlformats.org/officeDocument/2006/relationships/font" Target="fonts/Inter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029382a5b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3029382a5b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6" name="Google Shape;68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4" name="Google Shape;70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c64b07e39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2c64b07e39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12" name="Google Shape;12;p33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/>
          <p:nvPr>
            <p:ph idx="1" type="body"/>
          </p:nvPr>
        </p:nvSpPr>
        <p:spPr>
          <a:xfrm>
            <a:off x="838200" y="551542"/>
            <a:ext cx="10515600" cy="5558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>
                <a:solidFill>
                  <a:srgbClr val="000000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>
                <a:solidFill>
                  <a:srgbClr val="000000"/>
                </a:solidFill>
              </a:defRPr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>
                <a:solidFill>
                  <a:srgbClr val="000000"/>
                </a:solidFill>
              </a:defRPr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>
                <a:solidFill>
                  <a:srgbClr val="000000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" type="body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title"/>
          </p:nvPr>
        </p:nvSpPr>
        <p:spPr>
          <a:xfrm>
            <a:off x="831850" y="3750945"/>
            <a:ext cx="9843135" cy="81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b="0"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body"/>
          </p:nvPr>
        </p:nvSpPr>
        <p:spPr>
          <a:xfrm>
            <a:off x="831850" y="4610027"/>
            <a:ext cx="7321550" cy="64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sz="2400">
                <a:solidFill>
                  <a:srgbClr val="7F7F7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sz="24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sz="24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/>
              <a:buNone/>
              <a:defRPr sz="2400">
                <a:solidFill>
                  <a:srgbClr val="7F7F7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4064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" type="body"/>
          </p:nvPr>
        </p:nvSpPr>
        <p:spPr>
          <a:xfrm>
            <a:off x="839787" y="1744959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>
                <a:solidFill>
                  <a:srgbClr val="000000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2" type="body"/>
          </p:nvPr>
        </p:nvSpPr>
        <p:spPr>
          <a:xfrm>
            <a:off x="839787" y="2615607"/>
            <a:ext cx="5157788" cy="357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3" type="body"/>
          </p:nvPr>
        </p:nvSpPr>
        <p:spPr>
          <a:xfrm>
            <a:off x="6172200" y="1744959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4" type="body"/>
          </p:nvPr>
        </p:nvSpPr>
        <p:spPr>
          <a:xfrm>
            <a:off x="6172200" y="2615607"/>
            <a:ext cx="5183188" cy="357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838200" y="2766217"/>
            <a:ext cx="10515600" cy="1325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/>
          <p:nvPr>
            <p:ph type="title"/>
          </p:nvPr>
        </p:nvSpPr>
        <p:spPr>
          <a:xfrm>
            <a:off x="646747" y="127000"/>
            <a:ext cx="416520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40"/>
          <p:cNvSpPr/>
          <p:nvPr>
            <p:ph idx="2" type="pic"/>
          </p:nvPr>
        </p:nvSpPr>
        <p:spPr>
          <a:xfrm>
            <a:off x="5183999" y="766352"/>
            <a:ext cx="5817376" cy="5094449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40"/>
          <p:cNvSpPr txBox="1"/>
          <p:nvPr>
            <p:ph idx="1" type="body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>
                <a:solidFill>
                  <a:srgbClr val="000000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/>
          <p:nvPr>
            <p:ph type="title"/>
          </p:nvPr>
        </p:nvSpPr>
        <p:spPr>
          <a:xfrm rot="5400000">
            <a:off x="7683223" y="2506384"/>
            <a:ext cx="5811840" cy="1529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41"/>
          <p:cNvSpPr txBox="1"/>
          <p:nvPr>
            <p:ph idx="1" type="body"/>
          </p:nvPr>
        </p:nvSpPr>
        <p:spPr>
          <a:xfrm rot="5400000">
            <a:off x="2372260" y="-1168937"/>
            <a:ext cx="5811838" cy="887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  <a:defRPr>
                <a:solidFill>
                  <a:srgbClr val="000000"/>
                </a:solidFill>
              </a:defRPr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>
                <a:solidFill>
                  <a:srgbClr val="000000"/>
                </a:solidFill>
              </a:defRPr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>
                <a:solidFill>
                  <a:srgbClr val="000000"/>
                </a:solidFill>
              </a:defRPr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>
                <a:solidFill>
                  <a:srgbClr val="000000"/>
                </a:solidFill>
              </a:defRPr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  <a:defRPr>
                <a:solidFill>
                  <a:srgbClr val="000000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4.png"/><Relationship Id="rId4" Type="http://schemas.openxmlformats.org/officeDocument/2006/relationships/image" Target="../media/image22.png"/><Relationship Id="rId11" Type="http://schemas.openxmlformats.org/officeDocument/2006/relationships/image" Target="../media/image13.png"/><Relationship Id="rId10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9.png"/><Relationship Id="rId5" Type="http://schemas.openxmlformats.org/officeDocument/2006/relationships/image" Target="../media/image36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39.png"/><Relationship Id="rId6" Type="http://schemas.openxmlformats.org/officeDocument/2006/relationships/image" Target="../media/image1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29.png"/><Relationship Id="rId6" Type="http://schemas.openxmlformats.org/officeDocument/2006/relationships/image" Target="../media/image1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38.png"/><Relationship Id="rId6" Type="http://schemas.openxmlformats.org/officeDocument/2006/relationships/image" Target="../media/image1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4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4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9" Type="http://schemas.openxmlformats.org/officeDocument/2006/relationships/image" Target="../media/image157.png"/><Relationship Id="rId5" Type="http://schemas.openxmlformats.org/officeDocument/2006/relationships/image" Target="../media/image145.png"/><Relationship Id="rId6" Type="http://schemas.openxmlformats.org/officeDocument/2006/relationships/image" Target="../media/image142.png"/><Relationship Id="rId7" Type="http://schemas.openxmlformats.org/officeDocument/2006/relationships/image" Target="../media/image148.png"/><Relationship Id="rId8" Type="http://schemas.openxmlformats.org/officeDocument/2006/relationships/image" Target="../media/image15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56.png"/><Relationship Id="rId6" Type="http://schemas.openxmlformats.org/officeDocument/2006/relationships/image" Target="../media/image154.png"/><Relationship Id="rId7" Type="http://schemas.openxmlformats.org/officeDocument/2006/relationships/image" Target="../media/image16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20.png"/><Relationship Id="rId13" Type="http://schemas.openxmlformats.org/officeDocument/2006/relationships/image" Target="../media/image36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Relationship Id="rId5" Type="http://schemas.openxmlformats.org/officeDocument/2006/relationships/image" Target="../media/image33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41.jpg"/><Relationship Id="rId6" Type="http://schemas.openxmlformats.org/officeDocument/2006/relationships/image" Target="../media/image15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70.jpg"/><Relationship Id="rId6" Type="http://schemas.openxmlformats.org/officeDocument/2006/relationships/image" Target="../media/image14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55.png"/><Relationship Id="rId6" Type="http://schemas.openxmlformats.org/officeDocument/2006/relationships/image" Target="../media/image16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67.png"/><Relationship Id="rId6" Type="http://schemas.openxmlformats.org/officeDocument/2006/relationships/image" Target="../media/image160.png"/><Relationship Id="rId7" Type="http://schemas.openxmlformats.org/officeDocument/2006/relationships/image" Target="../media/image163.png"/><Relationship Id="rId8" Type="http://schemas.openxmlformats.org/officeDocument/2006/relationships/image" Target="../media/image16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64.png"/><Relationship Id="rId6" Type="http://schemas.openxmlformats.org/officeDocument/2006/relationships/image" Target="../media/image158.png"/><Relationship Id="rId7" Type="http://schemas.openxmlformats.org/officeDocument/2006/relationships/image" Target="../media/image17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66.png"/><Relationship Id="rId6" Type="http://schemas.openxmlformats.org/officeDocument/2006/relationships/image" Target="../media/image17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9" Type="http://schemas.openxmlformats.org/officeDocument/2006/relationships/image" Target="../media/image172.png"/><Relationship Id="rId5" Type="http://schemas.openxmlformats.org/officeDocument/2006/relationships/image" Target="../media/image171.png"/><Relationship Id="rId6" Type="http://schemas.openxmlformats.org/officeDocument/2006/relationships/image" Target="../media/image173.png"/><Relationship Id="rId7" Type="http://schemas.openxmlformats.org/officeDocument/2006/relationships/image" Target="../media/image168.png"/><Relationship Id="rId8" Type="http://schemas.openxmlformats.org/officeDocument/2006/relationships/image" Target="../media/image17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80.png"/><Relationship Id="rId6" Type="http://schemas.openxmlformats.org/officeDocument/2006/relationships/image" Target="../media/image169.png"/><Relationship Id="rId7" Type="http://schemas.openxmlformats.org/officeDocument/2006/relationships/image" Target="../media/image18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81.png"/><Relationship Id="rId6" Type="http://schemas.openxmlformats.org/officeDocument/2006/relationships/image" Target="../media/image187.png"/><Relationship Id="rId7" Type="http://schemas.openxmlformats.org/officeDocument/2006/relationships/image" Target="../media/image179.png"/><Relationship Id="rId8" Type="http://schemas.openxmlformats.org/officeDocument/2006/relationships/image" Target="../media/image18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74.png"/><Relationship Id="rId6" Type="http://schemas.openxmlformats.org/officeDocument/2006/relationships/image" Target="../media/image184.png"/><Relationship Id="rId7" Type="http://schemas.openxmlformats.org/officeDocument/2006/relationships/image" Target="../media/image178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36.png"/><Relationship Id="rId13" Type="http://schemas.openxmlformats.org/officeDocument/2006/relationships/image" Target="../media/image20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96.png"/><Relationship Id="rId6" Type="http://schemas.openxmlformats.org/officeDocument/2006/relationships/image" Target="../media/image185.png"/><Relationship Id="rId7" Type="http://schemas.openxmlformats.org/officeDocument/2006/relationships/image" Target="../media/image18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86.png"/><Relationship Id="rId6" Type="http://schemas.openxmlformats.org/officeDocument/2006/relationships/image" Target="../media/image193.png"/><Relationship Id="rId7" Type="http://schemas.openxmlformats.org/officeDocument/2006/relationships/image" Target="../media/image190.png"/><Relationship Id="rId8" Type="http://schemas.openxmlformats.org/officeDocument/2006/relationships/image" Target="../media/image19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91.png"/><Relationship Id="rId6" Type="http://schemas.openxmlformats.org/officeDocument/2006/relationships/image" Target="../media/image195.png"/><Relationship Id="rId7" Type="http://schemas.openxmlformats.org/officeDocument/2006/relationships/image" Target="../media/image19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3.png"/><Relationship Id="rId4" Type="http://schemas.openxmlformats.org/officeDocument/2006/relationships/image" Target="../media/image13.png"/><Relationship Id="rId5" Type="http://schemas.openxmlformats.org/officeDocument/2006/relationships/image" Target="../media/image188.png"/><Relationship Id="rId6" Type="http://schemas.openxmlformats.org/officeDocument/2006/relationships/image" Target="../media/image192.png"/><Relationship Id="rId7" Type="http://schemas.openxmlformats.org/officeDocument/2006/relationships/image" Target="../media/image19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36.png"/><Relationship Id="rId13" Type="http://schemas.openxmlformats.org/officeDocument/2006/relationships/image" Target="../media/image20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36.png"/><Relationship Id="rId13" Type="http://schemas.openxmlformats.org/officeDocument/2006/relationships/image" Target="../media/image20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36.png"/><Relationship Id="rId13" Type="http://schemas.openxmlformats.org/officeDocument/2006/relationships/image" Target="../media/image20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36.png"/><Relationship Id="rId13" Type="http://schemas.openxmlformats.org/officeDocument/2006/relationships/image" Target="../media/image20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36.png"/><Relationship Id="rId13" Type="http://schemas.openxmlformats.org/officeDocument/2006/relationships/image" Target="../media/image20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37.png"/><Relationship Id="rId14" Type="http://schemas.openxmlformats.org/officeDocument/2006/relationships/image" Target="../media/image9.png"/><Relationship Id="rId5" Type="http://schemas.openxmlformats.org/officeDocument/2006/relationships/image" Target="../media/image33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4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80;p12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9175" y="4214495"/>
            <a:ext cx="3552825" cy="1981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1;p12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943" y="5133975"/>
            <a:ext cx="2419352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2;p12" id="56" name="Google Shape;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8920" y="4498340"/>
            <a:ext cx="2867027" cy="1876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3;p12" id="57" name="Google Shape;5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2140" y="4793615"/>
            <a:ext cx="2419352" cy="1581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4;p12" id="58" name="Google Shape;5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85325" y="4498340"/>
            <a:ext cx="571500" cy="2219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5;p12" id="59" name="Google Shape;5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00220" y="4498340"/>
            <a:ext cx="2228852" cy="1876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6;p12" id="60" name="Google Shape;6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9245" y="6287134"/>
            <a:ext cx="180977" cy="190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7;p12" id="61" name="Google Shape;6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74834" y="4387850"/>
            <a:ext cx="171452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>
            <p:ph type="title"/>
          </p:nvPr>
        </p:nvSpPr>
        <p:spPr>
          <a:xfrm>
            <a:off x="1763395" y="1759585"/>
            <a:ext cx="3265800" cy="86040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lang="en-US" sz="2400">
                <a:latin typeface="Arial"/>
                <a:ea typeface="Arial"/>
                <a:cs typeface="Arial"/>
                <a:sym typeface="Arial"/>
              </a:rPr>
              <a:t>Вебинар №2</a:t>
            </a:r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1809126" y="2710441"/>
            <a:ext cx="8564152" cy="76995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Этапы разработки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90;p12" id="64" name="Google Shape;6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12075" y="1459230"/>
            <a:ext cx="2705100" cy="64325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1885319" y="3435984"/>
            <a:ext cx="3174353" cy="86040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Физика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/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3800"/>
              <a:buFont typeface="Arial"/>
              <a:buNone/>
            </a:pPr>
            <a:r>
              <a:rPr b="0" lang="en-US" sz="3800">
                <a:solidFill>
                  <a:srgbClr val="0A1943"/>
                </a:solidFill>
                <a:latin typeface="Arial"/>
                <a:ea typeface="Arial"/>
                <a:cs typeface="Arial"/>
                <a:sym typeface="Arial"/>
              </a:rPr>
              <a:t>Физика</a:t>
            </a:r>
            <a:endParaRPr/>
          </a:p>
        </p:txBody>
      </p:sp>
      <p:cxnSp>
        <p:nvCxnSpPr>
          <p:cNvPr id="287" name="Google Shape;287;p9"/>
          <p:cNvCxnSpPr/>
          <p:nvPr/>
        </p:nvCxnSpPr>
        <p:spPr>
          <a:xfrm flipH="1">
            <a:off x="1340485" y="2724333"/>
            <a:ext cx="1" cy="4055233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4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Google Shape;147;p16" id="288" name="Google Shape;2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205" y="267081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9"/>
          <p:cNvSpPr txBox="1"/>
          <p:nvPr/>
        </p:nvSpPr>
        <p:spPr>
          <a:xfrm>
            <a:off x="1598764" y="2544147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ЭДС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9;p16" id="290" name="Google Shape;2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205" y="4338742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9"/>
          <p:cNvSpPr txBox="1"/>
          <p:nvPr/>
        </p:nvSpPr>
        <p:spPr>
          <a:xfrm>
            <a:off x="1598764" y="3378113"/>
            <a:ext cx="4495575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Закон Ома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6;p16" id="292" name="Google Shape;2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2750" y="4886959"/>
            <a:ext cx="1619250" cy="1748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7;p16" id="293" name="Google Shape;2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0544" y="714691"/>
            <a:ext cx="304802" cy="390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294" name="Google Shape;29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12075" y="1459230"/>
            <a:ext cx="2705100" cy="643257"/>
          </a:xfrm>
          <a:prstGeom prst="rect">
            <a:avLst/>
          </a:prstGeom>
          <a:noFill/>
          <a:ln>
            <a:noFill/>
          </a:ln>
          <a:effectLst>
            <a:outerShdw blurRad="63500" rotWithShape="0" dir="5400000" dist="25400">
              <a:srgbClr val="000000">
                <a:alpha val="49411"/>
              </a:srgbClr>
            </a:outerShdw>
          </a:effectLst>
        </p:spPr>
      </p:pic>
      <p:sp>
        <p:nvSpPr>
          <p:cNvPr id="295" name="Google Shape;295;p9"/>
          <p:cNvSpPr txBox="1"/>
          <p:nvPr/>
        </p:nvSpPr>
        <p:spPr>
          <a:xfrm>
            <a:off x="1598764" y="4212080"/>
            <a:ext cx="3951947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Правила Кирхгофа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7;p16" id="296" name="Google Shape;2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205" y="3504775"/>
            <a:ext cx="142877" cy="142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0;p3" id="297" name="Google Shape;29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43875" y="4592320"/>
            <a:ext cx="3728085" cy="1303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1;p3" id="298" name="Google Shape;298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32618" y="2980688"/>
            <a:ext cx="638177" cy="638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2;p3" id="299" name="Google Shape;29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03918" y="3554095"/>
            <a:ext cx="1028702" cy="10382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9;p16" id="300" name="Google Shape;3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205" y="5172709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9"/>
          <p:cNvSpPr txBox="1"/>
          <p:nvPr/>
        </p:nvSpPr>
        <p:spPr>
          <a:xfrm>
            <a:off x="1598764" y="5046047"/>
            <a:ext cx="3951947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Примеры решения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ЭДС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0"/>
          <p:cNvSpPr txBox="1"/>
          <p:nvPr/>
        </p:nvSpPr>
        <p:spPr>
          <a:xfrm>
            <a:off x="1771653" y="2709545"/>
            <a:ext cx="8560428" cy="291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«Электродвижущей силой (E) источника тока называют физическую скалярную величину, равную работе сторонних сил по перемещению единичного положительного заряда вдоль замкнутой цепи»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35;p12" id="313" name="Google Shape;3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314" name="Google Shape;3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0"/>
          <p:cNvSpPr txBox="1"/>
          <p:nvPr/>
        </p:nvSpPr>
        <p:spPr>
          <a:xfrm>
            <a:off x="2599053" y="1655559"/>
            <a:ext cx="4984232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Определение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1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ЭДС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326" name="Google Shape;3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327" name="Google Shape;32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1"/>
          <p:cNvSpPr txBox="1"/>
          <p:nvPr/>
        </p:nvSpPr>
        <p:spPr>
          <a:xfrm>
            <a:off x="2599053" y="1655559"/>
            <a:ext cx="4984232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Математическое определение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1575514" y="2260026"/>
            <a:ext cx="1475582" cy="1052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Inter"/>
              <a:buNone/>
            </a:pPr>
            <a:r>
              <a:t/>
            </a:r>
            <a:endParaRPr b="0" i="0" sz="3500" u="none" cap="none" strike="noStrike">
              <a:solidFill>
                <a:srgbClr val="0A19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1426172" y="3401694"/>
            <a:ext cx="9364421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A – работа сторонних сил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q – заряд, над которым производится работа.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7705545" y="2415495"/>
            <a:ext cx="2718158" cy="741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Inter"/>
              <a:buNone/>
            </a:pPr>
            <a:r>
              <a:t/>
            </a:r>
            <a:endParaRPr b="0" i="0" sz="2500" u="none" cap="none" strike="noStrike">
              <a:solidFill>
                <a:srgbClr val="0A19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1935055" y="5080955"/>
            <a:ext cx="8321890" cy="680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ЭДС так же, как и напряжение, в Международной системе единиц (СИ) измеряется в вольтах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9950" y="2185575"/>
            <a:ext cx="2402235" cy="18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7050" y="2260035"/>
            <a:ext cx="3906875" cy="125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ЭДС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345" name="Google Shape;3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346" name="Google Shape;34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2"/>
          <p:cNvSpPr txBox="1"/>
          <p:nvPr/>
        </p:nvSpPr>
        <p:spPr>
          <a:xfrm>
            <a:off x="2599053" y="1655559"/>
            <a:ext cx="4984232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Простейшая цепь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2275" y="2344613"/>
            <a:ext cx="62674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ЭДС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360" name="Google Shape;3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3"/>
          <p:cNvSpPr txBox="1"/>
          <p:nvPr/>
        </p:nvSpPr>
        <p:spPr>
          <a:xfrm>
            <a:off x="2599053" y="1655559"/>
            <a:ext cx="4984232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Измерение напряжения и ЭДС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нимок экрана 2023-06-29 в 21.00.25.png" id="362" name="Google Shape;3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7581" y="2344648"/>
            <a:ext cx="4828770" cy="20912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23-06-29 в 21.00.50.png" id="363" name="Google Shape;36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8534" y="2351185"/>
            <a:ext cx="4890442" cy="207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3"/>
          <p:cNvSpPr/>
          <p:nvPr/>
        </p:nvSpPr>
        <p:spPr>
          <a:xfrm>
            <a:off x="3627801" y="2483481"/>
            <a:ext cx="338556" cy="400055"/>
          </a:xfrm>
          <a:custGeom>
            <a:rect b="b" l="l" r="r" t="t"/>
            <a:pathLst>
              <a:path extrusionOk="0" h="21548" w="21484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FF2A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5" name="Google Shape;365;p13"/>
          <p:cNvSpPr txBox="1"/>
          <p:nvPr/>
        </p:nvSpPr>
        <p:spPr>
          <a:xfrm>
            <a:off x="1163880" y="4789743"/>
            <a:ext cx="4890442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Измерение значения ЭДС источника питания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 txBox="1"/>
          <p:nvPr/>
        </p:nvSpPr>
        <p:spPr>
          <a:xfrm>
            <a:off x="6158534" y="4789743"/>
            <a:ext cx="4890442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Измерение напряжения источника питания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ЭДС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4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377" name="Google Shape;3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378" name="Google Shape;3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4"/>
          <p:cNvSpPr txBox="1"/>
          <p:nvPr/>
        </p:nvSpPr>
        <p:spPr>
          <a:xfrm>
            <a:off x="2599053" y="1655559"/>
            <a:ext cx="4984232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Идеальный и реальный источник ЭДС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 txBox="1"/>
          <p:nvPr/>
        </p:nvSpPr>
        <p:spPr>
          <a:xfrm>
            <a:off x="1163880" y="5653343"/>
            <a:ext cx="4890442" cy="40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Идеальный источник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 txBox="1"/>
          <p:nvPr/>
        </p:nvSpPr>
        <p:spPr>
          <a:xfrm>
            <a:off x="6375563" y="5653343"/>
            <a:ext cx="4890442" cy="40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Реальный источник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14"/>
          <p:cNvGrpSpPr/>
          <p:nvPr/>
        </p:nvGrpSpPr>
        <p:grpSpPr>
          <a:xfrm>
            <a:off x="3263614" y="2153282"/>
            <a:ext cx="5664774" cy="3500127"/>
            <a:chOff x="-1" y="-1"/>
            <a:chExt cx="5664773" cy="3500125"/>
          </a:xfrm>
        </p:grpSpPr>
        <p:pic>
          <p:nvPicPr>
            <p:cNvPr descr="Снимок экрана 2023-06-29 в 22.05.21.png" id="383" name="Google Shape;383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200" y="203200"/>
              <a:ext cx="5258372" cy="30556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6-29 в 22.05.21.png" id="384" name="Google Shape;384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"/>
              <a:ext cx="5664773" cy="350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Закон О</a:t>
            </a:r>
            <a:r>
              <a:rPr lang="en-US" sz="3500">
                <a:solidFill>
                  <a:srgbClr val="0B1A43"/>
                </a:solidFill>
              </a:rPr>
              <a:t>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5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5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5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5"/>
          <p:cNvSpPr txBox="1"/>
          <p:nvPr/>
        </p:nvSpPr>
        <p:spPr>
          <a:xfrm>
            <a:off x="1828168" y="3209077"/>
            <a:ext cx="8560428" cy="291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«Сила тока на участке цепи прямо пропорциональна напряжению и обратно пропорциональна сопротивлению»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235;p12" id="396" name="Google Shape;3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397" name="Google Shape;3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5"/>
          <p:cNvSpPr txBox="1"/>
          <p:nvPr/>
        </p:nvSpPr>
        <p:spPr>
          <a:xfrm>
            <a:off x="2599053" y="1655559"/>
            <a:ext cx="4984232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Определение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12be01aec4b6c2c4c4250eedca72f88.gif" id="399" name="Google Shape;399;p15"/>
          <p:cNvPicPr preferRelativeResize="0"/>
          <p:nvPr/>
        </p:nvPicPr>
        <p:blipFill rotWithShape="1">
          <a:blip r:embed="rId5">
            <a:alphaModFix/>
          </a:blip>
          <a:srcRect b="0" l="2764" r="2762" t="0"/>
          <a:stretch/>
        </p:blipFill>
        <p:spPr>
          <a:xfrm>
            <a:off x="5224859" y="4288752"/>
            <a:ext cx="1742291" cy="1785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029382a5b2_0_0"/>
          <p:cNvSpPr txBox="1"/>
          <p:nvPr/>
        </p:nvSpPr>
        <p:spPr>
          <a:xfrm>
            <a:off x="1098554" y="591819"/>
            <a:ext cx="10019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Закон О</a:t>
            </a:r>
            <a:r>
              <a:rPr lang="en-US" sz="3500">
                <a:solidFill>
                  <a:srgbClr val="0B1A43"/>
                </a:solidFill>
              </a:rPr>
              <a:t>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3029382a5b2_0_0"/>
          <p:cNvSpPr/>
          <p:nvPr/>
        </p:nvSpPr>
        <p:spPr>
          <a:xfrm>
            <a:off x="1052830" y="1463038"/>
            <a:ext cx="10111200" cy="4842600"/>
          </a:xfrm>
          <a:prstGeom prst="roundRect">
            <a:avLst>
              <a:gd fmla="val 3848" name="adj"/>
            </a:avLst>
          </a:prstGeom>
          <a:solidFill>
            <a:srgbClr val="0CA8E6">
              <a:alpha val="12940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3029382a5b2_0_0"/>
          <p:cNvSpPr/>
          <p:nvPr/>
        </p:nvSpPr>
        <p:spPr>
          <a:xfrm>
            <a:off x="1052535" y="1463675"/>
            <a:ext cx="10111122" cy="688541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20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029382a5b2_0_0"/>
          <p:cNvSpPr/>
          <p:nvPr/>
        </p:nvSpPr>
        <p:spPr>
          <a:xfrm>
            <a:off x="1429385" y="1705610"/>
            <a:ext cx="208200" cy="203700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3029382a5b2_0_0"/>
          <p:cNvSpPr/>
          <p:nvPr/>
        </p:nvSpPr>
        <p:spPr>
          <a:xfrm>
            <a:off x="1819275" y="1705610"/>
            <a:ext cx="208200" cy="2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3029382a5b2_0_0"/>
          <p:cNvSpPr/>
          <p:nvPr/>
        </p:nvSpPr>
        <p:spPr>
          <a:xfrm>
            <a:off x="2209163" y="1705610"/>
            <a:ext cx="208200" cy="20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410" name="Google Shape;410;g3029382a5b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411" name="Google Shape;411;g3029382a5b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3029382a5b2_0_0"/>
          <p:cNvSpPr txBox="1"/>
          <p:nvPr/>
        </p:nvSpPr>
        <p:spPr>
          <a:xfrm>
            <a:off x="2599053" y="1655559"/>
            <a:ext cx="498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lang="en-US" sz="2000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Другие формы записи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g3029382a5b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513" y="2693650"/>
            <a:ext cx="9702976" cy="30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Закон О</a:t>
            </a:r>
            <a:r>
              <a:rPr lang="en-US" sz="3500">
                <a:solidFill>
                  <a:srgbClr val="0B1A43"/>
                </a:solidFill>
              </a:rPr>
              <a:t>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424" name="Google Shape;4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425" name="Google Shape;4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6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Параллельная и последовательная цепи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jmCwlR7VgM5Cr9XH4jIyGHyOks4X-S9VGo-xUdRlL-A_t56d194XLXAtu90iN4S0cFjq0tZ4IK4ymqIGUVX5Z0d2f-AV_i044lC1xhi1Ch1cEtWA8s3bowAx0bjSEitbk9xYORvSHsy3MlY-tfjZhlU=s2048.png" id="427" name="Google Shape;42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8819" y="2344015"/>
            <a:ext cx="2017883" cy="1189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UiedgPpCatif1I6aL1YXvanFGwMhI1c6U_mXSWi1jqq-k28afRWQxf7e8WXY9_9y6FLz1pLUt09eRU_Iz3AsrqJbYoqD6TWFQLwUriORw8-BpHVcnVXypm9IsJCIyBdX2d-C4YClW-hTclf7AhoqAtB=s2048.png" id="428" name="Google Shape;42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90960" y="2344015"/>
            <a:ext cx="2271331" cy="177154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6"/>
          <p:cNvSpPr txBox="1"/>
          <p:nvPr/>
        </p:nvSpPr>
        <p:spPr>
          <a:xfrm>
            <a:off x="1283894" y="3706808"/>
            <a:ext cx="2599462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1100"/>
              <a:buFont typeface="Inter"/>
              <a:buNone/>
            </a:pPr>
            <a:r>
              <a:rPr b="0" i="0" lang="en-US" sz="11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Последовательное соединение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6"/>
          <p:cNvSpPr txBox="1"/>
          <p:nvPr/>
        </p:nvSpPr>
        <p:spPr>
          <a:xfrm>
            <a:off x="8943454" y="4288912"/>
            <a:ext cx="2599461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1100"/>
              <a:buFont typeface="Inter"/>
              <a:buNone/>
            </a:pPr>
            <a:r>
              <a:rPr b="0" i="0" lang="en-US" sz="11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Параллельное соединение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нимок экрана 2023-06-29 в 22.14.02.png" id="431" name="Google Shape;43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7452" y="4161787"/>
            <a:ext cx="2938066" cy="1771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23-06-29 в 22.15.07.png" id="432" name="Google Shape;43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73280" y="4161787"/>
            <a:ext cx="1727587" cy="1771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23-06-29 в 22.15.51.png" id="433" name="Google Shape;43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78630" y="4159563"/>
            <a:ext cx="1317529" cy="177599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6"/>
          <p:cNvSpPr txBox="1"/>
          <p:nvPr/>
        </p:nvSpPr>
        <p:spPr>
          <a:xfrm>
            <a:off x="3607344" y="5933541"/>
            <a:ext cx="2599462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1100"/>
              <a:buFont typeface="Inter"/>
              <a:buNone/>
            </a:pPr>
            <a:r>
              <a:rPr b="0" i="0" lang="en-US" sz="11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Приведение к эквивалентному виду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4250266" y="4945641"/>
            <a:ext cx="419102" cy="203836"/>
          </a:xfrm>
          <a:prstGeom prst="rightArrow">
            <a:avLst>
              <a:gd fmla="val 32000" name="adj1"/>
              <a:gd fmla="val 157221" name="adj2"/>
            </a:avLst>
          </a:prstGeom>
          <a:solidFill>
            <a:srgbClr val="0A19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6"/>
          <p:cNvSpPr/>
          <p:nvPr/>
        </p:nvSpPr>
        <p:spPr>
          <a:xfrm>
            <a:off x="6214533" y="4945641"/>
            <a:ext cx="419102" cy="203836"/>
          </a:xfrm>
          <a:prstGeom prst="rightArrow">
            <a:avLst>
              <a:gd fmla="val 32000" name="adj1"/>
              <a:gd fmla="val 157221" name="adj2"/>
            </a:avLst>
          </a:prstGeom>
          <a:solidFill>
            <a:srgbClr val="0A19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Закон О</a:t>
            </a:r>
            <a:r>
              <a:rPr lang="en-US" sz="3500">
                <a:solidFill>
                  <a:srgbClr val="0B1A43"/>
                </a:solidFill>
              </a:rPr>
              <a:t>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7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7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7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7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7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447" name="Google Shape;4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448" name="Google Shape;4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7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Для замкнутой полной цепи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1771653" y="2709545"/>
            <a:ext cx="8560428" cy="291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«Сила тока полной цепи прямо пропорциональна ЭДС источника и обратно пропорциональна полному сопротивлению цепи»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17"/>
          <p:cNvGrpSpPr/>
          <p:nvPr/>
        </p:nvGrpSpPr>
        <p:grpSpPr>
          <a:xfrm>
            <a:off x="2488431" y="3425399"/>
            <a:ext cx="2696481" cy="2861104"/>
            <a:chOff x="0" y="0"/>
            <a:chExt cx="2696480" cy="2861103"/>
          </a:xfrm>
        </p:grpSpPr>
        <p:pic>
          <p:nvPicPr>
            <p:cNvPr descr="Снимок экрана 2023-06-29 в 22.35.41.png" id="452" name="Google Shape;45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200" y="203200"/>
              <a:ext cx="2290079" cy="2416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6-29 в 22.35.41.png" id="453" name="Google Shape;453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2696480" cy="286110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4" name="Google Shape;45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33600" y="4169013"/>
            <a:ext cx="2441325" cy="13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800"/>
              <a:buFont typeface="Arial"/>
              <a:buNone/>
            </a:pPr>
            <a:r>
              <a:rPr b="0" lang="en-US" sz="3800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На этом занятии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1737360" y="1812925"/>
            <a:ext cx="9425941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1800"/>
              <a:buFont typeface="Inter"/>
              <a:buNone/>
            </a:pPr>
            <a:r>
              <a:rPr b="1" lang="en-US" sz="1800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Этапы разработки</a:t>
            </a:r>
            <a:endParaRPr/>
          </a:p>
        </p:txBody>
      </p:sp>
      <p:cxnSp>
        <p:nvCxnSpPr>
          <p:cNvPr id="72" name="Google Shape;72;p2"/>
          <p:cNvCxnSpPr/>
          <p:nvPr/>
        </p:nvCxnSpPr>
        <p:spPr>
          <a:xfrm flipH="1">
            <a:off x="1340485" y="1967863"/>
            <a:ext cx="1" cy="4811703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4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Google Shape;142;p16"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3;p16" id="74" name="Google Shape;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885" y="1813560"/>
            <a:ext cx="209552" cy="20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4;p16" id="75" name="Google Shape;7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5;p16" id="76" name="Google Shape;7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6;p16" id="77" name="Google Shape;7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78" name="Google Shape;7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279781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/>
        </p:nvSpPr>
        <p:spPr>
          <a:xfrm>
            <a:off x="1824994" y="2683510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Методологии и подходы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9;p16" id="80" name="Google Shape;8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355092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1824994" y="3436620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Командная работа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1;p16" id="82" name="Google Shape;8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427609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/>
          <p:nvPr/>
        </p:nvSpPr>
        <p:spPr>
          <a:xfrm>
            <a:off x="1824994" y="4161790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Закон Ома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3;p16" id="84" name="Google Shape;84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43875" y="4592320"/>
            <a:ext cx="3728085" cy="1303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4;p16" id="85" name="Google Shape;85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32618" y="2980688"/>
            <a:ext cx="638177" cy="638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5;p16" id="86" name="Google Shape;86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503918" y="3554095"/>
            <a:ext cx="1028702" cy="10382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6;p16" id="87" name="Google Shape;87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572750" y="4886959"/>
            <a:ext cx="1619250" cy="1748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7;p16" id="88" name="Google Shape;88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34584" y="714691"/>
            <a:ext cx="304802" cy="39052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1824969" y="4953377"/>
            <a:ext cx="9334552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Правила Кирхгофа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824969" y="5660428"/>
            <a:ext cx="9334552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Примеры решения задач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61;p16" id="91" name="Google Shape;9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5038090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62;p16" id="92" name="Google Shape;9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5774690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93" name="Google Shape;93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712075" y="1459230"/>
            <a:ext cx="2705100" cy="643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Закон О</a:t>
            </a:r>
            <a:r>
              <a:rPr lang="en-US" sz="3500">
                <a:solidFill>
                  <a:srgbClr val="0B1A43"/>
                </a:solidFill>
              </a:rPr>
              <a:t>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8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8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8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8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8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465" name="Google Shape;4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466" name="Google Shape;4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8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Мнемоника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8"/>
          <p:cNvSpPr txBox="1"/>
          <p:nvPr>
            <p:ph idx="1" type="body"/>
          </p:nvPr>
        </p:nvSpPr>
        <p:spPr>
          <a:xfrm>
            <a:off x="2957639" y="2273116"/>
            <a:ext cx="6301488" cy="97022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lang="en-US" sz="2000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Чем больше напряжение – тем больше ток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lang="en-US" sz="2000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Чем больше сопротивление – тем меньше ток</a:t>
            </a:r>
            <a:endParaRPr/>
          </a:p>
        </p:txBody>
      </p:sp>
      <p:grpSp>
        <p:nvGrpSpPr>
          <p:cNvPr id="469" name="Google Shape;469;p18"/>
          <p:cNvGrpSpPr/>
          <p:nvPr/>
        </p:nvGrpSpPr>
        <p:grpSpPr>
          <a:xfrm>
            <a:off x="2747006" y="3116470"/>
            <a:ext cx="6722757" cy="3095680"/>
            <a:chOff x="0" y="0"/>
            <a:chExt cx="6722755" cy="3095679"/>
          </a:xfrm>
        </p:grpSpPr>
        <p:pic>
          <p:nvPicPr>
            <p:cNvPr descr="zakon-oma-01.jpg" id="470" name="Google Shape;470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200" y="203200"/>
              <a:ext cx="6316355" cy="26511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zakon-oma-01.jpg" id="471" name="Google Shape;471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722755" cy="30956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9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Правила Кирхгофа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9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9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482" name="Google Shape;4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483" name="Google Shape;48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9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19"/>
          <p:cNvGrpSpPr/>
          <p:nvPr/>
        </p:nvGrpSpPr>
        <p:grpSpPr>
          <a:xfrm>
            <a:off x="6008509" y="2344013"/>
            <a:ext cx="4922986" cy="3743351"/>
            <a:chOff x="-1" y="-1"/>
            <a:chExt cx="4922985" cy="3743350"/>
          </a:xfrm>
        </p:grpSpPr>
        <p:pic>
          <p:nvPicPr>
            <p:cNvPr descr="wASvv7krzN5Uwm3N0v6DPW0JTTebXUK2Jq3MTp2018rSBDm86u9xLoCNL7i8J-mNXL2oRNuxu4AUOIIQl_mW37cj6sYYii0XwT21_sHKnFludBdafmfOajb_8QSzfqc99-K5lZf-XOmR7kVe5E2hOaHL=s2048.jpg" id="486" name="Google Shape;486;p19"/>
            <p:cNvPicPr preferRelativeResize="0"/>
            <p:nvPr/>
          </p:nvPicPr>
          <p:blipFill rotWithShape="1">
            <a:blip r:embed="rId5">
              <a:alphaModFix/>
            </a:blip>
            <a:srcRect b="31807" l="18097" r="18097" t="6055"/>
            <a:stretch/>
          </p:blipFill>
          <p:spPr>
            <a:xfrm>
              <a:off x="203200" y="203200"/>
              <a:ext cx="4516583" cy="3298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ASvv7krzN5Uwm3N0v6DPW0JTTebXUK2Jq3MTp2018rSBDm86u9xLoCNL7i8J-mNXL2oRNuxu4AUOIIQl_mW37cj6sYYii0XwT21_sHKnFludBdafmfOajb_8QSzfqc99-K5lZf-XOmR7kVe5E2hOaHL=s2048.jpg" id="487" name="Google Shape;487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"/>
              <a:ext cx="4922985" cy="3743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" name="Google Shape;488;p19"/>
          <p:cNvSpPr txBox="1"/>
          <p:nvPr/>
        </p:nvSpPr>
        <p:spPr>
          <a:xfrm>
            <a:off x="1074114" y="3123487"/>
            <a:ext cx="4922984" cy="2184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Ветвь- участок, по которому протекает один и тот же тоĸ.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Точки соединения ветвей образуют узлы.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Ветви вместе с узлами образуют контуры.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Правила Кирхгофа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0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0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0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0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0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499" name="Google Shape;4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500" name="Google Shape;5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0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Первое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0"/>
          <p:cNvSpPr txBox="1"/>
          <p:nvPr/>
        </p:nvSpPr>
        <p:spPr>
          <a:xfrm>
            <a:off x="1815786" y="2428556"/>
            <a:ext cx="8560428" cy="291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«Количество зарядов зашедших в узел такое же, ĸаĸ и количество тоĸа вытекающего из него»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0"/>
          <p:cNvGrpSpPr/>
          <p:nvPr/>
        </p:nvGrpSpPr>
        <p:grpSpPr>
          <a:xfrm>
            <a:off x="4560754" y="3088865"/>
            <a:ext cx="3095256" cy="3200185"/>
            <a:chOff x="-2" y="-2"/>
            <a:chExt cx="3095255" cy="3200184"/>
          </a:xfrm>
        </p:grpSpPr>
        <p:pic>
          <p:nvPicPr>
            <p:cNvPr descr="Тарелка пасты папарделле с зелёным маслом из петрушки, жареным фундуком и стружкой сыра пармезан" id="504" name="Google Shape;504;p20"/>
            <p:cNvPicPr preferRelativeResize="0"/>
            <p:nvPr/>
          </p:nvPicPr>
          <p:blipFill rotWithShape="1">
            <a:blip r:embed="rId5">
              <a:alphaModFix/>
            </a:blip>
            <a:srcRect b="0" l="779" r="779" t="0"/>
            <a:stretch/>
          </p:blipFill>
          <p:spPr>
            <a:xfrm>
              <a:off x="203200" y="203200"/>
              <a:ext cx="2688852" cy="2755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Тарелка пасты папарделле с зелёным маслом из петрушки, жареным фундуком и стружкой сыра пармезан" id="505" name="Google Shape;505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2" y="-2"/>
              <a:ext cx="3095255" cy="32001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1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Правила Кирхгофа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1"/>
          <p:cNvSpPr/>
          <p:nvPr/>
        </p:nvSpPr>
        <p:spPr>
          <a:xfrm>
            <a:off x="1052830" y="1463038"/>
            <a:ext cx="10111200" cy="4842600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1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1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1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1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516" name="Google Shape;5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517" name="Google Shape;5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1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Пример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1"/>
          <p:cNvSpPr txBox="1"/>
          <p:nvPr/>
        </p:nvSpPr>
        <p:spPr>
          <a:xfrm>
            <a:off x="1341153" y="2428556"/>
            <a:ext cx="4873682" cy="141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«Количество зарядов зашедших в узел такое же, ĸаĸ и количество тоĸа вытекающего из него»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K4Eg73v2OaSr6Pr3JXOBTaTT9QYor-PsE_FDN6fjgNVMo8Kg7ysVDgHZSPgrDngdz83N7WErVBVCQ3SjebL4PWjqFstAaO8qWw_8ZzzZYbUSzCGeSRWGVwCpGFmSlddE5zHv6aFbTsgjTh2yxQ5ODVc=s2048.png" id="520" name="Google Shape;520;p21"/>
          <p:cNvPicPr preferRelativeResize="0"/>
          <p:nvPr/>
        </p:nvPicPr>
        <p:blipFill rotWithShape="1">
          <a:blip r:embed="rId5">
            <a:alphaModFix/>
          </a:blip>
          <a:srcRect b="17675" l="1649" r="1547" t="22404"/>
          <a:stretch/>
        </p:blipFill>
        <p:spPr>
          <a:xfrm>
            <a:off x="1425729" y="3557833"/>
            <a:ext cx="3175885" cy="370382"/>
          </a:xfrm>
          <a:custGeom>
            <a:rect b="b" l="l" r="r" t="t"/>
            <a:pathLst>
              <a:path extrusionOk="0" h="21516" w="21551">
                <a:moveTo>
                  <a:pt x="20420" y="0"/>
                </a:moveTo>
                <a:cubicBezTo>
                  <a:pt x="20233" y="6"/>
                  <a:pt x="20048" y="886"/>
                  <a:pt x="19938" y="2628"/>
                </a:cubicBezTo>
                <a:cubicBezTo>
                  <a:pt x="19733" y="5886"/>
                  <a:pt x="19829" y="13397"/>
                  <a:pt x="20099" y="15124"/>
                </a:cubicBezTo>
                <a:cubicBezTo>
                  <a:pt x="20200" y="15763"/>
                  <a:pt x="20558" y="15936"/>
                  <a:pt x="20716" y="15424"/>
                </a:cubicBezTo>
                <a:cubicBezTo>
                  <a:pt x="21028" y="14412"/>
                  <a:pt x="21152" y="6218"/>
                  <a:pt x="20910" y="2582"/>
                </a:cubicBezTo>
                <a:cubicBezTo>
                  <a:pt x="20795" y="846"/>
                  <a:pt x="20607" y="-5"/>
                  <a:pt x="20420" y="0"/>
                </a:cubicBezTo>
                <a:close/>
                <a:moveTo>
                  <a:pt x="725" y="692"/>
                </a:moveTo>
                <a:cubicBezTo>
                  <a:pt x="467" y="692"/>
                  <a:pt x="431" y="796"/>
                  <a:pt x="488" y="1383"/>
                </a:cubicBezTo>
                <a:cubicBezTo>
                  <a:pt x="541" y="1922"/>
                  <a:pt x="538" y="2822"/>
                  <a:pt x="464" y="5395"/>
                </a:cubicBezTo>
                <a:cubicBezTo>
                  <a:pt x="284" y="11683"/>
                  <a:pt x="183" y="14035"/>
                  <a:pt x="65" y="14870"/>
                </a:cubicBezTo>
                <a:cubicBezTo>
                  <a:pt x="-49" y="15682"/>
                  <a:pt x="-42" y="15713"/>
                  <a:pt x="318" y="15723"/>
                </a:cubicBezTo>
                <a:cubicBezTo>
                  <a:pt x="665" y="15734"/>
                  <a:pt x="682" y="15695"/>
                  <a:pt x="566" y="15009"/>
                </a:cubicBezTo>
                <a:cubicBezTo>
                  <a:pt x="450" y="14319"/>
                  <a:pt x="448" y="14131"/>
                  <a:pt x="520" y="12196"/>
                </a:cubicBezTo>
                <a:cubicBezTo>
                  <a:pt x="562" y="11065"/>
                  <a:pt x="654" y="8286"/>
                  <a:pt x="725" y="6017"/>
                </a:cubicBezTo>
                <a:cubicBezTo>
                  <a:pt x="796" y="3749"/>
                  <a:pt x="895" y="1625"/>
                  <a:pt x="943" y="1291"/>
                </a:cubicBezTo>
                <a:cubicBezTo>
                  <a:pt x="1017" y="788"/>
                  <a:pt x="978" y="692"/>
                  <a:pt x="725" y="692"/>
                </a:cubicBezTo>
                <a:close/>
                <a:moveTo>
                  <a:pt x="5605" y="692"/>
                </a:moveTo>
                <a:cubicBezTo>
                  <a:pt x="5344" y="686"/>
                  <a:pt x="5311" y="795"/>
                  <a:pt x="5368" y="1383"/>
                </a:cubicBezTo>
                <a:cubicBezTo>
                  <a:pt x="5421" y="1922"/>
                  <a:pt x="5415" y="2822"/>
                  <a:pt x="5341" y="5395"/>
                </a:cubicBezTo>
                <a:cubicBezTo>
                  <a:pt x="5161" y="11683"/>
                  <a:pt x="5059" y="14035"/>
                  <a:pt x="4942" y="14870"/>
                </a:cubicBezTo>
                <a:cubicBezTo>
                  <a:pt x="4827" y="15682"/>
                  <a:pt x="4835" y="15713"/>
                  <a:pt x="5195" y="15723"/>
                </a:cubicBezTo>
                <a:cubicBezTo>
                  <a:pt x="5538" y="15733"/>
                  <a:pt x="5558" y="15670"/>
                  <a:pt x="5446" y="15009"/>
                </a:cubicBezTo>
                <a:lnTo>
                  <a:pt x="5327" y="14294"/>
                </a:lnTo>
                <a:lnTo>
                  <a:pt x="5537" y="7954"/>
                </a:lnTo>
                <a:cubicBezTo>
                  <a:pt x="5652" y="4463"/>
                  <a:pt x="5785" y="1401"/>
                  <a:pt x="5831" y="1153"/>
                </a:cubicBezTo>
                <a:cubicBezTo>
                  <a:pt x="5890" y="842"/>
                  <a:pt x="5818" y="697"/>
                  <a:pt x="5605" y="692"/>
                </a:cubicBezTo>
                <a:close/>
                <a:moveTo>
                  <a:pt x="20433" y="692"/>
                </a:moveTo>
                <a:cubicBezTo>
                  <a:pt x="20683" y="692"/>
                  <a:pt x="20870" y="6356"/>
                  <a:pt x="20762" y="10697"/>
                </a:cubicBezTo>
                <a:cubicBezTo>
                  <a:pt x="20725" y="12204"/>
                  <a:pt x="20651" y="13846"/>
                  <a:pt x="20598" y="14340"/>
                </a:cubicBezTo>
                <a:cubicBezTo>
                  <a:pt x="20474" y="15493"/>
                  <a:pt x="20390" y="15474"/>
                  <a:pt x="20261" y="14271"/>
                </a:cubicBezTo>
                <a:cubicBezTo>
                  <a:pt x="19953" y="11389"/>
                  <a:pt x="20089" y="692"/>
                  <a:pt x="20433" y="692"/>
                </a:cubicBezTo>
                <a:close/>
                <a:moveTo>
                  <a:pt x="10415" y="715"/>
                </a:moveTo>
                <a:cubicBezTo>
                  <a:pt x="10190" y="726"/>
                  <a:pt x="10129" y="839"/>
                  <a:pt x="10197" y="1176"/>
                </a:cubicBezTo>
                <a:cubicBezTo>
                  <a:pt x="10283" y="1604"/>
                  <a:pt x="10282" y="1920"/>
                  <a:pt x="10180" y="5164"/>
                </a:cubicBezTo>
                <a:cubicBezTo>
                  <a:pt x="10119" y="7103"/>
                  <a:pt x="10032" y="9898"/>
                  <a:pt x="9987" y="11366"/>
                </a:cubicBezTo>
                <a:cubicBezTo>
                  <a:pt x="9941" y="12834"/>
                  <a:pt x="9849" y="14426"/>
                  <a:pt x="9782" y="14893"/>
                </a:cubicBezTo>
                <a:cubicBezTo>
                  <a:pt x="9664" y="15721"/>
                  <a:pt x="9669" y="15746"/>
                  <a:pt x="10022" y="15746"/>
                </a:cubicBezTo>
                <a:cubicBezTo>
                  <a:pt x="10347" y="15746"/>
                  <a:pt x="10371" y="15668"/>
                  <a:pt x="10272" y="15055"/>
                </a:cubicBezTo>
                <a:cubicBezTo>
                  <a:pt x="10172" y="14436"/>
                  <a:pt x="10168" y="14176"/>
                  <a:pt x="10232" y="12265"/>
                </a:cubicBezTo>
                <a:cubicBezTo>
                  <a:pt x="10271" y="11106"/>
                  <a:pt x="10359" y="8406"/>
                  <a:pt x="10426" y="6271"/>
                </a:cubicBezTo>
                <a:cubicBezTo>
                  <a:pt x="10493" y="4136"/>
                  <a:pt x="10587" y="2012"/>
                  <a:pt x="10636" y="1545"/>
                </a:cubicBezTo>
                <a:cubicBezTo>
                  <a:pt x="10719" y="748"/>
                  <a:pt x="10706" y="701"/>
                  <a:pt x="10415" y="715"/>
                </a:cubicBezTo>
                <a:close/>
                <a:moveTo>
                  <a:pt x="15292" y="715"/>
                </a:moveTo>
                <a:cubicBezTo>
                  <a:pt x="15060" y="726"/>
                  <a:pt x="15004" y="841"/>
                  <a:pt x="15077" y="1199"/>
                </a:cubicBezTo>
                <a:cubicBezTo>
                  <a:pt x="15165" y="1632"/>
                  <a:pt x="15167" y="1887"/>
                  <a:pt x="15096" y="3965"/>
                </a:cubicBezTo>
                <a:cubicBezTo>
                  <a:pt x="15052" y="5228"/>
                  <a:pt x="14964" y="8009"/>
                  <a:pt x="14899" y="10144"/>
                </a:cubicBezTo>
                <a:cubicBezTo>
                  <a:pt x="14824" y="12616"/>
                  <a:pt x="14737" y="14353"/>
                  <a:pt x="14659" y="14893"/>
                </a:cubicBezTo>
                <a:cubicBezTo>
                  <a:pt x="14541" y="15721"/>
                  <a:pt x="14547" y="15746"/>
                  <a:pt x="14899" y="15746"/>
                </a:cubicBezTo>
                <a:cubicBezTo>
                  <a:pt x="15224" y="15746"/>
                  <a:pt x="15251" y="15668"/>
                  <a:pt x="15152" y="15055"/>
                </a:cubicBezTo>
                <a:cubicBezTo>
                  <a:pt x="15052" y="14436"/>
                  <a:pt x="15048" y="14176"/>
                  <a:pt x="15112" y="12265"/>
                </a:cubicBezTo>
                <a:cubicBezTo>
                  <a:pt x="15150" y="11106"/>
                  <a:pt x="15236" y="8406"/>
                  <a:pt x="15303" y="6271"/>
                </a:cubicBezTo>
                <a:cubicBezTo>
                  <a:pt x="15370" y="4136"/>
                  <a:pt x="15464" y="2012"/>
                  <a:pt x="15513" y="1545"/>
                </a:cubicBezTo>
                <a:cubicBezTo>
                  <a:pt x="15596" y="748"/>
                  <a:pt x="15583" y="701"/>
                  <a:pt x="15292" y="715"/>
                </a:cubicBezTo>
                <a:close/>
                <a:moveTo>
                  <a:pt x="3305" y="3112"/>
                </a:moveTo>
                <a:cubicBezTo>
                  <a:pt x="3213" y="3112"/>
                  <a:pt x="3192" y="3536"/>
                  <a:pt x="3178" y="5902"/>
                </a:cubicBezTo>
                <a:lnTo>
                  <a:pt x="3162" y="8692"/>
                </a:lnTo>
                <a:lnTo>
                  <a:pt x="2831" y="8830"/>
                </a:lnTo>
                <a:cubicBezTo>
                  <a:pt x="2595" y="8935"/>
                  <a:pt x="2500" y="9172"/>
                  <a:pt x="2500" y="9660"/>
                </a:cubicBezTo>
                <a:cubicBezTo>
                  <a:pt x="2500" y="10155"/>
                  <a:pt x="2597" y="10385"/>
                  <a:pt x="2855" y="10490"/>
                </a:cubicBezTo>
                <a:lnTo>
                  <a:pt x="3211" y="10628"/>
                </a:lnTo>
                <a:lnTo>
                  <a:pt x="3197" y="13671"/>
                </a:lnTo>
                <a:cubicBezTo>
                  <a:pt x="3183" y="16433"/>
                  <a:pt x="3191" y="16715"/>
                  <a:pt x="3297" y="16715"/>
                </a:cubicBezTo>
                <a:cubicBezTo>
                  <a:pt x="3399" y="16715"/>
                  <a:pt x="3416" y="16345"/>
                  <a:pt x="3431" y="13671"/>
                </a:cubicBezTo>
                <a:lnTo>
                  <a:pt x="3448" y="10628"/>
                </a:lnTo>
                <a:lnTo>
                  <a:pt x="3776" y="10490"/>
                </a:lnTo>
                <a:cubicBezTo>
                  <a:pt x="4012" y="10386"/>
                  <a:pt x="4107" y="10147"/>
                  <a:pt x="4107" y="9660"/>
                </a:cubicBezTo>
                <a:cubicBezTo>
                  <a:pt x="4107" y="9173"/>
                  <a:pt x="4012" y="8934"/>
                  <a:pt x="3776" y="8830"/>
                </a:cubicBezTo>
                <a:lnTo>
                  <a:pt x="3448" y="8692"/>
                </a:lnTo>
                <a:lnTo>
                  <a:pt x="3431" y="5902"/>
                </a:lnTo>
                <a:cubicBezTo>
                  <a:pt x="3416" y="3536"/>
                  <a:pt x="3398" y="3112"/>
                  <a:pt x="3305" y="3112"/>
                </a:cubicBezTo>
                <a:close/>
                <a:moveTo>
                  <a:pt x="8182" y="3112"/>
                </a:moveTo>
                <a:cubicBezTo>
                  <a:pt x="8090" y="3112"/>
                  <a:pt x="8070" y="3536"/>
                  <a:pt x="8056" y="5902"/>
                </a:cubicBezTo>
                <a:lnTo>
                  <a:pt x="8039" y="8692"/>
                </a:lnTo>
                <a:lnTo>
                  <a:pt x="7708" y="8830"/>
                </a:lnTo>
                <a:cubicBezTo>
                  <a:pt x="7472" y="8935"/>
                  <a:pt x="7377" y="9172"/>
                  <a:pt x="7377" y="9660"/>
                </a:cubicBezTo>
                <a:cubicBezTo>
                  <a:pt x="7377" y="10155"/>
                  <a:pt x="7473" y="10385"/>
                  <a:pt x="7732" y="10490"/>
                </a:cubicBezTo>
                <a:lnTo>
                  <a:pt x="8088" y="10628"/>
                </a:lnTo>
                <a:lnTo>
                  <a:pt x="8074" y="13671"/>
                </a:lnTo>
                <a:cubicBezTo>
                  <a:pt x="8060" y="16433"/>
                  <a:pt x="8069" y="16715"/>
                  <a:pt x="8174" y="16715"/>
                </a:cubicBezTo>
                <a:cubicBezTo>
                  <a:pt x="8277" y="16715"/>
                  <a:pt x="8294" y="16345"/>
                  <a:pt x="8309" y="13671"/>
                </a:cubicBezTo>
                <a:lnTo>
                  <a:pt x="8325" y="10628"/>
                </a:lnTo>
                <a:lnTo>
                  <a:pt x="8656" y="10490"/>
                </a:lnTo>
                <a:cubicBezTo>
                  <a:pt x="8893" y="10386"/>
                  <a:pt x="8985" y="10147"/>
                  <a:pt x="8985" y="9660"/>
                </a:cubicBezTo>
                <a:cubicBezTo>
                  <a:pt x="8985" y="9173"/>
                  <a:pt x="8893" y="8934"/>
                  <a:pt x="8656" y="8830"/>
                </a:cubicBezTo>
                <a:lnTo>
                  <a:pt x="8325" y="8692"/>
                </a:lnTo>
                <a:lnTo>
                  <a:pt x="8309" y="5902"/>
                </a:lnTo>
                <a:cubicBezTo>
                  <a:pt x="8294" y="3536"/>
                  <a:pt x="8275" y="3112"/>
                  <a:pt x="8182" y="3112"/>
                </a:cubicBezTo>
                <a:close/>
                <a:moveTo>
                  <a:pt x="13059" y="3112"/>
                </a:moveTo>
                <a:cubicBezTo>
                  <a:pt x="12966" y="3112"/>
                  <a:pt x="12948" y="3536"/>
                  <a:pt x="12933" y="5902"/>
                </a:cubicBezTo>
                <a:lnTo>
                  <a:pt x="12914" y="8692"/>
                </a:lnTo>
                <a:lnTo>
                  <a:pt x="12585" y="8830"/>
                </a:lnTo>
                <a:cubicBezTo>
                  <a:pt x="12348" y="8935"/>
                  <a:pt x="12257" y="9172"/>
                  <a:pt x="12257" y="9660"/>
                </a:cubicBezTo>
                <a:cubicBezTo>
                  <a:pt x="12257" y="10155"/>
                  <a:pt x="12352" y="10385"/>
                  <a:pt x="12610" y="10490"/>
                </a:cubicBezTo>
                <a:lnTo>
                  <a:pt x="12965" y="10628"/>
                </a:lnTo>
                <a:lnTo>
                  <a:pt x="12949" y="13671"/>
                </a:lnTo>
                <a:cubicBezTo>
                  <a:pt x="12936" y="16433"/>
                  <a:pt x="12945" y="16715"/>
                  <a:pt x="13051" y="16715"/>
                </a:cubicBezTo>
                <a:cubicBezTo>
                  <a:pt x="13153" y="16715"/>
                  <a:pt x="13171" y="16345"/>
                  <a:pt x="13186" y="13671"/>
                </a:cubicBezTo>
                <a:lnTo>
                  <a:pt x="13202" y="10628"/>
                </a:lnTo>
                <a:lnTo>
                  <a:pt x="13533" y="10490"/>
                </a:lnTo>
                <a:cubicBezTo>
                  <a:pt x="13769" y="10386"/>
                  <a:pt x="13862" y="10147"/>
                  <a:pt x="13862" y="9660"/>
                </a:cubicBezTo>
                <a:cubicBezTo>
                  <a:pt x="13862" y="9173"/>
                  <a:pt x="13769" y="8934"/>
                  <a:pt x="13533" y="8830"/>
                </a:cubicBezTo>
                <a:lnTo>
                  <a:pt x="13202" y="8692"/>
                </a:lnTo>
                <a:lnTo>
                  <a:pt x="13186" y="5902"/>
                </a:lnTo>
                <a:cubicBezTo>
                  <a:pt x="13172" y="3536"/>
                  <a:pt x="13151" y="3112"/>
                  <a:pt x="13059" y="3112"/>
                </a:cubicBezTo>
                <a:close/>
                <a:moveTo>
                  <a:pt x="18050" y="6501"/>
                </a:moveTo>
                <a:cubicBezTo>
                  <a:pt x="17285" y="6501"/>
                  <a:pt x="17247" y="6546"/>
                  <a:pt x="17247" y="7470"/>
                </a:cubicBezTo>
                <a:cubicBezTo>
                  <a:pt x="17247" y="8394"/>
                  <a:pt x="17285" y="8461"/>
                  <a:pt x="18050" y="8461"/>
                </a:cubicBezTo>
                <a:cubicBezTo>
                  <a:pt x="18815" y="8461"/>
                  <a:pt x="18855" y="8394"/>
                  <a:pt x="18855" y="7470"/>
                </a:cubicBezTo>
                <a:cubicBezTo>
                  <a:pt x="18855" y="6546"/>
                  <a:pt x="18815" y="6501"/>
                  <a:pt x="18050" y="6501"/>
                </a:cubicBezTo>
                <a:close/>
                <a:moveTo>
                  <a:pt x="1363" y="9914"/>
                </a:moveTo>
                <a:cubicBezTo>
                  <a:pt x="1337" y="9914"/>
                  <a:pt x="1270" y="10200"/>
                  <a:pt x="1212" y="10559"/>
                </a:cubicBezTo>
                <a:cubicBezTo>
                  <a:pt x="1138" y="11012"/>
                  <a:pt x="1127" y="11310"/>
                  <a:pt x="1172" y="11550"/>
                </a:cubicBezTo>
                <a:cubicBezTo>
                  <a:pt x="1214" y="11766"/>
                  <a:pt x="1239" y="13445"/>
                  <a:pt x="1239" y="16023"/>
                </a:cubicBezTo>
                <a:cubicBezTo>
                  <a:pt x="1239" y="19833"/>
                  <a:pt x="1230" y="20158"/>
                  <a:pt x="1110" y="20565"/>
                </a:cubicBezTo>
                <a:cubicBezTo>
                  <a:pt x="1010" y="20907"/>
                  <a:pt x="1050" y="21013"/>
                  <a:pt x="1296" y="21026"/>
                </a:cubicBezTo>
                <a:cubicBezTo>
                  <a:pt x="1537" y="21038"/>
                  <a:pt x="1587" y="20920"/>
                  <a:pt x="1511" y="20542"/>
                </a:cubicBezTo>
                <a:cubicBezTo>
                  <a:pt x="1425" y="20121"/>
                  <a:pt x="1409" y="19303"/>
                  <a:pt x="1409" y="14986"/>
                </a:cubicBezTo>
                <a:cubicBezTo>
                  <a:pt x="1409" y="12196"/>
                  <a:pt x="1388" y="9914"/>
                  <a:pt x="1363" y="9914"/>
                </a:cubicBezTo>
                <a:close/>
                <a:moveTo>
                  <a:pt x="16054" y="9914"/>
                </a:moveTo>
                <a:cubicBezTo>
                  <a:pt x="16002" y="9914"/>
                  <a:pt x="15413" y="17071"/>
                  <a:pt x="15413" y="17706"/>
                </a:cubicBezTo>
                <a:cubicBezTo>
                  <a:pt x="15413" y="17931"/>
                  <a:pt x="15536" y="18178"/>
                  <a:pt x="15685" y="18259"/>
                </a:cubicBezTo>
                <a:cubicBezTo>
                  <a:pt x="15935" y="18395"/>
                  <a:pt x="15956" y="18513"/>
                  <a:pt x="15973" y="19735"/>
                </a:cubicBezTo>
                <a:cubicBezTo>
                  <a:pt x="15996" y="21428"/>
                  <a:pt x="16100" y="21483"/>
                  <a:pt x="16100" y="19804"/>
                </a:cubicBezTo>
                <a:cubicBezTo>
                  <a:pt x="16100" y="18954"/>
                  <a:pt x="16138" y="18476"/>
                  <a:pt x="16216" y="18305"/>
                </a:cubicBezTo>
                <a:cubicBezTo>
                  <a:pt x="16279" y="18165"/>
                  <a:pt x="16329" y="17888"/>
                  <a:pt x="16329" y="17683"/>
                </a:cubicBezTo>
                <a:cubicBezTo>
                  <a:pt x="16329" y="17478"/>
                  <a:pt x="16279" y="17199"/>
                  <a:pt x="16216" y="17060"/>
                </a:cubicBezTo>
                <a:cubicBezTo>
                  <a:pt x="16115" y="16836"/>
                  <a:pt x="16100" y="16383"/>
                  <a:pt x="16100" y="13349"/>
                </a:cubicBezTo>
                <a:cubicBezTo>
                  <a:pt x="16100" y="11456"/>
                  <a:pt x="16080" y="9914"/>
                  <a:pt x="16054" y="9914"/>
                </a:cubicBezTo>
                <a:close/>
                <a:moveTo>
                  <a:pt x="11010" y="9937"/>
                </a:moveTo>
                <a:cubicBezTo>
                  <a:pt x="10922" y="9975"/>
                  <a:pt x="10834" y="10300"/>
                  <a:pt x="10765" y="10882"/>
                </a:cubicBezTo>
                <a:cubicBezTo>
                  <a:pt x="10596" y="12311"/>
                  <a:pt x="10624" y="13187"/>
                  <a:pt x="10795" y="11827"/>
                </a:cubicBezTo>
                <a:cubicBezTo>
                  <a:pt x="10910" y="10914"/>
                  <a:pt x="10963" y="10773"/>
                  <a:pt x="11040" y="11182"/>
                </a:cubicBezTo>
                <a:cubicBezTo>
                  <a:pt x="11193" y="11996"/>
                  <a:pt x="11190" y="13565"/>
                  <a:pt x="11032" y="14617"/>
                </a:cubicBezTo>
                <a:lnTo>
                  <a:pt x="10889" y="15562"/>
                </a:lnTo>
                <a:lnTo>
                  <a:pt x="11056" y="16092"/>
                </a:lnTo>
                <a:cubicBezTo>
                  <a:pt x="11188" y="16514"/>
                  <a:pt x="11223" y="16910"/>
                  <a:pt x="11223" y="18052"/>
                </a:cubicBezTo>
                <a:cubicBezTo>
                  <a:pt x="11223" y="20073"/>
                  <a:pt x="11089" y="20926"/>
                  <a:pt x="10875" y="20242"/>
                </a:cubicBezTo>
                <a:cubicBezTo>
                  <a:pt x="10707" y="19707"/>
                  <a:pt x="10609" y="20120"/>
                  <a:pt x="10679" y="21072"/>
                </a:cubicBezTo>
                <a:cubicBezTo>
                  <a:pt x="10699" y="21344"/>
                  <a:pt x="10744" y="21482"/>
                  <a:pt x="10803" y="21510"/>
                </a:cubicBezTo>
                <a:cubicBezTo>
                  <a:pt x="10978" y="21595"/>
                  <a:pt x="11269" y="20699"/>
                  <a:pt x="11339" y="19596"/>
                </a:cubicBezTo>
                <a:cubicBezTo>
                  <a:pt x="11422" y="18287"/>
                  <a:pt x="11407" y="15929"/>
                  <a:pt x="11312" y="15262"/>
                </a:cubicBezTo>
                <a:cubicBezTo>
                  <a:pt x="11250" y="14830"/>
                  <a:pt x="11242" y="14384"/>
                  <a:pt x="11282" y="13487"/>
                </a:cubicBezTo>
                <a:cubicBezTo>
                  <a:pt x="11355" y="11864"/>
                  <a:pt x="11352" y="11563"/>
                  <a:pt x="11247" y="10674"/>
                </a:cubicBezTo>
                <a:cubicBezTo>
                  <a:pt x="11185" y="10149"/>
                  <a:pt x="11098" y="9899"/>
                  <a:pt x="11010" y="9937"/>
                </a:cubicBezTo>
                <a:close/>
                <a:moveTo>
                  <a:pt x="6092" y="10075"/>
                </a:moveTo>
                <a:cubicBezTo>
                  <a:pt x="5941" y="10243"/>
                  <a:pt x="5803" y="11046"/>
                  <a:pt x="5783" y="12357"/>
                </a:cubicBezTo>
                <a:lnTo>
                  <a:pt x="5764" y="13556"/>
                </a:lnTo>
                <a:lnTo>
                  <a:pt x="5858" y="12450"/>
                </a:lnTo>
                <a:cubicBezTo>
                  <a:pt x="6049" y="10219"/>
                  <a:pt x="6401" y="11787"/>
                  <a:pt x="6321" y="14501"/>
                </a:cubicBezTo>
                <a:cubicBezTo>
                  <a:pt x="6302" y="15111"/>
                  <a:pt x="6172" y="16713"/>
                  <a:pt x="6030" y="18052"/>
                </a:cubicBezTo>
                <a:cubicBezTo>
                  <a:pt x="5887" y="19391"/>
                  <a:pt x="5772" y="20611"/>
                  <a:pt x="5772" y="20772"/>
                </a:cubicBezTo>
                <a:cubicBezTo>
                  <a:pt x="5772" y="20933"/>
                  <a:pt x="5938" y="21072"/>
                  <a:pt x="6143" y="21072"/>
                </a:cubicBezTo>
                <a:cubicBezTo>
                  <a:pt x="6348" y="21072"/>
                  <a:pt x="6518" y="20975"/>
                  <a:pt x="6518" y="20864"/>
                </a:cubicBezTo>
                <a:cubicBezTo>
                  <a:pt x="6518" y="20752"/>
                  <a:pt x="6535" y="20280"/>
                  <a:pt x="6556" y="19827"/>
                </a:cubicBezTo>
                <a:cubicBezTo>
                  <a:pt x="6588" y="19122"/>
                  <a:pt x="6575" y="19087"/>
                  <a:pt x="6472" y="19550"/>
                </a:cubicBezTo>
                <a:cubicBezTo>
                  <a:pt x="6341" y="20147"/>
                  <a:pt x="6097" y="20278"/>
                  <a:pt x="6038" y="19781"/>
                </a:cubicBezTo>
                <a:cubicBezTo>
                  <a:pt x="6017" y="19607"/>
                  <a:pt x="6105" y="18528"/>
                  <a:pt x="6230" y="17383"/>
                </a:cubicBezTo>
                <a:cubicBezTo>
                  <a:pt x="6488" y="15015"/>
                  <a:pt x="6559" y="13255"/>
                  <a:pt x="6469" y="11573"/>
                </a:cubicBezTo>
                <a:cubicBezTo>
                  <a:pt x="6403" y="10357"/>
                  <a:pt x="6242" y="9907"/>
                  <a:pt x="6092" y="10075"/>
                </a:cubicBezTo>
                <a:close/>
                <a:moveTo>
                  <a:pt x="18050" y="11366"/>
                </a:moveTo>
                <a:cubicBezTo>
                  <a:pt x="17374" y="11366"/>
                  <a:pt x="17247" y="11468"/>
                  <a:pt x="17247" y="12081"/>
                </a:cubicBezTo>
                <a:cubicBezTo>
                  <a:pt x="17247" y="12693"/>
                  <a:pt x="17374" y="12818"/>
                  <a:pt x="18050" y="12818"/>
                </a:cubicBezTo>
                <a:cubicBezTo>
                  <a:pt x="18726" y="12818"/>
                  <a:pt x="18855" y="12693"/>
                  <a:pt x="18855" y="12081"/>
                </a:cubicBezTo>
                <a:cubicBezTo>
                  <a:pt x="18855" y="11468"/>
                  <a:pt x="18726" y="11366"/>
                  <a:pt x="18050" y="11366"/>
                </a:cubicBezTo>
                <a:close/>
                <a:moveTo>
                  <a:pt x="21438" y="13787"/>
                </a:moveTo>
                <a:cubicBezTo>
                  <a:pt x="21361" y="13787"/>
                  <a:pt x="21322" y="14108"/>
                  <a:pt x="21322" y="14755"/>
                </a:cubicBezTo>
                <a:cubicBezTo>
                  <a:pt x="21322" y="15402"/>
                  <a:pt x="21361" y="15746"/>
                  <a:pt x="21438" y="15746"/>
                </a:cubicBezTo>
                <a:cubicBezTo>
                  <a:pt x="21514" y="15746"/>
                  <a:pt x="21551" y="15402"/>
                  <a:pt x="21551" y="14755"/>
                </a:cubicBezTo>
                <a:cubicBezTo>
                  <a:pt x="21551" y="14108"/>
                  <a:pt x="21514" y="13787"/>
                  <a:pt x="21438" y="13787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nmQSTW1ojODo9kwhAAiXmFGV5Pk5jNju5YM6EpJjeqdCprLQ9669CylkuFdb6xF1JtH8egOvaIHD8Q-_hZXjXRcV1GffaAxr8qpZONIi0Mv9NSB2FzYPdyLy7SLZ_3v_i2rtrvm28ruWqrrDLvIHv7ST=s2048.png" id="521" name="Google Shape;521;p21"/>
          <p:cNvPicPr preferRelativeResize="0"/>
          <p:nvPr/>
        </p:nvPicPr>
        <p:blipFill rotWithShape="1">
          <a:blip r:embed="rId6">
            <a:alphaModFix/>
          </a:blip>
          <a:srcRect b="4945" l="8612" r="2075" t="1411"/>
          <a:stretch/>
        </p:blipFill>
        <p:spPr>
          <a:xfrm>
            <a:off x="1341152" y="4241852"/>
            <a:ext cx="1524276" cy="1089936"/>
          </a:xfrm>
          <a:custGeom>
            <a:rect b="b" l="l" r="r" t="t"/>
            <a:pathLst>
              <a:path extrusionOk="0" h="21393" w="21420">
                <a:moveTo>
                  <a:pt x="4373" y="1"/>
                </a:moveTo>
                <a:cubicBezTo>
                  <a:pt x="4249" y="-7"/>
                  <a:pt x="4124" y="47"/>
                  <a:pt x="4071" y="165"/>
                </a:cubicBezTo>
                <a:cubicBezTo>
                  <a:pt x="4020" y="281"/>
                  <a:pt x="3953" y="278"/>
                  <a:pt x="3848" y="157"/>
                </a:cubicBezTo>
                <a:cubicBezTo>
                  <a:pt x="3648" y="-74"/>
                  <a:pt x="3055" y="126"/>
                  <a:pt x="3201" y="375"/>
                </a:cubicBezTo>
                <a:cubicBezTo>
                  <a:pt x="3268" y="490"/>
                  <a:pt x="3230" y="893"/>
                  <a:pt x="3101" y="1473"/>
                </a:cubicBezTo>
                <a:cubicBezTo>
                  <a:pt x="2907" y="2342"/>
                  <a:pt x="2907" y="2393"/>
                  <a:pt x="3095" y="2393"/>
                </a:cubicBezTo>
                <a:cubicBezTo>
                  <a:pt x="3226" y="2393"/>
                  <a:pt x="3338" y="2186"/>
                  <a:pt x="3424" y="1785"/>
                </a:cubicBezTo>
                <a:cubicBezTo>
                  <a:pt x="3568" y="1120"/>
                  <a:pt x="4060" y="354"/>
                  <a:pt x="4177" y="617"/>
                </a:cubicBezTo>
                <a:cubicBezTo>
                  <a:pt x="4217" y="706"/>
                  <a:pt x="4201" y="1087"/>
                  <a:pt x="4138" y="1466"/>
                </a:cubicBezTo>
                <a:cubicBezTo>
                  <a:pt x="4075" y="1845"/>
                  <a:pt x="4023" y="2244"/>
                  <a:pt x="4021" y="2354"/>
                </a:cubicBezTo>
                <a:cubicBezTo>
                  <a:pt x="4018" y="2608"/>
                  <a:pt x="4387" y="2614"/>
                  <a:pt x="4568" y="2362"/>
                </a:cubicBezTo>
                <a:cubicBezTo>
                  <a:pt x="4730" y="2136"/>
                  <a:pt x="4750" y="1855"/>
                  <a:pt x="4596" y="1988"/>
                </a:cubicBezTo>
                <a:cubicBezTo>
                  <a:pt x="4388" y="2166"/>
                  <a:pt x="4362" y="1781"/>
                  <a:pt x="4534" y="1100"/>
                </a:cubicBezTo>
                <a:cubicBezTo>
                  <a:pt x="4630" y="721"/>
                  <a:pt x="4683" y="318"/>
                  <a:pt x="4651" y="204"/>
                </a:cubicBezTo>
                <a:cubicBezTo>
                  <a:pt x="4617" y="80"/>
                  <a:pt x="4498" y="10"/>
                  <a:pt x="4373" y="1"/>
                </a:cubicBezTo>
                <a:close/>
                <a:moveTo>
                  <a:pt x="351" y="3834"/>
                </a:moveTo>
                <a:lnTo>
                  <a:pt x="1835" y="6646"/>
                </a:lnTo>
                <a:lnTo>
                  <a:pt x="3313" y="9458"/>
                </a:lnTo>
                <a:lnTo>
                  <a:pt x="1774" y="12301"/>
                </a:lnTo>
                <a:cubicBezTo>
                  <a:pt x="925" y="13862"/>
                  <a:pt x="229" y="15184"/>
                  <a:pt x="229" y="15238"/>
                </a:cubicBezTo>
                <a:cubicBezTo>
                  <a:pt x="229" y="15382"/>
                  <a:pt x="6060" y="15351"/>
                  <a:pt x="6124" y="15207"/>
                </a:cubicBezTo>
                <a:cubicBezTo>
                  <a:pt x="6154" y="15140"/>
                  <a:pt x="6234" y="14549"/>
                  <a:pt x="6302" y="13891"/>
                </a:cubicBezTo>
                <a:cubicBezTo>
                  <a:pt x="6370" y="13234"/>
                  <a:pt x="6456" y="12526"/>
                  <a:pt x="6497" y="12317"/>
                </a:cubicBezTo>
                <a:cubicBezTo>
                  <a:pt x="6622" y="11691"/>
                  <a:pt x="6345" y="11981"/>
                  <a:pt x="6057" y="12777"/>
                </a:cubicBezTo>
                <a:cubicBezTo>
                  <a:pt x="5914" y="13172"/>
                  <a:pt x="5668" y="13587"/>
                  <a:pt x="5510" y="13696"/>
                </a:cubicBezTo>
                <a:cubicBezTo>
                  <a:pt x="5188" y="13918"/>
                  <a:pt x="2002" y="13987"/>
                  <a:pt x="1907" y="13774"/>
                </a:cubicBezTo>
                <a:cubicBezTo>
                  <a:pt x="1876" y="13704"/>
                  <a:pt x="2419" y="12590"/>
                  <a:pt x="3112" y="11304"/>
                </a:cubicBezTo>
                <a:lnTo>
                  <a:pt x="4373" y="8967"/>
                </a:lnTo>
                <a:lnTo>
                  <a:pt x="3279" y="6856"/>
                </a:lnTo>
                <a:cubicBezTo>
                  <a:pt x="2677" y="5696"/>
                  <a:pt x="2213" y="4682"/>
                  <a:pt x="2248" y="4605"/>
                </a:cubicBezTo>
                <a:cubicBezTo>
                  <a:pt x="2282" y="4528"/>
                  <a:pt x="2867" y="4473"/>
                  <a:pt x="3553" y="4473"/>
                </a:cubicBezTo>
                <a:cubicBezTo>
                  <a:pt x="4725" y="4473"/>
                  <a:pt x="4823" y="4491"/>
                  <a:pt x="5153" y="4878"/>
                </a:cubicBezTo>
                <a:cubicBezTo>
                  <a:pt x="5346" y="5104"/>
                  <a:pt x="5565" y="5576"/>
                  <a:pt x="5639" y="5922"/>
                </a:cubicBezTo>
                <a:cubicBezTo>
                  <a:pt x="5714" y="6267"/>
                  <a:pt x="5820" y="6545"/>
                  <a:pt x="5873" y="6545"/>
                </a:cubicBezTo>
                <a:cubicBezTo>
                  <a:pt x="5926" y="6545"/>
                  <a:pt x="5968" y="5936"/>
                  <a:pt x="5968" y="5189"/>
                </a:cubicBezTo>
                <a:lnTo>
                  <a:pt x="5968" y="3834"/>
                </a:lnTo>
                <a:lnTo>
                  <a:pt x="3162" y="3834"/>
                </a:lnTo>
                <a:lnTo>
                  <a:pt x="351" y="3834"/>
                </a:lnTo>
                <a:close/>
                <a:moveTo>
                  <a:pt x="20095" y="6202"/>
                </a:moveTo>
                <a:cubicBezTo>
                  <a:pt x="19815" y="6192"/>
                  <a:pt x="19539" y="6335"/>
                  <a:pt x="19347" y="6623"/>
                </a:cubicBezTo>
                <a:cubicBezTo>
                  <a:pt x="19034" y="7092"/>
                  <a:pt x="18817" y="8020"/>
                  <a:pt x="18817" y="8889"/>
                </a:cubicBezTo>
                <a:cubicBezTo>
                  <a:pt x="18817" y="9819"/>
                  <a:pt x="19135" y="11131"/>
                  <a:pt x="19425" y="11413"/>
                </a:cubicBezTo>
                <a:cubicBezTo>
                  <a:pt x="19844" y="11822"/>
                  <a:pt x="20508" y="11729"/>
                  <a:pt x="20881" y="11211"/>
                </a:cubicBezTo>
                <a:cubicBezTo>
                  <a:pt x="21600" y="10209"/>
                  <a:pt x="21600" y="7679"/>
                  <a:pt x="20881" y="6677"/>
                </a:cubicBezTo>
                <a:cubicBezTo>
                  <a:pt x="20663" y="6375"/>
                  <a:pt x="20376" y="6212"/>
                  <a:pt x="20095" y="6202"/>
                </a:cubicBezTo>
                <a:close/>
                <a:moveTo>
                  <a:pt x="9386" y="6389"/>
                </a:moveTo>
                <a:cubicBezTo>
                  <a:pt x="8746" y="6389"/>
                  <a:pt x="8701" y="6411"/>
                  <a:pt x="8901" y="6615"/>
                </a:cubicBezTo>
                <a:cubicBezTo>
                  <a:pt x="9119" y="6837"/>
                  <a:pt x="9118" y="6859"/>
                  <a:pt x="8912" y="8009"/>
                </a:cubicBezTo>
                <a:cubicBezTo>
                  <a:pt x="8552" y="10020"/>
                  <a:pt x="8339" y="10929"/>
                  <a:pt x="8165" y="11219"/>
                </a:cubicBezTo>
                <a:cubicBezTo>
                  <a:pt x="8009" y="11478"/>
                  <a:pt x="8035" y="11499"/>
                  <a:pt x="8516" y="11499"/>
                </a:cubicBezTo>
                <a:cubicBezTo>
                  <a:pt x="8997" y="11499"/>
                  <a:pt x="9032" y="11470"/>
                  <a:pt x="8985" y="11125"/>
                </a:cubicBezTo>
                <a:cubicBezTo>
                  <a:pt x="8957" y="10920"/>
                  <a:pt x="9061" y="10151"/>
                  <a:pt x="9219" y="9411"/>
                </a:cubicBezTo>
                <a:cubicBezTo>
                  <a:pt x="9377" y="8672"/>
                  <a:pt x="9544" y="7821"/>
                  <a:pt x="9587" y="7526"/>
                </a:cubicBezTo>
                <a:cubicBezTo>
                  <a:pt x="9630" y="7232"/>
                  <a:pt x="9763" y="6860"/>
                  <a:pt x="9883" y="6693"/>
                </a:cubicBezTo>
                <a:cubicBezTo>
                  <a:pt x="10097" y="6395"/>
                  <a:pt x="10084" y="6389"/>
                  <a:pt x="9386" y="6389"/>
                </a:cubicBezTo>
                <a:close/>
                <a:moveTo>
                  <a:pt x="20083" y="6428"/>
                </a:moveTo>
                <a:cubicBezTo>
                  <a:pt x="20151" y="6423"/>
                  <a:pt x="20225" y="6477"/>
                  <a:pt x="20351" y="6591"/>
                </a:cubicBezTo>
                <a:cubicBezTo>
                  <a:pt x="20994" y="7178"/>
                  <a:pt x="21061" y="10266"/>
                  <a:pt x="20452" y="11219"/>
                </a:cubicBezTo>
                <a:cubicBezTo>
                  <a:pt x="20212" y="11594"/>
                  <a:pt x="20057" y="11575"/>
                  <a:pt x="19749" y="11117"/>
                </a:cubicBezTo>
                <a:cubicBezTo>
                  <a:pt x="19539" y="10807"/>
                  <a:pt x="19479" y="10483"/>
                  <a:pt x="19431" y="9474"/>
                </a:cubicBezTo>
                <a:cubicBezTo>
                  <a:pt x="19362" y="8064"/>
                  <a:pt x="19508" y="7059"/>
                  <a:pt x="19849" y="6630"/>
                </a:cubicBezTo>
                <a:cubicBezTo>
                  <a:pt x="19953" y="6499"/>
                  <a:pt x="20015" y="6433"/>
                  <a:pt x="20083" y="6428"/>
                </a:cubicBezTo>
                <a:close/>
                <a:moveTo>
                  <a:pt x="15148" y="8461"/>
                </a:moveTo>
                <a:cubicBezTo>
                  <a:pt x="13504" y="8461"/>
                  <a:pt x="13430" y="8475"/>
                  <a:pt x="13430" y="8780"/>
                </a:cubicBezTo>
                <a:cubicBezTo>
                  <a:pt x="13430" y="9086"/>
                  <a:pt x="13504" y="9100"/>
                  <a:pt x="15148" y="9100"/>
                </a:cubicBezTo>
                <a:cubicBezTo>
                  <a:pt x="16793" y="9100"/>
                  <a:pt x="16865" y="9086"/>
                  <a:pt x="16865" y="8780"/>
                </a:cubicBezTo>
                <a:cubicBezTo>
                  <a:pt x="16865" y="8475"/>
                  <a:pt x="16793" y="8461"/>
                  <a:pt x="15148" y="8461"/>
                </a:cubicBezTo>
                <a:close/>
                <a:moveTo>
                  <a:pt x="10608" y="9754"/>
                </a:moveTo>
                <a:cubicBezTo>
                  <a:pt x="10543" y="9759"/>
                  <a:pt x="10462" y="9780"/>
                  <a:pt x="10379" y="9809"/>
                </a:cubicBezTo>
                <a:cubicBezTo>
                  <a:pt x="10129" y="9896"/>
                  <a:pt x="10102" y="9959"/>
                  <a:pt x="10217" y="10151"/>
                </a:cubicBezTo>
                <a:cubicBezTo>
                  <a:pt x="10366" y="10402"/>
                  <a:pt x="10347" y="10613"/>
                  <a:pt x="9994" y="12379"/>
                </a:cubicBezTo>
                <a:cubicBezTo>
                  <a:pt x="9872" y="12993"/>
                  <a:pt x="9791" y="13522"/>
                  <a:pt x="9816" y="13556"/>
                </a:cubicBezTo>
                <a:cubicBezTo>
                  <a:pt x="9943" y="13734"/>
                  <a:pt x="10212" y="13378"/>
                  <a:pt x="10212" y="13034"/>
                </a:cubicBezTo>
                <a:cubicBezTo>
                  <a:pt x="10212" y="12459"/>
                  <a:pt x="10422" y="12370"/>
                  <a:pt x="10563" y="12886"/>
                </a:cubicBezTo>
                <a:cubicBezTo>
                  <a:pt x="10630" y="13130"/>
                  <a:pt x="10742" y="13419"/>
                  <a:pt x="10809" y="13532"/>
                </a:cubicBezTo>
                <a:cubicBezTo>
                  <a:pt x="10967" y="13797"/>
                  <a:pt x="11013" y="13788"/>
                  <a:pt x="11266" y="13470"/>
                </a:cubicBezTo>
                <a:cubicBezTo>
                  <a:pt x="11507" y="13165"/>
                  <a:pt x="11559" y="12806"/>
                  <a:pt x="11322" y="13080"/>
                </a:cubicBezTo>
                <a:cubicBezTo>
                  <a:pt x="11151" y="13278"/>
                  <a:pt x="11044" y="13166"/>
                  <a:pt x="10797" y="12504"/>
                </a:cubicBezTo>
                <a:cubicBezTo>
                  <a:pt x="10678" y="12183"/>
                  <a:pt x="10711" y="12098"/>
                  <a:pt x="11143" y="11663"/>
                </a:cubicBezTo>
                <a:lnTo>
                  <a:pt x="11623" y="11180"/>
                </a:lnTo>
                <a:lnTo>
                  <a:pt x="11266" y="11180"/>
                </a:lnTo>
                <a:cubicBezTo>
                  <a:pt x="11035" y="11180"/>
                  <a:pt x="10903" y="11257"/>
                  <a:pt x="10903" y="11398"/>
                </a:cubicBezTo>
                <a:cubicBezTo>
                  <a:pt x="10903" y="11687"/>
                  <a:pt x="10598" y="12041"/>
                  <a:pt x="10513" y="11850"/>
                </a:cubicBezTo>
                <a:cubicBezTo>
                  <a:pt x="10477" y="11769"/>
                  <a:pt x="10524" y="11282"/>
                  <a:pt x="10619" y="10775"/>
                </a:cubicBezTo>
                <a:cubicBezTo>
                  <a:pt x="10714" y="10267"/>
                  <a:pt x="10766" y="9819"/>
                  <a:pt x="10736" y="9777"/>
                </a:cubicBezTo>
                <a:cubicBezTo>
                  <a:pt x="10721" y="9756"/>
                  <a:pt x="10672" y="9749"/>
                  <a:pt x="10608" y="9754"/>
                </a:cubicBezTo>
                <a:close/>
                <a:moveTo>
                  <a:pt x="15148" y="10058"/>
                </a:moveTo>
                <a:cubicBezTo>
                  <a:pt x="13695" y="10058"/>
                  <a:pt x="13430" y="10097"/>
                  <a:pt x="13430" y="10299"/>
                </a:cubicBezTo>
                <a:cubicBezTo>
                  <a:pt x="13430" y="10502"/>
                  <a:pt x="13695" y="10541"/>
                  <a:pt x="15148" y="10541"/>
                </a:cubicBezTo>
                <a:cubicBezTo>
                  <a:pt x="16602" y="10541"/>
                  <a:pt x="16865" y="10502"/>
                  <a:pt x="16865" y="10299"/>
                </a:cubicBezTo>
                <a:cubicBezTo>
                  <a:pt x="16865" y="10097"/>
                  <a:pt x="16602" y="10058"/>
                  <a:pt x="15148" y="10058"/>
                </a:cubicBezTo>
                <a:close/>
                <a:moveTo>
                  <a:pt x="5912" y="17412"/>
                </a:moveTo>
                <a:cubicBezTo>
                  <a:pt x="5882" y="17412"/>
                  <a:pt x="5689" y="17558"/>
                  <a:pt x="5482" y="17739"/>
                </a:cubicBezTo>
                <a:cubicBezTo>
                  <a:pt x="5225" y="17964"/>
                  <a:pt x="5180" y="18052"/>
                  <a:pt x="5337" y="18019"/>
                </a:cubicBezTo>
                <a:cubicBezTo>
                  <a:pt x="5549" y="17974"/>
                  <a:pt x="5568" y="18073"/>
                  <a:pt x="5599" y="19328"/>
                </a:cubicBezTo>
                <a:cubicBezTo>
                  <a:pt x="5630" y="20557"/>
                  <a:pt x="5612" y="20711"/>
                  <a:pt x="5388" y="20964"/>
                </a:cubicBezTo>
                <a:cubicBezTo>
                  <a:pt x="5146" y="21238"/>
                  <a:pt x="5147" y="21241"/>
                  <a:pt x="5750" y="21236"/>
                </a:cubicBezTo>
                <a:cubicBezTo>
                  <a:pt x="6224" y="21232"/>
                  <a:pt x="6323" y="21198"/>
                  <a:pt x="6168" y="21073"/>
                </a:cubicBezTo>
                <a:cubicBezTo>
                  <a:pt x="5996" y="20933"/>
                  <a:pt x="5968" y="20654"/>
                  <a:pt x="5968" y="19156"/>
                </a:cubicBezTo>
                <a:cubicBezTo>
                  <a:pt x="5968" y="18194"/>
                  <a:pt x="5942" y="17412"/>
                  <a:pt x="5912" y="17412"/>
                </a:cubicBezTo>
                <a:close/>
                <a:moveTo>
                  <a:pt x="736" y="17427"/>
                </a:moveTo>
                <a:cubicBezTo>
                  <a:pt x="682" y="17434"/>
                  <a:pt x="612" y="17466"/>
                  <a:pt x="524" y="17513"/>
                </a:cubicBezTo>
                <a:cubicBezTo>
                  <a:pt x="384" y="17588"/>
                  <a:pt x="371" y="17661"/>
                  <a:pt x="468" y="17824"/>
                </a:cubicBezTo>
                <a:cubicBezTo>
                  <a:pt x="561" y="17980"/>
                  <a:pt x="564" y="18175"/>
                  <a:pt x="474" y="18557"/>
                </a:cubicBezTo>
                <a:cubicBezTo>
                  <a:pt x="308" y="19257"/>
                  <a:pt x="0" y="20898"/>
                  <a:pt x="0" y="21088"/>
                </a:cubicBezTo>
                <a:cubicBezTo>
                  <a:pt x="0" y="21398"/>
                  <a:pt x="240" y="21233"/>
                  <a:pt x="346" y="20847"/>
                </a:cubicBezTo>
                <a:cubicBezTo>
                  <a:pt x="490" y="20319"/>
                  <a:pt x="642" y="20341"/>
                  <a:pt x="859" y="20925"/>
                </a:cubicBezTo>
                <a:cubicBezTo>
                  <a:pt x="1048" y="21434"/>
                  <a:pt x="1247" y="21526"/>
                  <a:pt x="1472" y="21213"/>
                </a:cubicBezTo>
                <a:cubicBezTo>
                  <a:pt x="1668" y="20940"/>
                  <a:pt x="1639" y="20686"/>
                  <a:pt x="1439" y="20917"/>
                </a:cubicBezTo>
                <a:cubicBezTo>
                  <a:pt x="1301" y="21076"/>
                  <a:pt x="1242" y="21007"/>
                  <a:pt x="1093" y="20512"/>
                </a:cubicBezTo>
                <a:cubicBezTo>
                  <a:pt x="921" y="19939"/>
                  <a:pt x="921" y="19900"/>
                  <a:pt x="1160" y="19546"/>
                </a:cubicBezTo>
                <a:cubicBezTo>
                  <a:pt x="1297" y="19342"/>
                  <a:pt x="1519" y="19120"/>
                  <a:pt x="1651" y="19055"/>
                </a:cubicBezTo>
                <a:cubicBezTo>
                  <a:pt x="1839" y="18962"/>
                  <a:pt x="1781" y="18918"/>
                  <a:pt x="1378" y="18853"/>
                </a:cubicBezTo>
                <a:lnTo>
                  <a:pt x="859" y="18767"/>
                </a:lnTo>
                <a:lnTo>
                  <a:pt x="898" y="18089"/>
                </a:lnTo>
                <a:cubicBezTo>
                  <a:pt x="925" y="17582"/>
                  <a:pt x="899" y="17405"/>
                  <a:pt x="736" y="17427"/>
                </a:cubicBezTo>
                <a:close/>
                <a:moveTo>
                  <a:pt x="3330" y="19164"/>
                </a:moveTo>
                <a:cubicBezTo>
                  <a:pt x="2641" y="19164"/>
                  <a:pt x="2181" y="19232"/>
                  <a:pt x="2181" y="19328"/>
                </a:cubicBezTo>
                <a:cubicBezTo>
                  <a:pt x="2181" y="19424"/>
                  <a:pt x="2641" y="19484"/>
                  <a:pt x="3330" y="19484"/>
                </a:cubicBezTo>
                <a:cubicBezTo>
                  <a:pt x="4018" y="19484"/>
                  <a:pt x="4478" y="19424"/>
                  <a:pt x="4478" y="19328"/>
                </a:cubicBezTo>
                <a:cubicBezTo>
                  <a:pt x="4478" y="19232"/>
                  <a:pt x="4018" y="19164"/>
                  <a:pt x="3330" y="19164"/>
                </a:cubicBezTo>
                <a:close/>
                <a:moveTo>
                  <a:pt x="3330" y="20286"/>
                </a:moveTo>
                <a:cubicBezTo>
                  <a:pt x="2641" y="20286"/>
                  <a:pt x="2181" y="20355"/>
                  <a:pt x="2181" y="20450"/>
                </a:cubicBezTo>
                <a:cubicBezTo>
                  <a:pt x="2181" y="20546"/>
                  <a:pt x="2641" y="20605"/>
                  <a:pt x="3330" y="20605"/>
                </a:cubicBezTo>
                <a:cubicBezTo>
                  <a:pt x="4018" y="20605"/>
                  <a:pt x="4478" y="20546"/>
                  <a:pt x="4478" y="20450"/>
                </a:cubicBezTo>
                <a:cubicBezTo>
                  <a:pt x="4478" y="20355"/>
                  <a:pt x="4018" y="20286"/>
                  <a:pt x="3330" y="20286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522" name="Google Shape;522;p21"/>
          <p:cNvGrpSpPr/>
          <p:nvPr/>
        </p:nvGrpSpPr>
        <p:grpSpPr>
          <a:xfrm>
            <a:off x="6723269" y="2195848"/>
            <a:ext cx="4335435" cy="4096941"/>
            <a:chOff x="-1" y="0"/>
            <a:chExt cx="4335434" cy="4096940"/>
          </a:xfrm>
        </p:grpSpPr>
        <p:pic>
          <p:nvPicPr>
            <p:cNvPr descr="Снимок экрана 2023-07-03 в 20.43.00.png" id="523" name="Google Shape;523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3199" y="203200"/>
              <a:ext cx="3929034" cy="3652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7-03 в 20.43.00.png" id="524" name="Google Shape;524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-1" y="0"/>
              <a:ext cx="4335434" cy="40969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Правила Кирхгофа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2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2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2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535" name="Google Shape;5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536" name="Google Shape;5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2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Второе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2"/>
          <p:cNvSpPr txBox="1"/>
          <p:nvPr/>
        </p:nvSpPr>
        <p:spPr>
          <a:xfrm>
            <a:off x="1214653" y="2789128"/>
            <a:ext cx="4715495" cy="29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«Алгебраическая сумма ЭДС равна алгебраической сумме напряжений на всех пассивных элементах цепи»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22"/>
          <p:cNvGrpSpPr/>
          <p:nvPr/>
        </p:nvGrpSpPr>
        <p:grpSpPr>
          <a:xfrm>
            <a:off x="5926220" y="2484350"/>
            <a:ext cx="5119003" cy="3521036"/>
            <a:chOff x="-2" y="0"/>
            <a:chExt cx="5119001" cy="3521035"/>
          </a:xfrm>
        </p:grpSpPr>
        <p:pic>
          <p:nvPicPr>
            <p:cNvPr descr="Тарелка пасты папарделле с зелёным маслом из петрушки, жареным фундуком и стружкой сыра пармезан" id="540" name="Google Shape;540;p22"/>
            <p:cNvPicPr preferRelativeResize="0"/>
            <p:nvPr/>
          </p:nvPicPr>
          <p:blipFill rotWithShape="1">
            <a:blip r:embed="rId5">
              <a:alphaModFix/>
            </a:blip>
            <a:srcRect b="0" l="0" r="1436" t="0"/>
            <a:stretch/>
          </p:blipFill>
          <p:spPr>
            <a:xfrm>
              <a:off x="241297" y="215397"/>
              <a:ext cx="4674501" cy="3052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Тарелка пасты папарделле с зелёным маслом из петрушки, жареным фундуком и стружкой сыра пармезан" id="541" name="Google Shape;541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2" y="0"/>
              <a:ext cx="5119001" cy="35210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2" name="Google Shape;542;p22"/>
          <p:cNvSpPr txBox="1"/>
          <p:nvPr/>
        </p:nvSpPr>
        <p:spPr>
          <a:xfrm>
            <a:off x="2700377" y="4072270"/>
            <a:ext cx="1809807" cy="470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Inter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43" name="Google Shape;543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7450" y="4331450"/>
            <a:ext cx="1939430" cy="6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Правила Кирхгофа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554" name="Google Shape;5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555" name="Google Shape;5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23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Пример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3"/>
          <p:cNvSpPr txBox="1"/>
          <p:nvPr/>
        </p:nvSpPr>
        <p:spPr>
          <a:xfrm>
            <a:off x="2878326" y="4003862"/>
            <a:ext cx="1438660" cy="1209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U</a:t>
            </a:r>
            <a:r>
              <a:rPr b="0" baseline="-2500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R1</a:t>
            </a: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1.5 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b="0" baseline="-2500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BT1</a:t>
            </a: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1.5 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U</a:t>
            </a:r>
            <a:r>
              <a:rPr b="0" baseline="-2500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R1</a:t>
            </a: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E</a:t>
            </a:r>
            <a:r>
              <a:rPr b="0" baseline="-2500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BT1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3"/>
          <p:cNvSpPr txBox="1"/>
          <p:nvPr/>
        </p:nvSpPr>
        <p:spPr>
          <a:xfrm>
            <a:off x="1214653" y="2789128"/>
            <a:ext cx="4715495" cy="1279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«Алгебраическая сумма ЭДС равна алгебраической сумме напряжений на всех пассивных элементах цепи»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23"/>
          <p:cNvGrpSpPr/>
          <p:nvPr/>
        </p:nvGrpSpPr>
        <p:grpSpPr>
          <a:xfrm>
            <a:off x="5942376" y="2664704"/>
            <a:ext cx="5123345" cy="2439182"/>
            <a:chOff x="-1" y="-1"/>
            <a:chExt cx="5123343" cy="2439180"/>
          </a:xfrm>
        </p:grpSpPr>
        <p:pic>
          <p:nvPicPr>
            <p:cNvPr descr="Снимок экрана 2023-07-03 в 20.51.23.png" id="560" name="Google Shape;560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200" y="203200"/>
              <a:ext cx="4716941" cy="19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7-03 в 20.51.23.png" id="561" name="Google Shape;561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"/>
              <a:ext cx="5123343" cy="24391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Правила Кирхгофа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4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4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4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4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4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572" name="Google Shape;5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573" name="Google Shape;5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24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Пример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Google Shape;575;p24"/>
          <p:cNvGrpSpPr/>
          <p:nvPr/>
        </p:nvGrpSpPr>
        <p:grpSpPr>
          <a:xfrm>
            <a:off x="1603737" y="2198998"/>
            <a:ext cx="3845008" cy="3370596"/>
            <a:chOff x="0" y="0"/>
            <a:chExt cx="3845007" cy="3370594"/>
          </a:xfrm>
        </p:grpSpPr>
        <p:pic>
          <p:nvPicPr>
            <p:cNvPr descr="Снимок экрана 2023-07-03 в 20.56.27.png" id="576" name="Google Shape;57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200" y="203200"/>
              <a:ext cx="3438607" cy="2926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7-03 в 20.56.27.png" id="577" name="Google Shape;577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3845007" cy="3370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8" name="Google Shape;578;p24"/>
          <p:cNvGrpSpPr/>
          <p:nvPr/>
        </p:nvGrpSpPr>
        <p:grpSpPr>
          <a:xfrm>
            <a:off x="7502001" y="2230419"/>
            <a:ext cx="2943832" cy="3307750"/>
            <a:chOff x="0" y="-1"/>
            <a:chExt cx="2943831" cy="3307749"/>
          </a:xfrm>
        </p:grpSpPr>
        <p:pic>
          <p:nvPicPr>
            <p:cNvPr descr="Снимок экрана 2023-07-03 в 20.58.11.png" id="579" name="Google Shape;579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3200" y="203200"/>
              <a:ext cx="2537431" cy="2863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7-03 в 20.58.11.png" id="580" name="Google Shape;580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-1"/>
              <a:ext cx="2943831" cy="33077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1" name="Google Shape;581;p24"/>
          <p:cNvSpPr txBox="1"/>
          <p:nvPr/>
        </p:nvSpPr>
        <p:spPr>
          <a:xfrm>
            <a:off x="3015750" y="5808229"/>
            <a:ext cx="1020980" cy="40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R1 =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4"/>
          <p:cNvSpPr txBox="1"/>
          <p:nvPr/>
        </p:nvSpPr>
        <p:spPr>
          <a:xfrm>
            <a:off x="7817131" y="5977304"/>
            <a:ext cx="2269603" cy="223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Inter"/>
              <a:buNone/>
            </a:pPr>
            <a:r>
              <a:t/>
            </a:r>
            <a:endParaRPr b="0" i="0" sz="1900" u="none" cap="none" strike="noStrike">
              <a:solidFill>
                <a:srgbClr val="0A19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83" name="Google Shape;583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49939" y="5538175"/>
            <a:ext cx="2603973" cy="6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5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Правила Кирхгофа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594" name="Google Shape;5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1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595" name="Google Shape;5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5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Пример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8521750" y="5833925"/>
            <a:ext cx="21021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R1 = R2 =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25"/>
          <p:cNvGrpSpPr/>
          <p:nvPr/>
        </p:nvGrpSpPr>
        <p:grpSpPr>
          <a:xfrm>
            <a:off x="7676963" y="2152225"/>
            <a:ext cx="3343793" cy="3692698"/>
            <a:chOff x="-1" y="-1"/>
            <a:chExt cx="3343793" cy="3675058"/>
          </a:xfrm>
        </p:grpSpPr>
        <p:pic>
          <p:nvPicPr>
            <p:cNvPr descr="Снимок экрана 2023-07-03 в 21.06.13.png" id="599" name="Google Shape;599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200" y="203200"/>
              <a:ext cx="2937392" cy="32305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7-03 в 21.06.13.png" id="600" name="Google Shape;600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-1"/>
              <a:ext cx="3343793" cy="36750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1" name="Google Shape;601;p25"/>
          <p:cNvSpPr txBox="1"/>
          <p:nvPr/>
        </p:nvSpPr>
        <p:spPr>
          <a:xfrm>
            <a:off x="2830275" y="3129025"/>
            <a:ext cx="319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Inter"/>
              <a:buNone/>
            </a:pPr>
            <a:r>
              <a:t/>
            </a:r>
            <a:endParaRPr b="0" i="0" sz="1900" u="none" cap="none" strike="noStrike">
              <a:solidFill>
                <a:srgbClr val="0A19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2" name="Google Shape;602;p25"/>
          <p:cNvSpPr txBox="1"/>
          <p:nvPr/>
        </p:nvSpPr>
        <p:spPr>
          <a:xfrm>
            <a:off x="2386799" y="3890825"/>
            <a:ext cx="40467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5.5В - 2.5В = 1В + 1В +1В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3В = 3В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41001" y="3421525"/>
            <a:ext cx="2938301" cy="4452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6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Задача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6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6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6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6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6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614" name="Google Shape;6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615" name="Google Shape;6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26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26"/>
          <p:cNvGrpSpPr/>
          <p:nvPr/>
        </p:nvGrpSpPr>
        <p:grpSpPr>
          <a:xfrm>
            <a:off x="5708645" y="2561051"/>
            <a:ext cx="5359862" cy="2921234"/>
            <a:chOff x="-1" y="0"/>
            <a:chExt cx="5359861" cy="2921232"/>
          </a:xfrm>
        </p:grpSpPr>
        <p:pic>
          <p:nvPicPr>
            <p:cNvPr descr="Снимок экрана 2023-07-03 в 22.29.41.png" id="618" name="Google Shape;618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199" y="203200"/>
              <a:ext cx="4953461" cy="24767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7-03 в 22.29.41.png" id="619" name="Google Shape;619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0"/>
              <a:ext cx="5359861" cy="29212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0" name="Google Shape;620;p26"/>
          <p:cNvSpPr txBox="1"/>
          <p:nvPr/>
        </p:nvSpPr>
        <p:spPr>
          <a:xfrm>
            <a:off x="1199183" y="2259289"/>
            <a:ext cx="2228244" cy="201168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Дано: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U = 120 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P</a:t>
            </a:r>
            <a:r>
              <a:rPr b="0" baseline="-2500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LA1</a:t>
            </a: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45 Вт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Найти: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I, R -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6"/>
          <p:cNvSpPr txBox="1"/>
          <p:nvPr/>
        </p:nvSpPr>
        <p:spPr>
          <a:xfrm>
            <a:off x="2681248" y="4145000"/>
            <a:ext cx="1564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Решение: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Google Shape;62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3475" y="4620825"/>
            <a:ext cx="25527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6"/>
          <p:cNvPicPr preferRelativeResize="0"/>
          <p:nvPr/>
        </p:nvPicPr>
        <p:blipFill rotWithShape="1">
          <a:blip r:embed="rId8">
            <a:alphaModFix/>
          </a:blip>
          <a:srcRect b="8213" l="1584" r="0" t="19678"/>
          <a:stretch/>
        </p:blipFill>
        <p:spPr>
          <a:xfrm>
            <a:off x="1292225" y="5571350"/>
            <a:ext cx="5764826" cy="618125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7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Задача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634" name="Google Shape;6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635" name="Google Shape;63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7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7"/>
          <p:cNvSpPr txBox="1"/>
          <p:nvPr/>
        </p:nvSpPr>
        <p:spPr>
          <a:xfrm>
            <a:off x="1199175" y="2259299"/>
            <a:ext cx="2228100" cy="24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Дано: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BT1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12 В</a:t>
            </a:r>
            <a:endParaRPr b="0" i="0" sz="1600" u="none" cap="none" strike="noStrike">
              <a:solidFill>
                <a:srgbClr val="0A19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I = 650 мА</a:t>
            </a:r>
            <a:endParaRPr b="0" i="0" sz="1600" u="none" cap="none" strike="noStrike">
              <a:solidFill>
                <a:srgbClr val="0A19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R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12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LA1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R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/2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Найти: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 -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 txBox="1"/>
          <p:nvPr/>
        </p:nvSpPr>
        <p:spPr>
          <a:xfrm>
            <a:off x="3155402" y="4086550"/>
            <a:ext cx="15243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Решение: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9" name="Google Shape;639;p27"/>
          <p:cNvGrpSpPr/>
          <p:nvPr/>
        </p:nvGrpSpPr>
        <p:grpSpPr>
          <a:xfrm>
            <a:off x="7140733" y="2281149"/>
            <a:ext cx="3959070" cy="3678514"/>
            <a:chOff x="-1" y="0"/>
            <a:chExt cx="3959069" cy="3678513"/>
          </a:xfrm>
        </p:grpSpPr>
        <p:pic>
          <p:nvPicPr>
            <p:cNvPr descr="Снимок экрана 2023-07-03 в 23.04.50.png" id="640" name="Google Shape;64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200" y="203200"/>
              <a:ext cx="3552667" cy="3234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7-03 в 23.04.50.png" id="641" name="Google Shape;641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0"/>
              <a:ext cx="3959069" cy="36785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2" name="Google Shape;64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9625" y="4466350"/>
            <a:ext cx="4255850" cy="1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3800"/>
              <a:buFont typeface="Arial"/>
              <a:buNone/>
            </a:pPr>
            <a:r>
              <a:rPr b="0" lang="en-US" sz="3800">
                <a:solidFill>
                  <a:srgbClr val="0A1943"/>
                </a:solidFill>
                <a:latin typeface="Arial"/>
                <a:ea typeface="Arial"/>
                <a:cs typeface="Arial"/>
                <a:sym typeface="Arial"/>
              </a:rPr>
              <a:t>Этапы разработки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1737360" y="1685924"/>
            <a:ext cx="6195380" cy="821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1" lang="en-US" sz="2000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Возникновение идеи. Планирование. ТЗ</a:t>
            </a:r>
            <a:endParaRPr/>
          </a:p>
        </p:txBody>
      </p:sp>
      <p:cxnSp>
        <p:nvCxnSpPr>
          <p:cNvPr id="100" name="Google Shape;100;p3"/>
          <p:cNvCxnSpPr/>
          <p:nvPr/>
        </p:nvCxnSpPr>
        <p:spPr>
          <a:xfrm flipH="1">
            <a:off x="1340485" y="1967863"/>
            <a:ext cx="1" cy="4811703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4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Google Shape;142;p16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3;p16"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885" y="1813560"/>
            <a:ext cx="209552" cy="20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4;p16" id="103" name="Google Shape;10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5;p16" id="104" name="Google Shape;10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6;p16" id="105" name="Google Shape;10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106" name="Google Shape;10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279781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737360" y="2683510"/>
            <a:ext cx="9334490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Проектирование. Дизайн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9;p16" id="108" name="Google Shape;10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355092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737360" y="3427738"/>
            <a:ext cx="9334490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Функционал. Схемотехника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1;p16" id="110" name="Google Shape;11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427609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1737360" y="4149429"/>
            <a:ext cx="5210084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Прототипирование. Программирование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6;p16" id="112" name="Google Shape;112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72750" y="4886959"/>
            <a:ext cx="1619250" cy="1748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7;p16" id="113" name="Google Shape;113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15584" y="714691"/>
            <a:ext cx="304802" cy="3905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1737360" y="4916197"/>
            <a:ext cx="933455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Тестирование. Сертификация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737360" y="5660428"/>
            <a:ext cx="933455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Производство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61;p16" id="116" name="Google Shape;11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5038090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62;p16" id="117" name="Google Shape;11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5774690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118" name="Google Shape;118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12075" y="1459230"/>
            <a:ext cx="2705100" cy="643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0;p3" id="119" name="Google Shape;119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43875" y="4592320"/>
            <a:ext cx="3728085" cy="1303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1;p3" id="120" name="Google Shape;120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32618" y="2980688"/>
            <a:ext cx="638177" cy="638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2;p3" id="121" name="Google Shape;121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03918" y="3554095"/>
            <a:ext cx="1028702" cy="103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8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Задача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1052830" y="1463038"/>
            <a:ext cx="10111200" cy="4842600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8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8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8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8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653" name="Google Shape;6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654" name="Google Shape;6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28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8"/>
          <p:cNvSpPr txBox="1"/>
          <p:nvPr/>
        </p:nvSpPr>
        <p:spPr>
          <a:xfrm>
            <a:off x="1199183" y="2259289"/>
            <a:ext cx="2228244" cy="21336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Дано: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BT1 = 18 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4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LA1-LA7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6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Найти: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U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LA1-7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-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8"/>
          <p:cNvSpPr txBox="1"/>
          <p:nvPr/>
        </p:nvSpPr>
        <p:spPr>
          <a:xfrm>
            <a:off x="2796728" y="4086550"/>
            <a:ext cx="16536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Решение: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8" name="Google Shape;658;p28"/>
          <p:cNvGrpSpPr/>
          <p:nvPr/>
        </p:nvGrpSpPr>
        <p:grpSpPr>
          <a:xfrm>
            <a:off x="4747549" y="2259289"/>
            <a:ext cx="6326003" cy="2484238"/>
            <a:chOff x="-1" y="0"/>
            <a:chExt cx="6326002" cy="2484237"/>
          </a:xfrm>
        </p:grpSpPr>
        <p:pic>
          <p:nvPicPr>
            <p:cNvPr descr="Снимок экрана 2023-07-03 в 23.18.40.png" id="659" name="Google Shape;659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199" y="203200"/>
              <a:ext cx="5919602" cy="2039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7-03 в 23.18.40.png" id="660" name="Google Shape;660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0"/>
              <a:ext cx="6326002" cy="2484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1" name="Google Shape;661;p28"/>
          <p:cNvSpPr txBox="1"/>
          <p:nvPr/>
        </p:nvSpPr>
        <p:spPr>
          <a:xfrm>
            <a:off x="5856783" y="4885785"/>
            <a:ext cx="1244922" cy="4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None/>
            </a:pPr>
            <a:r>
              <a:t/>
            </a:r>
            <a:endParaRPr b="0" i="0" sz="1100" u="none" cap="none" strike="noStrike">
              <a:solidFill>
                <a:srgbClr val="0A19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2" name="Google Shape;662;p28"/>
          <p:cNvSpPr txBox="1"/>
          <p:nvPr/>
        </p:nvSpPr>
        <p:spPr>
          <a:xfrm>
            <a:off x="9008595" y="5176044"/>
            <a:ext cx="1716804" cy="34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None/>
            </a:pPr>
            <a:r>
              <a:t/>
            </a:r>
            <a:endParaRPr b="0" i="0" sz="1100" u="none" cap="none" strike="noStrike">
              <a:solidFill>
                <a:srgbClr val="0A19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63" name="Google Shape;663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99086" y="4742750"/>
            <a:ext cx="9793824" cy="13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Задача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1052830" y="1463038"/>
            <a:ext cx="10111107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9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9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9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9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674" name="Google Shape;6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675" name="Google Shape;67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9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9"/>
          <p:cNvSpPr txBox="1"/>
          <p:nvPr/>
        </p:nvSpPr>
        <p:spPr>
          <a:xfrm>
            <a:off x="1199183" y="2259289"/>
            <a:ext cx="2228244" cy="21336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Дано: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U = 13.7 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12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= 56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Найти: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общ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, I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R1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, I</a:t>
            </a:r>
            <a:r>
              <a:rPr b="0" baseline="-2500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R2</a:t>
            </a:r>
            <a:r>
              <a:rPr b="0" i="0" lang="en-US" sz="16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-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9"/>
          <p:cNvSpPr txBox="1"/>
          <p:nvPr/>
        </p:nvSpPr>
        <p:spPr>
          <a:xfrm>
            <a:off x="3009026" y="4086550"/>
            <a:ext cx="1441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Решение: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9" name="Google Shape;679;p29"/>
          <p:cNvGrpSpPr/>
          <p:nvPr/>
        </p:nvGrpSpPr>
        <p:grpSpPr>
          <a:xfrm>
            <a:off x="6429697" y="2343784"/>
            <a:ext cx="4509238" cy="2639880"/>
            <a:chOff x="-1" y="0"/>
            <a:chExt cx="4509237" cy="2639879"/>
          </a:xfrm>
        </p:grpSpPr>
        <p:pic>
          <p:nvPicPr>
            <p:cNvPr descr="Снимок экрана 2023-07-04 в 19.54.36.png" id="680" name="Google Shape;680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3199" y="203200"/>
              <a:ext cx="4102837" cy="2195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Снимок экрана 2023-07-04 в 19.54.36.png" id="681" name="Google Shape;681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" y="0"/>
              <a:ext cx="4509237" cy="26398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2" name="Google Shape;68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1500" y="4758273"/>
            <a:ext cx="2005925" cy="150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38225" y="5719550"/>
            <a:ext cx="3357766" cy="3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Задача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/>
          <p:nvPr/>
        </p:nvSpPr>
        <p:spPr>
          <a:xfrm>
            <a:off x="1052828" y="1406962"/>
            <a:ext cx="10111200" cy="4842600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0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0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0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0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694" name="Google Shape;6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695" name="Google Shape;6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0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0"/>
          <p:cNvSpPr txBox="1"/>
          <p:nvPr/>
        </p:nvSpPr>
        <p:spPr>
          <a:xfrm>
            <a:off x="1199183" y="2144989"/>
            <a:ext cx="2228244" cy="133985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1200"/>
              <a:buFont typeface="Inter"/>
              <a:buNone/>
            </a:pPr>
            <a:r>
              <a:rPr b="0" i="0" lang="en-US" sz="12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Дано: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A1943"/>
              </a:buClr>
              <a:buSzPts val="1200"/>
              <a:buFont typeface="Inter"/>
              <a:buNone/>
            </a:pPr>
            <a:r>
              <a:rPr b="0" i="0" lang="en-US" sz="12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BT1 = 6 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A1943"/>
              </a:buClr>
              <a:buSzPts val="1200"/>
              <a:buFont typeface="Inter"/>
              <a:buNone/>
            </a:pPr>
            <a:r>
              <a:rPr b="0" i="0" lang="en-US" sz="12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BT2 = 4 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A1943"/>
              </a:buClr>
              <a:buSzPts val="1200"/>
              <a:buFont typeface="Inter"/>
              <a:buNone/>
            </a:pPr>
            <a:r>
              <a:rPr b="0" i="0" lang="en-US" sz="12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r1 = r2 = 0.6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A1943"/>
              </a:buClr>
              <a:buSzPts val="1200"/>
              <a:buFont typeface="Inter"/>
              <a:buNone/>
            </a:pPr>
            <a:r>
              <a:rPr b="0" i="0" lang="en-US" sz="12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Найти: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A1943"/>
              </a:buClr>
              <a:buSzPts val="1200"/>
              <a:buFont typeface="Inter"/>
              <a:buNone/>
            </a:pPr>
            <a:r>
              <a:rPr b="0" i="0" lang="en-US" sz="12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0" baseline="-25000" i="0" lang="en-US" sz="12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b="0" i="0" lang="en-US" sz="12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-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0"/>
          <p:cNvSpPr txBox="1"/>
          <p:nvPr/>
        </p:nvSpPr>
        <p:spPr>
          <a:xfrm>
            <a:off x="4107424" y="2343775"/>
            <a:ext cx="1583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Решение: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9" name="Google Shape;69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9163" y="3538975"/>
            <a:ext cx="204787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8225" y="2963413"/>
            <a:ext cx="71628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92625" y="2155000"/>
            <a:ext cx="3133726" cy="31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/>
          <p:nvPr/>
        </p:nvSpPr>
        <p:spPr>
          <a:xfrm>
            <a:off x="1098554" y="591819"/>
            <a:ext cx="10019656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0B1A43"/>
                </a:solidFill>
                <a:latin typeface="Arial"/>
                <a:ea typeface="Arial"/>
                <a:cs typeface="Arial"/>
                <a:sym typeface="Arial"/>
              </a:rPr>
              <a:t>Задача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1052828" y="1382606"/>
            <a:ext cx="10111108" cy="4842512"/>
          </a:xfrm>
          <a:prstGeom prst="roundRect">
            <a:avLst>
              <a:gd fmla="val 3848" name="adj"/>
            </a:avLst>
          </a:prstGeom>
          <a:solidFill>
            <a:srgbClr val="0CA8E6">
              <a:alpha val="12941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1052535" y="1463675"/>
            <a:ext cx="10111108" cy="688557"/>
          </a:xfrm>
          <a:custGeom>
            <a:rect b="b" l="l" r="r" t="t"/>
            <a:pathLst>
              <a:path extrusionOk="0" h="21485" w="2160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117"/>
            </a:srgbClr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1429385" y="1705610"/>
            <a:ext cx="208281" cy="203835"/>
          </a:xfrm>
          <a:prstGeom prst="ellipse">
            <a:avLst/>
          </a:prstGeom>
          <a:solidFill>
            <a:srgbClr val="00B7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1819275" y="1705610"/>
            <a:ext cx="208280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2209163" y="1705610"/>
            <a:ext cx="208281" cy="20383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ogle Shape;235;p12" id="712" name="Google Shape;7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118" y="731519"/>
            <a:ext cx="419102" cy="4000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713" name="Google Shape;71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6895" y="1498892"/>
            <a:ext cx="2599460" cy="618137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1"/>
          <p:cNvSpPr txBox="1"/>
          <p:nvPr/>
        </p:nvSpPr>
        <p:spPr>
          <a:xfrm>
            <a:off x="2599053" y="1655559"/>
            <a:ext cx="5118998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1"/>
          <p:cNvSpPr txBox="1"/>
          <p:nvPr/>
        </p:nvSpPr>
        <p:spPr>
          <a:xfrm>
            <a:off x="1199183" y="2144989"/>
            <a:ext cx="2228244" cy="192405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Дано: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R1 = 3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R2 = 5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R3 = 3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R4 = 1.5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943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Rэкв -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1"/>
          <p:cNvSpPr txBox="1"/>
          <p:nvPr/>
        </p:nvSpPr>
        <p:spPr>
          <a:xfrm>
            <a:off x="3922823" y="2343775"/>
            <a:ext cx="1767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Решение: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Снимок экрана 2023-07-03 в 22.00.12.png" id="717" name="Google Shape;71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9361" y="2192007"/>
            <a:ext cx="4346146" cy="1826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 экрана 2023-07-03 в 22.21.12.png" id="718" name="Google Shape;71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1507" y="4093516"/>
            <a:ext cx="2258568" cy="2026523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1"/>
          <p:cNvSpPr txBox="1"/>
          <p:nvPr/>
        </p:nvSpPr>
        <p:spPr>
          <a:xfrm>
            <a:off x="2685236" y="3845971"/>
            <a:ext cx="2132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R1-R2-R3 параллельны.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1"/>
          <p:cNvSpPr txBox="1"/>
          <p:nvPr/>
        </p:nvSpPr>
        <p:spPr>
          <a:xfrm>
            <a:off x="1283650" y="5083698"/>
            <a:ext cx="1451750" cy="326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1" name="Google Shape;721;p31"/>
          <p:cNvSpPr txBox="1"/>
          <p:nvPr/>
        </p:nvSpPr>
        <p:spPr>
          <a:xfrm>
            <a:off x="2673912" y="5623656"/>
            <a:ext cx="4281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1400"/>
              <a:buFont typeface="Inter"/>
              <a:buNone/>
            </a:pPr>
            <a:r>
              <a:rPr b="0" i="0" lang="en-US" sz="1400" u="none" cap="none" strike="noStrike">
                <a:solidFill>
                  <a:srgbClr val="0A1943"/>
                </a:solidFill>
                <a:latin typeface="Inter"/>
                <a:ea typeface="Inter"/>
                <a:cs typeface="Inter"/>
                <a:sym typeface="Inter"/>
              </a:rPr>
              <a:t>R123 + R4 = 1.5 + 1.5 = 3 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02141" y="4093525"/>
            <a:ext cx="45243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3800"/>
              <a:buFont typeface="Arial"/>
              <a:buNone/>
            </a:pPr>
            <a:r>
              <a:rPr b="0" lang="en-US" sz="3800">
                <a:solidFill>
                  <a:srgbClr val="0A1943"/>
                </a:solidFill>
                <a:latin typeface="Arial"/>
                <a:ea typeface="Arial"/>
                <a:cs typeface="Arial"/>
                <a:sym typeface="Arial"/>
              </a:rPr>
              <a:t>Возникновение идеи  Планирование. ТЗ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1762305" y="1732596"/>
            <a:ext cx="9425942" cy="371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1800"/>
              <a:buFont typeface="Inter"/>
              <a:buNone/>
            </a:pPr>
            <a:r>
              <a:rPr b="1" lang="en-US" sz="1800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Проработка идеи</a:t>
            </a:r>
            <a:endParaRPr/>
          </a:p>
        </p:txBody>
      </p:sp>
      <p:cxnSp>
        <p:nvCxnSpPr>
          <p:cNvPr id="128" name="Google Shape;128;p4"/>
          <p:cNvCxnSpPr/>
          <p:nvPr/>
        </p:nvCxnSpPr>
        <p:spPr>
          <a:xfrm flipH="1">
            <a:off x="1340485" y="1967863"/>
            <a:ext cx="1" cy="4811703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4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Google Shape;142;p16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3;p16"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885" y="1813560"/>
            <a:ext cx="209552" cy="20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4;p16" id="131" name="Google Shape;1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5;p16" id="132" name="Google Shape;1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6;p16" id="133" name="Google Shape;13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134" name="Google Shape;13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250317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1762305" y="2376509"/>
            <a:ext cx="5665807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Определение ближайших конкурентов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9;p16" id="136" name="Google Shape;13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3287267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1762305" y="3101678"/>
            <a:ext cx="5218575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Определение преимуществ продукта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1;p16" id="138" name="Google Shape;13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4071365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1762305" y="3944703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Эскизные наброски продукта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6;p16" id="140" name="Google Shape;14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72750" y="4886959"/>
            <a:ext cx="1619250" cy="1748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7;p16" id="141" name="Google Shape;14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01198" y="714691"/>
            <a:ext cx="304802" cy="39052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1762305" y="4728800"/>
            <a:ext cx="933455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Разработка ТЗ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762305" y="5512899"/>
            <a:ext cx="933455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Первичный подбор компонентов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61;p16" id="144" name="Google Shape;14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4855464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62;p16" id="145" name="Google Shape;14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5639561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146" name="Google Shape;146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12075" y="1459230"/>
            <a:ext cx="2705100" cy="643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62;p16" id="147" name="Google Shape;14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6423659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1762305" y="6296997"/>
            <a:ext cx="933455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Первичный расчет стоимости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20;p3" id="149" name="Google Shape;149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43875" y="4592320"/>
            <a:ext cx="3728085" cy="1303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1;p3" id="150" name="Google Shape;150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32618" y="2980688"/>
            <a:ext cx="638177" cy="638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2;p3" id="151" name="Google Shape;151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03918" y="3554095"/>
            <a:ext cx="1028702" cy="103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3100"/>
              <a:buFont typeface="Arial"/>
              <a:buNone/>
            </a:pPr>
            <a:r>
              <a:rPr b="0" lang="en-US" sz="3100">
                <a:solidFill>
                  <a:srgbClr val="0A1943"/>
                </a:solidFill>
                <a:latin typeface="Arial"/>
                <a:ea typeface="Arial"/>
                <a:cs typeface="Arial"/>
                <a:sym typeface="Arial"/>
              </a:rPr>
              <a:t>Проектирование. Дизайн  Функционал. Схемотехника</a:t>
            </a:r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1737360" y="1812925"/>
            <a:ext cx="9425941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1800"/>
              <a:buFont typeface="Inter"/>
              <a:buNone/>
            </a:pPr>
            <a:r>
              <a:rPr b="1" lang="en-US" sz="1800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Отладочный набор</a:t>
            </a:r>
            <a:endParaRPr/>
          </a:p>
        </p:txBody>
      </p:sp>
      <p:cxnSp>
        <p:nvCxnSpPr>
          <p:cNvPr id="158" name="Google Shape;158;p5"/>
          <p:cNvCxnSpPr/>
          <p:nvPr/>
        </p:nvCxnSpPr>
        <p:spPr>
          <a:xfrm flipH="1">
            <a:off x="1340485" y="1967863"/>
            <a:ext cx="1" cy="4811703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4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Google Shape;142;p16"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3;p16"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885" y="1813560"/>
            <a:ext cx="209552" cy="20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4;p16" id="161" name="Google Shape;16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5;p16" id="162" name="Google Shape;16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6;p16" id="163" name="Google Shape;16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164" name="Google Shape;16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267081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1737360" y="2544147"/>
            <a:ext cx="9334490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Образцы модулей и узлов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9;p16" id="166" name="Google Shape;16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358902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1737360" y="3462359"/>
            <a:ext cx="4741782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Различные настольные образцы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1;p16" id="168" name="Google Shape;16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458089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 txBox="1"/>
          <p:nvPr/>
        </p:nvSpPr>
        <p:spPr>
          <a:xfrm>
            <a:off x="1737360" y="4259540"/>
            <a:ext cx="5906128" cy="67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Оценка потенциальных проблем и других характеристик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6;p16" id="170" name="Google Shape;170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72750" y="4886959"/>
            <a:ext cx="1619250" cy="1748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7;p16" id="171" name="Google Shape;171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229975" y="714691"/>
            <a:ext cx="304800" cy="390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172" name="Google Shape;172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12075" y="1459230"/>
            <a:ext cx="2705100" cy="6432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0;p3" id="173" name="Google Shape;173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43875" y="4592320"/>
            <a:ext cx="3728085" cy="1303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1;p3" id="174" name="Google Shape;174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32618" y="2980688"/>
            <a:ext cx="638177" cy="638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2;p3" id="175" name="Google Shape;175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03918" y="3554095"/>
            <a:ext cx="1028702" cy="103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1394776" y="581815"/>
            <a:ext cx="10111108" cy="679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3800"/>
              <a:buFont typeface="Arial"/>
              <a:buNone/>
            </a:pPr>
            <a:r>
              <a:rPr b="0" lang="en-US" sz="3800">
                <a:solidFill>
                  <a:srgbClr val="0A1943"/>
                </a:solidFill>
                <a:latin typeface="Arial"/>
                <a:ea typeface="Arial"/>
                <a:cs typeface="Arial"/>
                <a:sym typeface="Arial"/>
              </a:rPr>
              <a:t>Прототипирование  Программирование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1737360" y="1812925"/>
            <a:ext cx="9425941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1800"/>
              <a:buFont typeface="Inter"/>
              <a:buNone/>
            </a:pPr>
            <a:r>
              <a:rPr b="1" lang="en-US" sz="1800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Тестирование</a:t>
            </a:r>
            <a:endParaRPr/>
          </a:p>
        </p:txBody>
      </p:sp>
      <p:cxnSp>
        <p:nvCxnSpPr>
          <p:cNvPr id="182" name="Google Shape;182;p6"/>
          <p:cNvCxnSpPr/>
          <p:nvPr/>
        </p:nvCxnSpPr>
        <p:spPr>
          <a:xfrm flipH="1">
            <a:off x="1340485" y="1967863"/>
            <a:ext cx="1" cy="4811703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4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Google Shape;142;p16"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3;p16"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885" y="1813560"/>
            <a:ext cx="209552" cy="20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4;p16" id="185" name="Google Shape;18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5;p16" id="186" name="Google Shape;18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6;p16" id="187" name="Google Shape;18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188" name="Google Shape;18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267081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/>
        </p:nvSpPr>
        <p:spPr>
          <a:xfrm>
            <a:off x="1824994" y="2556510"/>
            <a:ext cx="4187815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Разработка и отладка ПО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9;p16" id="190" name="Google Shape;19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3709875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/>
          <p:nvPr/>
        </p:nvSpPr>
        <p:spPr>
          <a:xfrm>
            <a:off x="1824994" y="3069862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Принципиальная схема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1;p16" id="192" name="Google Shape;19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4223229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/>
        </p:nvSpPr>
        <p:spPr>
          <a:xfrm>
            <a:off x="1824994" y="4096565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Трассировка печатных плат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6;p16" id="194" name="Google Shape;19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72750" y="4886959"/>
            <a:ext cx="1619250" cy="1748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7;p16" id="195" name="Google Shape;195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17505" y="726278"/>
            <a:ext cx="304802" cy="3905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196" name="Google Shape;19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12075" y="1459230"/>
            <a:ext cx="2705100" cy="64325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 txBox="1"/>
          <p:nvPr/>
        </p:nvSpPr>
        <p:spPr>
          <a:xfrm>
            <a:off x="1824994" y="4609917"/>
            <a:ext cx="4294809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Закупка и изготовление плат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1824994" y="5123269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Производство корпуса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1824994" y="5636623"/>
            <a:ext cx="3907860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Получение образцов изделия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1824994" y="3583213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Проработка дизайна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1824994" y="6149975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Выпуск пробной партии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7;p16" id="202" name="Google Shape;20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3196524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203" name="Google Shape;20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4736581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204" name="Google Shape;20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5249933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205" name="Google Shape;20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5763285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206" name="Google Shape;206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6276637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0;p3" id="207" name="Google Shape;207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43875" y="4592320"/>
            <a:ext cx="3728085" cy="1303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1;p3" id="208" name="Google Shape;208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32618" y="2980688"/>
            <a:ext cx="638177" cy="638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2;p3" id="209" name="Google Shape;209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03918" y="3554095"/>
            <a:ext cx="1028702" cy="103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3800"/>
              <a:buFont typeface="Arial"/>
              <a:buNone/>
            </a:pPr>
            <a:r>
              <a:rPr b="0" lang="en-US" sz="3800">
                <a:solidFill>
                  <a:srgbClr val="0A1943"/>
                </a:solidFill>
                <a:latin typeface="Arial"/>
                <a:ea typeface="Arial"/>
                <a:cs typeface="Arial"/>
                <a:sym typeface="Arial"/>
              </a:rPr>
              <a:t>Производство</a:t>
            </a:r>
            <a:endParaRPr/>
          </a:p>
        </p:txBody>
      </p:sp>
      <p:cxnSp>
        <p:nvCxnSpPr>
          <p:cNvPr id="215" name="Google Shape;215;p7"/>
          <p:cNvCxnSpPr/>
          <p:nvPr/>
        </p:nvCxnSpPr>
        <p:spPr>
          <a:xfrm flipH="1">
            <a:off x="1340485" y="1967863"/>
            <a:ext cx="1" cy="4811703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4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Google Shape;142;p16" id="216" name="Google Shape;2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3;p16" id="217" name="Google Shape;2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885" y="1813560"/>
            <a:ext cx="209552" cy="20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4;p16" id="218" name="Google Shape;21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5;p16" id="219" name="Google Shape;21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6;p16" id="220" name="Google Shape;22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221" name="Google Shape;22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267081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"/>
          <p:cNvSpPr txBox="1"/>
          <p:nvPr/>
        </p:nvSpPr>
        <p:spPr>
          <a:xfrm>
            <a:off x="1737360" y="2544147"/>
            <a:ext cx="9334490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Промышленный выпуск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9;p16" id="223" name="Google Shape;22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4102162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7"/>
          <p:cNvSpPr txBox="1"/>
          <p:nvPr/>
        </p:nvSpPr>
        <p:spPr>
          <a:xfrm>
            <a:off x="1737360" y="3230901"/>
            <a:ext cx="5155476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Контроль производства экспертами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1;p16" id="225" name="Google Shape;22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4817838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/>
        </p:nvSpPr>
        <p:spPr>
          <a:xfrm>
            <a:off x="1737360" y="4691176"/>
            <a:ext cx="9334490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Контроль качества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6;p16" id="227" name="Google Shape;227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72750" y="4886959"/>
            <a:ext cx="1619250" cy="1748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7;p16" id="228" name="Google Shape;228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95023" y="714691"/>
            <a:ext cx="304802" cy="390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229" name="Google Shape;229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12075" y="1459230"/>
            <a:ext cx="2705100" cy="64325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7"/>
          <p:cNvSpPr txBox="1"/>
          <p:nvPr/>
        </p:nvSpPr>
        <p:spPr>
          <a:xfrm>
            <a:off x="1737360" y="5406852"/>
            <a:ext cx="9334490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Определение источника брака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1737360" y="6122529"/>
            <a:ext cx="9334490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Оптимизация процессов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1737360" y="3975501"/>
            <a:ext cx="5987362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Поддержка и сопровождение разработчиком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7;p16" id="233" name="Google Shape;23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3386485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234" name="Google Shape;23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5533514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235" name="Google Shape;23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0967" y="6249191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0;p3" id="236" name="Google Shape;236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43875" y="4592320"/>
            <a:ext cx="3728085" cy="1303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1;p3" id="237" name="Google Shape;237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32618" y="2980688"/>
            <a:ext cx="638177" cy="638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2;p3" id="238" name="Google Shape;238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03918" y="3554095"/>
            <a:ext cx="1028702" cy="103822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1737360" y="1812925"/>
            <a:ext cx="9426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1800"/>
              <a:buFont typeface="Inter"/>
              <a:buNone/>
            </a:pPr>
            <a:r>
              <a:rPr b="1" lang="en-US" sz="1800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Сертификация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1943"/>
              </a:buClr>
              <a:buSzPts val="3800"/>
              <a:buFont typeface="Arial"/>
              <a:buNone/>
            </a:pPr>
            <a:r>
              <a:rPr b="0" lang="en-US" sz="3800">
                <a:solidFill>
                  <a:srgbClr val="0A1943"/>
                </a:solidFill>
                <a:latin typeface="Arial"/>
                <a:ea typeface="Arial"/>
                <a:cs typeface="Arial"/>
                <a:sym typeface="Arial"/>
              </a:rPr>
              <a:t>Командная работа</a:t>
            </a:r>
            <a:endParaRPr/>
          </a:p>
        </p:txBody>
      </p:sp>
      <p:sp>
        <p:nvSpPr>
          <p:cNvPr id="245" name="Google Shape;245;p8"/>
          <p:cNvSpPr txBox="1"/>
          <p:nvPr>
            <p:ph idx="1" type="body"/>
          </p:nvPr>
        </p:nvSpPr>
        <p:spPr>
          <a:xfrm>
            <a:off x="1737360" y="1812925"/>
            <a:ext cx="9425941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1800"/>
              <a:buFont typeface="Inter"/>
              <a:buNone/>
            </a:pPr>
            <a:r>
              <a:rPr b="1" lang="en-US" sz="1800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Методики и подходы</a:t>
            </a:r>
            <a:endParaRPr/>
          </a:p>
        </p:txBody>
      </p:sp>
      <p:cxnSp>
        <p:nvCxnSpPr>
          <p:cNvPr id="246" name="Google Shape;246;p8"/>
          <p:cNvCxnSpPr/>
          <p:nvPr/>
        </p:nvCxnSpPr>
        <p:spPr>
          <a:xfrm flipH="1">
            <a:off x="1340485" y="1967863"/>
            <a:ext cx="1" cy="4811703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49019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Google Shape;142;p16" id="247" name="Google Shape;2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3;p16" id="248" name="Google Shape;2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885" y="1813560"/>
            <a:ext cx="209552" cy="209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4;p16" id="249" name="Google Shape;2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2210" y="1746885"/>
            <a:ext cx="342902" cy="34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5;p16" id="250" name="Google Shape;25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6;p16" id="251" name="Google Shape;25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4110" y="1708785"/>
            <a:ext cx="419102" cy="4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252" name="Google Shape;25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363" y="2670810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 txBox="1"/>
          <p:nvPr/>
        </p:nvSpPr>
        <p:spPr>
          <a:xfrm>
            <a:off x="1783085" y="2544147"/>
            <a:ext cx="9334491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Agile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9;p16" id="254" name="Google Shape;25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4102162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8"/>
          <p:cNvSpPr txBox="1"/>
          <p:nvPr/>
        </p:nvSpPr>
        <p:spPr>
          <a:xfrm>
            <a:off x="1783084" y="3259823"/>
            <a:ext cx="4495576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Scrum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1;p16" id="256" name="Google Shape;25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4817838"/>
            <a:ext cx="142877" cy="14287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8"/>
          <p:cNvSpPr txBox="1"/>
          <p:nvPr/>
        </p:nvSpPr>
        <p:spPr>
          <a:xfrm>
            <a:off x="1783085" y="4691176"/>
            <a:ext cx="93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lang="en-US" sz="2000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Git, SVN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56;p16" id="258" name="Google Shape;258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72750" y="4886959"/>
            <a:ext cx="1619250" cy="1748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57;p16" id="259" name="Google Shape;259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88823" y="714691"/>
            <a:ext cx="304802" cy="390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260" name="Google Shape;260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712075" y="1459230"/>
            <a:ext cx="2705100" cy="64325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8"/>
          <p:cNvSpPr txBox="1"/>
          <p:nvPr/>
        </p:nvSpPr>
        <p:spPr>
          <a:xfrm>
            <a:off x="1783085" y="5406852"/>
            <a:ext cx="93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lang="en-US" sz="2000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Таск-трекеры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1783084" y="3975498"/>
            <a:ext cx="3951946" cy="39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2000"/>
              <a:buFont typeface="Inter"/>
              <a:buNone/>
            </a:pPr>
            <a:r>
              <a:rPr b="0" i="0" lang="en-US" sz="2000" u="none" cap="none" strike="noStrike">
                <a:solidFill>
                  <a:srgbClr val="0B1A43"/>
                </a:solidFill>
                <a:latin typeface="Inter"/>
                <a:ea typeface="Inter"/>
                <a:cs typeface="Inter"/>
                <a:sym typeface="Inter"/>
              </a:rPr>
              <a:t>Kanban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47;p16" id="263" name="Google Shape;263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3386485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47;p16" id="264" name="Google Shape;26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9046" y="5533514"/>
            <a:ext cx="142877" cy="1428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0;p3" id="265" name="Google Shape;265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143875" y="4592320"/>
            <a:ext cx="3728085" cy="13036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1;p3" id="266" name="Google Shape;266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532618" y="2980688"/>
            <a:ext cx="638177" cy="638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22;p3" id="267" name="Google Shape;267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03918" y="3554095"/>
            <a:ext cx="1028702" cy="103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64b07e39c_0_0"/>
          <p:cNvSpPr txBox="1"/>
          <p:nvPr/>
        </p:nvSpPr>
        <p:spPr>
          <a:xfrm>
            <a:off x="1086150" y="2554062"/>
            <a:ext cx="100197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1A43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0B1A43"/>
                </a:solidFill>
              </a:rPr>
              <a:t>Ваши вопросы?</a:t>
            </a:r>
            <a:br>
              <a:rPr lang="en-US" sz="3500">
                <a:solidFill>
                  <a:srgbClr val="0B1A43"/>
                </a:solidFill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174;p7" id="273" name="Google Shape;273;g2c64b07e3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9175" y="4214495"/>
            <a:ext cx="355282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75;p7" id="274" name="Google Shape;274;g2c64b07e39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944" y="5133975"/>
            <a:ext cx="24193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76;p7" id="275" name="Google Shape;275;g2c64b07e39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8920" y="4498340"/>
            <a:ext cx="2867025" cy="1876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77;p7" id="276" name="Google Shape;276;g2c64b07e39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2140" y="4793615"/>
            <a:ext cx="2419350" cy="1581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78;p7" id="277" name="Google Shape;277;g2c64b07e39c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85325" y="4498340"/>
            <a:ext cx="5715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79;p7" id="278" name="Google Shape;278;g2c64b07e39c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00220" y="4498340"/>
            <a:ext cx="2228850" cy="1876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80;p7" id="279" name="Google Shape;279;g2c64b07e39c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19245" y="6287134"/>
            <a:ext cx="180976" cy="19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81;p7" id="280" name="Google Shape;280;g2c64b07e39c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74834" y="4387850"/>
            <a:ext cx="171451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90;p12" id="281" name="Google Shape;281;g2c64b07e39c_0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157450" y="432530"/>
            <a:ext cx="2705099" cy="64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