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306" r:id="rId5"/>
    <p:sldId id="307" r:id="rId6"/>
    <p:sldId id="304" r:id="rId7"/>
    <p:sldId id="277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FFFFFF">
              <a:alpha val="0"/>
            </a:srgbClr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FFFFFF">
              <a:alpha val="0"/>
            </a:srgbClr>
          </a:solidFill>
        </a:fill>
      </a:tcStyle>
    </a:lastRow>
    <a:fir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FFFFFF">
              <a:alpha val="0"/>
            </a:srgb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1" name="Shape 111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n-lt"/>
        <a:ea typeface="+mn-ea"/>
        <a:cs typeface="+mn-cs"/>
        <a:sym typeface="Arial"/>
      </a:defRPr>
    </a:lvl1pPr>
    <a:lvl2pPr indent="228600" latinLnBrk="0">
      <a:defRPr sz="1400">
        <a:latin typeface="+mn-lt"/>
        <a:ea typeface="+mn-ea"/>
        <a:cs typeface="+mn-cs"/>
        <a:sym typeface="Arial"/>
      </a:defRPr>
    </a:lvl2pPr>
    <a:lvl3pPr indent="457200" latinLnBrk="0">
      <a:defRPr sz="1400">
        <a:latin typeface="+mn-lt"/>
        <a:ea typeface="+mn-ea"/>
        <a:cs typeface="+mn-cs"/>
        <a:sym typeface="Arial"/>
      </a:defRPr>
    </a:lvl3pPr>
    <a:lvl4pPr indent="685800" latinLnBrk="0">
      <a:defRPr sz="1400">
        <a:latin typeface="+mn-lt"/>
        <a:ea typeface="+mn-ea"/>
        <a:cs typeface="+mn-cs"/>
        <a:sym typeface="Arial"/>
      </a:defRPr>
    </a:lvl4pPr>
    <a:lvl5pPr indent="914400" latinLnBrk="0">
      <a:defRPr sz="1400">
        <a:latin typeface="+mn-lt"/>
        <a:ea typeface="+mn-ea"/>
        <a:cs typeface="+mn-cs"/>
        <a:sym typeface="Arial"/>
      </a:defRPr>
    </a:lvl5pPr>
    <a:lvl6pPr indent="1143000" latinLnBrk="0">
      <a:defRPr sz="1400">
        <a:latin typeface="+mn-lt"/>
        <a:ea typeface="+mn-ea"/>
        <a:cs typeface="+mn-cs"/>
        <a:sym typeface="Arial"/>
      </a:defRPr>
    </a:lvl6pPr>
    <a:lvl7pPr indent="1371600" latinLnBrk="0">
      <a:defRPr sz="1400">
        <a:latin typeface="+mn-lt"/>
        <a:ea typeface="+mn-ea"/>
        <a:cs typeface="+mn-cs"/>
        <a:sym typeface="Arial"/>
      </a:defRPr>
    </a:lvl7pPr>
    <a:lvl8pPr indent="1600200" latinLnBrk="0">
      <a:defRPr sz="1400">
        <a:latin typeface="+mn-lt"/>
        <a:ea typeface="+mn-ea"/>
        <a:cs typeface="+mn-cs"/>
        <a:sym typeface="Arial"/>
      </a:defRPr>
    </a:lvl8pPr>
    <a:lvl9pPr indent="1828800" latinLnBrk="0">
      <a:defRPr sz="1400">
        <a:latin typeface="+mn-lt"/>
        <a:ea typeface="+mn-ea"/>
        <a:cs typeface="+mn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1524000" y="1322961"/>
            <a:ext cx="9144000" cy="2187002"/>
          </a:xfrm>
          <a:prstGeom prst="rect">
            <a:avLst/>
          </a:prstGeom>
        </p:spPr>
        <p:txBody>
          <a:bodyPr anchor="b"/>
          <a:lstStyle>
            <a:lvl1pPr algn="ctr">
              <a:lnSpc>
                <a:spcPct val="130000"/>
              </a:lnSpc>
              <a:defRPr sz="6000" b="0"/>
            </a:lvl1pPr>
          </a:lstStyle>
          <a:p>
            <a:r>
              <a:t>Текст заголовка</a:t>
            </a:r>
          </a:p>
        </p:txBody>
      </p:sp>
      <p:sp>
        <p:nvSpPr>
          <p:cNvPr id="12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algn="ctr">
              <a:defRPr sz="2400"/>
            </a:lvl1pPr>
            <a:lvl2pPr marL="228600" indent="304800" algn="ctr">
              <a:buSzTx/>
              <a:buNone/>
              <a:defRPr sz="2400"/>
            </a:lvl2pPr>
            <a:lvl3pPr marL="228600" indent="787400" algn="ctr">
              <a:buSzTx/>
              <a:buNone/>
              <a:defRPr sz="2400"/>
            </a:lvl3pPr>
            <a:lvl4pPr marL="228600" indent="1257300" algn="ctr">
              <a:buSzTx/>
              <a:buNone/>
              <a:defRPr sz="2400"/>
            </a:lvl4pPr>
            <a:lvl5pPr marL="228600" indent="1714500" algn="ctr">
              <a:buSzTx/>
              <a:buNone/>
              <a:defRPr sz="2400"/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838200" y="551542"/>
            <a:ext cx="10515600" cy="555897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 marL="971550" indent="-400050">
              <a:defRPr>
                <a:solidFill>
                  <a:srgbClr val="000000"/>
                </a:solidFill>
              </a:defRPr>
            </a:lvl2pPr>
            <a:lvl3pPr marL="1508760" indent="-480060"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95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5699" tIns="45699" rIns="45699" bIns="45699"/>
          <a:lstStyle/>
          <a:p>
            <a:r>
              <a:t>Текст заголовка</a:t>
            </a:r>
          </a:p>
        </p:txBody>
      </p:sp>
      <p:sp>
        <p:nvSpPr>
          <p:cNvPr id="103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45699" tIns="45699" rIns="45699" bIns="45699"/>
          <a:lstStyle>
            <a:lvl1pPr marL="0" indent="228600"/>
            <a:lvl3pPr marL="1513838" indent="-497838"/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10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163386" y="6340813"/>
            <a:ext cx="380829" cy="396199"/>
          </a:xfrm>
          <a:prstGeom prst="rect">
            <a:avLst/>
          </a:prstGeom>
        </p:spPr>
        <p:txBody>
          <a:bodyPr lIns="45699" tIns="45699" rIns="45699" bIns="45699"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Текст заголовка</a:t>
            </a:r>
          </a:p>
        </p:txBody>
      </p:sp>
      <p:sp>
        <p:nvSpPr>
          <p:cNvPr id="21" name="Уровень текста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22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1850" y="3750945"/>
            <a:ext cx="9843135" cy="811531"/>
          </a:xfrm>
          <a:prstGeom prst="rect">
            <a:avLst/>
          </a:prstGeom>
        </p:spPr>
        <p:txBody>
          <a:bodyPr anchor="b"/>
          <a:lstStyle>
            <a:lvl1pPr>
              <a:defRPr sz="6000" b="0"/>
            </a:lvl1pPr>
          </a:lstStyle>
          <a:p>
            <a:r>
              <a:t>Текст заголовка</a:t>
            </a:r>
          </a:p>
        </p:txBody>
      </p:sp>
      <p:sp>
        <p:nvSpPr>
          <p:cNvPr id="30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610027"/>
            <a:ext cx="7321550" cy="647556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7F7F7F"/>
                </a:solidFill>
              </a:defRPr>
            </a:lvl1pPr>
            <a:lvl2pPr marL="228600" indent="457200">
              <a:buSzTx/>
              <a:buNone/>
              <a:defRPr sz="2400">
                <a:solidFill>
                  <a:srgbClr val="7F7F7F"/>
                </a:solidFill>
              </a:defRPr>
            </a:lvl2pPr>
            <a:lvl3pPr marL="228600" indent="914400">
              <a:buSzTx/>
              <a:buNone/>
              <a:defRPr sz="2400">
                <a:solidFill>
                  <a:srgbClr val="7F7F7F"/>
                </a:solidFill>
              </a:defRPr>
            </a:lvl3pPr>
            <a:lvl4pPr marL="228600" indent="1371600">
              <a:buSzTx/>
              <a:buNone/>
              <a:defRPr sz="2400">
                <a:solidFill>
                  <a:srgbClr val="7F7F7F"/>
                </a:solidFill>
              </a:defRPr>
            </a:lvl4pPr>
            <a:lvl5pPr marL="228600" indent="1828800">
              <a:buSzTx/>
              <a:buNone/>
              <a:defRPr sz="2400">
                <a:solidFill>
                  <a:srgbClr val="7F7F7F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3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Текст заголовка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t>Текст заголовка</a:t>
            </a:r>
          </a:p>
        </p:txBody>
      </p:sp>
      <p:sp>
        <p:nvSpPr>
          <p:cNvPr id="39" name="Уровень текста 1…"/>
          <p:cNvSpPr txBox="1">
            <a:spLocks noGrp="1"/>
          </p:cNvSpPr>
          <p:nvPr>
            <p:ph type="body" sz="half" idx="1"/>
          </p:nvPr>
        </p:nvSpPr>
        <p:spPr>
          <a:xfrm>
            <a:off x="6477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</a:lvl1pPr>
            <a:lvl2pPr>
              <a:lnSpc>
                <a:spcPct val="150000"/>
              </a:lnSpc>
            </a:lvl2pPr>
            <a:lvl3pPr>
              <a:lnSpc>
                <a:spcPct val="150000"/>
              </a:lnSpc>
            </a:lvl3pPr>
            <a:lvl4pPr>
              <a:lnSpc>
                <a:spcPct val="150000"/>
              </a:lnSpc>
            </a:lvl4pPr>
            <a:lvl5pPr>
              <a:lnSpc>
                <a:spcPct val="150000"/>
              </a:lnSpc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0" name="Google Shape;36;p5"/>
          <p:cNvSpPr txBox="1">
            <a:spLocks noGrp="1"/>
          </p:cNvSpPr>
          <p:nvPr>
            <p:ph type="body" sz="half" idx="21"/>
          </p:nvPr>
        </p:nvSpPr>
        <p:spPr>
          <a:xfrm>
            <a:off x="59817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50000"/>
              </a:lnSpc>
            </a:pPr>
            <a:endParaRPr/>
          </a:p>
        </p:txBody>
      </p:sp>
      <p:sp>
        <p:nvSpPr>
          <p:cNvPr id="4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t>Текст заголовка</a:t>
            </a:r>
          </a:p>
        </p:txBody>
      </p:sp>
      <p:sp>
        <p:nvSpPr>
          <p:cNvPr id="49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744960"/>
            <a:ext cx="5157789" cy="823913"/>
          </a:xfrm>
          <a:prstGeom prst="rect">
            <a:avLst/>
          </a:prstGeom>
        </p:spPr>
        <p:txBody>
          <a:bodyPr anchor="b"/>
          <a:lstStyle>
            <a:lvl1pPr>
              <a:defRPr sz="2400" b="1">
                <a:solidFill>
                  <a:srgbClr val="000000"/>
                </a:solidFill>
              </a:defRPr>
            </a:lvl1pPr>
            <a:lvl2pPr marL="228600" indent="457200">
              <a:buSzTx/>
              <a:buNone/>
              <a:defRPr sz="2400" b="1">
                <a:solidFill>
                  <a:srgbClr val="000000"/>
                </a:solidFill>
              </a:defRPr>
            </a:lvl2pPr>
            <a:lvl3pPr marL="228600" indent="914400">
              <a:buSzTx/>
              <a:buNone/>
              <a:defRPr sz="2400" b="1">
                <a:solidFill>
                  <a:srgbClr val="000000"/>
                </a:solidFill>
              </a:defRPr>
            </a:lvl3pPr>
            <a:lvl4pPr marL="228600" indent="1371600">
              <a:buSzTx/>
              <a:buNone/>
              <a:defRPr sz="2400" b="1">
                <a:solidFill>
                  <a:srgbClr val="000000"/>
                </a:solidFill>
              </a:defRPr>
            </a:lvl4pPr>
            <a:lvl5pPr marL="228600" indent="1828800">
              <a:buSzTx/>
              <a:buNone/>
              <a:defRPr sz="2400" b="1">
                <a:solidFill>
                  <a:srgbClr val="000000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50" name="Google Shape;43;p6"/>
          <p:cNvSpPr txBox="1">
            <a:spLocks noGrp="1"/>
          </p:cNvSpPr>
          <p:nvPr>
            <p:ph type="body" sz="half" idx="21"/>
          </p:nvPr>
        </p:nvSpPr>
        <p:spPr>
          <a:xfrm>
            <a:off x="839787" y="2615608"/>
            <a:ext cx="5157788" cy="3574055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1" name="Google Shape;44;p6"/>
          <p:cNvSpPr txBox="1">
            <a:spLocks noGrp="1"/>
          </p:cNvSpPr>
          <p:nvPr>
            <p:ph type="body" sz="quarter" idx="22"/>
          </p:nvPr>
        </p:nvSpPr>
        <p:spPr>
          <a:xfrm>
            <a:off x="6172200" y="1744960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>
              <a:defRPr sz="2400" b="1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2" name="Google Shape;45;p6"/>
          <p:cNvSpPr txBox="1">
            <a:spLocks noGrp="1"/>
          </p:cNvSpPr>
          <p:nvPr>
            <p:ph type="body" sz="half" idx="23"/>
          </p:nvPr>
        </p:nvSpPr>
        <p:spPr>
          <a:xfrm>
            <a:off x="6172200" y="2615608"/>
            <a:ext cx="5183188" cy="3574055"/>
          </a:xfrm>
          <a:prstGeom prst="rect">
            <a:avLst/>
          </a:prstGeom>
        </p:spPr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3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838200" y="2766218"/>
            <a:ext cx="10515600" cy="1325564"/>
          </a:xfrm>
          <a:prstGeom prst="rect">
            <a:avLst/>
          </a:prstGeom>
        </p:spPr>
        <p:txBody>
          <a:bodyPr/>
          <a:lstStyle>
            <a:lvl1pPr algn="ctr">
              <a:defRPr b="0"/>
            </a:lvl1pPr>
          </a:lstStyle>
          <a:p>
            <a:r>
              <a:t>Текст заголовка</a:t>
            </a:r>
          </a:p>
        </p:txBody>
      </p:sp>
      <p:sp>
        <p:nvSpPr>
          <p:cNvPr id="61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46747" y="127000"/>
            <a:ext cx="4165201" cy="1600200"/>
          </a:xfrm>
          <a:prstGeom prst="rect">
            <a:avLst/>
          </a:prstGeom>
        </p:spPr>
        <p:txBody>
          <a:bodyPr/>
          <a:lstStyle>
            <a:lvl1pPr>
              <a:defRPr sz="3200" b="0"/>
            </a:lvl1pPr>
          </a:lstStyle>
          <a:p>
            <a:r>
              <a:t>Текст заголовка</a:t>
            </a:r>
          </a:p>
        </p:txBody>
      </p:sp>
      <p:sp>
        <p:nvSpPr>
          <p:cNvPr id="76" name="Google Shape;60;p9"/>
          <p:cNvSpPr>
            <a:spLocks noGrp="1"/>
          </p:cNvSpPr>
          <p:nvPr>
            <p:ph type="pic" sz="half" idx="21"/>
          </p:nvPr>
        </p:nvSpPr>
        <p:spPr>
          <a:xfrm>
            <a:off x="5183999" y="766353"/>
            <a:ext cx="5817376" cy="509444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77" name="Уровень текста 1…"/>
          <p:cNvSpPr txBox="1">
            <a:spLocks noGrp="1"/>
          </p:cNvSpPr>
          <p:nvPr>
            <p:ph type="body" sz="quarter" idx="1"/>
          </p:nvPr>
        </p:nvSpPr>
        <p:spPr>
          <a:xfrm>
            <a:off x="651826" y="2057400"/>
            <a:ext cx="4165202" cy="3811588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1600">
                <a:solidFill>
                  <a:srgbClr val="000000"/>
                </a:solidFill>
              </a:defRPr>
            </a:lvl1pPr>
            <a:lvl2pPr marL="228600" indent="457200">
              <a:lnSpc>
                <a:spcPct val="150000"/>
              </a:lnSpc>
              <a:buSzTx/>
              <a:buNone/>
              <a:defRPr sz="1600">
                <a:solidFill>
                  <a:srgbClr val="000000"/>
                </a:solidFill>
              </a:defRPr>
            </a:lvl2pPr>
            <a:lvl3pPr marL="228600" indent="914400">
              <a:lnSpc>
                <a:spcPct val="150000"/>
              </a:lnSpc>
              <a:buSzTx/>
              <a:buNone/>
              <a:defRPr sz="1600">
                <a:solidFill>
                  <a:srgbClr val="000000"/>
                </a:solidFill>
              </a:defRPr>
            </a:lvl3pPr>
            <a:lvl4pPr marL="228600" indent="1371600">
              <a:lnSpc>
                <a:spcPct val="150000"/>
              </a:lnSpc>
              <a:buSzTx/>
              <a:buNone/>
              <a:defRPr sz="1600">
                <a:solidFill>
                  <a:srgbClr val="000000"/>
                </a:solidFill>
              </a:defRPr>
            </a:lvl4pPr>
            <a:lvl5pPr marL="228600" indent="1828800">
              <a:lnSpc>
                <a:spcPct val="150000"/>
              </a:lnSpc>
              <a:buSzTx/>
              <a:buNone/>
              <a:defRPr sz="1600">
                <a:solidFill>
                  <a:srgbClr val="000000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78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Текст заголовка"/>
          <p:cNvSpPr txBox="1">
            <a:spLocks noGrp="1"/>
          </p:cNvSpPr>
          <p:nvPr>
            <p:ph type="title"/>
          </p:nvPr>
        </p:nvSpPr>
        <p:spPr>
          <a:xfrm rot="5400000">
            <a:off x="7683223" y="2506385"/>
            <a:ext cx="5811839" cy="1529317"/>
          </a:xfrm>
          <a:prstGeom prst="rect">
            <a:avLst/>
          </a:prstGeom>
        </p:spPr>
        <p:txBody>
          <a:bodyPr/>
          <a:lstStyle>
            <a:lvl1pPr>
              <a:defRPr b="0"/>
            </a:lvl1pPr>
          </a:lstStyle>
          <a:p>
            <a:r>
              <a:t>Текст заголовка</a:t>
            </a:r>
          </a:p>
        </p:txBody>
      </p:sp>
      <p:sp>
        <p:nvSpPr>
          <p:cNvPr id="86" name="Уровень текста 1…"/>
          <p:cNvSpPr txBox="1">
            <a:spLocks noGrp="1"/>
          </p:cNvSpPr>
          <p:nvPr>
            <p:ph type="body" idx="1"/>
          </p:nvPr>
        </p:nvSpPr>
        <p:spPr>
          <a:xfrm rot="5400000">
            <a:off x="2372260" y="-1168936"/>
            <a:ext cx="5811838" cy="887995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  <a:lvl2pPr marL="971550" indent="-400050">
              <a:defRPr>
                <a:solidFill>
                  <a:srgbClr val="000000"/>
                </a:solidFill>
              </a:defRPr>
            </a:lvl2pPr>
            <a:lvl3pPr marL="1508760" indent="-480060"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87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заголовка"/>
          <p:cNvSpPr txBox="1"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normAutofit/>
          </a:bodyPr>
          <a:lstStyle/>
          <a:p>
            <a:r>
              <a:t>Текст заголовка</a:t>
            </a:r>
          </a:p>
        </p:txBody>
      </p:sp>
      <p:sp>
        <p:nvSpPr>
          <p:cNvPr id="3" name="Уровень текста 1…"/>
          <p:cNvSpPr txBox="1">
            <a:spLocks noGrp="1"/>
          </p:cNvSpPr>
          <p:nvPr>
            <p:ph type="body" idx="1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normAutofit/>
          </a:bodyPr>
          <a:lstStyle/>
          <a:p>
            <a:r>
              <a:t>Уровень текста 1</a:t>
            </a:r>
          </a:p>
          <a:p>
            <a:pPr lvl="1"/>
            <a:r>
              <a:t>Уровень текста 2</a:t>
            </a:r>
          </a:p>
          <a:p>
            <a:pPr lvl="2"/>
            <a:r>
              <a:t>Уровень текста 3</a:t>
            </a:r>
          </a:p>
          <a:p>
            <a:pPr lvl="3"/>
            <a:r>
              <a:t>Уровень текста 4</a:t>
            </a:r>
          </a:p>
          <a:p>
            <a:pPr lvl="4"/>
            <a:r>
              <a:t>Уровень текста 5</a:t>
            </a:r>
          </a:p>
        </p:txBody>
      </p:sp>
      <p:sp>
        <p:nvSpPr>
          <p:cNvPr id="4" name="Номер слайда"/>
          <p:cNvSpPr txBox="1">
            <a:spLocks noGrp="1"/>
          </p:cNvSpPr>
          <p:nvPr>
            <p:ph type="sldNum" sz="quarter" idx="2"/>
          </p:nvPr>
        </p:nvSpPr>
        <p:spPr>
          <a:xfrm>
            <a:off x="11163384" y="6340812"/>
            <a:ext cx="380832" cy="396201"/>
          </a:xfrm>
          <a:prstGeom prst="rect">
            <a:avLst/>
          </a:prstGeom>
          <a:ln w="12700">
            <a:miter lim="400000"/>
          </a:ln>
        </p:spPr>
        <p:txBody>
          <a:bodyPr wrap="none" lIns="45699" tIns="45699" rIns="45699" bIns="45699" anchor="ctr">
            <a:normAutofit/>
          </a:bodyPr>
          <a:lstStyle>
            <a:lvl1pPr algn="ctr">
              <a:lnSpc>
                <a:spcPct val="130000"/>
              </a:lnSpc>
              <a:defRPr sz="2000">
                <a:solidFill>
                  <a:srgbClr val="0B1A43"/>
                </a:solidFill>
                <a:latin typeface="Inter Regular"/>
                <a:ea typeface="Inter Regular"/>
                <a:cs typeface="Inter Regular"/>
                <a:sym typeface="Inter 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med"/>
  <p:hf hdr="0" ftr="0" dt="0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228600" marR="0" indent="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3F3F3F"/>
          </a:solidFill>
          <a:uFillTx/>
          <a:latin typeface="Calibri"/>
          <a:ea typeface="Calibri"/>
          <a:cs typeface="Calibri"/>
          <a:sym typeface="Calibri"/>
        </a:defRPr>
      </a:lvl1pPr>
      <a:lvl2pPr marL="977900" marR="0" indent="-4445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ts val="2800"/>
        <a:buFontTx/>
        <a:buChar char="•"/>
        <a:tabLst/>
        <a:defRPr sz="2800" b="0" i="0" u="none" strike="noStrike" cap="none" spc="0" baseline="0">
          <a:solidFill>
            <a:srgbClr val="3F3F3F"/>
          </a:solidFill>
          <a:uFillTx/>
          <a:latin typeface="Calibri"/>
          <a:ea typeface="Calibri"/>
          <a:cs typeface="Calibri"/>
          <a:sym typeface="Calibri"/>
        </a:defRPr>
      </a:lvl2pPr>
      <a:lvl3pPr marL="1513839" marR="0" indent="-4978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ts val="2800"/>
        <a:buFontTx/>
        <a:buChar char="•"/>
        <a:tabLst/>
        <a:defRPr sz="2800" b="0" i="0" u="none" strike="noStrike" cap="none" spc="0" baseline="0">
          <a:solidFill>
            <a:srgbClr val="3F3F3F"/>
          </a:solidFill>
          <a:uFillTx/>
          <a:latin typeface="Calibri"/>
          <a:ea typeface="Calibri"/>
          <a:cs typeface="Calibri"/>
          <a:sym typeface="Calibri"/>
        </a:defRPr>
      </a:lvl3pPr>
      <a:lvl4pPr marL="20193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ts val="2800"/>
        <a:buFontTx/>
        <a:buChar char="•"/>
        <a:tabLst/>
        <a:defRPr sz="2800" b="0" i="0" u="none" strike="noStrike" cap="none" spc="0" baseline="0">
          <a:solidFill>
            <a:srgbClr val="3F3F3F"/>
          </a:solidFill>
          <a:uFillTx/>
          <a:latin typeface="Calibri"/>
          <a:ea typeface="Calibri"/>
          <a:cs typeface="Calibri"/>
          <a:sym typeface="Calibri"/>
        </a:defRPr>
      </a:lvl4pPr>
      <a:lvl5pPr marL="24765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ts val="2800"/>
        <a:buFontTx/>
        <a:buChar char="•"/>
        <a:tabLst/>
        <a:defRPr sz="2800" b="0" i="0" u="none" strike="noStrike" cap="none" spc="0" baseline="0">
          <a:solidFill>
            <a:srgbClr val="3F3F3F"/>
          </a:solidFill>
          <a:uFillTx/>
          <a:latin typeface="Calibri"/>
          <a:ea typeface="Calibri"/>
          <a:cs typeface="Calibri"/>
          <a:sym typeface="Calibri"/>
        </a:defRPr>
      </a:lvl5pPr>
      <a:lvl6pPr marL="29337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ts val="2800"/>
        <a:buFontTx/>
        <a:buChar char="•"/>
        <a:tabLst/>
        <a:defRPr sz="2800" b="0" i="0" u="none" strike="noStrike" cap="none" spc="0" baseline="0">
          <a:solidFill>
            <a:srgbClr val="3F3F3F"/>
          </a:solidFill>
          <a:uFillTx/>
          <a:latin typeface="Calibri"/>
          <a:ea typeface="Calibri"/>
          <a:cs typeface="Calibri"/>
          <a:sym typeface="Calibri"/>
        </a:defRPr>
      </a:lvl6pPr>
      <a:lvl7pPr marL="33909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ts val="2800"/>
        <a:buFontTx/>
        <a:buChar char="•"/>
        <a:tabLst/>
        <a:defRPr sz="2800" b="0" i="0" u="none" strike="noStrike" cap="none" spc="0" baseline="0">
          <a:solidFill>
            <a:srgbClr val="3F3F3F"/>
          </a:solidFill>
          <a:uFillTx/>
          <a:latin typeface="Calibri"/>
          <a:ea typeface="Calibri"/>
          <a:cs typeface="Calibri"/>
          <a:sym typeface="Calibri"/>
        </a:defRPr>
      </a:lvl7pPr>
      <a:lvl8pPr marL="38481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ts val="2800"/>
        <a:buFontTx/>
        <a:buChar char="•"/>
        <a:tabLst/>
        <a:defRPr sz="2800" b="0" i="0" u="none" strike="noStrike" cap="none" spc="0" baseline="0">
          <a:solidFill>
            <a:srgbClr val="3F3F3F"/>
          </a:solidFill>
          <a:uFillTx/>
          <a:latin typeface="Calibri"/>
          <a:ea typeface="Calibri"/>
          <a:cs typeface="Calibri"/>
          <a:sym typeface="Calibri"/>
        </a:defRPr>
      </a:lvl8pPr>
      <a:lvl9pPr marL="4305300" marR="0" indent="-533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ts val="2800"/>
        <a:buFontTx/>
        <a:buChar char="•"/>
        <a:tabLst/>
        <a:defRPr sz="2800" b="0" i="0" u="none" strike="noStrike" cap="none" spc="0" baseline="0">
          <a:solidFill>
            <a:srgbClr val="3F3F3F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ctr" defTabSz="914400" rtl="0" latinLnBrk="0">
        <a:lnSpc>
          <a:spcPct val="13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r Regular"/>
        </a:defRPr>
      </a:lvl1pPr>
      <a:lvl2pPr marL="0" marR="0" indent="0" algn="ctr" defTabSz="914400" rtl="0" latinLnBrk="0">
        <a:lnSpc>
          <a:spcPct val="13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r Regular"/>
        </a:defRPr>
      </a:lvl2pPr>
      <a:lvl3pPr marL="0" marR="0" indent="0" algn="ctr" defTabSz="914400" rtl="0" latinLnBrk="0">
        <a:lnSpc>
          <a:spcPct val="13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r Regular"/>
        </a:defRPr>
      </a:lvl3pPr>
      <a:lvl4pPr marL="0" marR="0" indent="0" algn="ctr" defTabSz="914400" rtl="0" latinLnBrk="0">
        <a:lnSpc>
          <a:spcPct val="13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r Regular"/>
        </a:defRPr>
      </a:lvl4pPr>
      <a:lvl5pPr marL="0" marR="0" indent="0" algn="ctr" defTabSz="914400" rtl="0" latinLnBrk="0">
        <a:lnSpc>
          <a:spcPct val="13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r Regular"/>
        </a:defRPr>
      </a:lvl5pPr>
      <a:lvl6pPr marL="0" marR="0" indent="0" algn="ctr" defTabSz="914400" rtl="0" latinLnBrk="0">
        <a:lnSpc>
          <a:spcPct val="13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r Regular"/>
        </a:defRPr>
      </a:lvl6pPr>
      <a:lvl7pPr marL="0" marR="0" indent="0" algn="ctr" defTabSz="914400" rtl="0" latinLnBrk="0">
        <a:lnSpc>
          <a:spcPct val="13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r Regular"/>
        </a:defRPr>
      </a:lvl7pPr>
      <a:lvl8pPr marL="0" marR="0" indent="0" algn="ctr" defTabSz="914400" rtl="0" latinLnBrk="0">
        <a:lnSpc>
          <a:spcPct val="13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r Regular"/>
        </a:defRPr>
      </a:lvl8pPr>
      <a:lvl9pPr marL="0" marR="0" indent="0" algn="ctr" defTabSz="914400" rtl="0" latinLnBrk="0">
        <a:lnSpc>
          <a:spcPct val="13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nter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9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0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2.jpg"/><Relationship Id="rId4" Type="http://schemas.openxmlformats.org/officeDocument/2006/relationships/image" Target="../media/image31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80;p12" descr="Google Shape;80;p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9175" y="4214495"/>
            <a:ext cx="3552825" cy="19812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4" name="Google Shape;81;p12" descr="Google Shape;81;p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5943" y="5133975"/>
            <a:ext cx="2419352" cy="15716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15" name="Google Shape;82;p12" descr="Google Shape;82;p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8920" y="4498340"/>
            <a:ext cx="2867027" cy="18764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Google Shape;83;p12" descr="Google Shape;83;p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2140" y="4793615"/>
            <a:ext cx="2419352" cy="15811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Google Shape;84;p12" descr="Google Shape;84;p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5325" y="4498340"/>
            <a:ext cx="571500" cy="22193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8" name="Google Shape;85;p12" descr="Google Shape;85;p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0220" y="4498340"/>
            <a:ext cx="2228852" cy="18764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Google Shape;86;p12" descr="Google Shape;86;p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19245" y="6287134"/>
            <a:ext cx="180977" cy="1905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0" name="Google Shape;87;p12" descr="Google Shape;87;p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474834" y="4387850"/>
            <a:ext cx="171452" cy="171450"/>
          </a:xfrm>
          <a:prstGeom prst="rect">
            <a:avLst/>
          </a:prstGeom>
          <a:ln w="12700">
            <a:miter lim="400000"/>
          </a:ln>
        </p:spPr>
      </p:pic>
      <p:sp>
        <p:nvSpPr>
          <p:cNvPr id="121" name="Google Shape;88;p12"/>
          <p:cNvSpPr txBox="1">
            <a:spLocks noGrp="1"/>
          </p:cNvSpPr>
          <p:nvPr>
            <p:ph type="title"/>
          </p:nvPr>
        </p:nvSpPr>
        <p:spPr>
          <a:xfrm>
            <a:off x="1763395" y="1759585"/>
            <a:ext cx="3265800" cy="860402"/>
          </a:xfrm>
          <a:prstGeom prst="rect">
            <a:avLst/>
          </a:prstGeom>
        </p:spPr>
        <p:txBody>
          <a:bodyPr anchor="b"/>
          <a:lstStyle>
            <a:lvl1pPr>
              <a:lnSpc>
                <a:spcPct val="130000"/>
              </a:lnSpc>
              <a:defRPr sz="2400" b="0"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rPr lang="ru-RU" dirty="0"/>
              <a:t>Занятие</a:t>
            </a:r>
            <a:r>
              <a:rPr dirty="0"/>
              <a:t> №</a:t>
            </a:r>
            <a:r>
              <a:rPr lang="en-US" dirty="0"/>
              <a:t>1</a:t>
            </a:r>
            <a:r>
              <a:rPr lang="ru-RU" dirty="0"/>
              <a:t>1</a:t>
            </a:r>
            <a:endParaRPr dirty="0"/>
          </a:p>
        </p:txBody>
      </p:sp>
      <p:sp>
        <p:nvSpPr>
          <p:cNvPr id="122" name="Google Shape;89;p12"/>
          <p:cNvSpPr txBox="1"/>
          <p:nvPr/>
        </p:nvSpPr>
        <p:spPr>
          <a:xfrm>
            <a:off x="1813924" y="2677554"/>
            <a:ext cx="8564152" cy="9525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b">
            <a:spAutoFit/>
          </a:bodyPr>
          <a:lstStyle>
            <a:lvl1pPr>
              <a:lnSpc>
                <a:spcPct val="130000"/>
              </a:lnSpc>
              <a:defRPr sz="4800"/>
            </a:lvl1pPr>
          </a:lstStyle>
          <a:p>
            <a:r>
              <a:rPr lang="ru-RU" dirty="0"/>
              <a:t>Преобразователи</a:t>
            </a:r>
            <a:endParaRPr dirty="0"/>
          </a:p>
        </p:txBody>
      </p:sp>
      <p:pic>
        <p:nvPicPr>
          <p:cNvPr id="123" name="Google Shape;90;p12" descr="Google Shape;90;p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12075" y="1459230"/>
            <a:ext cx="2705100" cy="643257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4B9E079-6BB6-40A2-9BEA-37FED138653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>
            <a:normAutofit fontScale="92500" lnSpcReduction="20000"/>
          </a:bodyPr>
          <a:lstStyle/>
          <a:p>
            <a:fld id="{86CB4B4D-7CA3-9044-876B-883B54F8677D}" type="slidenum">
              <a:rPr lang="ru-RU" smtClean="0"/>
              <a:t>1</a:t>
            </a:fld>
            <a:endParaRPr lang="ru-RU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39;p16"/>
          <p:cNvSpPr txBox="1">
            <a:spLocks noGrp="1"/>
          </p:cNvSpPr>
          <p:nvPr>
            <p:ph type="title"/>
          </p:nvPr>
        </p:nvSpPr>
        <p:spPr>
          <a:xfrm>
            <a:off x="1052194" y="570230"/>
            <a:ext cx="10111107" cy="679452"/>
          </a:xfrm>
          <a:prstGeom prst="rect">
            <a:avLst/>
          </a:prstGeom>
        </p:spPr>
        <p:txBody>
          <a:bodyPr/>
          <a:lstStyle>
            <a:lvl1pPr>
              <a:defRPr sz="3800" b="0">
                <a:solidFill>
                  <a:srgbClr val="0B1A43"/>
                </a:solidFill>
                <a:latin typeface="+mn-lt"/>
                <a:ea typeface="+mn-ea"/>
                <a:cs typeface="+mn-cs"/>
                <a:sym typeface="Arial"/>
              </a:defRPr>
            </a:lvl1pPr>
          </a:lstStyle>
          <a:p>
            <a:r>
              <a:t>На этом занятии</a:t>
            </a:r>
          </a:p>
        </p:txBody>
      </p:sp>
      <p:sp>
        <p:nvSpPr>
          <p:cNvPr id="127" name="Google Shape;140;p16"/>
          <p:cNvSpPr txBox="1">
            <a:spLocks noGrp="1"/>
          </p:cNvSpPr>
          <p:nvPr>
            <p:ph type="body" sz="quarter" idx="1"/>
          </p:nvPr>
        </p:nvSpPr>
        <p:spPr>
          <a:xfrm>
            <a:off x="1737360" y="1812925"/>
            <a:ext cx="9425941" cy="371475"/>
          </a:xfrm>
          <a:prstGeom prst="rect">
            <a:avLst/>
          </a:prstGeom>
        </p:spPr>
        <p:txBody>
          <a:bodyPr/>
          <a:lstStyle>
            <a:lvl1pPr indent="0" defTabSz="850391">
              <a:spcBef>
                <a:spcPts val="0"/>
              </a:spcBef>
              <a:defRPr sz="1800">
                <a:solidFill>
                  <a:srgbClr val="0B1A43"/>
                </a:solidFill>
                <a:latin typeface="Inter Bold"/>
                <a:ea typeface="Inter Bold"/>
                <a:cs typeface="Inter Bold"/>
                <a:sym typeface="Inter Bold"/>
              </a:defRPr>
            </a:lvl1pPr>
          </a:lstStyle>
          <a:p>
            <a:r>
              <a:rPr lang="ru-RU" dirty="0"/>
              <a:t>Основные топологии</a:t>
            </a:r>
            <a:endParaRPr dirty="0"/>
          </a:p>
        </p:txBody>
      </p:sp>
      <p:sp>
        <p:nvSpPr>
          <p:cNvPr id="128" name="Google Shape;141;p16"/>
          <p:cNvSpPr/>
          <p:nvPr/>
        </p:nvSpPr>
        <p:spPr>
          <a:xfrm flipH="1">
            <a:off x="1340485" y="1967863"/>
            <a:ext cx="1" cy="4811703"/>
          </a:xfrm>
          <a:prstGeom prst="line">
            <a:avLst/>
          </a:prstGeom>
          <a:ln>
            <a:solidFill>
              <a:schemeClr val="accent1">
                <a:alpha val="49803"/>
              </a:schemeClr>
            </a:solidFill>
            <a:miter/>
          </a:ln>
        </p:spPr>
        <p:txBody>
          <a:bodyPr lIns="45718" tIns="45718" rIns="45718" bIns="45718"/>
          <a:lstStyle/>
          <a:p>
            <a:pPr>
              <a:defRPr>
                <a:latin typeface="Inter Regular"/>
                <a:ea typeface="Inter Regular"/>
                <a:cs typeface="Inter Regular"/>
                <a:sym typeface="Inter Regular"/>
              </a:defRPr>
            </a:pPr>
            <a:endParaRPr/>
          </a:p>
        </p:txBody>
      </p:sp>
      <p:pic>
        <p:nvPicPr>
          <p:cNvPr id="129" name="Google Shape;142;p16" descr="Google Shape;142;p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210" y="1746885"/>
            <a:ext cx="342902" cy="3429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Google Shape;143;p16" descr="Google Shape;143;p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885" y="1813560"/>
            <a:ext cx="209552" cy="2095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1" name="Google Shape;144;p16" descr="Google Shape;144;p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2210" y="1746885"/>
            <a:ext cx="342902" cy="3429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2" name="Google Shape;145;p16" descr="Google Shape;145;p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4110" y="1708785"/>
            <a:ext cx="419102" cy="4191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3" name="Google Shape;146;p16" descr="Google Shape;146;p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4110" y="1708785"/>
            <a:ext cx="419102" cy="4191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4" name="Google Shape;147;p16" descr="Google Shape;147;p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9046" y="2797810"/>
            <a:ext cx="142877" cy="142877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Google Shape;148;p16"/>
          <p:cNvSpPr txBox="1"/>
          <p:nvPr/>
        </p:nvSpPr>
        <p:spPr>
          <a:xfrm>
            <a:off x="1824933" y="2683510"/>
            <a:ext cx="9334491" cy="36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>
            <a:lvl1pPr>
              <a:lnSpc>
                <a:spcPct val="90000"/>
              </a:lnSpc>
              <a:defRPr sz="2000">
                <a:solidFill>
                  <a:srgbClr val="0B1A43"/>
                </a:solidFill>
                <a:latin typeface="Inter Regular"/>
                <a:ea typeface="Inter Regular"/>
                <a:cs typeface="Inter Regular"/>
                <a:sym typeface="Inter Regular"/>
              </a:defRPr>
            </a:lvl1pPr>
          </a:lstStyle>
          <a:p>
            <a:r>
              <a:rPr lang="ru-RU" dirty="0"/>
              <a:t>Понижающий</a:t>
            </a:r>
            <a:endParaRPr dirty="0"/>
          </a:p>
        </p:txBody>
      </p:sp>
      <p:pic>
        <p:nvPicPr>
          <p:cNvPr id="136" name="Google Shape;149;p16" descr="Google Shape;149;p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9046" y="3728466"/>
            <a:ext cx="142877" cy="142877"/>
          </a:xfrm>
          <a:prstGeom prst="rect">
            <a:avLst/>
          </a:prstGeom>
          <a:ln w="12700">
            <a:miter lim="400000"/>
          </a:ln>
        </p:spPr>
      </p:pic>
      <p:sp>
        <p:nvSpPr>
          <p:cNvPr id="137" name="Google Shape;150;p16"/>
          <p:cNvSpPr txBox="1"/>
          <p:nvPr/>
        </p:nvSpPr>
        <p:spPr>
          <a:xfrm>
            <a:off x="1824933" y="3623524"/>
            <a:ext cx="9334491" cy="36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/>
          <a:p>
            <a:pPr lvl="1">
              <a:lnSpc>
                <a:spcPct val="90000"/>
              </a:lnSpc>
              <a:defRPr sz="2000">
                <a:solidFill>
                  <a:srgbClr val="0B1A43"/>
                </a:solidFill>
                <a:latin typeface="Inter Regular"/>
                <a:ea typeface="Inter Regular"/>
                <a:cs typeface="Inter Regular"/>
                <a:sym typeface="Inter Regular"/>
              </a:defRPr>
            </a:pPr>
            <a:r>
              <a:rPr lang="ru-RU" dirty="0"/>
              <a:t>Повышающий</a:t>
            </a:r>
            <a:endParaRPr dirty="0"/>
          </a:p>
        </p:txBody>
      </p:sp>
      <p:pic>
        <p:nvPicPr>
          <p:cNvPr id="138" name="Google Shape;151;p16" descr="Google Shape;151;p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9046" y="4659122"/>
            <a:ext cx="142877" cy="142877"/>
          </a:xfrm>
          <a:prstGeom prst="rect">
            <a:avLst/>
          </a:prstGeom>
          <a:ln w="12700">
            <a:miter lim="400000"/>
          </a:ln>
        </p:spPr>
      </p:pic>
      <p:sp>
        <p:nvSpPr>
          <p:cNvPr id="139" name="Google Shape;152;p16"/>
          <p:cNvSpPr txBox="1"/>
          <p:nvPr/>
        </p:nvSpPr>
        <p:spPr>
          <a:xfrm>
            <a:off x="1824933" y="4563538"/>
            <a:ext cx="9334491" cy="36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>
            <a:lvl1pPr>
              <a:lnSpc>
                <a:spcPct val="90000"/>
              </a:lnSpc>
              <a:defRPr sz="2000">
                <a:solidFill>
                  <a:srgbClr val="0B1A43"/>
                </a:solidFill>
                <a:latin typeface="Inter Regular"/>
                <a:ea typeface="Inter Regular"/>
                <a:cs typeface="Inter Regular"/>
                <a:sym typeface="Inter Regular"/>
              </a:defRPr>
            </a:lvl1pPr>
          </a:lstStyle>
          <a:p>
            <a:r>
              <a:rPr lang="en-US" dirty="0"/>
              <a:t>SEPIC</a:t>
            </a:r>
            <a:endParaRPr dirty="0"/>
          </a:p>
        </p:txBody>
      </p:sp>
      <p:pic>
        <p:nvPicPr>
          <p:cNvPr id="140" name="Google Shape;153;p16" descr="Google Shape;153;p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143875" y="4592320"/>
            <a:ext cx="3728085" cy="130365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Google Shape;154;p16" descr="Google Shape;154;p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32618" y="2980688"/>
            <a:ext cx="638177" cy="638178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Google Shape;155;p16" descr="Google Shape;155;p1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03918" y="3554095"/>
            <a:ext cx="1028702" cy="1038227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Google Shape;156;p16" descr="Google Shape;156;p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72750" y="4886959"/>
            <a:ext cx="1619250" cy="174879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4" name="Google Shape;157;p16" descr="Google Shape;157;p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34584" y="714691"/>
            <a:ext cx="304802" cy="390527"/>
          </a:xfrm>
          <a:prstGeom prst="rect">
            <a:avLst/>
          </a:prstGeom>
          <a:ln w="12700">
            <a:miter lim="400000"/>
          </a:ln>
        </p:spPr>
      </p:pic>
      <p:sp>
        <p:nvSpPr>
          <p:cNvPr id="145" name="Google Shape;158;p16"/>
          <p:cNvSpPr txBox="1"/>
          <p:nvPr/>
        </p:nvSpPr>
        <p:spPr>
          <a:xfrm>
            <a:off x="1824933" y="4778579"/>
            <a:ext cx="9334552" cy="36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>
            <a:spAutoFit/>
          </a:bodyPr>
          <a:lstStyle>
            <a:lvl1pPr>
              <a:lnSpc>
                <a:spcPct val="90000"/>
              </a:lnSpc>
              <a:defRPr sz="2000">
                <a:solidFill>
                  <a:srgbClr val="0B1A43"/>
                </a:solidFill>
                <a:latin typeface="Inter Regular"/>
                <a:ea typeface="Inter Regular"/>
                <a:cs typeface="Inter Regular"/>
                <a:sym typeface="Inter Regular"/>
              </a:defRPr>
            </a:lvl1pPr>
          </a:lstStyle>
          <a:p>
            <a:endParaRPr dirty="0"/>
          </a:p>
        </p:txBody>
      </p:sp>
      <p:pic>
        <p:nvPicPr>
          <p:cNvPr id="149" name="Google Shape;90;p12" descr="Google Shape;90;p12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712075" y="1459230"/>
            <a:ext cx="2705100" cy="643257"/>
          </a:xfrm>
          <a:prstGeom prst="rect">
            <a:avLst/>
          </a:prstGeom>
          <a:ln w="12700">
            <a:miter lim="400000"/>
          </a:ln>
        </p:spPr>
      </p:pic>
      <p:pic>
        <p:nvPicPr>
          <p:cNvPr id="26" name="Google Shape;161;p16" descr="Google Shape;161;p16">
            <a:extLst>
              <a:ext uri="{FF2B5EF4-FFF2-40B4-BE49-F238E27FC236}">
                <a16:creationId xmlns:a16="http://schemas.microsoft.com/office/drawing/2014/main" id="{0945A774-CF87-47E0-B197-5F65609E05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9046" y="5589778"/>
            <a:ext cx="142877" cy="142877"/>
          </a:xfrm>
          <a:prstGeom prst="rect">
            <a:avLst/>
          </a:prstGeom>
          <a:ln w="12700">
            <a:miter lim="400000"/>
          </a:ln>
        </p:spPr>
      </p:pic>
      <p:sp>
        <p:nvSpPr>
          <p:cNvPr id="27" name="Google Shape;158;p16">
            <a:extLst>
              <a:ext uri="{FF2B5EF4-FFF2-40B4-BE49-F238E27FC236}">
                <a16:creationId xmlns:a16="http://schemas.microsoft.com/office/drawing/2014/main" id="{95D4357C-0F5C-487D-A0C0-75F40F3B2374}"/>
              </a:ext>
            </a:extLst>
          </p:cNvPr>
          <p:cNvSpPr txBox="1"/>
          <p:nvPr/>
        </p:nvSpPr>
        <p:spPr>
          <a:xfrm>
            <a:off x="1824933" y="5503552"/>
            <a:ext cx="7975176" cy="3692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699" tIns="45699" rIns="45699" bIns="45699">
            <a:spAutoFit/>
          </a:bodyPr>
          <a:lstStyle>
            <a:lvl1pPr>
              <a:lnSpc>
                <a:spcPct val="90000"/>
              </a:lnSpc>
              <a:defRPr sz="2000">
                <a:solidFill>
                  <a:srgbClr val="0B1A43"/>
                </a:solidFill>
                <a:latin typeface="Inter Regular"/>
                <a:ea typeface="Inter Regular"/>
                <a:cs typeface="Inter Regular"/>
                <a:sym typeface="Inter Regular"/>
              </a:defRPr>
            </a:lvl1pPr>
          </a:lstStyle>
          <a:p>
            <a:r>
              <a:rPr lang="ru-RU" dirty="0"/>
              <a:t>Практическая часть</a:t>
            </a:r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03732868-5C8B-4782-8065-1C8D8FD8F34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>
            <a:normAutofit fontScale="92500" lnSpcReduction="20000"/>
          </a:bodyPr>
          <a:lstStyle/>
          <a:p>
            <a:fld id="{86CB4B4D-7CA3-9044-876B-883B54F8677D}" type="slidenum">
              <a:rPr lang="ru-RU" smtClean="0"/>
              <a:t>2</a:t>
            </a:fld>
            <a:endParaRPr lang="ru-RU"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228;p12"/>
          <p:cNvSpPr txBox="1"/>
          <p:nvPr/>
        </p:nvSpPr>
        <p:spPr>
          <a:xfrm>
            <a:off x="1098554" y="321975"/>
            <a:ext cx="10019656" cy="679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500">
                <a:solidFill>
                  <a:srgbClr val="0B1A43"/>
                </a:solidFill>
              </a:defRPr>
            </a:lvl1pPr>
          </a:lstStyle>
          <a:p>
            <a:endParaRPr dirty="0"/>
          </a:p>
        </p:txBody>
      </p:sp>
      <p:sp>
        <p:nvSpPr>
          <p:cNvPr id="163" name="Google Shape;230;p12"/>
          <p:cNvSpPr/>
          <p:nvPr/>
        </p:nvSpPr>
        <p:spPr>
          <a:xfrm>
            <a:off x="1040446" y="923988"/>
            <a:ext cx="10111108" cy="688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5" extrusionOk="0">
                <a:moveTo>
                  <a:pt x="0" y="5945"/>
                </a:moveTo>
                <a:cubicBezTo>
                  <a:pt x="0" y="2655"/>
                  <a:pt x="182" y="0"/>
                  <a:pt x="407" y="0"/>
                </a:cubicBezTo>
                <a:lnTo>
                  <a:pt x="21193" y="0"/>
                </a:lnTo>
                <a:cubicBezTo>
                  <a:pt x="21418" y="0"/>
                  <a:pt x="21600" y="2655"/>
                  <a:pt x="21600" y="5945"/>
                </a:cubicBezTo>
                <a:lnTo>
                  <a:pt x="21600" y="15457"/>
                </a:lnTo>
                <a:cubicBezTo>
                  <a:pt x="21600" y="18746"/>
                  <a:pt x="21596" y="21362"/>
                  <a:pt x="21567" y="21422"/>
                </a:cubicBezTo>
                <a:lnTo>
                  <a:pt x="14" y="21481"/>
                </a:lnTo>
                <a:cubicBezTo>
                  <a:pt x="5" y="21600"/>
                  <a:pt x="0" y="18746"/>
                  <a:pt x="0" y="15457"/>
                </a:cubicBezTo>
                <a:lnTo>
                  <a:pt x="0" y="5945"/>
                </a:lnTo>
                <a:close/>
              </a:path>
            </a:pathLst>
          </a:custGeom>
          <a:solidFill>
            <a:srgbClr val="0CA8E6">
              <a:alpha val="14901"/>
            </a:srgbClr>
          </a:solidFill>
          <a:ln w="381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dirty="0"/>
              <a:t>Step-down, Buck</a:t>
            </a:r>
            <a:endParaRPr dirty="0"/>
          </a:p>
        </p:txBody>
      </p:sp>
      <p:sp>
        <p:nvSpPr>
          <p:cNvPr id="164" name="Google Shape;231;p12"/>
          <p:cNvSpPr/>
          <p:nvPr/>
        </p:nvSpPr>
        <p:spPr>
          <a:xfrm>
            <a:off x="1417296" y="1165923"/>
            <a:ext cx="208281" cy="203835"/>
          </a:xfrm>
          <a:prstGeom prst="ellipse">
            <a:avLst/>
          </a:prstGeom>
          <a:solidFill>
            <a:srgbClr val="00B7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5" name="Google Shape;232;p12"/>
          <p:cNvSpPr/>
          <p:nvPr/>
        </p:nvSpPr>
        <p:spPr>
          <a:xfrm>
            <a:off x="1807186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6" name="Google Shape;233;p12"/>
          <p:cNvSpPr/>
          <p:nvPr/>
        </p:nvSpPr>
        <p:spPr>
          <a:xfrm>
            <a:off x="2197075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168" name="Google Shape;90;p12" descr="Google Shape;90;p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4805" y="959205"/>
            <a:ext cx="2599461" cy="618137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Google Shape;228;p12">
            <a:extLst>
              <a:ext uri="{FF2B5EF4-FFF2-40B4-BE49-F238E27FC236}">
                <a16:creationId xmlns:a16="http://schemas.microsoft.com/office/drawing/2014/main" id="{C3B7B628-BA7C-44E8-9F09-F8CDEAEA465F}"/>
              </a:ext>
            </a:extLst>
          </p:cNvPr>
          <p:cNvSpPr txBox="1"/>
          <p:nvPr/>
        </p:nvSpPr>
        <p:spPr>
          <a:xfrm>
            <a:off x="1190006" y="318473"/>
            <a:ext cx="10019656" cy="679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500">
                <a:solidFill>
                  <a:srgbClr val="0B1A43"/>
                </a:solidFill>
              </a:defRPr>
            </a:lvl1pPr>
          </a:lstStyle>
          <a:p>
            <a:r>
              <a:rPr lang="ru-RU" dirty="0"/>
              <a:t>Понижающий</a:t>
            </a:r>
            <a:endParaRPr dirty="0"/>
          </a:p>
        </p:txBody>
      </p:sp>
      <p:pic>
        <p:nvPicPr>
          <p:cNvPr id="20" name="Google Shape;235;p12" descr="Google Shape;235;p12">
            <a:extLst>
              <a:ext uri="{FF2B5EF4-FFF2-40B4-BE49-F238E27FC236}">
                <a16:creationId xmlns:a16="http://schemas.microsoft.com/office/drawing/2014/main" id="{9861DC42-9EFB-4A5B-8A24-D8F4CE505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916" y="461675"/>
            <a:ext cx="419102" cy="400052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3B9DC7F-41BB-4C6A-8F7D-8B3B6096094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>
            <a:normAutofit fontScale="92500" lnSpcReduction="20000"/>
          </a:bodyPr>
          <a:lstStyle/>
          <a:p>
            <a:fld id="{86CB4B4D-7CA3-9044-876B-883B54F8677D}" type="slidenum">
              <a:rPr lang="ru-RU" smtClean="0"/>
              <a:t>3</a:t>
            </a:fld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82882F4-8F08-4EE0-BCE6-C0B5EB277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933" y="1678526"/>
            <a:ext cx="3636652" cy="181672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8B25282-F50F-492C-9A3F-0EA7AC6B0A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0051" y="1674806"/>
            <a:ext cx="5451605" cy="506220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4990887-1446-4140-92BD-16BBD2B48C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934" y="3429000"/>
            <a:ext cx="5387886" cy="330801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4BB30DC-236A-4650-89FE-D8A6A6D1DB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5916" y="2056954"/>
            <a:ext cx="1371791" cy="971686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4119400-4E89-4B53-ADA0-6B20BB684CA4}"/>
              </a:ext>
            </a:extLst>
          </p:cNvPr>
          <p:cNvSpPr txBox="1"/>
          <p:nvPr/>
        </p:nvSpPr>
        <p:spPr>
          <a:xfrm>
            <a:off x="3078877" y="3078458"/>
            <a:ext cx="3983191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1800" b="1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Ток нагрузки 1 Ампер</a:t>
            </a:r>
            <a:endParaRPr lang="ru-RU" sz="1800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228;p12"/>
          <p:cNvSpPr txBox="1"/>
          <p:nvPr/>
        </p:nvSpPr>
        <p:spPr>
          <a:xfrm>
            <a:off x="1098554" y="321975"/>
            <a:ext cx="10019656" cy="679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500">
                <a:solidFill>
                  <a:srgbClr val="0B1A43"/>
                </a:solidFill>
              </a:defRPr>
            </a:lvl1pPr>
          </a:lstStyle>
          <a:p>
            <a:endParaRPr dirty="0"/>
          </a:p>
        </p:txBody>
      </p:sp>
      <p:sp>
        <p:nvSpPr>
          <p:cNvPr id="163" name="Google Shape;230;p12"/>
          <p:cNvSpPr/>
          <p:nvPr/>
        </p:nvSpPr>
        <p:spPr>
          <a:xfrm>
            <a:off x="1040446" y="923988"/>
            <a:ext cx="10111108" cy="688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5" extrusionOk="0">
                <a:moveTo>
                  <a:pt x="0" y="5945"/>
                </a:moveTo>
                <a:cubicBezTo>
                  <a:pt x="0" y="2655"/>
                  <a:pt x="182" y="0"/>
                  <a:pt x="407" y="0"/>
                </a:cubicBezTo>
                <a:lnTo>
                  <a:pt x="21193" y="0"/>
                </a:lnTo>
                <a:cubicBezTo>
                  <a:pt x="21418" y="0"/>
                  <a:pt x="21600" y="2655"/>
                  <a:pt x="21600" y="5945"/>
                </a:cubicBezTo>
                <a:lnTo>
                  <a:pt x="21600" y="15457"/>
                </a:lnTo>
                <a:cubicBezTo>
                  <a:pt x="21600" y="18746"/>
                  <a:pt x="21596" y="21362"/>
                  <a:pt x="21567" y="21422"/>
                </a:cubicBezTo>
                <a:lnTo>
                  <a:pt x="14" y="21481"/>
                </a:lnTo>
                <a:cubicBezTo>
                  <a:pt x="5" y="21600"/>
                  <a:pt x="0" y="18746"/>
                  <a:pt x="0" y="15457"/>
                </a:cubicBezTo>
                <a:lnTo>
                  <a:pt x="0" y="5945"/>
                </a:lnTo>
                <a:close/>
              </a:path>
            </a:pathLst>
          </a:custGeom>
          <a:solidFill>
            <a:srgbClr val="0CA8E6">
              <a:alpha val="14901"/>
            </a:srgbClr>
          </a:solidFill>
          <a:ln w="381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dirty="0"/>
              <a:t>StepUp, Boost</a:t>
            </a:r>
            <a:endParaRPr dirty="0"/>
          </a:p>
        </p:txBody>
      </p:sp>
      <p:sp>
        <p:nvSpPr>
          <p:cNvPr id="164" name="Google Shape;231;p12"/>
          <p:cNvSpPr/>
          <p:nvPr/>
        </p:nvSpPr>
        <p:spPr>
          <a:xfrm>
            <a:off x="1417296" y="1165923"/>
            <a:ext cx="208281" cy="203835"/>
          </a:xfrm>
          <a:prstGeom prst="ellipse">
            <a:avLst/>
          </a:prstGeom>
          <a:solidFill>
            <a:srgbClr val="00B7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5" name="Google Shape;232;p12"/>
          <p:cNvSpPr/>
          <p:nvPr/>
        </p:nvSpPr>
        <p:spPr>
          <a:xfrm>
            <a:off x="1807186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6" name="Google Shape;233;p12"/>
          <p:cNvSpPr/>
          <p:nvPr/>
        </p:nvSpPr>
        <p:spPr>
          <a:xfrm>
            <a:off x="2197075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168" name="Google Shape;90;p12" descr="Google Shape;90;p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4805" y="959205"/>
            <a:ext cx="2599461" cy="618137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Google Shape;228;p12">
            <a:extLst>
              <a:ext uri="{FF2B5EF4-FFF2-40B4-BE49-F238E27FC236}">
                <a16:creationId xmlns:a16="http://schemas.microsoft.com/office/drawing/2014/main" id="{C3B7B628-BA7C-44E8-9F09-F8CDEAEA465F}"/>
              </a:ext>
            </a:extLst>
          </p:cNvPr>
          <p:cNvSpPr txBox="1"/>
          <p:nvPr/>
        </p:nvSpPr>
        <p:spPr>
          <a:xfrm>
            <a:off x="1190006" y="318473"/>
            <a:ext cx="10019656" cy="679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500">
                <a:solidFill>
                  <a:srgbClr val="0B1A43"/>
                </a:solidFill>
              </a:defRPr>
            </a:lvl1pPr>
          </a:lstStyle>
          <a:p>
            <a:r>
              <a:rPr lang="ru-RU" dirty="0"/>
              <a:t>Повышающий</a:t>
            </a:r>
            <a:endParaRPr dirty="0"/>
          </a:p>
        </p:txBody>
      </p:sp>
      <p:pic>
        <p:nvPicPr>
          <p:cNvPr id="20" name="Google Shape;235;p12" descr="Google Shape;235;p12">
            <a:extLst>
              <a:ext uri="{FF2B5EF4-FFF2-40B4-BE49-F238E27FC236}">
                <a16:creationId xmlns:a16="http://schemas.microsoft.com/office/drawing/2014/main" id="{9861DC42-9EFB-4A5B-8A24-D8F4CE505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916" y="461675"/>
            <a:ext cx="419102" cy="400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DE39980-4DFD-43F0-8100-0F3F544786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5088" y="1600614"/>
            <a:ext cx="5599870" cy="5199880"/>
          </a:xfrm>
          <a:prstGeom prst="rect">
            <a:avLst/>
          </a:prstGeom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3B9DC7F-41BB-4C6A-8F7D-8B3B6096094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>
            <a:normAutofit fontScale="92500" lnSpcReduction="20000"/>
          </a:bodyPr>
          <a:lstStyle/>
          <a:p>
            <a:fld id="{86CB4B4D-7CA3-9044-876B-883B54F8677D}" type="slidenum">
              <a:rPr lang="ru-RU" smtClean="0"/>
              <a:t>4</a:t>
            </a:fld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F4F7610-82CF-4182-9866-1B4F22FA61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220" y="1642175"/>
            <a:ext cx="4245710" cy="1949724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4119400-4E89-4B53-ADA0-6B20BB684CA4}"/>
              </a:ext>
            </a:extLst>
          </p:cNvPr>
          <p:cNvSpPr txBox="1"/>
          <p:nvPr/>
        </p:nvSpPr>
        <p:spPr>
          <a:xfrm>
            <a:off x="3748761" y="2201149"/>
            <a:ext cx="3983191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1800" b="1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Ток нагрузки</a:t>
            </a:r>
            <a:r>
              <a:rPr lang="en-US" sz="1800" b="1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0.1</a:t>
            </a:r>
            <a:r>
              <a:rPr lang="ru-RU" sz="1800" b="1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 Ампер</a:t>
            </a:r>
            <a:endParaRPr lang="ru-RU" sz="18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58FF8A7-5295-45A3-AB77-31BB610701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5467" y="3591899"/>
            <a:ext cx="4365392" cy="314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60762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0949C6F-2918-4E5E-99C3-ECBE4DD44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795" y="1577342"/>
            <a:ext cx="5666571" cy="5261816"/>
          </a:xfrm>
          <a:prstGeom prst="rect">
            <a:avLst/>
          </a:prstGeom>
        </p:spPr>
      </p:pic>
      <p:sp>
        <p:nvSpPr>
          <p:cNvPr id="162" name="Google Shape;228;p12"/>
          <p:cNvSpPr txBox="1"/>
          <p:nvPr/>
        </p:nvSpPr>
        <p:spPr>
          <a:xfrm>
            <a:off x="1098554" y="321975"/>
            <a:ext cx="10019656" cy="679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500">
                <a:solidFill>
                  <a:srgbClr val="0B1A43"/>
                </a:solidFill>
              </a:defRPr>
            </a:lvl1pPr>
          </a:lstStyle>
          <a:p>
            <a:endParaRPr dirty="0"/>
          </a:p>
        </p:txBody>
      </p:sp>
      <p:sp>
        <p:nvSpPr>
          <p:cNvPr id="163" name="Google Shape;230;p12"/>
          <p:cNvSpPr/>
          <p:nvPr/>
        </p:nvSpPr>
        <p:spPr>
          <a:xfrm>
            <a:off x="1040446" y="923988"/>
            <a:ext cx="10111108" cy="688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5" extrusionOk="0">
                <a:moveTo>
                  <a:pt x="0" y="5945"/>
                </a:moveTo>
                <a:cubicBezTo>
                  <a:pt x="0" y="2655"/>
                  <a:pt x="182" y="0"/>
                  <a:pt x="407" y="0"/>
                </a:cubicBezTo>
                <a:lnTo>
                  <a:pt x="21193" y="0"/>
                </a:lnTo>
                <a:cubicBezTo>
                  <a:pt x="21418" y="0"/>
                  <a:pt x="21600" y="2655"/>
                  <a:pt x="21600" y="5945"/>
                </a:cubicBezTo>
                <a:lnTo>
                  <a:pt x="21600" y="15457"/>
                </a:lnTo>
                <a:cubicBezTo>
                  <a:pt x="21600" y="18746"/>
                  <a:pt x="21596" y="21362"/>
                  <a:pt x="21567" y="21422"/>
                </a:cubicBezTo>
                <a:lnTo>
                  <a:pt x="14" y="21481"/>
                </a:lnTo>
                <a:cubicBezTo>
                  <a:pt x="5" y="21600"/>
                  <a:pt x="0" y="18746"/>
                  <a:pt x="0" y="15457"/>
                </a:cubicBezTo>
                <a:lnTo>
                  <a:pt x="0" y="5945"/>
                </a:lnTo>
                <a:close/>
              </a:path>
            </a:pathLst>
          </a:custGeom>
          <a:solidFill>
            <a:srgbClr val="0CA8E6">
              <a:alpha val="14901"/>
            </a:srgbClr>
          </a:solidFill>
          <a:ln w="381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  <a:r>
              <a:rPr lang="en-US" dirty="0"/>
              <a:t>SEPIC</a:t>
            </a:r>
            <a:endParaRPr dirty="0"/>
          </a:p>
        </p:txBody>
      </p:sp>
      <p:sp>
        <p:nvSpPr>
          <p:cNvPr id="164" name="Google Shape;231;p12"/>
          <p:cNvSpPr/>
          <p:nvPr/>
        </p:nvSpPr>
        <p:spPr>
          <a:xfrm>
            <a:off x="1417296" y="1165923"/>
            <a:ext cx="208281" cy="203835"/>
          </a:xfrm>
          <a:prstGeom prst="ellipse">
            <a:avLst/>
          </a:prstGeom>
          <a:solidFill>
            <a:srgbClr val="00B7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5" name="Google Shape;232;p12"/>
          <p:cNvSpPr/>
          <p:nvPr/>
        </p:nvSpPr>
        <p:spPr>
          <a:xfrm>
            <a:off x="1807186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6" name="Google Shape;233;p12"/>
          <p:cNvSpPr/>
          <p:nvPr/>
        </p:nvSpPr>
        <p:spPr>
          <a:xfrm>
            <a:off x="2197075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168" name="Google Shape;90;p12" descr="Google Shape;90;p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805" y="959205"/>
            <a:ext cx="2599461" cy="618137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Google Shape;228;p12">
            <a:extLst>
              <a:ext uri="{FF2B5EF4-FFF2-40B4-BE49-F238E27FC236}">
                <a16:creationId xmlns:a16="http://schemas.microsoft.com/office/drawing/2014/main" id="{C3B7B628-BA7C-44E8-9F09-F8CDEAEA465F}"/>
              </a:ext>
            </a:extLst>
          </p:cNvPr>
          <p:cNvSpPr txBox="1"/>
          <p:nvPr/>
        </p:nvSpPr>
        <p:spPr>
          <a:xfrm>
            <a:off x="1190006" y="318473"/>
            <a:ext cx="10019656" cy="679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500">
                <a:solidFill>
                  <a:srgbClr val="0B1A43"/>
                </a:solidFill>
              </a:defRPr>
            </a:lvl1pPr>
          </a:lstStyle>
          <a:p>
            <a:r>
              <a:rPr lang="ru-RU" dirty="0"/>
              <a:t>Универсальный</a:t>
            </a:r>
            <a:endParaRPr dirty="0"/>
          </a:p>
        </p:txBody>
      </p:sp>
      <p:pic>
        <p:nvPicPr>
          <p:cNvPr id="20" name="Google Shape;235;p12" descr="Google Shape;235;p12">
            <a:extLst>
              <a:ext uri="{FF2B5EF4-FFF2-40B4-BE49-F238E27FC236}">
                <a16:creationId xmlns:a16="http://schemas.microsoft.com/office/drawing/2014/main" id="{9861DC42-9EFB-4A5B-8A24-D8F4CE505A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7753" y="461675"/>
            <a:ext cx="419102" cy="400052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3B9DC7F-41BB-4C6A-8F7D-8B3B6096094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>
            <a:normAutofit fontScale="92500" lnSpcReduction="20000"/>
          </a:bodyPr>
          <a:lstStyle/>
          <a:p>
            <a:fld id="{86CB4B4D-7CA3-9044-876B-883B54F8677D}" type="slidenum">
              <a:rPr lang="ru-RU" smtClean="0"/>
              <a:t>5</a:t>
            </a:fld>
            <a:endParaRPr lang="ru-RU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119400-4E89-4B53-ADA0-6B20BB684CA4}"/>
              </a:ext>
            </a:extLst>
          </p:cNvPr>
          <p:cNvSpPr txBox="1"/>
          <p:nvPr/>
        </p:nvSpPr>
        <p:spPr>
          <a:xfrm>
            <a:off x="357490" y="5657671"/>
            <a:ext cx="6860055" cy="120032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ru-RU" sz="1800" b="1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Диапазон входящих напряжений 9-24 Вольт</a:t>
            </a:r>
          </a:p>
          <a:p>
            <a:r>
              <a:rPr lang="ru-RU" sz="1800" b="1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Выходящее напряжение 12 Вольт</a:t>
            </a:r>
          </a:p>
          <a:p>
            <a:r>
              <a:rPr lang="ru-RU" sz="1800" b="1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Диапазон значений коэффициентов заполнения от 33% до 57 %</a:t>
            </a:r>
          </a:p>
          <a:p>
            <a:r>
              <a:rPr lang="ru-RU" sz="1800" b="1" dirty="0">
                <a:latin typeface="Times New Roman" panose="02020603050405020304" pitchFamily="18" charset="0"/>
                <a:ea typeface="Arial Unicode MS" panose="020B0604020202020204" pitchFamily="34" charset="-128"/>
              </a:rPr>
              <a:t>Ток нагрузки 0.5 Ампер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EA3CD9D-42AB-4B7B-A2F9-D39B2E0423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457" y="3112722"/>
            <a:ext cx="5744377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36842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228;p12"/>
          <p:cNvSpPr txBox="1"/>
          <p:nvPr/>
        </p:nvSpPr>
        <p:spPr>
          <a:xfrm>
            <a:off x="1098554" y="321975"/>
            <a:ext cx="10019656" cy="679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500">
                <a:solidFill>
                  <a:srgbClr val="0B1A43"/>
                </a:solidFill>
              </a:defRPr>
            </a:lvl1pPr>
          </a:lstStyle>
          <a:p>
            <a:endParaRPr dirty="0"/>
          </a:p>
        </p:txBody>
      </p:sp>
      <p:sp>
        <p:nvSpPr>
          <p:cNvPr id="163" name="Google Shape;230;p12"/>
          <p:cNvSpPr/>
          <p:nvPr/>
        </p:nvSpPr>
        <p:spPr>
          <a:xfrm>
            <a:off x="1040446" y="923988"/>
            <a:ext cx="10111108" cy="688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5" extrusionOk="0">
                <a:moveTo>
                  <a:pt x="0" y="5945"/>
                </a:moveTo>
                <a:cubicBezTo>
                  <a:pt x="0" y="2655"/>
                  <a:pt x="182" y="0"/>
                  <a:pt x="407" y="0"/>
                </a:cubicBezTo>
                <a:lnTo>
                  <a:pt x="21193" y="0"/>
                </a:lnTo>
                <a:cubicBezTo>
                  <a:pt x="21418" y="0"/>
                  <a:pt x="21600" y="2655"/>
                  <a:pt x="21600" y="5945"/>
                </a:cubicBezTo>
                <a:lnTo>
                  <a:pt x="21600" y="15457"/>
                </a:lnTo>
                <a:cubicBezTo>
                  <a:pt x="21600" y="18746"/>
                  <a:pt x="21596" y="21362"/>
                  <a:pt x="21567" y="21422"/>
                </a:cubicBezTo>
                <a:lnTo>
                  <a:pt x="14" y="21481"/>
                </a:lnTo>
                <a:cubicBezTo>
                  <a:pt x="5" y="21600"/>
                  <a:pt x="0" y="18746"/>
                  <a:pt x="0" y="15457"/>
                </a:cubicBezTo>
                <a:lnTo>
                  <a:pt x="0" y="5945"/>
                </a:lnTo>
                <a:close/>
              </a:path>
            </a:pathLst>
          </a:custGeom>
          <a:solidFill>
            <a:srgbClr val="0CA8E6">
              <a:alpha val="14901"/>
            </a:srgbClr>
          </a:solidFill>
          <a:ln w="381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4" name="Google Shape;231;p12"/>
          <p:cNvSpPr/>
          <p:nvPr/>
        </p:nvSpPr>
        <p:spPr>
          <a:xfrm>
            <a:off x="1417296" y="1165923"/>
            <a:ext cx="208281" cy="203835"/>
          </a:xfrm>
          <a:prstGeom prst="ellipse">
            <a:avLst/>
          </a:prstGeom>
          <a:solidFill>
            <a:srgbClr val="00B7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5" name="Google Shape;232;p12"/>
          <p:cNvSpPr/>
          <p:nvPr/>
        </p:nvSpPr>
        <p:spPr>
          <a:xfrm>
            <a:off x="1807186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66" name="Google Shape;233;p12"/>
          <p:cNvSpPr/>
          <p:nvPr/>
        </p:nvSpPr>
        <p:spPr>
          <a:xfrm>
            <a:off x="2197075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168" name="Google Shape;90;p12" descr="Google Shape;90;p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4805" y="959205"/>
            <a:ext cx="2599461" cy="618137"/>
          </a:xfrm>
          <a:prstGeom prst="rect">
            <a:avLst/>
          </a:prstGeom>
          <a:ln w="12700">
            <a:miter lim="400000"/>
          </a:ln>
        </p:spPr>
      </p:pic>
      <p:sp>
        <p:nvSpPr>
          <p:cNvPr id="19" name="Google Shape;228;p12">
            <a:extLst>
              <a:ext uri="{FF2B5EF4-FFF2-40B4-BE49-F238E27FC236}">
                <a16:creationId xmlns:a16="http://schemas.microsoft.com/office/drawing/2014/main" id="{C3B7B628-BA7C-44E8-9F09-F8CDEAEA465F}"/>
              </a:ext>
            </a:extLst>
          </p:cNvPr>
          <p:cNvSpPr txBox="1"/>
          <p:nvPr/>
        </p:nvSpPr>
        <p:spPr>
          <a:xfrm>
            <a:off x="1190006" y="318473"/>
            <a:ext cx="10019656" cy="679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500">
                <a:solidFill>
                  <a:srgbClr val="0B1A43"/>
                </a:solidFill>
              </a:defRPr>
            </a:lvl1pPr>
          </a:lstStyle>
          <a:p>
            <a:r>
              <a:rPr lang="en-US" dirty="0"/>
              <a:t>MC34063</a:t>
            </a:r>
            <a:endParaRPr lang="ru-RU" dirty="0"/>
          </a:p>
        </p:txBody>
      </p:sp>
      <p:pic>
        <p:nvPicPr>
          <p:cNvPr id="20" name="Google Shape;235;p12" descr="Google Shape;235;p12">
            <a:extLst>
              <a:ext uri="{FF2B5EF4-FFF2-40B4-BE49-F238E27FC236}">
                <a16:creationId xmlns:a16="http://schemas.microsoft.com/office/drawing/2014/main" id="{9861DC42-9EFB-4A5B-8A24-D8F4CE505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8351" y="461675"/>
            <a:ext cx="419102" cy="400052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F76FFC18-69EF-493C-B13B-B743DA0D0A0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>
            <a:normAutofit fontScale="92500" lnSpcReduction="20000"/>
          </a:bodyPr>
          <a:lstStyle/>
          <a:p>
            <a:fld id="{86CB4B4D-7CA3-9044-876B-883B54F8677D}" type="slidenum">
              <a:rPr lang="ru-RU" smtClean="0"/>
              <a:t>6</a:t>
            </a:fld>
            <a:endParaRPr lang="ru-RU"/>
          </a:p>
        </p:txBody>
      </p:sp>
      <p:pic>
        <p:nvPicPr>
          <p:cNvPr id="1026" name="Picture 2" descr="mc34063">
            <a:extLst>
              <a:ext uri="{FF2B5EF4-FFF2-40B4-BE49-F238E27FC236}">
                <a16:creationId xmlns:a16="http://schemas.microsoft.com/office/drawing/2014/main" id="{1DDC14B2-1B22-43AE-874D-9AF5DEB4E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483" y="2147980"/>
            <a:ext cx="3983191" cy="4192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9CEF512-FFDE-4BAC-995C-4AF2CE340F40}"/>
              </a:ext>
            </a:extLst>
          </p:cNvPr>
          <p:cNvSpPr txBox="1"/>
          <p:nvPr/>
        </p:nvSpPr>
        <p:spPr>
          <a:xfrm>
            <a:off x="9067141" y="3094423"/>
            <a:ext cx="1121592" cy="1077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00" dirty="0">
                <a:solidFill>
                  <a:schemeClr val="tx1"/>
                </a:solidFill>
              </a:rPr>
              <a:t>A</a:t>
            </a:r>
            <a:endParaRPr kumimoji="0" lang="ru-RU" sz="7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84EEF35-5453-42DF-B8FD-E98EBEBB5D5A}"/>
              </a:ext>
            </a:extLst>
          </p:cNvPr>
          <p:cNvSpPr txBox="1"/>
          <p:nvPr/>
        </p:nvSpPr>
        <p:spPr>
          <a:xfrm>
            <a:off x="9007829" y="2783104"/>
            <a:ext cx="59312" cy="1077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0" tIns="0" rIns="0" bIns="0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700" dirty="0">
                <a:solidFill>
                  <a:schemeClr val="tx1"/>
                </a:solidFill>
              </a:rPr>
              <a:t>B</a:t>
            </a:r>
            <a:endParaRPr kumimoji="0" lang="ru-RU" sz="7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+mn-lt"/>
              <a:ea typeface="+mn-ea"/>
              <a:cs typeface="+mn-cs"/>
              <a:sym typeface="Arial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1AAA87F-BCE6-4CA0-817A-87B2B01606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35" y="2591407"/>
            <a:ext cx="7084236" cy="330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56541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228;p12"/>
          <p:cNvSpPr txBox="1"/>
          <p:nvPr/>
        </p:nvSpPr>
        <p:spPr>
          <a:xfrm>
            <a:off x="1098554" y="321975"/>
            <a:ext cx="10019656" cy="6794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699" tIns="45699" rIns="45699" bIns="45699" anchor="ctr">
            <a:normAutofit/>
          </a:bodyPr>
          <a:lstStyle>
            <a:lvl1pPr>
              <a:lnSpc>
                <a:spcPct val="90000"/>
              </a:lnSpc>
              <a:defRPr sz="3500">
                <a:solidFill>
                  <a:srgbClr val="0B1A43"/>
                </a:solidFill>
              </a:defRPr>
            </a:lvl1pPr>
          </a:lstStyle>
          <a:p>
            <a:r>
              <a:rPr lang="ru-RU" dirty="0"/>
              <a:t>Таблица истинности состояния</a:t>
            </a:r>
            <a:endParaRPr dirty="0"/>
          </a:p>
        </p:txBody>
      </p:sp>
      <p:sp>
        <p:nvSpPr>
          <p:cNvPr id="172" name="Google Shape;230;p12"/>
          <p:cNvSpPr/>
          <p:nvPr/>
        </p:nvSpPr>
        <p:spPr>
          <a:xfrm>
            <a:off x="1040446" y="923988"/>
            <a:ext cx="10111108" cy="6885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85" extrusionOk="0">
                <a:moveTo>
                  <a:pt x="0" y="5945"/>
                </a:moveTo>
                <a:cubicBezTo>
                  <a:pt x="0" y="2655"/>
                  <a:pt x="182" y="0"/>
                  <a:pt x="407" y="0"/>
                </a:cubicBezTo>
                <a:lnTo>
                  <a:pt x="21193" y="0"/>
                </a:lnTo>
                <a:cubicBezTo>
                  <a:pt x="21418" y="0"/>
                  <a:pt x="21600" y="2655"/>
                  <a:pt x="21600" y="5945"/>
                </a:cubicBezTo>
                <a:lnTo>
                  <a:pt x="21600" y="15457"/>
                </a:lnTo>
                <a:cubicBezTo>
                  <a:pt x="21600" y="18746"/>
                  <a:pt x="21596" y="21362"/>
                  <a:pt x="21567" y="21422"/>
                </a:cubicBezTo>
                <a:lnTo>
                  <a:pt x="14" y="21481"/>
                </a:lnTo>
                <a:cubicBezTo>
                  <a:pt x="5" y="21600"/>
                  <a:pt x="0" y="18746"/>
                  <a:pt x="0" y="15457"/>
                </a:cubicBezTo>
                <a:lnTo>
                  <a:pt x="0" y="5945"/>
                </a:lnTo>
                <a:close/>
              </a:path>
            </a:pathLst>
          </a:custGeom>
          <a:solidFill>
            <a:srgbClr val="0CA8E6">
              <a:alpha val="14901"/>
            </a:srgbClr>
          </a:solidFill>
          <a:ln w="38100">
            <a:solidFill>
              <a:srgbClr val="FFFFFF"/>
            </a:solidFill>
            <a:miter/>
          </a:ln>
        </p:spPr>
        <p:txBody>
          <a:bodyPr lIns="0" tIns="0" rIns="0" bIns="0" anchor="ctr"/>
          <a:lstStyle/>
          <a:p>
            <a:pPr algn="ctr">
              <a:defRPr sz="1800"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3" name="Google Shape;231;p12"/>
          <p:cNvSpPr/>
          <p:nvPr/>
        </p:nvSpPr>
        <p:spPr>
          <a:xfrm>
            <a:off x="1417296" y="1165923"/>
            <a:ext cx="208281" cy="203835"/>
          </a:xfrm>
          <a:prstGeom prst="ellipse">
            <a:avLst/>
          </a:prstGeom>
          <a:solidFill>
            <a:srgbClr val="00B7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4" name="Google Shape;232;p12"/>
          <p:cNvSpPr/>
          <p:nvPr/>
        </p:nvSpPr>
        <p:spPr>
          <a:xfrm>
            <a:off x="1807186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sp>
        <p:nvSpPr>
          <p:cNvPr id="175" name="Google Shape;233;p12"/>
          <p:cNvSpPr/>
          <p:nvPr/>
        </p:nvSpPr>
        <p:spPr>
          <a:xfrm>
            <a:off x="2197075" y="1165923"/>
            <a:ext cx="208281" cy="203835"/>
          </a:xfrm>
          <a:prstGeom prst="ellipse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algn="ctr">
              <a:def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/>
          </a:p>
        </p:txBody>
      </p:sp>
      <p:pic>
        <p:nvPicPr>
          <p:cNvPr id="176" name="Google Shape;235;p12" descr="Google Shape;235;p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5360" y="461675"/>
            <a:ext cx="419102" cy="400052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Google Shape;90;p12" descr="Google Shape;90;p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805" y="959205"/>
            <a:ext cx="2599461" cy="618137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5B532D6D-5044-41D6-9486-23176BB17CC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>
            <a:normAutofit fontScale="92500" lnSpcReduction="20000"/>
          </a:bodyPr>
          <a:lstStyle/>
          <a:p>
            <a:fld id="{86CB4B4D-7CA3-9044-876B-883B54F8677D}" type="slidenum">
              <a:rPr lang="ru-RU" smtClean="0"/>
              <a:t>7</a:t>
            </a:fld>
            <a:endParaRPr lang="ru-RU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80ADACC8-8098-4587-A586-50943E59F1C4}"/>
              </a:ext>
            </a:extLst>
          </p:cNvPr>
          <p:cNvGraphicFramePr>
            <a:graphicFrameLocks noGrp="1"/>
          </p:cNvGraphicFramePr>
          <p:nvPr/>
        </p:nvGraphicFramePr>
        <p:xfrm>
          <a:off x="1643062" y="2085020"/>
          <a:ext cx="8524876" cy="3832547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05362">
                  <a:extLst>
                    <a:ext uri="{9D8B030D-6E8A-4147-A177-3AD203B41FA5}">
                      <a16:colId xmlns:a16="http://schemas.microsoft.com/office/drawing/2014/main" val="126371086"/>
                    </a:ext>
                  </a:extLst>
                </a:gridCol>
                <a:gridCol w="1948416">
                  <a:extLst>
                    <a:ext uri="{9D8B030D-6E8A-4147-A177-3AD203B41FA5}">
                      <a16:colId xmlns:a16="http://schemas.microsoft.com/office/drawing/2014/main" val="905565910"/>
                    </a:ext>
                  </a:extLst>
                </a:gridCol>
                <a:gridCol w="965632">
                  <a:extLst>
                    <a:ext uri="{9D8B030D-6E8A-4147-A177-3AD203B41FA5}">
                      <a16:colId xmlns:a16="http://schemas.microsoft.com/office/drawing/2014/main" val="3744827801"/>
                    </a:ext>
                  </a:extLst>
                </a:gridCol>
                <a:gridCol w="965632">
                  <a:extLst>
                    <a:ext uri="{9D8B030D-6E8A-4147-A177-3AD203B41FA5}">
                      <a16:colId xmlns:a16="http://schemas.microsoft.com/office/drawing/2014/main" val="3042808546"/>
                    </a:ext>
                  </a:extLst>
                </a:gridCol>
                <a:gridCol w="965632">
                  <a:extLst>
                    <a:ext uri="{9D8B030D-6E8A-4147-A177-3AD203B41FA5}">
                      <a16:colId xmlns:a16="http://schemas.microsoft.com/office/drawing/2014/main" val="3911908986"/>
                    </a:ext>
                  </a:extLst>
                </a:gridCol>
                <a:gridCol w="965632">
                  <a:extLst>
                    <a:ext uri="{9D8B030D-6E8A-4147-A177-3AD203B41FA5}">
                      <a16:colId xmlns:a16="http://schemas.microsoft.com/office/drawing/2014/main" val="2614057498"/>
                    </a:ext>
                  </a:extLst>
                </a:gridCol>
                <a:gridCol w="1108570">
                  <a:extLst>
                    <a:ext uri="{9D8B030D-6E8A-4147-A177-3AD203B41FA5}">
                      <a16:colId xmlns:a16="http://schemas.microsoft.com/office/drawing/2014/main" val="2611551979"/>
                    </a:ext>
                  </a:extLst>
                </a:gridCol>
              </a:tblGrid>
              <a:tr h="2540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000">
                          <a:ln>
                            <a:noFill/>
                          </a:ln>
                          <a:effectLst/>
                        </a:rPr>
                        <a:t>Состояния входов</a:t>
                      </a:r>
                      <a:endParaRPr lang="ru-RU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ru-RU" sz="1000">
                          <a:ln>
                            <a:noFill/>
                          </a:ln>
                          <a:effectLst/>
                        </a:rPr>
                        <a:t>Состояния внутренних блоков и выхода, в зависимости от входов</a:t>
                      </a:r>
                      <a:endParaRPr lang="ru-RU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150907"/>
                  </a:ext>
                </a:extLst>
              </a:tr>
              <a:tr h="254000">
                <a:tc rowSpan="2">
                  <a:txBody>
                    <a:bodyPr/>
                    <a:lstStyle/>
                    <a:p>
                      <a:pPr algn="ctr"/>
                      <a:r>
                        <a:rPr lang="ru-RU" sz="1000">
                          <a:ln>
                            <a:noFill/>
                          </a:ln>
                          <a:effectLst/>
                        </a:rPr>
                        <a:t>Состояние времязадающего конденсатора C</a:t>
                      </a:r>
                      <a:r>
                        <a:rPr lang="ru-RU" sz="750">
                          <a:ln>
                            <a:noFill/>
                          </a:ln>
                          <a:effectLst/>
                        </a:rPr>
                        <a:t>T</a:t>
                      </a:r>
                      <a:endParaRPr lang="ru-RU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000">
                          <a:ln>
                            <a:noFill/>
                          </a:ln>
                          <a:effectLst/>
                        </a:rPr>
                        <a:t>Напряжение на инвертирующем входе компаратора</a:t>
                      </a:r>
                      <a:endParaRPr lang="ru-RU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000">
                          <a:ln>
                            <a:noFill/>
                          </a:ln>
                          <a:effectLst/>
                        </a:rPr>
                        <a:t>Входы вентиля</a:t>
                      </a:r>
                      <a:endParaRPr lang="ru-RU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000">
                          <a:ln>
                            <a:noFill/>
                          </a:ln>
                          <a:effectLst/>
                        </a:rPr>
                        <a:t>Входы триггера</a:t>
                      </a:r>
                      <a:endParaRPr lang="ru-RU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ru-RU" sz="1000">
                          <a:ln>
                            <a:noFill/>
                          </a:ln>
                          <a:effectLst/>
                        </a:rPr>
                        <a:t>Состояние выходного транзистора</a:t>
                      </a:r>
                      <a:endParaRPr lang="ru-RU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84638590"/>
                  </a:ext>
                </a:extLst>
              </a:tr>
              <a:tr h="254000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lang="ru-RU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ln>
                            <a:noFill/>
                          </a:ln>
                          <a:effectLst/>
                        </a:rPr>
                        <a:t>B</a:t>
                      </a:r>
                      <a:endParaRPr lang="ru-RU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ln>
                            <a:noFill/>
                          </a:ln>
                          <a:effectLst/>
                        </a:rPr>
                        <a:t>S</a:t>
                      </a:r>
                      <a:endParaRPr lang="ru-RU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ln>
                            <a:noFill/>
                          </a:ln>
                          <a:effectLst/>
                        </a:rPr>
                        <a:t>R</a:t>
                      </a:r>
                      <a:endParaRPr lang="ru-RU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1094439"/>
                  </a:ext>
                </a:extLst>
              </a:tr>
              <a:tr h="309245"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ln>
                            <a:noFill/>
                          </a:ln>
                          <a:effectLst/>
                        </a:rPr>
                        <a:t>Начало заряда конденсатора</a:t>
                      </a:r>
                      <a:endParaRPr lang="ru-RU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ln>
                            <a:noFill/>
                          </a:ln>
                          <a:effectLst/>
                        </a:rPr>
                        <a:t>≥1,25В (выход конвертера ≥ номинальному)</a:t>
                      </a:r>
                      <a:endParaRPr lang="ru-RU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ln>
                            <a:noFill/>
                          </a:ln>
                          <a:effectLst/>
                        </a:rPr>
                        <a:t>переключается из "0" в "1"</a:t>
                      </a:r>
                      <a:endParaRPr lang="ru-RU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ln>
                            <a:noFill/>
                          </a:ln>
                          <a:effectLst/>
                        </a:rPr>
                        <a:t>"0"</a:t>
                      </a:r>
                      <a:endParaRPr lang="ru-RU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ln>
                            <a:noFill/>
                          </a:ln>
                          <a:effectLst/>
                        </a:rPr>
                        <a:t>"0"</a:t>
                      </a:r>
                      <a:endParaRPr lang="ru-RU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ln>
                            <a:noFill/>
                          </a:ln>
                          <a:effectLst/>
                        </a:rPr>
                        <a:t>переключается из "1" в "0"</a:t>
                      </a:r>
                      <a:endParaRPr lang="ru-RU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ln>
                            <a:noFill/>
                          </a:ln>
                          <a:effectLst/>
                        </a:rPr>
                        <a:t>"0" (закрыт)</a:t>
                      </a:r>
                      <a:endParaRPr lang="ru-RU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50960003"/>
                  </a:ext>
                </a:extLst>
              </a:tr>
              <a:tr h="309245"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ln>
                            <a:noFill/>
                          </a:ln>
                          <a:effectLst/>
                        </a:rPr>
                        <a:t>Начало разряда конденсатора</a:t>
                      </a:r>
                      <a:endParaRPr lang="ru-RU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ln>
                            <a:noFill/>
                          </a:ln>
                          <a:effectLst/>
                        </a:rPr>
                        <a:t>≥1,25В (выход конвертера ≥ номинальному)</a:t>
                      </a:r>
                      <a:endParaRPr lang="ru-RU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ln>
                            <a:noFill/>
                          </a:ln>
                          <a:effectLst/>
                        </a:rPr>
                        <a:t>переключается из "1" в "0"</a:t>
                      </a:r>
                      <a:endParaRPr lang="ru-RU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ln>
                            <a:noFill/>
                          </a:ln>
                          <a:effectLst/>
                        </a:rPr>
                        <a:t>"0"</a:t>
                      </a:r>
                      <a:endParaRPr lang="ru-RU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ln>
                            <a:noFill/>
                          </a:ln>
                          <a:effectLst/>
                        </a:rPr>
                        <a:t>"0"</a:t>
                      </a:r>
                      <a:endParaRPr lang="ru-RU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ln>
                            <a:noFill/>
                          </a:ln>
                          <a:effectLst/>
                        </a:rPr>
                        <a:t>переключается из "0" в "1"</a:t>
                      </a:r>
                      <a:endParaRPr lang="ru-RU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ln>
                            <a:noFill/>
                          </a:ln>
                          <a:effectLst/>
                        </a:rPr>
                        <a:t>"0" (закрыт)</a:t>
                      </a:r>
                      <a:endParaRPr lang="ru-RU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80559588"/>
                  </a:ext>
                </a:extLst>
              </a:tr>
              <a:tr h="309245"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ln>
                            <a:noFill/>
                          </a:ln>
                          <a:effectLst/>
                        </a:rPr>
                        <a:t>Разряд конденсатора</a:t>
                      </a:r>
                      <a:endParaRPr lang="ru-RU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ln>
                            <a:noFill/>
                          </a:ln>
                          <a:effectLst/>
                        </a:rPr>
                        <a:t>становится &lt;1,25В (выход становится &lt; номинального)</a:t>
                      </a:r>
                      <a:endParaRPr lang="ru-RU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ln>
                            <a:noFill/>
                          </a:ln>
                          <a:effectLst/>
                        </a:rPr>
                        <a:t>"0"</a:t>
                      </a:r>
                      <a:endParaRPr lang="ru-RU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ln>
                            <a:noFill/>
                          </a:ln>
                          <a:effectLst/>
                        </a:rPr>
                        <a:t>переключается из "0" в "1"</a:t>
                      </a:r>
                      <a:endParaRPr lang="ru-RU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ln>
                            <a:noFill/>
                          </a:ln>
                          <a:effectLst/>
                        </a:rPr>
                        <a:t>"0"</a:t>
                      </a:r>
                      <a:endParaRPr lang="ru-RU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ln>
                            <a:noFill/>
                          </a:ln>
                          <a:effectLst/>
                        </a:rPr>
                        <a:t>"1"</a:t>
                      </a:r>
                      <a:endParaRPr lang="ru-RU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ln>
                            <a:noFill/>
                          </a:ln>
                          <a:effectLst/>
                        </a:rPr>
                        <a:t>"0" (закрыт)</a:t>
                      </a:r>
                      <a:endParaRPr lang="ru-RU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148973899"/>
                  </a:ext>
                </a:extLst>
              </a:tr>
              <a:tr h="309245"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ln>
                            <a:noFill/>
                          </a:ln>
                          <a:effectLst/>
                        </a:rPr>
                        <a:t>Разряд конденсатора</a:t>
                      </a:r>
                      <a:endParaRPr lang="ru-RU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ln>
                            <a:noFill/>
                          </a:ln>
                          <a:effectLst/>
                        </a:rPr>
                        <a:t>становится ≥1,25В (выход становится ≥ номинального)</a:t>
                      </a:r>
                      <a:endParaRPr lang="ru-RU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ln>
                            <a:noFill/>
                          </a:ln>
                          <a:effectLst/>
                        </a:rPr>
                        <a:t>"0"</a:t>
                      </a:r>
                      <a:endParaRPr lang="ru-RU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ln>
                            <a:noFill/>
                          </a:ln>
                          <a:effectLst/>
                        </a:rPr>
                        <a:t>переключается из "1" в "0"</a:t>
                      </a:r>
                      <a:endParaRPr lang="ru-RU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ln>
                            <a:noFill/>
                          </a:ln>
                          <a:effectLst/>
                        </a:rPr>
                        <a:t>"0"</a:t>
                      </a:r>
                      <a:endParaRPr lang="ru-RU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ln>
                            <a:noFill/>
                          </a:ln>
                          <a:effectLst/>
                        </a:rPr>
                        <a:t>"1"</a:t>
                      </a:r>
                      <a:endParaRPr lang="ru-RU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ln>
                            <a:noFill/>
                          </a:ln>
                          <a:effectLst/>
                        </a:rPr>
                        <a:t>"0" (закрыт)</a:t>
                      </a:r>
                      <a:endParaRPr lang="ru-RU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560997770"/>
                  </a:ext>
                </a:extLst>
              </a:tr>
              <a:tr h="309245"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ln>
                            <a:noFill/>
                          </a:ln>
                          <a:effectLst/>
                        </a:rPr>
                        <a:t>Заряд конденсатора</a:t>
                      </a:r>
                      <a:endParaRPr lang="ru-RU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ln>
                            <a:noFill/>
                          </a:ln>
                          <a:effectLst/>
                        </a:rPr>
                        <a:t>становится &lt;1,25В (выход становится &lt; номинального)</a:t>
                      </a:r>
                      <a:endParaRPr lang="ru-RU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ln>
                            <a:noFill/>
                          </a:ln>
                          <a:effectLst/>
                        </a:rPr>
                        <a:t>"1"</a:t>
                      </a:r>
                      <a:endParaRPr lang="ru-RU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ln>
                            <a:noFill/>
                          </a:ln>
                          <a:effectLst/>
                        </a:rPr>
                        <a:t>переключается из "0" в "1"</a:t>
                      </a:r>
                      <a:endParaRPr lang="ru-RU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ln>
                            <a:noFill/>
                          </a:ln>
                          <a:effectLst/>
                        </a:rPr>
                        <a:t>переключается из "0" в "1"</a:t>
                      </a:r>
                      <a:endParaRPr lang="ru-RU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ln>
                            <a:noFill/>
                          </a:ln>
                          <a:effectLst/>
                        </a:rPr>
                        <a:t>"0"</a:t>
                      </a:r>
                      <a:endParaRPr lang="ru-RU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ln>
                            <a:noFill/>
                          </a:ln>
                          <a:effectLst/>
                        </a:rPr>
                        <a:t>переключается из "0" в "1"</a:t>
                      </a:r>
                      <a:endParaRPr lang="ru-RU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83387862"/>
                  </a:ext>
                </a:extLst>
              </a:tr>
              <a:tr h="309245"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ln>
                            <a:noFill/>
                          </a:ln>
                          <a:effectLst/>
                        </a:rPr>
                        <a:t>Заряд конденсатора</a:t>
                      </a:r>
                      <a:endParaRPr lang="ru-RU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ln>
                            <a:noFill/>
                          </a:ln>
                          <a:effectLst/>
                        </a:rPr>
                        <a:t>становится ≥1,25В (выход становится ≥ номинального)</a:t>
                      </a:r>
                      <a:endParaRPr lang="ru-RU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ln>
                            <a:noFill/>
                          </a:ln>
                          <a:effectLst/>
                        </a:rPr>
                        <a:t>"1"</a:t>
                      </a:r>
                      <a:endParaRPr lang="ru-RU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ln>
                            <a:noFill/>
                          </a:ln>
                          <a:effectLst/>
                        </a:rPr>
                        <a:t>переключается из "1" в "0"</a:t>
                      </a:r>
                      <a:endParaRPr lang="ru-RU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ln>
                            <a:noFill/>
                          </a:ln>
                          <a:effectLst/>
                        </a:rPr>
                        <a:t>переключается из "1" в "0"</a:t>
                      </a:r>
                      <a:endParaRPr lang="ru-RU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ln>
                            <a:noFill/>
                          </a:ln>
                          <a:effectLst/>
                        </a:rPr>
                        <a:t>"0"</a:t>
                      </a:r>
                      <a:endParaRPr lang="ru-RU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ln>
                            <a:noFill/>
                          </a:ln>
                          <a:effectLst/>
                        </a:rPr>
                        <a:t>"1" (открыт)</a:t>
                      </a:r>
                      <a:endParaRPr lang="ru-RU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61970051"/>
                  </a:ext>
                </a:extLst>
              </a:tr>
              <a:tr h="309245"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ln>
                            <a:noFill/>
                          </a:ln>
                          <a:effectLst/>
                        </a:rPr>
                        <a:t>Начало заряда конденсатора</a:t>
                      </a:r>
                      <a:endParaRPr lang="ru-RU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ln>
                            <a:noFill/>
                          </a:ln>
                          <a:effectLst/>
                        </a:rPr>
                        <a:t>&lt;1,25В (выход преобр-ля &lt; номинального)</a:t>
                      </a:r>
                      <a:endParaRPr lang="ru-RU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ln>
                            <a:noFill/>
                          </a:ln>
                          <a:effectLst/>
                        </a:rPr>
                        <a:t>переключается из "0" в "1"</a:t>
                      </a:r>
                      <a:endParaRPr lang="ru-RU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ln>
                            <a:noFill/>
                          </a:ln>
                          <a:effectLst/>
                        </a:rPr>
                        <a:t>"1"</a:t>
                      </a:r>
                      <a:endParaRPr lang="ru-RU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ln>
                            <a:noFill/>
                          </a:ln>
                          <a:effectLst/>
                        </a:rPr>
                        <a:t>переключается из "0" в "1"</a:t>
                      </a:r>
                      <a:endParaRPr lang="ru-RU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ln>
                            <a:noFill/>
                          </a:ln>
                          <a:effectLst/>
                        </a:rPr>
                        <a:t>переключается из "1" в "0"</a:t>
                      </a:r>
                      <a:endParaRPr lang="ru-RU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ln>
                            <a:noFill/>
                          </a:ln>
                          <a:effectLst/>
                        </a:rPr>
                        <a:t>переключается из "0" в "1"</a:t>
                      </a:r>
                      <a:endParaRPr lang="ru-RU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2245765"/>
                  </a:ext>
                </a:extLst>
              </a:tr>
              <a:tr h="309245"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ln>
                            <a:noFill/>
                          </a:ln>
                          <a:effectLst/>
                        </a:rPr>
                        <a:t>Начало разряда конденсатора</a:t>
                      </a:r>
                      <a:endParaRPr lang="ru-RU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ln>
                            <a:noFill/>
                          </a:ln>
                          <a:effectLst/>
                        </a:rPr>
                        <a:t>&lt;1,25В (выход преобр-ля &lt; номинального)</a:t>
                      </a:r>
                      <a:endParaRPr lang="ru-RU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ln>
                            <a:noFill/>
                          </a:ln>
                          <a:effectLst/>
                        </a:rPr>
                        <a:t>переключается из "1" в "0"</a:t>
                      </a:r>
                      <a:endParaRPr lang="ru-RU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ln>
                            <a:noFill/>
                          </a:ln>
                          <a:effectLst/>
                        </a:rPr>
                        <a:t>"1"</a:t>
                      </a:r>
                      <a:endParaRPr lang="ru-RU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ln>
                            <a:noFill/>
                          </a:ln>
                          <a:effectLst/>
                        </a:rPr>
                        <a:t>переключается из "1" в "0"</a:t>
                      </a:r>
                      <a:endParaRPr lang="ru-RU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>
                          <a:ln>
                            <a:noFill/>
                          </a:ln>
                          <a:effectLst/>
                        </a:rPr>
                        <a:t>переключается из "0" в "1"</a:t>
                      </a:r>
                      <a:endParaRPr lang="ru-RU" sz="1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00" dirty="0">
                          <a:ln>
                            <a:noFill/>
                          </a:ln>
                          <a:effectLst/>
                        </a:rPr>
                        <a:t>переключается из "1" в "0"</a:t>
                      </a:r>
                      <a:endParaRPr lang="ru-RU" sz="1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772138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428502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2697</TotalTime>
  <Words>438</Words>
  <Application>Microsoft Office PowerPoint</Application>
  <PresentationFormat>Широкоэкранный</PresentationFormat>
  <Paragraphs>98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Arial</vt:lpstr>
      <vt:lpstr>Calibri</vt:lpstr>
      <vt:lpstr>Helvetica Neue</vt:lpstr>
      <vt:lpstr>Inter Bold</vt:lpstr>
      <vt:lpstr>Inter Regular</vt:lpstr>
      <vt:lpstr>Times New Roman</vt:lpstr>
      <vt:lpstr>Office Theme</vt:lpstr>
      <vt:lpstr>Занятие №11</vt:lpstr>
      <vt:lpstr>На этом занятии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Занятие №6</dc:title>
  <cp:lastModifiedBy>Константин Константин</cp:lastModifiedBy>
  <cp:revision>83</cp:revision>
  <dcterms:modified xsi:type="dcterms:W3CDTF">2024-02-26T17:53:14Z</dcterms:modified>
</cp:coreProperties>
</file>