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7" r:id="rId5"/>
    <p:sldId id="260" r:id="rId6"/>
    <p:sldId id="281" r:id="rId7"/>
    <p:sldId id="282" r:id="rId8"/>
    <p:sldId id="275" r:id="rId9"/>
    <p:sldId id="295" r:id="rId10"/>
    <p:sldId id="296" r:id="rId11"/>
    <p:sldId id="297" r:id="rId12"/>
    <p:sldId id="298" r:id="rId13"/>
    <p:sldId id="261" r:id="rId14"/>
    <p:sldId id="300" r:id="rId15"/>
    <p:sldId id="301" r:id="rId16"/>
    <p:sldId id="302" r:id="rId17"/>
    <p:sldId id="303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6000" b="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  <a:lvl2pPr marL="228600" indent="304800" algn="ctr">
              <a:buSzTx/>
              <a:buNone/>
              <a:defRPr sz="2400"/>
            </a:lvl2pPr>
            <a:lvl3pPr marL="228600" indent="787400" algn="ctr">
              <a:buSzTx/>
              <a:buNone/>
              <a:defRPr sz="2400"/>
            </a:lvl3pPr>
            <a:lvl4pPr marL="228600" indent="1257300" algn="ctr">
              <a:buSzTx/>
              <a:buNone/>
              <a:defRPr sz="2400"/>
            </a:lvl4pPr>
            <a:lvl5pPr marL="228600" indent="1714500" algn="ctr">
              <a:buSz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551542"/>
            <a:ext cx="10515600" cy="55589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971550" indent="-400050">
              <a:defRPr>
                <a:solidFill>
                  <a:srgbClr val="000000"/>
                </a:solidFill>
              </a:defRPr>
            </a:lvl2pPr>
            <a:lvl3pPr marL="1508760" indent="-480060"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r>
              <a:t>Текст заголовка</a:t>
            </a:r>
          </a:p>
        </p:txBody>
      </p:sp>
      <p:sp>
        <p:nvSpPr>
          <p:cNvPr id="10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5699" tIns="45699" rIns="45699" bIns="45699"/>
          <a:lstStyle>
            <a:lvl1pPr marL="0" indent="228600"/>
            <a:lvl3pPr marL="1513838" indent="-497838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163386" y="6340813"/>
            <a:ext cx="380829" cy="396199"/>
          </a:xfrm>
          <a:prstGeom prst="rect">
            <a:avLst/>
          </a:prstGeom>
        </p:spPr>
        <p:txBody>
          <a:bodyPr lIns="45699" tIns="45699" rIns="45699" bIns="456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3750945"/>
            <a:ext cx="9843135" cy="811531"/>
          </a:xfrm>
          <a:prstGeom prst="rect">
            <a:avLst/>
          </a:prstGeom>
        </p:spPr>
        <p:txBody>
          <a:bodyPr anchor="b"/>
          <a:lstStyle>
            <a:lvl1pPr>
              <a:defRPr sz="6000" b="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610027"/>
            <a:ext cx="7321550" cy="64755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7F7F7F"/>
                </a:solidFill>
              </a:defRPr>
            </a:lvl1pPr>
            <a:lvl2pPr marL="228600" indent="457200">
              <a:buSzTx/>
              <a:buNone/>
              <a:defRPr sz="2400">
                <a:solidFill>
                  <a:srgbClr val="7F7F7F"/>
                </a:solidFill>
              </a:defRPr>
            </a:lvl2pPr>
            <a:lvl3pPr marL="228600" indent="914400">
              <a:buSzTx/>
              <a:buNone/>
              <a:defRPr sz="2400">
                <a:solidFill>
                  <a:srgbClr val="7F7F7F"/>
                </a:solidFill>
              </a:defRPr>
            </a:lvl3pPr>
            <a:lvl4pPr marL="228600" indent="1371600">
              <a:buSzTx/>
              <a:buNone/>
              <a:defRPr sz="2400">
                <a:solidFill>
                  <a:srgbClr val="7F7F7F"/>
                </a:solidFill>
              </a:defRPr>
            </a:lvl4pPr>
            <a:lvl5pPr marL="228600" indent="1828800">
              <a:buSzTx/>
              <a:buNone/>
              <a:defRPr sz="2400">
                <a:solidFill>
                  <a:srgbClr val="7F7F7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Google Shape;36;p5"/>
          <p:cNvSpPr txBox="1">
            <a:spLocks noGrp="1"/>
          </p:cNvSpPr>
          <p:nvPr>
            <p:ph type="body" sz="half" idx="21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endParaRPr/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4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744960"/>
            <a:ext cx="5157789" cy="823913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000000"/>
                </a:solidFill>
              </a:defRPr>
            </a:lvl1pPr>
            <a:lvl2pPr marL="228600" indent="457200">
              <a:buSzTx/>
              <a:buNone/>
              <a:defRPr sz="2400" b="1">
                <a:solidFill>
                  <a:srgbClr val="000000"/>
                </a:solidFill>
              </a:defRPr>
            </a:lvl2pPr>
            <a:lvl3pPr marL="228600" indent="914400">
              <a:buSzTx/>
              <a:buNone/>
              <a:defRPr sz="2400" b="1">
                <a:solidFill>
                  <a:srgbClr val="000000"/>
                </a:solidFill>
              </a:defRPr>
            </a:lvl3pPr>
            <a:lvl4pPr marL="228600" indent="1371600">
              <a:buSzTx/>
              <a:buNone/>
              <a:defRPr sz="2400" b="1">
                <a:solidFill>
                  <a:srgbClr val="000000"/>
                </a:solidFill>
              </a:defRPr>
            </a:lvl4pPr>
            <a:lvl5pPr marL="228600" indent="1828800">
              <a:buSzTx/>
              <a:buNone/>
              <a:defRPr sz="2400" b="1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Google Shape;43;p6"/>
          <p:cNvSpPr txBox="1">
            <a:spLocks noGrp="1"/>
          </p:cNvSpPr>
          <p:nvPr>
            <p:ph type="body" sz="half" idx="21"/>
          </p:nvPr>
        </p:nvSpPr>
        <p:spPr>
          <a:xfrm>
            <a:off x="839787" y="2615608"/>
            <a:ext cx="5157788" cy="357405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" name="Google Shape;44;p6"/>
          <p:cNvSpPr txBox="1">
            <a:spLocks noGrp="1"/>
          </p:cNvSpPr>
          <p:nvPr>
            <p:ph type="body" sz="quarter" idx="22"/>
          </p:nvPr>
        </p:nvSpPr>
        <p:spPr>
          <a:xfrm>
            <a:off x="6172200" y="1744960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>
              <a:defRPr sz="24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" name="Google Shape;45;p6"/>
          <p:cNvSpPr txBox="1">
            <a:spLocks noGrp="1"/>
          </p:cNvSpPr>
          <p:nvPr>
            <p:ph type="body" sz="half" idx="23"/>
          </p:nvPr>
        </p:nvSpPr>
        <p:spPr>
          <a:xfrm>
            <a:off x="6172200" y="2615608"/>
            <a:ext cx="5183188" cy="357405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6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46747" y="127000"/>
            <a:ext cx="4165201" cy="1600200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r>
              <a:t>Текст заголовка</a:t>
            </a:r>
          </a:p>
        </p:txBody>
      </p:sp>
      <p:sp>
        <p:nvSpPr>
          <p:cNvPr id="76" name="Google Shape;60;p9"/>
          <p:cNvSpPr>
            <a:spLocks noGrp="1"/>
          </p:cNvSpPr>
          <p:nvPr>
            <p:ph type="pic" sz="half" idx="21"/>
          </p:nvPr>
        </p:nvSpPr>
        <p:spPr>
          <a:xfrm>
            <a:off x="5183999" y="766353"/>
            <a:ext cx="5817376" cy="50944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51826" y="2057400"/>
            <a:ext cx="4165202" cy="381158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>
                <a:solidFill>
                  <a:srgbClr val="000000"/>
                </a:solidFill>
              </a:defRPr>
            </a:lvl1pPr>
            <a:lvl2pPr marL="228600" indent="4572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2pPr>
            <a:lvl3pPr marL="228600" indent="9144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3pPr>
            <a:lvl4pPr marL="228600" indent="13716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4pPr>
            <a:lvl5pPr marL="228600" indent="18288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Текст заголовка"/>
          <p:cNvSpPr txBox="1">
            <a:spLocks noGrp="1"/>
          </p:cNvSpPr>
          <p:nvPr>
            <p:ph type="title"/>
          </p:nvPr>
        </p:nvSpPr>
        <p:spPr>
          <a:xfrm rot="5400000">
            <a:off x="7683223" y="2506385"/>
            <a:ext cx="5811839" cy="1529317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86" name="Уровень текста 1…"/>
          <p:cNvSpPr txBox="1">
            <a:spLocks noGrp="1"/>
          </p:cNvSpPr>
          <p:nvPr>
            <p:ph type="body" idx="1"/>
          </p:nvPr>
        </p:nvSpPr>
        <p:spPr>
          <a:xfrm rot="5400000">
            <a:off x="2372260" y="-1168936"/>
            <a:ext cx="5811838" cy="88799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971550" indent="-400050">
              <a:defRPr>
                <a:solidFill>
                  <a:srgbClr val="000000"/>
                </a:solidFill>
              </a:defRPr>
            </a:lvl2pPr>
            <a:lvl3pPr marL="1508760" indent="-480060"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163384" y="6340812"/>
            <a:ext cx="380832" cy="396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normAutofit/>
          </a:bodyPr>
          <a:lstStyle>
            <a:lvl1pPr algn="ctr">
              <a:lnSpc>
                <a:spcPct val="13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2860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2pPr>
      <a:lvl3pPr marL="1513839" marR="0" indent="-4978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1pPr>
      <a:lvl2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2pPr>
      <a:lvl3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3pPr>
      <a:lvl4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4pPr>
      <a:lvl5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5pPr>
      <a:lvl6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6pPr>
      <a:lvl7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7pPr>
      <a:lvl8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8pPr>
      <a:lvl9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80;p12" descr="Google Shape;80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4214495"/>
            <a:ext cx="3552825" cy="1981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Google Shape;81;p12" descr="Google Shape;81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943" y="5133975"/>
            <a:ext cx="2419352" cy="1571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Google Shape;82;p12" descr="Google Shape;82;p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920" y="4498340"/>
            <a:ext cx="2867027" cy="1876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oogle Shape;83;p12" descr="Google Shape;83;p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140" y="4793615"/>
            <a:ext cx="2419352" cy="1581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Google Shape;84;p12" descr="Google Shape;84;p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325" y="4498340"/>
            <a:ext cx="571500" cy="2219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oogle Shape;85;p12" descr="Google Shape;85;p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0220" y="4498340"/>
            <a:ext cx="2228852" cy="1876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Google Shape;86;p12" descr="Google Shape;86;p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9245" y="6287134"/>
            <a:ext cx="180977" cy="190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Google Shape;87;p12" descr="Google Shape;87;p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4834" y="4387850"/>
            <a:ext cx="171452" cy="17145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Google Shape;88;p12"/>
          <p:cNvSpPr txBox="1">
            <a:spLocks noGrp="1"/>
          </p:cNvSpPr>
          <p:nvPr>
            <p:ph type="title"/>
          </p:nvPr>
        </p:nvSpPr>
        <p:spPr>
          <a:xfrm>
            <a:off x="1763395" y="1759585"/>
            <a:ext cx="3265800" cy="86040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30000"/>
              </a:lnSpc>
              <a:defRPr sz="2400" b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Занятие</a:t>
            </a:r>
            <a:r>
              <a:rPr dirty="0"/>
              <a:t> №</a:t>
            </a:r>
            <a:r>
              <a:rPr lang="ru-RU" dirty="0"/>
              <a:t>9</a:t>
            </a:r>
            <a:endParaRPr dirty="0"/>
          </a:p>
        </p:txBody>
      </p:sp>
      <p:sp>
        <p:nvSpPr>
          <p:cNvPr id="122" name="Google Shape;89;p12"/>
          <p:cNvSpPr txBox="1"/>
          <p:nvPr/>
        </p:nvSpPr>
        <p:spPr>
          <a:xfrm>
            <a:off x="1813924" y="2677554"/>
            <a:ext cx="8564152" cy="952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b">
            <a:spAutoFit/>
          </a:bodyPr>
          <a:lstStyle>
            <a:lvl1pPr>
              <a:lnSpc>
                <a:spcPct val="130000"/>
              </a:lnSpc>
              <a:defRPr sz="4800"/>
            </a:lvl1pPr>
          </a:lstStyle>
          <a:p>
            <a:r>
              <a:rPr lang="ru-RU" dirty="0"/>
              <a:t>ОУ. Компараторы</a:t>
            </a:r>
            <a:endParaRPr dirty="0"/>
          </a:p>
        </p:txBody>
      </p:sp>
      <p:pic>
        <p:nvPicPr>
          <p:cNvPr id="123" name="Google Shape;90;p12" descr="Google Shape;90;p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2075" y="1459230"/>
            <a:ext cx="2705100" cy="64325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Google Shape;91;p12"/>
          <p:cNvSpPr txBox="1"/>
          <p:nvPr/>
        </p:nvSpPr>
        <p:spPr>
          <a:xfrm>
            <a:off x="1885319" y="3435984"/>
            <a:ext cx="3174353" cy="860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b"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ru-RU" dirty="0"/>
              <a:t>555 </a:t>
            </a:r>
            <a:r>
              <a:rPr lang="en-US" dirty="0"/>
              <a:t>Timer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Компаратор</a:t>
            </a:r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753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D6F3B9D-3E3B-4CDF-99C9-6989E52927E0}"/>
              </a:ext>
            </a:extLst>
          </p:cNvPr>
          <p:cNvSpPr/>
          <p:nvPr/>
        </p:nvSpPr>
        <p:spPr>
          <a:xfrm>
            <a:off x="5958555" y="5291091"/>
            <a:ext cx="797352" cy="3639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E1107D-F648-4D90-8184-2ED965114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91" y="1777042"/>
            <a:ext cx="4372631" cy="24330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B9C418-2D09-4E9F-BAB8-E63AD836E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967" y="4374592"/>
            <a:ext cx="3248478" cy="20100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D4A18E-6A62-4645-8FC1-DAA06C5E85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642" t="7754" r="22120"/>
          <a:stretch/>
        </p:blipFill>
        <p:spPr>
          <a:xfrm>
            <a:off x="6180059" y="2443388"/>
            <a:ext cx="4971495" cy="35334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CED7C9-3807-46A8-BBDC-85B0688979C4}"/>
              </a:ext>
            </a:extLst>
          </p:cNvPr>
          <p:cNvSpPr txBox="1"/>
          <p:nvPr/>
        </p:nvSpPr>
        <p:spPr>
          <a:xfrm>
            <a:off x="2881851" y="6333442"/>
            <a:ext cx="8187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LM393 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6DCC4-7865-47F7-83FD-F28BF010F49C}"/>
              </a:ext>
            </a:extLst>
          </p:cNvPr>
          <p:cNvSpPr txBox="1"/>
          <p:nvPr/>
        </p:nvSpPr>
        <p:spPr>
          <a:xfrm>
            <a:off x="2881851" y="4056206"/>
            <a:ext cx="81871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LM3</a:t>
            </a:r>
            <a:r>
              <a:rPr lang="ru-RU" sz="1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3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9 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509ADF-900C-4F98-8427-A16CEF115E2F}"/>
              </a:ext>
            </a:extLst>
          </p:cNvPr>
          <p:cNvSpPr txBox="1"/>
          <p:nvPr/>
        </p:nvSpPr>
        <p:spPr>
          <a:xfrm>
            <a:off x="7248251" y="5976803"/>
            <a:ext cx="2835109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Структурная схема одного выхода</a:t>
            </a:r>
            <a:r>
              <a:rPr lang="en-US" sz="1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43931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Подключение</a:t>
            </a:r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Компаратор на ОУ</a:t>
            </a:r>
            <a:endParaRPr dirty="0"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753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D6F3B9D-3E3B-4CDF-99C9-6989E52927E0}"/>
              </a:ext>
            </a:extLst>
          </p:cNvPr>
          <p:cNvSpPr/>
          <p:nvPr/>
        </p:nvSpPr>
        <p:spPr>
          <a:xfrm>
            <a:off x="5958555" y="5291091"/>
            <a:ext cx="797352" cy="3639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BFD321-D248-489E-B08F-1468578B5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7" y="2214559"/>
            <a:ext cx="7527772" cy="40401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DF6F49-2C5E-4C7F-8B76-083BE27CF3FF}"/>
              </a:ext>
            </a:extLst>
          </p:cNvPr>
          <p:cNvSpPr txBox="1"/>
          <p:nvPr/>
        </p:nvSpPr>
        <p:spPr>
          <a:xfrm>
            <a:off x="7165922" y="2558948"/>
            <a:ext cx="3948344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434343"/>
                </a:solidFill>
                <a:latin typeface="IBM Plex Sans" panose="020B0503050203000203" pitchFamily="34" charset="0"/>
              </a:rPr>
              <a:t>Такие схемы применяются в цифровой схемотехнике когда нужно оценить сигналы на входе, выяснить какой больше  и выдать результат в цифровой форме.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49CB48-DE92-4B4B-B9C3-69371B240CD8}"/>
                  </a:ext>
                </a:extLst>
              </p:cNvPr>
              <p:cNvSpPr txBox="1"/>
              <p:nvPr/>
            </p:nvSpPr>
            <p:spPr>
              <a:xfrm>
                <a:off x="3943906" y="5137202"/>
                <a:ext cx="6094520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𝑉𝑖𝑛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1&lt;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𝑉𝑖𝑛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2,то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𝑈𝑜𝑢𝑡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49CB48-DE92-4B4B-B9C3-69371B24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906" y="5137202"/>
                <a:ext cx="609452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658370-031E-4F2C-B767-0D26E85DDC10}"/>
                  </a:ext>
                </a:extLst>
              </p:cNvPr>
              <p:cNvSpPr txBox="1"/>
              <p:nvPr/>
            </p:nvSpPr>
            <p:spPr>
              <a:xfrm>
                <a:off x="3943906" y="5388184"/>
                <a:ext cx="6094520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𝑉𝑖𝑛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1&gt;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𝑉𝑖𝑛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2,то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𝑈𝑜𝑢𝑡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658370-031E-4F2C-B767-0D26E85DD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906" y="5388184"/>
                <a:ext cx="609452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B6A6D5-4B61-43D8-B198-75BBA9CC8797}"/>
                  </a:ext>
                </a:extLst>
              </p:cNvPr>
              <p:cNvSpPr txBox="1"/>
              <p:nvPr/>
            </p:nvSpPr>
            <p:spPr>
              <a:xfrm>
                <a:off x="2015467" y="3932939"/>
                <a:ext cx="6094520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𝑈𝑜𝑢𝑡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B6A6D5-4B61-43D8-B198-75BBA9CC8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467" y="3932939"/>
                <a:ext cx="609452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3118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Подключение</a:t>
            </a:r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Триггер Шмитта на ОУ</a:t>
            </a:r>
            <a:endParaRPr dirty="0"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753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D6F3B9D-3E3B-4CDF-99C9-6989E52927E0}"/>
              </a:ext>
            </a:extLst>
          </p:cNvPr>
          <p:cNvSpPr/>
          <p:nvPr/>
        </p:nvSpPr>
        <p:spPr>
          <a:xfrm>
            <a:off x="5958555" y="5291091"/>
            <a:ext cx="797352" cy="3639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F6F49-2C5E-4C7F-8B76-083BE27CF3FF}"/>
              </a:ext>
            </a:extLst>
          </p:cNvPr>
          <p:cNvSpPr txBox="1"/>
          <p:nvPr/>
        </p:nvSpPr>
        <p:spPr>
          <a:xfrm>
            <a:off x="1098554" y="5106838"/>
            <a:ext cx="3948344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434343"/>
                </a:solidFill>
                <a:latin typeface="IBM Plex Sans" panose="020B0503050203000203" pitchFamily="34" charset="0"/>
              </a:rPr>
              <a:t>В данной схеме доля выходного электрического сигнала ОУ поступает на прямой вход и устанавливает уровень, при котором схема будет переключаться.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7216C6-E364-4C91-BDB0-F55138EE2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735" y="1639493"/>
            <a:ext cx="4434704" cy="29680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29D9B5-496E-4870-97F0-B77789B33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464" y="1612546"/>
            <a:ext cx="5548801" cy="52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50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Таймер </a:t>
            </a:r>
            <a:r>
              <a:rPr lang="en-US" dirty="0"/>
              <a:t>NE</a:t>
            </a:r>
            <a:r>
              <a:rPr lang="ru-RU" dirty="0"/>
              <a:t>555</a:t>
            </a:r>
            <a:endParaRPr dirty="0"/>
          </a:p>
        </p:txBody>
      </p:sp>
      <p:sp>
        <p:nvSpPr>
          <p:cNvPr id="18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7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05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507DC2-65D5-4139-8F12-170E696D6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46" y="2116425"/>
            <a:ext cx="5223029" cy="391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4279042-4891-4ED3-BF06-BE3662C7C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75" y="1614097"/>
            <a:ext cx="4921928" cy="492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Таймер </a:t>
            </a:r>
            <a:r>
              <a:rPr lang="en-US" dirty="0"/>
              <a:t>NE</a:t>
            </a:r>
            <a:r>
              <a:rPr lang="ru-RU" dirty="0"/>
              <a:t>555</a:t>
            </a:r>
            <a:endParaRPr dirty="0"/>
          </a:p>
        </p:txBody>
      </p:sp>
      <p:sp>
        <p:nvSpPr>
          <p:cNvPr id="18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Внутренняя структура</a:t>
            </a:r>
            <a:endParaRPr dirty="0"/>
          </a:p>
        </p:txBody>
      </p:sp>
      <p:sp>
        <p:nvSpPr>
          <p:cNvPr id="18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7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05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7227B54-8723-4411-8B7C-DE7C40394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302" y="1603440"/>
            <a:ext cx="8401407" cy="496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D917B3A-5FF3-4D70-B80A-3B71453E6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7" r="897" b="10015"/>
          <a:stretch/>
        </p:blipFill>
        <p:spPr bwMode="auto">
          <a:xfrm>
            <a:off x="493291" y="1689985"/>
            <a:ext cx="2627790" cy="248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B4CAD3-36E4-4595-A059-FD6D4287810B}"/>
              </a:ext>
            </a:extLst>
          </p:cNvPr>
          <p:cNvSpPr txBox="1"/>
          <p:nvPr/>
        </p:nvSpPr>
        <p:spPr>
          <a:xfrm>
            <a:off x="872231" y="4253171"/>
            <a:ext cx="1622394" cy="1815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dirty="0"/>
              <a:t>1 Общий (GND)</a:t>
            </a:r>
          </a:p>
          <a:p>
            <a:r>
              <a:rPr lang="ru-RU" dirty="0"/>
              <a:t>2 Запуск</a:t>
            </a:r>
          </a:p>
          <a:p>
            <a:r>
              <a:rPr lang="ru-RU" dirty="0"/>
              <a:t>3 Выход</a:t>
            </a:r>
          </a:p>
          <a:p>
            <a:r>
              <a:rPr lang="ru-RU" dirty="0"/>
              <a:t>4 Сброс</a:t>
            </a:r>
          </a:p>
          <a:p>
            <a:r>
              <a:rPr lang="ru-RU" dirty="0"/>
              <a:t>5 Контроль</a:t>
            </a:r>
          </a:p>
          <a:p>
            <a:r>
              <a:rPr lang="ru-RU" dirty="0"/>
              <a:t>6 Остановка</a:t>
            </a:r>
          </a:p>
          <a:p>
            <a:r>
              <a:rPr lang="ru-RU" dirty="0"/>
              <a:t>7 Разряд</a:t>
            </a:r>
          </a:p>
          <a:p>
            <a:r>
              <a:rPr lang="ru-RU" dirty="0"/>
              <a:t>8 +V питания</a:t>
            </a:r>
          </a:p>
        </p:txBody>
      </p:sp>
    </p:spTree>
    <p:extLst>
      <p:ext uri="{BB962C8B-B14F-4D97-AF65-F5344CB8AC3E}">
        <p14:creationId xmlns:p14="http://schemas.microsoft.com/office/powerpoint/2010/main" val="3440967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Таймер </a:t>
            </a:r>
            <a:r>
              <a:rPr lang="en-US" dirty="0"/>
              <a:t>NE</a:t>
            </a:r>
            <a:r>
              <a:rPr lang="ru-RU" dirty="0"/>
              <a:t>555</a:t>
            </a:r>
            <a:endParaRPr dirty="0"/>
          </a:p>
        </p:txBody>
      </p:sp>
      <p:sp>
        <p:nvSpPr>
          <p:cNvPr id="18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Моностабильный режим</a:t>
            </a:r>
          </a:p>
        </p:txBody>
      </p:sp>
      <p:sp>
        <p:nvSpPr>
          <p:cNvPr id="18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7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05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76C0CC-23A1-4ECB-BBEE-51432C74EC04}"/>
              </a:ext>
            </a:extLst>
          </p:cNvPr>
          <p:cNvSpPr txBox="1"/>
          <p:nvPr/>
        </p:nvSpPr>
        <p:spPr>
          <a:xfrm>
            <a:off x="1040446" y="1777042"/>
            <a:ext cx="1151878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t=1.1*R*C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2B19B3-0D6F-474B-9674-21D2D147B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069" y="1612546"/>
            <a:ext cx="8345065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8233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Таймер </a:t>
            </a:r>
            <a:r>
              <a:rPr lang="en-US" dirty="0"/>
              <a:t>NE</a:t>
            </a:r>
            <a:r>
              <a:rPr lang="ru-RU" dirty="0"/>
              <a:t>555</a:t>
            </a:r>
            <a:endParaRPr dirty="0"/>
          </a:p>
        </p:txBody>
      </p:sp>
      <p:sp>
        <p:nvSpPr>
          <p:cNvPr id="18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Астабильный режим</a:t>
            </a:r>
          </a:p>
        </p:txBody>
      </p:sp>
      <p:sp>
        <p:nvSpPr>
          <p:cNvPr id="18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7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05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DF4D9B-4E08-455D-846A-29FC9DD7A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480" y="1674807"/>
            <a:ext cx="7025457" cy="50668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60B6B8-6F17-40BA-9498-D9ED78011834}"/>
                  </a:ext>
                </a:extLst>
              </p:cNvPr>
              <p:cNvSpPr txBox="1"/>
              <p:nvPr/>
            </p:nvSpPr>
            <p:spPr>
              <a:xfrm>
                <a:off x="1098554" y="1906782"/>
                <a:ext cx="6094520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ru-RU" sz="1200" spc="45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𝑇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=0.693∗(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1+2∗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2)∗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60B6B8-6F17-40BA-9498-D9ED78011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54" y="1906782"/>
                <a:ext cx="6094520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6A27CC-62A0-4C65-9AAE-A4C076AD1E61}"/>
                  </a:ext>
                </a:extLst>
              </p:cNvPr>
              <p:cNvSpPr txBox="1"/>
              <p:nvPr/>
            </p:nvSpPr>
            <p:spPr>
              <a:xfrm>
                <a:off x="1098554" y="2354906"/>
                <a:ext cx="6094520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ru-RU" sz="1200" spc="45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1=0.693∗(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1+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2)∗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6A27CC-62A0-4C65-9AAE-A4C076AD1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54" y="2354906"/>
                <a:ext cx="6094520" cy="307777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5746F6-2441-41D2-9C18-87A2CF5A5B95}"/>
                  </a:ext>
                </a:extLst>
              </p:cNvPr>
              <p:cNvSpPr txBox="1"/>
              <p:nvPr/>
            </p:nvSpPr>
            <p:spPr>
              <a:xfrm>
                <a:off x="1098554" y="2803030"/>
                <a:ext cx="6094520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ru-RU" sz="1200" spc="45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𝑡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2=0.693∗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2∗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5746F6-2441-41D2-9C18-87A2CF5A5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54" y="2803030"/>
                <a:ext cx="609452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FD3265-DFA6-4F36-9CA2-833B617216BE}"/>
                  </a:ext>
                </a:extLst>
              </p:cNvPr>
              <p:cNvSpPr txBox="1"/>
              <p:nvPr/>
            </p:nvSpPr>
            <p:spPr>
              <a:xfrm>
                <a:off x="1098554" y="3251154"/>
                <a:ext cx="6094520" cy="425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ru-RU" sz="1200" spc="45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r>
                      <a:rPr lang="ru-RU" sz="1400" i="1" spc="45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1400" i="1" spc="45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400" i="1" spc="45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400" i="1" spc="45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0.693∗(</m:t>
                        </m:r>
                        <m:r>
                          <a:rPr lang="ru-RU" sz="1400" i="1" spc="45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</m:t>
                        </m:r>
                        <m:r>
                          <a:rPr lang="ru-RU" sz="1400" i="1" spc="45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1+2∗</m:t>
                        </m:r>
                        <m:r>
                          <a:rPr lang="ru-RU" sz="1400" i="1" spc="45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</m:t>
                        </m:r>
                        <m:r>
                          <a:rPr lang="ru-RU" sz="1400" i="1" spc="45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2)∗</m:t>
                        </m:r>
                        <m:r>
                          <a:rPr lang="ru-RU" sz="1400" i="1" spc="45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  <m:r>
                          <a:rPr lang="ru-RU" sz="1400" i="1" spc="45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FD3265-DFA6-4F36-9CA2-833B61721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54" y="3251154"/>
                <a:ext cx="6094520" cy="425437"/>
              </a:xfrm>
              <a:prstGeom prst="rect">
                <a:avLst/>
              </a:prstGeom>
              <a:blipFill>
                <a:blip r:embed="rId8"/>
                <a:stretch>
                  <a:fillRect b="-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068388B-33AF-4C24-A23E-FD5B51A78CCB}"/>
              </a:ext>
            </a:extLst>
          </p:cNvPr>
          <p:cNvSpPr txBox="1"/>
          <p:nvPr/>
        </p:nvSpPr>
        <p:spPr>
          <a:xfrm>
            <a:off x="1143847" y="3916484"/>
            <a:ext cx="1713611" cy="861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T-</a:t>
            </a: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период импульсов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t</a:t>
            </a:r>
            <a:r>
              <a:rPr lang="en-US" baseline="-25000" dirty="0"/>
              <a:t>1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– </a:t>
            </a: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время импульса</a:t>
            </a:r>
            <a:endParaRPr lang="ru-RU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– </a:t>
            </a:r>
            <a:r>
              <a:rPr lang="ru-RU" dirty="0"/>
              <a:t>время паузы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f</a:t>
            </a:r>
            <a:r>
              <a:rPr lang="ru-RU" dirty="0"/>
              <a:t> – частота</a:t>
            </a:r>
          </a:p>
        </p:txBody>
      </p:sp>
    </p:spTree>
    <p:extLst>
      <p:ext uri="{BB962C8B-B14F-4D97-AF65-F5344CB8AC3E}">
        <p14:creationId xmlns:p14="http://schemas.microsoft.com/office/powerpoint/2010/main" val="126581417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Таймер </a:t>
            </a:r>
            <a:r>
              <a:rPr lang="en-US" dirty="0"/>
              <a:t>NE</a:t>
            </a:r>
            <a:r>
              <a:rPr lang="ru-RU" dirty="0"/>
              <a:t>555</a:t>
            </a:r>
            <a:endParaRPr dirty="0"/>
          </a:p>
        </p:txBody>
      </p:sp>
      <p:sp>
        <p:nvSpPr>
          <p:cNvPr id="18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Бистабильный режим</a:t>
            </a:r>
          </a:p>
        </p:txBody>
      </p:sp>
      <p:sp>
        <p:nvSpPr>
          <p:cNvPr id="18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8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87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05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C5DA07-CBFA-48AE-A559-858936CBA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527" y="1674807"/>
            <a:ext cx="6701709" cy="50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112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39;p16"/>
          <p:cNvSpPr txBox="1">
            <a:spLocks noGrp="1"/>
          </p:cNvSpPr>
          <p:nvPr>
            <p:ph type="title"/>
          </p:nvPr>
        </p:nvSpPr>
        <p:spPr>
          <a:xfrm>
            <a:off x="1052194" y="570230"/>
            <a:ext cx="10111107" cy="679452"/>
          </a:xfrm>
          <a:prstGeom prst="rect">
            <a:avLst/>
          </a:prstGeom>
        </p:spPr>
        <p:txBody>
          <a:bodyPr/>
          <a:lstStyle>
            <a:lvl1pPr>
              <a:defRPr sz="3800" b="0">
                <a:solidFill>
                  <a:srgbClr val="0B1A43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На этом занятии</a:t>
            </a:r>
          </a:p>
        </p:txBody>
      </p:sp>
      <p:sp>
        <p:nvSpPr>
          <p:cNvPr id="127" name="Google Shape;140;p16"/>
          <p:cNvSpPr txBox="1">
            <a:spLocks noGrp="1"/>
          </p:cNvSpPr>
          <p:nvPr>
            <p:ph type="body" sz="quarter" idx="1"/>
          </p:nvPr>
        </p:nvSpPr>
        <p:spPr>
          <a:xfrm>
            <a:off x="1737360" y="1812925"/>
            <a:ext cx="9425941" cy="371475"/>
          </a:xfrm>
          <a:prstGeom prst="rect">
            <a:avLst/>
          </a:prstGeom>
        </p:spPr>
        <p:txBody>
          <a:bodyPr/>
          <a:lstStyle>
            <a:lvl1pPr indent="0" defTabSz="850391">
              <a:spcBef>
                <a:spcPts val="0"/>
              </a:spcBef>
              <a:defRPr sz="1800">
                <a:solidFill>
                  <a:srgbClr val="0B1A43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r>
              <a:rPr lang="ru-RU" dirty="0"/>
              <a:t>Операционные усилители</a:t>
            </a:r>
            <a:endParaRPr dirty="0"/>
          </a:p>
        </p:txBody>
      </p:sp>
      <p:sp>
        <p:nvSpPr>
          <p:cNvPr id="128" name="Google Shape;141;p16"/>
          <p:cNvSpPr/>
          <p:nvPr/>
        </p:nvSpPr>
        <p:spPr>
          <a:xfrm flipH="1">
            <a:off x="1340485" y="1967863"/>
            <a:ext cx="1" cy="4811703"/>
          </a:xfrm>
          <a:prstGeom prst="line">
            <a:avLst/>
          </a:prstGeom>
          <a:ln>
            <a:solidFill>
              <a:schemeClr val="accent1">
                <a:alpha val="49803"/>
              </a:schemeClr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Inter Regular"/>
                <a:ea typeface="Inter Regular"/>
                <a:cs typeface="Inter Regular"/>
                <a:sym typeface="Inter Regular"/>
              </a:defRPr>
            </a:pPr>
            <a:endParaRPr/>
          </a:p>
        </p:txBody>
      </p:sp>
      <p:pic>
        <p:nvPicPr>
          <p:cNvPr id="129" name="Google Shape;142;p16" descr="Google Shape;142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10" y="1746885"/>
            <a:ext cx="342902" cy="342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Google Shape;143;p16" descr="Google Shape;143;p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85" y="1813560"/>
            <a:ext cx="209552" cy="209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Google Shape;144;p16" descr="Google Shape;144;p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210" y="1746885"/>
            <a:ext cx="342902" cy="342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Google Shape;145;p16" descr="Google Shape;145;p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110" y="1708785"/>
            <a:ext cx="419102" cy="419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oogle Shape;146;p16" descr="Google Shape;146;p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110" y="1708785"/>
            <a:ext cx="419102" cy="419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oogle Shape;147;p16" descr="Google Shape;147;p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46" y="2797810"/>
            <a:ext cx="142877" cy="1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Google Shape;148;p16"/>
          <p:cNvSpPr txBox="1"/>
          <p:nvPr/>
        </p:nvSpPr>
        <p:spPr>
          <a:xfrm>
            <a:off x="1824933" y="2683510"/>
            <a:ext cx="9334491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Схемы включения</a:t>
            </a:r>
            <a:endParaRPr dirty="0"/>
          </a:p>
        </p:txBody>
      </p:sp>
      <p:pic>
        <p:nvPicPr>
          <p:cNvPr id="136" name="Google Shape;149;p16" descr="Google Shape;149;p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46" y="3495802"/>
            <a:ext cx="142877" cy="1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Google Shape;150;p16"/>
          <p:cNvSpPr txBox="1"/>
          <p:nvPr/>
        </p:nvSpPr>
        <p:spPr>
          <a:xfrm>
            <a:off x="1824933" y="3377622"/>
            <a:ext cx="9334491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lvl="1"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pPr>
            <a:r>
              <a:rPr lang="ru-RU" dirty="0"/>
              <a:t>Компаратор</a:t>
            </a:r>
            <a:endParaRPr dirty="0"/>
          </a:p>
        </p:txBody>
      </p:sp>
      <p:pic>
        <p:nvPicPr>
          <p:cNvPr id="138" name="Google Shape;151;p16" descr="Google Shape;151;p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46" y="4193794"/>
            <a:ext cx="142877" cy="1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152;p16"/>
          <p:cNvSpPr txBox="1"/>
          <p:nvPr/>
        </p:nvSpPr>
        <p:spPr>
          <a:xfrm>
            <a:off x="1824933" y="4084467"/>
            <a:ext cx="9334491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Таймер 555</a:t>
            </a:r>
            <a:endParaRPr dirty="0"/>
          </a:p>
        </p:txBody>
      </p:sp>
      <p:pic>
        <p:nvPicPr>
          <p:cNvPr id="140" name="Google Shape;153;p16" descr="Google Shape;153;p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3875" y="4592320"/>
            <a:ext cx="3728085" cy="1303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Google Shape;154;p16" descr="Google Shape;154;p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2618" y="2980688"/>
            <a:ext cx="638177" cy="638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Google Shape;155;p16" descr="Google Shape;155;p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3918" y="3554095"/>
            <a:ext cx="1028702" cy="1038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oogle Shape;156;p16" descr="Google Shape;156;p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72750" y="4886959"/>
            <a:ext cx="1619250" cy="1748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Google Shape;157;p16" descr="Google Shape;157;p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4584" y="714691"/>
            <a:ext cx="304802" cy="390527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Google Shape;158;p16"/>
          <p:cNvSpPr txBox="1"/>
          <p:nvPr/>
        </p:nvSpPr>
        <p:spPr>
          <a:xfrm>
            <a:off x="1824933" y="4778579"/>
            <a:ext cx="9334552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Режимы работы</a:t>
            </a:r>
            <a:endParaRPr dirty="0"/>
          </a:p>
        </p:txBody>
      </p:sp>
      <p:pic>
        <p:nvPicPr>
          <p:cNvPr id="147" name="Google Shape;161;p16" descr="Google Shape;161;p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46" y="4891786"/>
            <a:ext cx="142877" cy="1428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Google Shape;90;p12" descr="Google Shape;90;p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12075" y="1459230"/>
            <a:ext cx="2705100" cy="643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Google Shape;161;p16" descr="Google Shape;161;p16">
            <a:extLst>
              <a:ext uri="{FF2B5EF4-FFF2-40B4-BE49-F238E27FC236}">
                <a16:creationId xmlns:a16="http://schemas.microsoft.com/office/drawing/2014/main" id="{0945A774-CF87-47E0-B197-5F65609E0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46" y="5589778"/>
            <a:ext cx="142877" cy="1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Google Shape;158;p16">
            <a:extLst>
              <a:ext uri="{FF2B5EF4-FFF2-40B4-BE49-F238E27FC236}">
                <a16:creationId xmlns:a16="http://schemas.microsoft.com/office/drawing/2014/main" id="{95D4357C-0F5C-487D-A0C0-75F40F3B2374}"/>
              </a:ext>
            </a:extLst>
          </p:cNvPr>
          <p:cNvSpPr txBox="1"/>
          <p:nvPr/>
        </p:nvSpPr>
        <p:spPr>
          <a:xfrm>
            <a:off x="1824933" y="5503552"/>
            <a:ext cx="7975176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Практическая часть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endParaRPr dirty="0"/>
          </a:p>
        </p:txBody>
      </p:sp>
      <p:sp>
        <p:nvSpPr>
          <p:cNvPr id="16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68" name="Google Shape;90;p12" descr="Google Shape;90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Google Shape;228;p12">
            <a:extLst>
              <a:ext uri="{FF2B5EF4-FFF2-40B4-BE49-F238E27FC236}">
                <a16:creationId xmlns:a16="http://schemas.microsoft.com/office/drawing/2014/main" id="{C3B7B628-BA7C-44E8-9F09-F8CDEAEA465F}"/>
              </a:ext>
            </a:extLst>
          </p:cNvPr>
          <p:cNvSpPr txBox="1"/>
          <p:nvPr/>
        </p:nvSpPr>
        <p:spPr>
          <a:xfrm>
            <a:off x="1190006" y="318473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Что это такое?</a:t>
            </a:r>
            <a:endParaRPr dirty="0"/>
          </a:p>
        </p:txBody>
      </p:sp>
      <p:pic>
        <p:nvPicPr>
          <p:cNvPr id="20" name="Google Shape;235;p12" descr="Google Shape;235;p12">
            <a:extLst>
              <a:ext uri="{FF2B5EF4-FFF2-40B4-BE49-F238E27FC236}">
                <a16:creationId xmlns:a16="http://schemas.microsoft.com/office/drawing/2014/main" id="{9861DC42-9EFB-4A5B-8A24-D8F4CE50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16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FD8748-32E8-4866-9FC6-7E53A48D968C}"/>
              </a:ext>
            </a:extLst>
          </p:cNvPr>
          <p:cNvSpPr txBox="1"/>
          <p:nvPr/>
        </p:nvSpPr>
        <p:spPr>
          <a:xfrm>
            <a:off x="1098554" y="4336703"/>
            <a:ext cx="2612312" cy="19913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dirty="0"/>
              <a:t>Инвертирование сигнала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dirty="0"/>
              <a:t>Усиление сигнала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dirty="0"/>
              <a:t>Смещение уровня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dirty="0"/>
              <a:t>Изоляция нагрузки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dirty="0"/>
              <a:t>Сложение сигналов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dirty="0"/>
              <a:t>Вычитание сигналов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04C93-FF84-4E1E-8DA1-AE1846A08737}"/>
              </a:ext>
            </a:extLst>
          </p:cNvPr>
          <p:cNvSpPr txBox="1"/>
          <p:nvPr/>
        </p:nvSpPr>
        <p:spPr>
          <a:xfrm>
            <a:off x="1098554" y="2389282"/>
            <a:ext cx="3762373" cy="1668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Многокаскадный электронный усилитель постоянного тока, оснащённый дифференциальным входом и обычно одним выходом. Это устройство обладает огромным коэффициентом усиления</a:t>
            </a:r>
          </a:p>
        </p:txBody>
      </p:sp>
      <p:pic>
        <p:nvPicPr>
          <p:cNvPr id="6" name="Picture 2" descr="AoE3. Часть 4 Операционные усилители">
            <a:extLst>
              <a:ext uri="{FF2B5EF4-FFF2-40B4-BE49-F238E27FC236}">
                <a16:creationId xmlns:a16="http://schemas.microsoft.com/office/drawing/2014/main" id="{C33B1144-9F53-4584-A1EF-BF7FB3B56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3" y="2242983"/>
            <a:ext cx="48768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Обозначение</a:t>
            </a:r>
            <a:endParaRPr dirty="0"/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76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B8A431-967C-478C-AE31-0C4A27E40F84}"/>
              </a:ext>
            </a:extLst>
          </p:cNvPr>
          <p:cNvSpPr txBox="1"/>
          <p:nvPr/>
        </p:nvSpPr>
        <p:spPr>
          <a:xfrm>
            <a:off x="3000494" y="4759460"/>
            <a:ext cx="763029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Обычное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61730B-BA19-4BD2-87CE-288CB199F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626" y="2688420"/>
            <a:ext cx="7506748" cy="19814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5B6070-D16E-47BF-A0A4-9B23C4326DF8}"/>
              </a:ext>
            </a:extLst>
          </p:cNvPr>
          <p:cNvSpPr txBox="1"/>
          <p:nvPr/>
        </p:nvSpPr>
        <p:spPr>
          <a:xfrm>
            <a:off x="5217554" y="4753991"/>
            <a:ext cx="1756891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С выводами питания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C319F4-F0D8-4484-BEAD-F3977B8E82A9}"/>
              </a:ext>
            </a:extLst>
          </p:cNvPr>
          <p:cNvSpPr txBox="1"/>
          <p:nvPr/>
        </p:nvSpPr>
        <p:spPr>
          <a:xfrm>
            <a:off x="8403712" y="4759460"/>
            <a:ext cx="47609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ГОСТ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42850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Выводы питания</a:t>
            </a:r>
            <a:endParaRPr dirty="0"/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535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A3BFFF-E00D-41E2-B43A-1B7880DDF5CF}"/>
              </a:ext>
            </a:extLst>
          </p:cNvPr>
          <p:cNvSpPr txBox="1"/>
          <p:nvPr/>
        </p:nvSpPr>
        <p:spPr>
          <a:xfrm>
            <a:off x="2851080" y="6534179"/>
            <a:ext cx="1923604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Двухполярное питание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A18370-0673-4A2D-8273-DD0D2550B1C4}"/>
              </a:ext>
            </a:extLst>
          </p:cNvPr>
          <p:cNvSpPr txBox="1"/>
          <p:nvPr/>
        </p:nvSpPr>
        <p:spPr>
          <a:xfrm>
            <a:off x="7011579" y="6534179"/>
            <a:ext cx="1968488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/>
              <a:t>Однополярное питание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C86C0E-DDF0-4220-8BC8-D66B759DD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959" y="1756858"/>
            <a:ext cx="3019846" cy="45345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B0707A-D4F4-4C0C-A3BA-A8CF03B64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479" y="1718752"/>
            <a:ext cx="2962688" cy="46107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Идеальная модель</a:t>
            </a:r>
            <a:endParaRPr dirty="0"/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246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officeArt object">
            <a:extLst>
              <a:ext uri="{FF2B5EF4-FFF2-40B4-BE49-F238E27FC236}">
                <a16:creationId xmlns:a16="http://schemas.microsoft.com/office/drawing/2014/main" id="{6BEE9BF9-C956-408C-9D05-0B4671AA956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40446" y="2115410"/>
            <a:ext cx="3030417" cy="218419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officeArt object">
            <a:extLst>
              <a:ext uri="{FF2B5EF4-FFF2-40B4-BE49-F238E27FC236}">
                <a16:creationId xmlns:a16="http://schemas.microsoft.com/office/drawing/2014/main" id="{EB8D337B-2424-45ED-BC1D-38C422D942F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48662" y="2214559"/>
            <a:ext cx="3177544" cy="203805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4" name="officeArt object">
            <a:extLst>
              <a:ext uri="{FF2B5EF4-FFF2-40B4-BE49-F238E27FC236}">
                <a16:creationId xmlns:a16="http://schemas.microsoft.com/office/drawing/2014/main" id="{666EB4C1-23FA-42FD-84CE-B987324D5C5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604005" y="2307679"/>
            <a:ext cx="2956360" cy="190079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EE5D78-A113-44A1-A767-E37A40A6F4BF}"/>
              </a:ext>
            </a:extLst>
          </p:cNvPr>
          <p:cNvSpPr txBox="1"/>
          <p:nvPr/>
        </p:nvSpPr>
        <p:spPr>
          <a:xfrm>
            <a:off x="1098553" y="4648576"/>
            <a:ext cx="9243931" cy="19913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Входное сопротивление идеального ОУ бесконечно большое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Входной ток будет равняться нулю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Выходное сопротивление равняется нулю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Коэффициент усиления в бесконечно большой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Разность напряжений между входами идеального ОУ равняется нулю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Коэффициент усиления в идеальном ОУ не зависит от частоты сигнала и постоянен на всех частотах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7F6B176-5679-457B-9C7D-E2C1E3CC1F29}"/>
              </a:ext>
            </a:extLst>
          </p:cNvPr>
          <p:cNvSpPr/>
          <p:nvPr/>
        </p:nvSpPr>
        <p:spPr>
          <a:xfrm>
            <a:off x="2555654" y="2475349"/>
            <a:ext cx="461639" cy="27034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1660D7F-4806-42B7-AD2D-EAF50EDE8554}"/>
              </a:ext>
            </a:extLst>
          </p:cNvPr>
          <p:cNvSpPr/>
          <p:nvPr/>
        </p:nvSpPr>
        <p:spPr>
          <a:xfrm>
            <a:off x="5940797" y="2481649"/>
            <a:ext cx="461639" cy="27034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E317EF2-13CD-4964-BB7B-831E78A85F69}"/>
              </a:ext>
            </a:extLst>
          </p:cNvPr>
          <p:cNvSpPr/>
          <p:nvPr/>
        </p:nvSpPr>
        <p:spPr>
          <a:xfrm>
            <a:off x="9289638" y="2610523"/>
            <a:ext cx="461639" cy="27034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17308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230;p12">
            <a:extLst>
              <a:ext uri="{FF2B5EF4-FFF2-40B4-BE49-F238E27FC236}">
                <a16:creationId xmlns:a16="http://schemas.microsoft.com/office/drawing/2014/main" id="{E0CD9AD4-293C-498F-A56F-932AC27F8D80}"/>
              </a:ext>
            </a:extLst>
          </p:cNvPr>
          <p:cNvSpPr/>
          <p:nvPr/>
        </p:nvSpPr>
        <p:spPr>
          <a:xfrm>
            <a:off x="1155860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Принцип работы</a:t>
            </a:r>
            <a:endParaRPr dirty="0"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434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Снимок экрана 2023-09-14 в 23.41.30.png">
            <a:extLst>
              <a:ext uri="{FF2B5EF4-FFF2-40B4-BE49-F238E27FC236}">
                <a16:creationId xmlns:a16="http://schemas.microsoft.com/office/drawing/2014/main" id="{FCFB7142-042F-4016-915A-247E9C202B5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86000" y="2159318"/>
            <a:ext cx="7620000" cy="253936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849393-4577-4F9B-8928-CAF7446A25C9}"/>
              </a:ext>
            </a:extLst>
          </p:cNvPr>
          <p:cNvSpPr txBox="1"/>
          <p:nvPr/>
        </p:nvSpPr>
        <p:spPr>
          <a:xfrm>
            <a:off x="2851951" y="4698683"/>
            <a:ext cx="6094520" cy="14106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Если потенциал на неинвертирующем входе U1 больше, чем на инвертирующем U2, то на выходе будет +</a:t>
            </a:r>
            <a:r>
              <a:rPr lang="ru-RU" dirty="0">
                <a:latin typeface="IBM Plex Sans" panose="020B0503050203000203" pitchFamily="34" charset="0"/>
              </a:rPr>
              <a:t> питания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.</a:t>
            </a:r>
            <a:endParaRPr lang="ru-RU" b="0" dirty="0">
              <a:effectLst/>
            </a:endParaRPr>
          </a:p>
          <a:p>
            <a:pPr rtl="0">
              <a:spcBef>
                <a:spcPts val="200"/>
              </a:spcBef>
              <a:spcAft>
                <a:spcPts val="0"/>
              </a:spcAft>
            </a:pPr>
            <a:br>
              <a:rPr lang="ru-RU" b="0" dirty="0">
                <a:effectLst/>
              </a:rPr>
            </a:b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Если же на инвертирующем входе U2 потенциал будет больше, чем на неинвертирующем U1, то на выходе будет -</a:t>
            </a:r>
            <a:r>
              <a:rPr lang="ru-RU" dirty="0">
                <a:latin typeface="IBM Plex Sans" panose="020B0503050203000203" pitchFamily="34" charset="0"/>
              </a:rPr>
              <a:t> питания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51420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Подключение</a:t>
            </a:r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Буфер</a:t>
            </a:r>
            <a:endParaRPr dirty="0"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753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D6F3B9D-3E3B-4CDF-99C9-6989E52927E0}"/>
              </a:ext>
            </a:extLst>
          </p:cNvPr>
          <p:cNvSpPr/>
          <p:nvPr/>
        </p:nvSpPr>
        <p:spPr>
          <a:xfrm>
            <a:off x="5958555" y="5291091"/>
            <a:ext cx="797352" cy="3639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F6F49-2C5E-4C7F-8B76-083BE27CF3FF}"/>
              </a:ext>
            </a:extLst>
          </p:cNvPr>
          <p:cNvSpPr txBox="1"/>
          <p:nvPr/>
        </p:nvSpPr>
        <p:spPr>
          <a:xfrm>
            <a:off x="7603414" y="3280363"/>
            <a:ext cx="3948344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1400" b="0" i="0" u="none" strike="noStrike" dirty="0">
                <a:solidFill>
                  <a:srgbClr val="434343"/>
                </a:solidFill>
                <a:effectLst/>
                <a:latin typeface="IBM Plex Sans" panose="020B0503050203000203" pitchFamily="34" charset="0"/>
              </a:rPr>
              <a:t>Повторитель напряжения применяется для управления большими нагрузками для согласования входных/выходных сопротивлений или для развязки силовых цепей и чувствительных прецизионных </a:t>
            </a:r>
            <a:r>
              <a:rPr lang="ru-RU" dirty="0">
                <a:solidFill>
                  <a:srgbClr val="434343"/>
                </a:solidFill>
                <a:latin typeface="IBM Plex Sans" panose="020B0503050203000203" pitchFamily="34" charset="0"/>
              </a:rPr>
              <a:t>цепей</a:t>
            </a:r>
            <a:r>
              <a:rPr lang="ru-RU" sz="1400" b="0" i="0" u="none" strike="noStrike" dirty="0">
                <a:solidFill>
                  <a:srgbClr val="434343"/>
                </a:solidFill>
                <a:effectLst/>
                <a:latin typeface="IBM Plex Sans" panose="020B0503050203000203" pitchFamily="34" charset="0"/>
              </a:rPr>
              <a:t>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E74B75-F976-485A-B556-52FB0B1B4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062" y="1858015"/>
            <a:ext cx="6506483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23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Подключение</a:t>
            </a:r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ru-RU" dirty="0"/>
              <a:t>Неинвертирующий усилитель</a:t>
            </a:r>
            <a:endParaRPr dirty="0"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753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D6F3B9D-3E3B-4CDF-99C9-6989E52927E0}"/>
              </a:ext>
            </a:extLst>
          </p:cNvPr>
          <p:cNvSpPr/>
          <p:nvPr/>
        </p:nvSpPr>
        <p:spPr>
          <a:xfrm>
            <a:off x="5958555" y="5291091"/>
            <a:ext cx="797352" cy="363985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F6F49-2C5E-4C7F-8B76-083BE27CF3FF}"/>
              </a:ext>
            </a:extLst>
          </p:cNvPr>
          <p:cNvSpPr txBox="1"/>
          <p:nvPr/>
        </p:nvSpPr>
        <p:spPr>
          <a:xfrm>
            <a:off x="7496882" y="2736502"/>
            <a:ext cx="3948344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434343"/>
                </a:solidFill>
                <a:latin typeface="IBM Plex Sans" panose="020B0503050203000203" pitchFamily="34" charset="0"/>
              </a:rPr>
              <a:t>Н</a:t>
            </a:r>
            <a:r>
              <a:rPr lang="ru-RU" sz="1400" b="0" i="0" u="none" strike="noStrike" dirty="0">
                <a:solidFill>
                  <a:srgbClr val="434343"/>
                </a:solidFill>
                <a:effectLst/>
                <a:latin typeface="IBM Plex Sans" panose="020B0503050203000203" pitchFamily="34" charset="0"/>
              </a:rPr>
              <a:t>а практике часто возникает необходимость усиления сигнала. Этот вариант усилителя очень удобен для схем с однополярным питанием, в которых отрицательные сигналы, как правило, отсутствуют.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AF4EBD-3201-439D-9AF3-A8AB1623064B}"/>
                  </a:ext>
                </a:extLst>
              </p:cNvPr>
              <p:cNvSpPr txBox="1"/>
              <p:nvPr/>
            </p:nvSpPr>
            <p:spPr>
              <a:xfrm>
                <a:off x="7496882" y="4313115"/>
                <a:ext cx="3364637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𝑉𝑖𝑛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type m:val="lin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AF4EBD-3201-439D-9AF3-A8AB16230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882" y="4313115"/>
                <a:ext cx="3364637" cy="307777"/>
              </a:xfrm>
              <a:prstGeom prst="rect">
                <a:avLst/>
              </a:prstGeom>
              <a:blipFill>
                <a:blip r:embed="rId4"/>
                <a:stretch>
                  <a:fillRect t="-94000" b="-158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6A692F-BC9A-4C03-8E95-E348C63EE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13" y="1777042"/>
            <a:ext cx="6034590" cy="461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437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415</Words>
  <Application>Microsoft Office PowerPoint</Application>
  <PresentationFormat>Широкоэкранный</PresentationFormat>
  <Paragraphs>81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IBM Plex Sans</vt:lpstr>
      <vt:lpstr>Inter Bold</vt:lpstr>
      <vt:lpstr>Inter Regular</vt:lpstr>
      <vt:lpstr>Times New Roman</vt:lpstr>
      <vt:lpstr>Wingdings</vt:lpstr>
      <vt:lpstr>Office Theme</vt:lpstr>
      <vt:lpstr>Занятие №9</vt:lpstr>
      <vt:lpstr>На этом занятии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№6</dc:title>
  <cp:lastModifiedBy>Константин Константин</cp:lastModifiedBy>
  <cp:revision>64</cp:revision>
  <dcterms:modified xsi:type="dcterms:W3CDTF">2024-01-19T10:08:54Z</dcterms:modified>
</cp:coreProperties>
</file>