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77" r:id="rId6"/>
    <p:sldId id="281" r:id="rId7"/>
    <p:sldId id="282" r:id="rId8"/>
    <p:sldId id="275" r:id="rId9"/>
    <p:sldId id="261" r:id="rId10"/>
    <p:sldId id="279" r:id="rId11"/>
    <p:sldId id="285" r:id="rId12"/>
    <p:sldId id="284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  <a:lvl2pPr marL="228600" indent="304800" algn="ctr">
              <a:buSzTx/>
              <a:buNone/>
              <a:defRPr sz="2400"/>
            </a:lvl2pPr>
            <a:lvl3pPr marL="228600" indent="787400" algn="ctr">
              <a:buSzTx/>
              <a:buNone/>
              <a:defRPr sz="2400"/>
            </a:lvl3pPr>
            <a:lvl4pPr marL="228600" indent="1257300" algn="ctr">
              <a:buSzTx/>
              <a:buNone/>
              <a:defRPr sz="2400"/>
            </a:lvl4pPr>
            <a:lvl5pPr marL="228600" indent="1714500" algn="ctr">
              <a:buSz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r>
              <a:t>Текст заголовка</a:t>
            </a:r>
          </a:p>
        </p:txBody>
      </p:sp>
      <p:sp>
        <p:nvSpPr>
          <p:cNvPr id="10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0" indent="228600"/>
            <a:lvl3pPr marL="1513838" indent="-497838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6" y="6340813"/>
            <a:ext cx="380829" cy="396199"/>
          </a:xfrm>
          <a:prstGeom prst="rect">
            <a:avLst/>
          </a:prstGeom>
        </p:spPr>
        <p:txBody>
          <a:bodyPr lIns="45699" tIns="45699" rIns="45699" bIns="456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3135" cy="811531"/>
          </a:xfrm>
          <a:prstGeom prst="rect">
            <a:avLst/>
          </a:prstGeom>
        </p:spPr>
        <p:txBody>
          <a:bodyPr anchor="b"/>
          <a:lstStyle>
            <a:lvl1pPr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F7F7F"/>
                </a:solidFill>
              </a:defRPr>
            </a:lvl1pPr>
            <a:lvl2pPr marL="228600" indent="457200">
              <a:buSzTx/>
              <a:buNone/>
              <a:defRPr sz="2400">
                <a:solidFill>
                  <a:srgbClr val="7F7F7F"/>
                </a:solidFill>
              </a:defRPr>
            </a:lvl2pPr>
            <a:lvl3pPr marL="228600" indent="914400">
              <a:buSzTx/>
              <a:buNone/>
              <a:defRPr sz="2400">
                <a:solidFill>
                  <a:srgbClr val="7F7F7F"/>
                </a:solidFill>
              </a:defRPr>
            </a:lvl3pPr>
            <a:lvl4pPr marL="228600" indent="1371600">
              <a:buSzTx/>
              <a:buNone/>
              <a:defRPr sz="2400">
                <a:solidFill>
                  <a:srgbClr val="7F7F7F"/>
                </a:solidFill>
              </a:defRPr>
            </a:lvl4pPr>
            <a:lvl5pPr marL="228600" indent="1828800">
              <a:buSzTx/>
              <a:buNone/>
              <a:defRPr sz="2400">
                <a:solidFill>
                  <a:srgbClr val="7F7F7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6;p5"/>
          <p:cNvSpPr txBox="1">
            <a:spLocks noGrp="1"/>
          </p:cNvSpPr>
          <p:nvPr>
            <p:ph type="body" sz="half" idx="21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000000"/>
                </a:solidFill>
              </a:defRPr>
            </a:lvl1pPr>
            <a:lvl2pPr marL="228600" indent="457200">
              <a:buSzTx/>
              <a:buNone/>
              <a:defRPr sz="2400" b="1">
                <a:solidFill>
                  <a:srgbClr val="000000"/>
                </a:solidFill>
              </a:defRPr>
            </a:lvl2pPr>
            <a:lvl3pPr marL="228600" indent="914400">
              <a:buSzTx/>
              <a:buNone/>
              <a:defRPr sz="2400" b="1">
                <a:solidFill>
                  <a:srgbClr val="000000"/>
                </a:solidFill>
              </a:defRPr>
            </a:lvl3pPr>
            <a:lvl4pPr marL="228600" indent="1371600">
              <a:buSzTx/>
              <a:buNone/>
              <a:defRPr sz="2400" b="1">
                <a:solidFill>
                  <a:srgbClr val="000000"/>
                </a:solidFill>
              </a:defRPr>
            </a:lvl4pPr>
            <a:lvl5pPr marL="228600" indent="1828800">
              <a:buSz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6"/>
          <p:cNvSpPr txBox="1">
            <a:spLocks noGrp="1"/>
          </p:cNvSpPr>
          <p:nvPr>
            <p:ph type="body" sz="half" idx="21"/>
          </p:nvPr>
        </p:nvSpPr>
        <p:spPr>
          <a:xfrm>
            <a:off x="839787" y="2615608"/>
            <a:ext cx="51577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Google Shape;44;p6"/>
          <p:cNvSpPr txBox="1">
            <a:spLocks noGrp="1"/>
          </p:cNvSpPr>
          <p:nvPr>
            <p:ph type="body" sz="quarter" idx="22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Google Shape;45;p6"/>
          <p:cNvSpPr txBox="1">
            <a:spLocks noGrp="1"/>
          </p:cNvSpPr>
          <p:nvPr>
            <p:ph type="body" sz="half" idx="23"/>
          </p:nvPr>
        </p:nvSpPr>
        <p:spPr>
          <a:xfrm>
            <a:off x="6172200" y="2615608"/>
            <a:ext cx="51831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t>Текст заголовка</a:t>
            </a:r>
          </a:p>
        </p:txBody>
      </p:sp>
      <p:sp>
        <p:nvSpPr>
          <p:cNvPr id="76" name="Google Shape;60;p9"/>
          <p:cNvSpPr>
            <a:spLocks noGrp="1"/>
          </p:cNvSpPr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>
                <a:solidFill>
                  <a:srgbClr val="000000"/>
                </a:solidFill>
              </a:defRPr>
            </a:lvl1pPr>
            <a:lvl2pPr marL="228600" indent="4572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2pPr>
            <a:lvl3pPr marL="228600" indent="9144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3pPr>
            <a:lvl4pPr marL="228600" indent="13716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4pPr>
            <a:lvl5pPr marL="228600" indent="18288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/>
          </p:nvPr>
        </p:nvSpPr>
        <p:spPr>
          <a:xfrm rot="5400000">
            <a:off x="7683223" y="2506385"/>
            <a:ext cx="5811839" cy="152931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86" name="Уровень текста 1…"/>
          <p:cNvSpPr txBox="1">
            <a:spLocks noGrp="1"/>
          </p:cNvSpPr>
          <p:nvPr>
            <p:ph type="body" idx="1"/>
          </p:nvPr>
        </p:nvSpPr>
        <p:spPr>
          <a:xfrm rot="5400000">
            <a:off x="2372260" y="-1168936"/>
            <a:ext cx="5811838" cy="88799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4" y="6340812"/>
            <a:ext cx="380832" cy="396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norm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1pPr>
      <a:lvl2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2pPr>
      <a:lvl3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3pPr>
      <a:lvl4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4pPr>
      <a:lvl5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5pPr>
      <a:lvl6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6pPr>
      <a:lvl7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7pPr>
      <a:lvl8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8pPr>
      <a:lvl9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9.png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ti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9.png"/><Relationship Id="rId7" Type="http://schemas.openxmlformats.org/officeDocument/2006/relationships/image" Target="../media/image3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jpeg"/><Relationship Id="rId5" Type="http://schemas.openxmlformats.org/officeDocument/2006/relationships/hyperlink" Target="http://radiomasterinfo.org.ua/wp-content/uploads/2019/12/12.jpg" TargetMode="Externa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80;p12" descr="Google Shape;8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4214495"/>
            <a:ext cx="3552825" cy="1981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Google Shape;81;p12" descr="Google Shape;81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43" y="5133975"/>
            <a:ext cx="2419352" cy="1571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oogle Shape;82;p12" descr="Google Shape;82;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20" y="4498340"/>
            <a:ext cx="2867027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83;p12" descr="Google Shape;83;p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0" y="4793615"/>
            <a:ext cx="2419352" cy="1581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84;p12" descr="Google Shape;84;p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325" y="4498340"/>
            <a:ext cx="571500" cy="2219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85;p12" descr="Google Shape;85;p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220" y="4498340"/>
            <a:ext cx="2228852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86;p12" descr="Google Shape;86;p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245" y="6287134"/>
            <a:ext cx="180977" cy="19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oogle Shape;87;p12" descr="Google Shape;87;p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4834" y="4387850"/>
            <a:ext cx="171452" cy="17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oogle Shape;88;p12"/>
          <p:cNvSpPr txBox="1">
            <a:spLocks noGrp="1"/>
          </p:cNvSpPr>
          <p:nvPr>
            <p:ph type="title"/>
          </p:nvPr>
        </p:nvSpPr>
        <p:spPr>
          <a:xfrm>
            <a:off x="1763395" y="1759585"/>
            <a:ext cx="3265800" cy="8604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30000"/>
              </a:lnSpc>
              <a:defRPr sz="24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Занятие</a:t>
            </a:r>
            <a:r>
              <a:rPr dirty="0"/>
              <a:t> №</a:t>
            </a:r>
            <a:r>
              <a:rPr lang="ru-RU" dirty="0"/>
              <a:t>8</a:t>
            </a:r>
            <a:endParaRPr dirty="0"/>
          </a:p>
        </p:txBody>
      </p:sp>
      <p:sp>
        <p:nvSpPr>
          <p:cNvPr id="122" name="Google Shape;89;p12"/>
          <p:cNvSpPr txBox="1"/>
          <p:nvPr/>
        </p:nvSpPr>
        <p:spPr>
          <a:xfrm>
            <a:off x="1813924" y="2677554"/>
            <a:ext cx="8564152" cy="95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b">
            <a:spAutoFit/>
          </a:bodyPr>
          <a:lstStyle>
            <a:lvl1pPr>
              <a:lnSpc>
                <a:spcPct val="130000"/>
              </a:lnSpc>
              <a:defRPr sz="4800"/>
            </a:lvl1pPr>
          </a:lstStyle>
          <a:p>
            <a:r>
              <a:rPr lang="ru-RU" dirty="0"/>
              <a:t>Регуляторы напряжения</a:t>
            </a:r>
            <a:endParaRPr dirty="0"/>
          </a:p>
        </p:txBody>
      </p:sp>
      <p:pic>
        <p:nvPicPr>
          <p:cNvPr id="123" name="Google Shape;90;p12" descr="Google Shape;90;p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91;p12"/>
          <p:cNvSpPr txBox="1"/>
          <p:nvPr/>
        </p:nvSpPr>
        <p:spPr>
          <a:xfrm>
            <a:off x="1885319" y="3435984"/>
            <a:ext cx="3174353" cy="86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b"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 dirty="0"/>
              <a:t>Разновидности</a:t>
            </a:r>
            <a:endParaRPr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CC3685-937F-4DB7-A0FD-758A00C618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Еще раз о мощности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5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EC5E0D-21B5-4420-829F-BC11CBAC9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01" y="1674807"/>
            <a:ext cx="7059010" cy="2114845"/>
          </a:xfrm>
          <a:prstGeom prst="rect">
            <a:avLst/>
          </a:prstGeom>
        </p:spPr>
      </p:pic>
      <p:pic>
        <p:nvPicPr>
          <p:cNvPr id="15" name="officeArt object">
            <a:extLst>
              <a:ext uri="{FF2B5EF4-FFF2-40B4-BE49-F238E27FC236}">
                <a16:creationId xmlns:a16="http://schemas.microsoft.com/office/drawing/2014/main" id="{2EC383BF-458D-4F1F-A054-D26CE256DF9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593858" y="4276604"/>
            <a:ext cx="6119495" cy="167830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5B1204-F7BC-45CF-821D-87FB37719EFF}"/>
              </a:ext>
            </a:extLst>
          </p:cNvPr>
          <p:cNvSpPr txBox="1"/>
          <p:nvPr/>
        </p:nvSpPr>
        <p:spPr>
          <a:xfrm>
            <a:off x="4320708" y="3924216"/>
            <a:ext cx="266579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Скрин из документации на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7805</a:t>
            </a:r>
            <a:endParaRPr kumimoji="0" lang="ru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100AB8-A6FB-487D-8D99-C5675D1533C1}"/>
              </a:ext>
            </a:extLst>
          </p:cNvPr>
          <p:cNvSpPr txBox="1"/>
          <p:nvPr/>
        </p:nvSpPr>
        <p:spPr>
          <a:xfrm>
            <a:off x="3317228" y="5984131"/>
            <a:ext cx="467275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Сводная табличка для предельных значений мощности</a:t>
            </a:r>
            <a:endParaRPr kumimoji="0" lang="ru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AC8C2C-7751-4EC2-B968-998F3C38DC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927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Типовая схема подключения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1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60936"/>
            <a:ext cx="311685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475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en-US" dirty="0"/>
              <a:t>L7805</a:t>
            </a:r>
            <a:endParaRPr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BA0F2A7-9663-41CC-9F2C-4E1B32658C0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98554" y="1967364"/>
            <a:ext cx="4620260" cy="35623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672502-6198-4C26-9CCA-36DA54AB8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14" y="2672064"/>
            <a:ext cx="6011114" cy="215295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E6222B-E9F9-484F-B7FD-ACE0E8A1EC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334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Типовая схема подключения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1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 fontScale="550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С регулируемым напряжением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3682EA-7306-4DFB-95B9-5617C5EFF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258" y="1931013"/>
            <a:ext cx="6687483" cy="358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247C512-2CA5-4D40-B773-74FDD362EC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06127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Типовая схема подключения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1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550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С регулируемым током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6EC418-AB01-470C-A218-77B8430C2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982" y="1955459"/>
            <a:ext cx="6982799" cy="3124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27AB5B-EDD8-4510-B952-CA0614C29C08}"/>
              </a:ext>
            </a:extLst>
          </p:cNvPr>
          <p:cNvSpPr txBox="1"/>
          <p:nvPr/>
        </p:nvSpPr>
        <p:spPr>
          <a:xfrm>
            <a:off x="2869706" y="5080095"/>
            <a:ext cx="6094520" cy="14234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В данной схеме регулируемые стабилизаторы стремятся поддерживать на выходе напряжение Vref ~ 1.25В, поэтому выходной ток определяется соотношением:</a:t>
            </a:r>
            <a:endParaRPr lang="ru-RU" b="0" dirty="0">
              <a:effectLst/>
            </a:endParaRPr>
          </a:p>
          <a:p>
            <a:pPr algn="ctr" rtl="0">
              <a:spcBef>
                <a:spcPts val="30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I </a:t>
            </a:r>
            <a:r>
              <a:rPr lang="en-US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limit</a:t>
            </a:r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= Vref/R = 1.25/R</a:t>
            </a:r>
            <a:endParaRPr lang="ru-RU" b="0" dirty="0">
              <a:effectLst/>
            </a:endParaRPr>
          </a:p>
          <a:p>
            <a:pPr algn="ctr"/>
            <a:br>
              <a:rPr lang="ru-RU" b="0" dirty="0">
                <a:effectLst/>
              </a:rPr>
            </a:br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P=I</a:t>
            </a:r>
            <a:r>
              <a:rPr lang="ru-RU" sz="1400" b="0" i="0" u="none" strike="noStrike" baseline="30000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2</a:t>
            </a:r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R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16C4666-0CDE-4102-8DD3-512D7EFFF8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Типовая схема подключения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1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 fontScale="550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Управляемый стабилизатор</a:t>
            </a:r>
            <a:endParaRPr dirty="0"/>
          </a:p>
        </p:txBody>
      </p:sp>
      <p:pic>
        <p:nvPicPr>
          <p:cNvPr id="12" name="Снимок экрана 2023-09-06 в 22.37.10.png">
            <a:extLst>
              <a:ext uri="{FF2B5EF4-FFF2-40B4-BE49-F238E27FC236}">
                <a16:creationId xmlns:a16="http://schemas.microsoft.com/office/drawing/2014/main" id="{D8603219-6F71-423F-ACC5-14C6EDD917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0" y="1777042"/>
            <a:ext cx="7620000" cy="417766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F466EB-7B3F-47DC-B4E0-49D701E123D7}"/>
              </a:ext>
            </a:extLst>
          </p:cNvPr>
          <p:cNvSpPr txBox="1"/>
          <p:nvPr/>
        </p:nvSpPr>
        <p:spPr>
          <a:xfrm>
            <a:off x="3061122" y="6088548"/>
            <a:ext cx="609452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с несколькими фиксированными уровнями напряжения.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3CC59E2-0C12-43E4-AC22-27440C0207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15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Схема подключения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663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550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Двухполярный стабилизатор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466EB-7B3F-47DC-B4E0-49D701E123D7}"/>
              </a:ext>
            </a:extLst>
          </p:cNvPr>
          <p:cNvSpPr txBox="1"/>
          <p:nvPr/>
        </p:nvSpPr>
        <p:spPr>
          <a:xfrm>
            <a:off x="3061122" y="6088548"/>
            <a:ext cx="609452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с несколькими фиксированными уровнями напряжения.</a:t>
            </a:r>
            <a:endParaRPr lang="ru-RU" dirty="0"/>
          </a:p>
        </p:txBody>
      </p:sp>
      <p:pic>
        <p:nvPicPr>
          <p:cNvPr id="15" name="Снимок экрана 2023-09-07 в 23.07.24.png">
            <a:extLst>
              <a:ext uri="{FF2B5EF4-FFF2-40B4-BE49-F238E27FC236}">
                <a16:creationId xmlns:a16="http://schemas.microsoft.com/office/drawing/2014/main" id="{6CDC6A06-4A26-479C-BEFF-67EE090374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94535" y="1647763"/>
            <a:ext cx="7620000" cy="503110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7A22F6B-D55A-45B6-9689-623D850D34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3476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en-US" dirty="0"/>
              <a:t>LDO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8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 fontScale="92500" lnSpcReduction="1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Low Drop Out 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3761A8-C9DD-4A82-8C1D-BB70EDC91AF5}"/>
              </a:ext>
            </a:extLst>
          </p:cNvPr>
          <p:cNvSpPr txBox="1"/>
          <p:nvPr/>
        </p:nvSpPr>
        <p:spPr>
          <a:xfrm>
            <a:off x="6931007" y="4884963"/>
            <a:ext cx="4147260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/>
              <a:t>предназначены для стабилизации напряжения с минимальным падением напряжения на стабилизаторе</a:t>
            </a:r>
          </a:p>
        </p:txBody>
      </p:sp>
      <p:pic>
        <p:nvPicPr>
          <p:cNvPr id="6146" name="Picture 2" descr="Is it possible to use LDO regulators at low supply voltage? What is the  minimum voltage required for their proper operation? | Toshiba Electronic  Devices &amp; Storage Corporation | Asia-English">
            <a:extLst>
              <a:ext uri="{FF2B5EF4-FFF2-40B4-BE49-F238E27FC236}">
                <a16:creationId xmlns:a16="http://schemas.microsoft.com/office/drawing/2014/main" id="{27471AAF-40CD-484C-A84C-37F0D3575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4" y="1777042"/>
            <a:ext cx="38766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N Semiconductor Low Dropout (LDO) Linear Voltage Regulators -  Electronics-Lab.com">
            <a:extLst>
              <a:ext uri="{FF2B5EF4-FFF2-40B4-BE49-F238E27FC236}">
                <a16:creationId xmlns:a16="http://schemas.microsoft.com/office/drawing/2014/main" id="{698D7DB6-3A74-468F-86E7-C7DAF479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21" y="1891853"/>
            <a:ext cx="4293833" cy="24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2-5. Auto discharge function of LDO regulators | Toshiba Electronic Devices  &amp; Storage Corporation | Americas – United States">
            <a:extLst>
              <a:ext uri="{FF2B5EF4-FFF2-40B4-BE49-F238E27FC236}">
                <a16:creationId xmlns:a16="http://schemas.microsoft.com/office/drawing/2014/main" id="{0B1CBD79-439A-4809-B204-1FB04757D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46" y="4017988"/>
            <a:ext cx="4764025" cy="267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031357A2-281A-4633-BE9B-CC637542BDFC}"/>
              </a:ext>
            </a:extLst>
          </p:cNvPr>
          <p:cNvSpPr/>
          <p:nvPr/>
        </p:nvSpPr>
        <p:spPr>
          <a:xfrm>
            <a:off x="2928302" y="3950563"/>
            <a:ext cx="45719" cy="2752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E7C74A-6A5A-4199-9C32-00D1C8E7B5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3528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en-US" dirty="0"/>
              <a:t>LDO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8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 fontScale="92500" lnSpcReduction="1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pt-PT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MCP1811 </a:t>
            </a:r>
            <a:r>
              <a:rPr lang="en-US" sz="1800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MCP1812</a:t>
            </a:r>
            <a:endParaRPr dirty="0"/>
          </a:p>
        </p:txBody>
      </p:sp>
      <p:pic>
        <p:nvPicPr>
          <p:cNvPr id="15" name="officeArt object">
            <a:extLst>
              <a:ext uri="{FF2B5EF4-FFF2-40B4-BE49-F238E27FC236}">
                <a16:creationId xmlns:a16="http://schemas.microsoft.com/office/drawing/2014/main" id="{50E1F2C9-E704-4BBA-80F3-D8EE704AD1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98554" y="1921804"/>
            <a:ext cx="6119495" cy="221234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6" name="officeArt object">
            <a:extLst>
              <a:ext uri="{FF2B5EF4-FFF2-40B4-BE49-F238E27FC236}">
                <a16:creationId xmlns:a16="http://schemas.microsoft.com/office/drawing/2014/main" id="{ED122047-A8CE-479F-A553-56D6C49E48A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40446" y="4134144"/>
            <a:ext cx="6119495" cy="171831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237523-3C13-4DCE-A3EB-4DEE522B90EB}"/>
              </a:ext>
            </a:extLst>
          </p:cNvPr>
          <p:cNvSpPr txBox="1"/>
          <p:nvPr/>
        </p:nvSpPr>
        <p:spPr>
          <a:xfrm>
            <a:off x="7276157" y="1921804"/>
            <a:ext cx="4578658" cy="34424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ru-RU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Основные характеристики MCP1811/12: </a:t>
            </a:r>
          </a:p>
          <a:p>
            <a:pPr marL="342900" lvl="0" indent="-342900" fontAlgn="base">
              <a:lnSpc>
                <a:spcPct val="120000"/>
              </a:lnSpc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Низкий ток покоя </a:t>
            </a:r>
            <a:r>
              <a:rPr lang="fr-FR" sz="14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Iq</a:t>
            </a:r>
            <a:r>
              <a:rPr lang="fr-FR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 250 </a:t>
            </a:r>
            <a:r>
              <a:rPr lang="ru-RU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нА</a:t>
            </a:r>
          </a:p>
          <a:p>
            <a:pPr marL="342900" lvl="0" indent="-342900" fontAlgn="base">
              <a:lnSpc>
                <a:spcPct val="120000"/>
              </a:lnSpc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Ток потребления в выключенном состоянии 1 нА</a:t>
            </a:r>
          </a:p>
          <a:p>
            <a:pPr marL="342900" lvl="0" indent="-342900" fontAlgn="base">
              <a:lnSpc>
                <a:spcPct val="120000"/>
              </a:lnSpc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Максимальный выходной ток: 150 мА при Uвых≤3,5 В, 100 мА при </a:t>
            </a:r>
            <a:r>
              <a:rPr lang="ru-RU" sz="1400" u="none" strike="noStrike" kern="0" spc="0" dirty="0" err="1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Uвых</a:t>
            </a:r>
            <a:r>
              <a:rPr lang="ru-RU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&gt;3,5 В</a:t>
            </a:r>
          </a:p>
          <a:p>
            <a:pPr marL="342900" lvl="0" indent="-342900" fontAlgn="base">
              <a:lnSpc>
                <a:spcPct val="120000"/>
              </a:lnSpc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Выходные напряжения: 1, 1,2, 1,8, 2, 2,5, 2,8, 3,0, 3,3 и 4, В</a:t>
            </a:r>
          </a:p>
          <a:p>
            <a:pPr marL="342900" lvl="0" indent="-342900" fontAlgn="base">
              <a:lnSpc>
                <a:spcPct val="120000"/>
              </a:lnSpc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Максимальное падение напряжения 600 мВ при полной нагрузке</a:t>
            </a:r>
          </a:p>
          <a:p>
            <a:pPr marL="342900" lvl="0" indent="-342900" fontAlgn="base">
              <a:lnSpc>
                <a:spcPct val="120000"/>
              </a:lnSpc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Helvetica" panose="020B0604020202020204" pitchFamily="34" charset="0"/>
                <a:cs typeface="Helvetica" panose="020B0604020202020204" pitchFamily="34" charset="0"/>
              </a:rPr>
              <a:t>Защита от короткого замыкания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ru-RU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Корпус 1×1 мм 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DFN, SOT-23-3/5 </a:t>
            </a:r>
            <a:r>
              <a:rPr lang="ru-RU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и SC70-3/5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AE58132-F878-4390-9BF2-3AA7C63F17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011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Импульсные аналоги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37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550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pic>
        <p:nvPicPr>
          <p:cNvPr id="14" name="вставленное-изображение.tiff">
            <a:extLst>
              <a:ext uri="{FF2B5EF4-FFF2-40B4-BE49-F238E27FC236}">
                <a16:creationId xmlns:a16="http://schemas.microsoft.com/office/drawing/2014/main" id="{EBA517E6-A2C9-41CE-9705-49B62BC995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92935" y="3013397"/>
            <a:ext cx="2820035" cy="173672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Снимок экрана 2023-09-10 в 18.58.01.png">
            <a:extLst>
              <a:ext uri="{FF2B5EF4-FFF2-40B4-BE49-F238E27FC236}">
                <a16:creationId xmlns:a16="http://schemas.microsoft.com/office/drawing/2014/main" id="{35B40383-FBA6-4C5A-9030-EBB3A971864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53915" y="3013398"/>
            <a:ext cx="5645150" cy="173672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11CE168-EFE5-406E-AE3D-7D4437CDED44}"/>
              </a:ext>
            </a:extLst>
          </p:cNvPr>
          <p:cNvSpPr txBox="1"/>
          <p:nvPr/>
        </p:nvSpPr>
        <p:spPr>
          <a:xfrm>
            <a:off x="2942179" y="5375575"/>
            <a:ext cx="6094520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Более эффективны</a:t>
            </a:r>
          </a:p>
          <a:p>
            <a:r>
              <a:rPr lang="ru-RU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Меньший нагрев, по сравнению с линейными стабилизаторами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8ACFDC-615F-4105-A4C6-2C38DE889E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79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КПД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Линейный стабилизатор</a:t>
            </a:r>
            <a:endParaRPr dirty="0"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0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 fontScale="550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63AFC3-709A-4A01-B5CB-7561B4D59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485" y="2446427"/>
            <a:ext cx="5058515" cy="3487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4B70A2-DC9B-4FC7-8396-C19F93EBD2BA}"/>
                  </a:ext>
                </a:extLst>
              </p:cNvPr>
              <p:cNvSpPr txBox="1"/>
              <p:nvPr/>
            </p:nvSpPr>
            <p:spPr>
              <a:xfrm>
                <a:off x="6915705" y="2858609"/>
                <a:ext cx="3062796" cy="4209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𝑉</m:t>
                      </m:r>
                      <m:r>
                        <a:rPr kumimoji="0" lang="en-US" sz="2800" b="0" i="1" u="none" strike="noStrike" cap="none" spc="0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𝑄</m:t>
                      </m:r>
                      <m:r>
                        <a:rPr kumimoji="0" lang="en-US" sz="2800" b="0" i="1" u="none" strike="noStrike" cap="none" spc="0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1=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𝑉</m:t>
                      </m:r>
                      <m:r>
                        <a:rPr kumimoji="0" lang="en-US" sz="2800" b="0" i="1" u="none" strike="noStrike" cap="none" spc="0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𝑖𝑛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−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𝑉𝑜𝑢𝑡</m:t>
                      </m:r>
                    </m:oMath>
                  </m:oMathPara>
                </a14:m>
                <a:endParaRPr kumimoji="0" lang="ru-RU" sz="2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4B70A2-DC9B-4FC7-8396-C19F93EBD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05" y="2858609"/>
                <a:ext cx="3062796" cy="42094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19C9D5-4F33-4FEF-871A-F92E2A547F13}"/>
                  </a:ext>
                </a:extLst>
              </p:cNvPr>
              <p:cNvSpPr txBox="1"/>
              <p:nvPr/>
            </p:nvSpPr>
            <p:spPr>
              <a:xfrm>
                <a:off x="6915703" y="3385077"/>
                <a:ext cx="3062796" cy="4209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𝑉</m:t>
                      </m:r>
                      <m:r>
                        <a:rPr kumimoji="0" lang="en-US" sz="2800" b="0" i="1" u="none" strike="noStrike" cap="none" spc="0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𝑜𝑢𝑡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𝑉𝑖𝑛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0" lang="ru-RU" sz="2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19C9D5-4F33-4FEF-871A-F92E2A547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03" y="3385077"/>
                <a:ext cx="3062796" cy="420949"/>
              </a:xfrm>
              <a:prstGeom prst="rect">
                <a:avLst/>
              </a:prstGeom>
              <a:blipFill>
                <a:blip r:embed="rId6"/>
                <a:stretch>
                  <a:fillRect b="-1159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CEA699-DEA4-4155-A6E0-6C6BCF17AA92}"/>
                  </a:ext>
                </a:extLst>
              </p:cNvPr>
              <p:cNvSpPr txBox="1"/>
              <p:nvPr/>
            </p:nvSpPr>
            <p:spPr>
              <a:xfrm>
                <a:off x="6551720" y="4104672"/>
                <a:ext cx="5131293" cy="4209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𝑖𝑛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∗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𝐼𝑖𝑛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=24∗1=24 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𝑊</m:t>
                      </m:r>
                    </m:oMath>
                  </m:oMathPara>
                </a14:m>
                <a:endParaRPr kumimoji="0" lang="ru-RU" sz="2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CEA699-DEA4-4155-A6E0-6C6BCF17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0" y="4104672"/>
                <a:ext cx="5131293" cy="420949"/>
              </a:xfrm>
              <a:prstGeom prst="rect">
                <a:avLst/>
              </a:prstGeom>
              <a:blipFill>
                <a:blip r:embed="rId7"/>
                <a:stretch>
                  <a:fillRect b="-14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C9B457-8B6A-4693-A892-ED867F5E371A}"/>
                  </a:ext>
                </a:extLst>
              </p:cNvPr>
              <p:cNvSpPr txBox="1"/>
              <p:nvPr/>
            </p:nvSpPr>
            <p:spPr>
              <a:xfrm>
                <a:off x="6551720" y="4659016"/>
                <a:ext cx="5131293" cy="4209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𝑜𝑢𝑡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baseline="-2500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∗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𝐼𝑜𝑢𝑡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=6∗1=6 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𝑊</m:t>
                      </m:r>
                    </m:oMath>
                  </m:oMathPara>
                </a14:m>
                <a:endParaRPr kumimoji="0" lang="ru-RU" sz="2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C9B457-8B6A-4693-A892-ED867F5E3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20" y="4659016"/>
                <a:ext cx="5131293" cy="420949"/>
              </a:xfrm>
              <a:prstGeom prst="rect">
                <a:avLst/>
              </a:prstGeom>
              <a:blipFill>
                <a:blip r:embed="rId8"/>
                <a:stretch>
                  <a:fillRect b="-144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9E261-FF78-424D-A3D6-63F33F2D2833}"/>
                  </a:ext>
                </a:extLst>
              </p:cNvPr>
              <p:cNvSpPr txBox="1"/>
              <p:nvPr/>
            </p:nvSpPr>
            <p:spPr>
              <a:xfrm>
                <a:off x="6915703" y="5382222"/>
                <a:ext cx="4767309" cy="8084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𝐸𝑓𝑓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𝑜𝑢𝑡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𝑖𝑛</m:t>
                          </m:r>
                        </m:den>
                      </m:f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6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Arial"/>
                            </a:rPr>
                            <m:t>24</m:t>
                          </m:r>
                        </m:den>
                      </m:f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=25%</m:t>
                      </m:r>
                    </m:oMath>
                  </m:oMathPara>
                </a14:m>
                <a:endParaRPr kumimoji="0" lang="ru-RU" sz="28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9E261-FF78-424D-A3D6-63F33F2D2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03" y="5382222"/>
                <a:ext cx="4767309" cy="808491"/>
              </a:xfrm>
              <a:prstGeom prst="rect">
                <a:avLst/>
              </a:prstGeom>
              <a:blipFill>
                <a:blip r:embed="rId9"/>
                <a:stretch>
                  <a:fillRect b="-977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96C3E8F-84A9-4CF3-8E02-83C2A3929F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6979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39;p16"/>
          <p:cNvSpPr txBox="1">
            <a:spLocks noGrp="1"/>
          </p:cNvSpPr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</p:spPr>
        <p:txBody>
          <a:bodyPr/>
          <a:lstStyle>
            <a:lvl1pPr>
              <a:defRPr sz="3800" b="0">
                <a:solidFill>
                  <a:srgbClr val="0B1A4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На этом занятии</a:t>
            </a:r>
          </a:p>
        </p:txBody>
      </p:sp>
      <p:sp>
        <p:nvSpPr>
          <p:cNvPr id="127" name="Google Shape;140;p16"/>
          <p:cNvSpPr txBox="1">
            <a:spLocks noGrp="1"/>
          </p:cNvSpPr>
          <p:nvPr>
            <p:ph type="body" sz="quarter" idx="1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</p:spPr>
        <p:txBody>
          <a:bodyPr/>
          <a:lstStyle>
            <a:lvl1pPr indent="0" defTabSz="850391">
              <a:spcBef>
                <a:spcPts val="0"/>
              </a:spcBef>
              <a:defRPr sz="1800">
                <a:solidFill>
                  <a:srgbClr val="0B1A43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r>
              <a:rPr lang="ru-RU" dirty="0"/>
              <a:t>Регуляторы напряжения</a:t>
            </a:r>
            <a:endParaRPr dirty="0"/>
          </a:p>
        </p:txBody>
      </p:sp>
      <p:sp>
        <p:nvSpPr>
          <p:cNvPr id="128" name="Google Shape;141;p16"/>
          <p:cNvSpPr/>
          <p:nvPr/>
        </p:nvSpPr>
        <p:spPr>
          <a:xfrm flipH="1">
            <a:off x="1340485" y="1967863"/>
            <a:ext cx="1" cy="4811703"/>
          </a:xfrm>
          <a:prstGeom prst="line">
            <a:avLst/>
          </a:prstGeom>
          <a:ln>
            <a:solidFill>
              <a:schemeClr val="accent1">
                <a:alpha val="49803"/>
              </a:schemeClr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  <a:endParaRPr/>
          </a:p>
        </p:txBody>
      </p:sp>
      <p:pic>
        <p:nvPicPr>
          <p:cNvPr id="129" name="Google Shape;142;p16" descr="Google Shape;142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143;p16" descr="Google Shape;143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85" y="1813560"/>
            <a:ext cx="209552" cy="209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144;p16" descr="Google Shape;144;p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145;p16" descr="Google Shape;145;p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146;p16" descr="Google Shape;146;p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147;p16" descr="Google Shape;147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2797810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48;p16"/>
          <p:cNvSpPr txBox="1"/>
          <p:nvPr/>
        </p:nvSpPr>
        <p:spPr>
          <a:xfrm>
            <a:off x="1824933" y="2683510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Что это такое?</a:t>
            </a:r>
            <a:endParaRPr dirty="0"/>
          </a:p>
        </p:txBody>
      </p:sp>
      <p:pic>
        <p:nvPicPr>
          <p:cNvPr id="136" name="Google Shape;149;p16" descr="Google Shape;149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3495802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50;p16"/>
          <p:cNvSpPr txBox="1"/>
          <p:nvPr/>
        </p:nvSpPr>
        <p:spPr>
          <a:xfrm>
            <a:off x="1824933" y="3377622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lvl="1"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pPr>
            <a:r>
              <a:rPr lang="ru-RU" dirty="0"/>
              <a:t>Устройство и принцип работы</a:t>
            </a:r>
            <a:endParaRPr dirty="0"/>
          </a:p>
        </p:txBody>
      </p:sp>
      <p:pic>
        <p:nvPicPr>
          <p:cNvPr id="138" name="Google Shape;151;p16" descr="Google Shape;151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4193794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152;p16"/>
          <p:cNvSpPr txBox="1"/>
          <p:nvPr/>
        </p:nvSpPr>
        <p:spPr>
          <a:xfrm>
            <a:off x="1824933" y="4084467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Различные схемы подключения</a:t>
            </a:r>
            <a:endParaRPr dirty="0"/>
          </a:p>
        </p:txBody>
      </p:sp>
      <p:pic>
        <p:nvPicPr>
          <p:cNvPr id="140" name="Google Shape;153;p16" descr="Google Shape;153;p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5" y="4592320"/>
            <a:ext cx="3728085" cy="130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54;p16" descr="Google Shape;154;p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618" y="2980688"/>
            <a:ext cx="638177" cy="638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155;p16" descr="Google Shape;155;p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3918" y="3554095"/>
            <a:ext cx="1028702" cy="1038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56;p16" descr="Google Shape;156;p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72750" y="4886959"/>
            <a:ext cx="1619250" cy="1748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57;p16" descr="Google Shape;157;p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4584" y="714691"/>
            <a:ext cx="304802" cy="390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oogle Shape;158;p16"/>
          <p:cNvSpPr txBox="1"/>
          <p:nvPr/>
        </p:nvSpPr>
        <p:spPr>
          <a:xfrm>
            <a:off x="1824933" y="4778579"/>
            <a:ext cx="9334552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КПД</a:t>
            </a:r>
            <a:endParaRPr dirty="0"/>
          </a:p>
        </p:txBody>
      </p:sp>
      <p:pic>
        <p:nvPicPr>
          <p:cNvPr id="147" name="Google Shape;161;p16" descr="Google Shape;161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4891786"/>
            <a:ext cx="142877" cy="142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Google Shape;90;p12" descr="Google Shape;90;p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oogle Shape;161;p16" descr="Google Shape;161;p16">
            <a:extLst>
              <a:ext uri="{FF2B5EF4-FFF2-40B4-BE49-F238E27FC236}">
                <a16:creationId xmlns:a16="http://schemas.microsoft.com/office/drawing/2014/main" id="{0945A774-CF87-47E0-B197-5F65609E0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5589778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158;p16">
            <a:extLst>
              <a:ext uri="{FF2B5EF4-FFF2-40B4-BE49-F238E27FC236}">
                <a16:creationId xmlns:a16="http://schemas.microsoft.com/office/drawing/2014/main" id="{95D4357C-0F5C-487D-A0C0-75F40F3B2374}"/>
              </a:ext>
            </a:extLst>
          </p:cNvPr>
          <p:cNvSpPr txBox="1"/>
          <p:nvPr/>
        </p:nvSpPr>
        <p:spPr>
          <a:xfrm>
            <a:off x="1824933" y="5503552"/>
            <a:ext cx="7975176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Использование импульсных аналогов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E668FCA-5E0F-413E-88DF-0EAF555BAB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КПД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Импульсный стабилизатор</a:t>
            </a:r>
            <a:endParaRPr dirty="0"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0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 fontScale="550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97F2FC-FA8E-48E0-8EB4-9EF30AF83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446" y="1877635"/>
            <a:ext cx="6722162" cy="36463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A7E41B-B6F0-4362-9BD9-496B6DB06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446" y="5692077"/>
            <a:ext cx="6211167" cy="112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D2E88-17F8-4A06-B92C-3EEBF0146295}"/>
                  </a:ext>
                </a:extLst>
              </p:cNvPr>
              <p:cNvSpPr txBox="1"/>
              <p:nvPr/>
            </p:nvSpPr>
            <p:spPr>
              <a:xfrm>
                <a:off x="8300621" y="3593082"/>
                <a:ext cx="2813645" cy="8894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𝑉</m:t>
                      </m:r>
                      <m:r>
                        <a:rPr kumimoji="0" lang="en-US" sz="3200" b="0" i="1" u="none" strike="noStrike" cap="none" spc="0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𝑜𝑢𝑡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𝑉𝑖𝑛</m:t>
                      </m:r>
                      <m:r>
                        <a:rPr kumimoji="0" lang="en-US" sz="3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Arial"/>
                        </a:rPr>
                        <m:t>∗</m:t>
                      </m:r>
                      <m:f>
                        <m:fPr>
                          <m:ctrlP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  <m:r>
                            <a:rPr kumimoji="0" lang="en-US" sz="3200" b="0" i="1" u="none" strike="noStrike" cap="none" spc="0" normalizeH="0" baseline="-2500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𝑜𝑛</m:t>
                          </m:r>
                        </m:num>
                        <m:den>
                          <m:r>
                            <a:rPr kumimoji="0" lang="en-US" sz="3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kumimoji="0" lang="ru-RU" sz="3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Arial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D2E88-17F8-4A06-B92C-3EEBF0146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621" y="3593082"/>
                <a:ext cx="2813645" cy="8894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48A1D7-2B32-47A9-90F5-9E1FE50343E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5354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Совмещение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37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228;p12">
            <a:extLst>
              <a:ext uri="{FF2B5EF4-FFF2-40B4-BE49-F238E27FC236}">
                <a16:creationId xmlns:a16="http://schemas.microsoft.com/office/drawing/2014/main" id="{E8624F4D-3274-4209-B37E-80A5A1AF9CD3}"/>
              </a:ext>
            </a:extLst>
          </p:cNvPr>
          <p:cNvSpPr txBox="1"/>
          <p:nvPr/>
        </p:nvSpPr>
        <p:spPr>
          <a:xfrm>
            <a:off x="2502706" y="1141127"/>
            <a:ext cx="5797915" cy="311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55000" lnSpcReduction="20000"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pic>
        <p:nvPicPr>
          <p:cNvPr id="14" name="officeArt object">
            <a:extLst>
              <a:ext uri="{FF2B5EF4-FFF2-40B4-BE49-F238E27FC236}">
                <a16:creationId xmlns:a16="http://schemas.microsoft.com/office/drawing/2014/main" id="{AE79849F-B4EF-47E2-8554-F41CA3D3EF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36252" y="2338387"/>
            <a:ext cx="6119495" cy="218122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FDD99B4-A8B0-4D34-94DF-7C4A0E0D13A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0200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DA62F1-1083-4CF2-A939-998552EC1B41}"/>
              </a:ext>
            </a:extLst>
          </p:cNvPr>
          <p:cNvSpPr txBox="1"/>
          <p:nvPr/>
        </p:nvSpPr>
        <p:spPr>
          <a:xfrm>
            <a:off x="1323473" y="2214559"/>
            <a:ext cx="5075106" cy="2960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/>
              <a:t>Интегральные линейные стабилизаторы напряжения - специализированные микросхемы, предназначенные для стабилизации выходного напряжения на определенном уровне. Этот уровень может быть фиксированным, а может плавно регулироваться. Интегральные стабилизаторы напряжения – стабилизаторы последовательного типа, то есть стабилизаторы, в которых избыток напряжения падает на самом стабилизаторе.</a:t>
            </a:r>
          </a:p>
        </p:txBody>
      </p:sp>
      <p:pic>
        <p:nvPicPr>
          <p:cNvPr id="1026" name="Picture 2" descr="Линейные стабилизаторы напряжения - назначение, основные параметры и схемы  включения">
            <a:extLst>
              <a:ext uri="{FF2B5EF4-FFF2-40B4-BE49-F238E27FC236}">
                <a16:creationId xmlns:a16="http://schemas.microsoft.com/office/drawing/2014/main" id="{71DB2BD0-D15A-4ADD-BA79-0DB76DF59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579" y="1908848"/>
            <a:ext cx="47529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Что это такое?</a:t>
            </a:r>
            <a:endParaRPr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91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A389275-DFFB-4AF7-A92D-8AE16F819A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Как работает?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91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Снимок экрана 2023-09-06 в 20.34.34.png">
            <a:extLst>
              <a:ext uri="{FF2B5EF4-FFF2-40B4-BE49-F238E27FC236}">
                <a16:creationId xmlns:a16="http://schemas.microsoft.com/office/drawing/2014/main" id="{1BC52473-7319-4EF5-9C9D-572F869BB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30" y="1633065"/>
            <a:ext cx="5046052" cy="1607776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Снимок экрана 2023-09-06 в 20.16.24.png">
            <a:extLst>
              <a:ext uri="{FF2B5EF4-FFF2-40B4-BE49-F238E27FC236}">
                <a16:creationId xmlns:a16="http://schemas.microsoft.com/office/drawing/2014/main" id="{E7353D61-895D-4E6B-8D64-08DB2C02B3AC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40446" y="3240841"/>
            <a:ext cx="4974590" cy="34010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0" name="Снимок экрана 2023-09-06 в 21.00.04.png">
            <a:extLst>
              <a:ext uri="{FF2B5EF4-FFF2-40B4-BE49-F238E27FC236}">
                <a16:creationId xmlns:a16="http://schemas.microsoft.com/office/drawing/2014/main" id="{22102EF9-D305-45FD-86CB-BE83441B049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176966" y="2116878"/>
            <a:ext cx="4986586" cy="41370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A3BFFF-E00D-41E2-B43A-1B7880DDF5CF}"/>
              </a:ext>
            </a:extLst>
          </p:cNvPr>
          <p:cNvSpPr txBox="1"/>
          <p:nvPr/>
        </p:nvSpPr>
        <p:spPr>
          <a:xfrm>
            <a:off x="2397531" y="6534179"/>
            <a:ext cx="237565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Упрощенное представление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18370-0673-4A2D-8273-DD0D2550B1C4}"/>
              </a:ext>
            </a:extLst>
          </p:cNvPr>
          <p:cNvSpPr txBox="1"/>
          <p:nvPr/>
        </p:nvSpPr>
        <p:spPr>
          <a:xfrm>
            <a:off x="7326980" y="6253902"/>
            <a:ext cx="262892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Внутренняя схема из даташита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63015C-2F13-4451-8D29-57CA579388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Недостатки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9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Снимок экрана 2023-09-06 в 20.34.34.png">
            <a:extLst>
              <a:ext uri="{FF2B5EF4-FFF2-40B4-BE49-F238E27FC236}">
                <a16:creationId xmlns:a16="http://schemas.microsoft.com/office/drawing/2014/main" id="{474776BA-0B83-48C2-9A64-6A03B0C5F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4" y="1674807"/>
            <a:ext cx="5364794" cy="170933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7B532D8-3FE1-43E0-A771-CB144F7FD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 t="19973" r="16631" b="10939"/>
          <a:stretch/>
        </p:blipFill>
        <p:spPr bwMode="auto">
          <a:xfrm>
            <a:off x="7244179" y="1674807"/>
            <a:ext cx="3613212" cy="473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B8A431-967C-478C-AE31-0C4A27E40F84}"/>
              </a:ext>
            </a:extLst>
          </p:cNvPr>
          <p:cNvSpPr txBox="1"/>
          <p:nvPr/>
        </p:nvSpPr>
        <p:spPr>
          <a:xfrm>
            <a:off x="8383134" y="6428303"/>
            <a:ext cx="133530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Прогар в 78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M05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E5E6A-4188-49E4-8ED6-27069107995C}"/>
              </a:ext>
            </a:extLst>
          </p:cNvPr>
          <p:cNvSpPr txBox="1"/>
          <p:nvPr/>
        </p:nvSpPr>
        <p:spPr>
          <a:xfrm>
            <a:off x="2517448" y="3866292"/>
            <a:ext cx="3022266" cy="969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ru-RU" dirty="0"/>
              <a:t>Низкий КПД</a:t>
            </a:r>
          </a:p>
          <a:p>
            <a:pPr marL="285750" marR="0" indent="-28575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Требуется положительная разница напряжений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556F76-A2AB-48B6-93CF-E8CFDBF5992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8502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Основные параметры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1 </a:t>
            </a:r>
            <a:r>
              <a:rPr lang="ru-RU" dirty="0"/>
              <a:t>ЧАСТЬ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4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C6DF0EC-C8BD-43CC-A9A0-85A1D751A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90504"/>
              </p:ext>
            </p:extLst>
          </p:nvPr>
        </p:nvGraphicFramePr>
        <p:xfrm>
          <a:off x="1040446" y="1674808"/>
          <a:ext cx="10073820" cy="486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3294">
                  <a:extLst>
                    <a:ext uri="{9D8B030D-6E8A-4147-A177-3AD203B41FA5}">
                      <a16:colId xmlns:a16="http://schemas.microsoft.com/office/drawing/2014/main" val="1780949363"/>
                    </a:ext>
                  </a:extLst>
                </a:gridCol>
                <a:gridCol w="6160526">
                  <a:extLst>
                    <a:ext uri="{9D8B030D-6E8A-4147-A177-3AD203B41FA5}">
                      <a16:colId xmlns:a16="http://schemas.microsoft.com/office/drawing/2014/main" val="3886736905"/>
                    </a:ext>
                  </a:extLst>
                </a:gridCol>
              </a:tblGrid>
              <a:tr h="777643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</a:t>
                      </a:r>
                      <a:r>
                        <a:rPr lang="en-US" sz="14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(Input Voltage)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Входное напряжение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00933"/>
                  </a:ext>
                </a:extLst>
              </a:tr>
              <a:tr h="777643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</a:t>
                      </a:r>
                      <a:r>
                        <a:rPr lang="en-US" sz="14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(Output Voltage)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Выходное напряжение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72571"/>
                  </a:ext>
                </a:extLst>
              </a:tr>
              <a:tr h="5828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</a:t>
                      </a:r>
                      <a:r>
                        <a:rPr lang="en-US" sz="1400" baseline="-25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</a:t>
                      </a:r>
                      <a:r>
                        <a:rPr lang="nl-NL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- V</a:t>
                      </a:r>
                      <a:r>
                        <a:rPr lang="en-US" sz="1400" baseline="-25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</a:t>
                      </a:r>
                      <a:r>
                        <a:rPr lang="de-DE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(Input-Output Voltage Differential)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Максимальная разность потенциалов между входом и выходом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60341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</a:t>
                      </a:r>
                      <a:r>
                        <a:rPr lang="en-US" sz="1400" baseline="-25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</a:t>
                      </a:r>
                      <a:r>
                        <a:rPr lang="da-DK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(Dropout Voltage)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Падение напряжение на стабилизаторе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722634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I</a:t>
                      </a:r>
                      <a:r>
                        <a:rPr lang="en-US" sz="1400" b="0" i="0" u="none" strike="noStrike" cap="none" spc="0" baseline="-2500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MAX</a:t>
                      </a:r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 (Current Limit, Output Current)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Максимальный выходной ток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82364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r>
                        <a:rPr lang="en-US" sz="14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(Quiescent Current)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Ток покоя стабилизатора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090607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</a:t>
                      </a:r>
                      <a:r>
                        <a:rPr lang="en-US" sz="14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LMIN</a:t>
                      </a: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(Minimum Load Current)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Минимальный ток нагрузки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908914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 Regulation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Нестабильность выходного напряжения в зависимости от входного напряжения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116085"/>
                  </a:ext>
                </a:extLst>
              </a:tr>
            </a:tbl>
          </a:graphicData>
        </a:graphic>
      </p:graphicFrame>
      <p:pic>
        <p:nvPicPr>
          <p:cNvPr id="16" name="officeArt object">
            <a:extLst>
              <a:ext uri="{FF2B5EF4-FFF2-40B4-BE49-F238E27FC236}">
                <a16:creationId xmlns:a16="http://schemas.microsoft.com/office/drawing/2014/main" id="{F27F59B6-6637-428D-A668-ACD8627D5E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870261" y="6072326"/>
            <a:ext cx="1683983" cy="39949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B35503-68D2-45BE-9738-F12DD035B6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7308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0;p12">
            <a:extLst>
              <a:ext uri="{FF2B5EF4-FFF2-40B4-BE49-F238E27FC236}">
                <a16:creationId xmlns:a16="http://schemas.microsoft.com/office/drawing/2014/main" id="{E0CD9AD4-293C-498F-A56F-932AC27F8D80}"/>
              </a:ext>
            </a:extLst>
          </p:cNvPr>
          <p:cNvSpPr/>
          <p:nvPr/>
        </p:nvSpPr>
        <p:spPr>
          <a:xfrm>
            <a:off x="1155860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ЧАСТЬ</a:t>
            </a:r>
            <a:endParaRPr dirty="0"/>
          </a:p>
        </p:txBody>
      </p:sp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Основные параметры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4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9C6DF0EC-C8BD-43CC-A9A0-85A1D751A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508207"/>
              </p:ext>
            </p:extLst>
          </p:nvPr>
        </p:nvGraphicFramePr>
        <p:xfrm>
          <a:off x="1185727" y="1674807"/>
          <a:ext cx="10073820" cy="48612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3294">
                  <a:extLst>
                    <a:ext uri="{9D8B030D-6E8A-4147-A177-3AD203B41FA5}">
                      <a16:colId xmlns:a16="http://schemas.microsoft.com/office/drawing/2014/main" val="1780949363"/>
                    </a:ext>
                  </a:extLst>
                </a:gridCol>
                <a:gridCol w="6160526">
                  <a:extLst>
                    <a:ext uri="{9D8B030D-6E8A-4147-A177-3AD203B41FA5}">
                      <a16:colId xmlns:a16="http://schemas.microsoft.com/office/drawing/2014/main" val="3886736905"/>
                    </a:ext>
                  </a:extLst>
                </a:gridCol>
              </a:tblGrid>
              <a:tr h="777643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Load Regulation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Нестабильность выходного напряжения в зависимости от нагрузки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700933"/>
                  </a:ext>
                </a:extLst>
              </a:tr>
              <a:tr h="777643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PSRR (Power supply rejection ratio)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Коэффициент подавления пульсаций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72571"/>
                  </a:ext>
                </a:extLst>
              </a:tr>
              <a:tr h="5828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Output Noise Voltage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Напряжение шума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60341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Temperature Stability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Температурная нестабильность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722634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PD (Power Dissipation)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b="0" i="0" u="none" strike="noStrike" cap="none" spc="0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Inter Regular"/>
                        </a:rPr>
                        <a:t>Рассеиваемая мощность </a:t>
                      </a:r>
                      <a:endParaRPr lang="ru-RU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82364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</a:t>
                      </a:r>
                      <a:r>
                        <a:rPr lang="en-US" sz="1400" baseline="-25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Jmax</a:t>
                      </a:r>
                      <a:endParaRPr lang="ru-RU" sz="1400" baseline="-25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максимальная температура кристалла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5090607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lang="el-GR" sz="14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θ</a:t>
                      </a:r>
                      <a:r>
                        <a:rPr lang="en-US" sz="14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</a:t>
                      </a:r>
                      <a:endParaRPr lang="ru-RU" sz="1400" baseline="-25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тепловое сопротивление «кристалл-корпус-окружающая среда»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908914"/>
                  </a:ext>
                </a:extLst>
              </a:tr>
              <a:tr h="544622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</a:t>
                      </a:r>
                      <a:r>
                        <a:rPr lang="en-US" sz="140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ru-RU" sz="1400" baseline="-25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температура окружающей среды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116085"/>
                  </a:ext>
                </a:extLst>
              </a:tr>
            </a:tbl>
          </a:graphicData>
        </a:graphic>
      </p:graphicFrame>
      <p:pic>
        <p:nvPicPr>
          <p:cNvPr id="12" name="officeArt object">
            <a:extLst>
              <a:ext uri="{FF2B5EF4-FFF2-40B4-BE49-F238E27FC236}">
                <a16:creationId xmlns:a16="http://schemas.microsoft.com/office/drawing/2014/main" id="{82EC5E5C-2815-47A0-9C8A-63F534C24D0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39199" y="1809941"/>
            <a:ext cx="2015045" cy="5337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officeArt object">
            <a:extLst>
              <a:ext uri="{FF2B5EF4-FFF2-40B4-BE49-F238E27FC236}">
                <a16:creationId xmlns:a16="http://schemas.microsoft.com/office/drawing/2014/main" id="{8FB7C6B7-9693-480C-82F2-59F23C2B555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514805" y="2496351"/>
            <a:ext cx="2171700" cy="7112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officeArt object">
            <a:extLst>
              <a:ext uri="{FF2B5EF4-FFF2-40B4-BE49-F238E27FC236}">
                <a16:creationId xmlns:a16="http://schemas.microsoft.com/office/drawing/2014/main" id="{02E57D41-0E97-48A2-B992-70D653BC0F6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365500" y="4375890"/>
            <a:ext cx="1499463" cy="50682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6B2A497-BB59-4C13-AE74-FFFDE95652E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142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Обзор на примере 78</a:t>
            </a:r>
            <a:r>
              <a:rPr lang="en-US" dirty="0"/>
              <a:t>XX </a:t>
            </a:r>
            <a:r>
              <a:rPr lang="ru-RU" dirty="0"/>
              <a:t>серии</a:t>
            </a:r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541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6F3B9D-3E3B-4CDF-99C9-6989E52927E0}"/>
              </a:ext>
            </a:extLst>
          </p:cNvPr>
          <p:cNvSpPr/>
          <p:nvPr/>
        </p:nvSpPr>
        <p:spPr>
          <a:xfrm>
            <a:off x="5958555" y="5291091"/>
            <a:ext cx="797352" cy="3639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074" name="Picture 2" descr="LM7805">
            <a:extLst>
              <a:ext uri="{FF2B5EF4-FFF2-40B4-BE49-F238E27FC236}">
                <a16:creationId xmlns:a16="http://schemas.microsoft.com/office/drawing/2014/main" id="{17E9D226-5973-4781-97A7-B506EB5AC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7" t="8612" r="53573" b="17418"/>
          <a:stretch/>
        </p:blipFill>
        <p:spPr bwMode="auto">
          <a:xfrm>
            <a:off x="1072387" y="1603440"/>
            <a:ext cx="1622802" cy="408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78M05 - 7805 - (SMD TO-252/DPAK Package) - 5V Positive Voltage Regulator IC  buy online at Low Price in India - ElectronicsComp.com">
            <a:extLst>
              <a:ext uri="{FF2B5EF4-FFF2-40B4-BE49-F238E27FC236}">
                <a16:creationId xmlns:a16="http://schemas.microsoft.com/office/drawing/2014/main" id="{582E19FD-3B84-4FAC-BD8B-423997D19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23513" r="55387" b="14977"/>
          <a:stretch/>
        </p:blipFill>
        <p:spPr bwMode="auto">
          <a:xfrm>
            <a:off x="4147621" y="1621652"/>
            <a:ext cx="1692281" cy="27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hockley 78L05 SOT - 89 (7805 SMT) 5V 100mA OUTPUT 3 - TERMINAL POSITIVE  REGULATOR, Pack of 5 Electronic Components Electronic Hobby Kit Price in  India - Buy shockley 78L05 SOT -">
            <a:extLst>
              <a:ext uri="{FF2B5EF4-FFF2-40B4-BE49-F238E27FC236}">
                <a16:creationId xmlns:a16="http://schemas.microsoft.com/office/drawing/2014/main" id="{92CFA76A-97B8-4692-88FA-2D33FD991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8" t="-1064" r="12898" b="15053"/>
          <a:stretch/>
        </p:blipFill>
        <p:spPr bwMode="auto">
          <a:xfrm>
            <a:off x="4147621" y="4132018"/>
            <a:ext cx="1674177" cy="144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tPart 78L05 positieve spanningsstabilisator – FixPart">
            <a:extLst>
              <a:ext uri="{FF2B5EF4-FFF2-40B4-BE49-F238E27FC236}">
                <a16:creationId xmlns:a16="http://schemas.microsoft.com/office/drawing/2014/main" id="{3B82BD35-5E11-4C64-9631-62A71E755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5" t="4695" r="35329" b="22848"/>
          <a:stretch/>
        </p:blipFill>
        <p:spPr bwMode="auto">
          <a:xfrm>
            <a:off x="2713796" y="1612546"/>
            <a:ext cx="1618472" cy="40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officeArt object">
            <a:extLst>
              <a:ext uri="{FF2B5EF4-FFF2-40B4-BE49-F238E27FC236}">
                <a16:creationId xmlns:a16="http://schemas.microsoft.com/office/drawing/2014/main" id="{801A6338-BFEE-4857-A6FD-2CB7CE054834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5958555" y="1698597"/>
            <a:ext cx="5569156" cy="151962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officeArt object">
            <a:extLst>
              <a:ext uri="{FF2B5EF4-FFF2-40B4-BE49-F238E27FC236}">
                <a16:creationId xmlns:a16="http://schemas.microsoft.com/office/drawing/2014/main" id="{518E62AF-9308-49C5-84AE-1710E59E122F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028608" y="3264086"/>
            <a:ext cx="5523864" cy="339567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FD42A1-C37B-49F7-B12A-F6A83C90D8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923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Описание из сети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0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669ED4-0AA3-4C7D-8DE4-FEF14D026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791" y="1534254"/>
            <a:ext cx="3465794" cy="500177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3BAEEBF-CE7B-4907-8A42-BD6D03D3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794" y="2404597"/>
            <a:ext cx="4546021" cy="33393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E73BE"/>
                </a:solidFill>
                <a:effectLst/>
                <a:latin typeface="-apple-system"/>
              </a:rPr>
              <a:t>  </a:t>
            </a:r>
            <a:r>
              <a:rPr kumimoji="0" lang="ru-RU" altLang="ru-RU" sz="7300" b="0" i="0" u="none" strike="noStrike" cap="none" normalizeH="0" baseline="0" dirty="0">
                <a:ln>
                  <a:noFill/>
                </a:ln>
                <a:solidFill>
                  <a:srgbClr val="1E73BE"/>
                </a:solidFill>
                <a:effectLst/>
                <a:latin typeface="-apple-system"/>
              </a:rPr>
              <a:t>       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При нагрузке свыше 14 Вт, стабилизатор желательно установить на алюминиевый теплоотвод, чем больше нагрузка, тем больше нужна площадь охлаждаемой поверхности.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Производят в основном в корпусе ТО-220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Максимальный ток нагрузки: 1.5 В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Допустимое входное напряжение: 35 В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Выходное напряжение: 5 В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Число регуляторов в корпусе: 1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Ток потребления: 6 мА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Погрешность: 4 %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Диапазон рабочих температур: 0 C … +140 C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</a:br>
            <a:r>
              <a:rPr kumimoji="0" lang="ru-RU" altLang="ru-RU" sz="1200" b="0" i="1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-apple-system"/>
              </a:rPr>
              <a:t>Отечественный аналог КР142ЕН5А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4">
            <a:hlinkClick r:id="rId5"/>
            <a:extLst>
              <a:ext uri="{FF2B5EF4-FFF2-40B4-BE49-F238E27FC236}">
                <a16:creationId xmlns:a16="http://schemas.microsoft.com/office/drawing/2014/main" id="{CCD0F340-6C77-48B7-9992-CDFDF1CA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29" y="2214559"/>
            <a:ext cx="14287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607544-D088-4669-9566-BE64195C00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597</Words>
  <Application>Microsoft Office PowerPoint</Application>
  <PresentationFormat>Широкоэкранный</PresentationFormat>
  <Paragraphs>125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-apple-system</vt:lpstr>
      <vt:lpstr>Arial</vt:lpstr>
      <vt:lpstr>Calibri</vt:lpstr>
      <vt:lpstr>Cambria Math</vt:lpstr>
      <vt:lpstr>IBM Plex Sans</vt:lpstr>
      <vt:lpstr>Inter Bold</vt:lpstr>
      <vt:lpstr>Inter Regular</vt:lpstr>
      <vt:lpstr>Tahoma</vt:lpstr>
      <vt:lpstr>Times New Roman</vt:lpstr>
      <vt:lpstr>Wingdings</vt:lpstr>
      <vt:lpstr>Office Theme</vt:lpstr>
      <vt:lpstr>Занятие №8</vt:lpstr>
      <vt:lpstr>На этом занятии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№6</dc:title>
  <cp:lastModifiedBy>Константин Константин</cp:lastModifiedBy>
  <cp:revision>47</cp:revision>
  <dcterms:modified xsi:type="dcterms:W3CDTF">2024-07-09T18:15:52Z</dcterms:modified>
</cp:coreProperties>
</file>