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58" r:id="rId10"/>
    <p:sldId id="281" r:id="rId11"/>
    <p:sldId id="282" r:id="rId12"/>
    <p:sldId id="283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 b="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  <a:lvl2pPr marL="228600" indent="304800" algn="ctr">
              <a:buSzTx/>
              <a:buNone/>
              <a:defRPr sz="2400"/>
            </a:lvl2pPr>
            <a:lvl3pPr marL="228600" indent="787400" algn="ctr">
              <a:buSzTx/>
              <a:buNone/>
              <a:defRPr sz="2400"/>
            </a:lvl3pPr>
            <a:lvl4pPr marL="228600" indent="1257300" algn="ctr">
              <a:buSzTx/>
              <a:buNone/>
              <a:defRPr sz="2400"/>
            </a:lvl4pPr>
            <a:lvl5pPr marL="228600" indent="1714500" algn="ctr">
              <a:buSz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971550" indent="-400050">
              <a:defRPr>
                <a:solidFill>
                  <a:srgbClr val="000000"/>
                </a:solidFill>
              </a:defRPr>
            </a:lvl2pPr>
            <a:lvl3pPr marL="1508760" indent="-480060"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r>
              <a:t>Текст заголовка</a:t>
            </a:r>
          </a:p>
        </p:txBody>
      </p:sp>
      <p:sp>
        <p:nvSpPr>
          <p:cNvPr id="10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5699" tIns="45699" rIns="45699" bIns="45699"/>
          <a:lstStyle>
            <a:lvl1pPr marL="0" indent="228600"/>
            <a:lvl3pPr marL="1513838" indent="-497838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163386" y="6340813"/>
            <a:ext cx="380829" cy="396199"/>
          </a:xfrm>
          <a:prstGeom prst="rect">
            <a:avLst/>
          </a:prstGeom>
        </p:spPr>
        <p:txBody>
          <a:bodyPr lIns="45699" tIns="45699" rIns="45699" bIns="456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3750945"/>
            <a:ext cx="9843135" cy="811531"/>
          </a:xfrm>
          <a:prstGeom prst="rect">
            <a:avLst/>
          </a:prstGeom>
        </p:spPr>
        <p:txBody>
          <a:bodyPr anchor="b"/>
          <a:lstStyle>
            <a:lvl1pPr>
              <a:defRPr sz="6000" b="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F7F7F"/>
                </a:solidFill>
              </a:defRPr>
            </a:lvl1pPr>
            <a:lvl2pPr marL="228600" indent="457200">
              <a:buSzTx/>
              <a:buNone/>
              <a:defRPr sz="2400">
                <a:solidFill>
                  <a:srgbClr val="7F7F7F"/>
                </a:solidFill>
              </a:defRPr>
            </a:lvl2pPr>
            <a:lvl3pPr marL="228600" indent="914400">
              <a:buSzTx/>
              <a:buNone/>
              <a:defRPr sz="2400">
                <a:solidFill>
                  <a:srgbClr val="7F7F7F"/>
                </a:solidFill>
              </a:defRPr>
            </a:lvl3pPr>
            <a:lvl4pPr marL="228600" indent="1371600">
              <a:buSzTx/>
              <a:buNone/>
              <a:defRPr sz="2400">
                <a:solidFill>
                  <a:srgbClr val="7F7F7F"/>
                </a:solidFill>
              </a:defRPr>
            </a:lvl4pPr>
            <a:lvl5pPr marL="228600" indent="1828800">
              <a:buSzTx/>
              <a:buNone/>
              <a:defRPr sz="2400">
                <a:solidFill>
                  <a:srgbClr val="7F7F7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Google Shape;36;p5"/>
          <p:cNvSpPr txBox="1">
            <a:spLocks noGrp="1"/>
          </p:cNvSpPr>
          <p:nvPr>
            <p:ph type="body" sz="half" idx="21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000000"/>
                </a:solidFill>
              </a:defRPr>
            </a:lvl1pPr>
            <a:lvl2pPr marL="228600" indent="457200">
              <a:buSzTx/>
              <a:buNone/>
              <a:defRPr sz="2400" b="1">
                <a:solidFill>
                  <a:srgbClr val="000000"/>
                </a:solidFill>
              </a:defRPr>
            </a:lvl2pPr>
            <a:lvl3pPr marL="228600" indent="914400">
              <a:buSzTx/>
              <a:buNone/>
              <a:defRPr sz="2400" b="1">
                <a:solidFill>
                  <a:srgbClr val="000000"/>
                </a:solidFill>
              </a:defRPr>
            </a:lvl3pPr>
            <a:lvl4pPr marL="228600" indent="1371600">
              <a:buSzTx/>
              <a:buNone/>
              <a:defRPr sz="2400" b="1">
                <a:solidFill>
                  <a:srgbClr val="000000"/>
                </a:solidFill>
              </a:defRPr>
            </a:lvl4pPr>
            <a:lvl5pPr marL="228600" indent="1828800">
              <a:buSzTx/>
              <a:buNone/>
              <a:defRPr sz="2400" b="1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Google Shape;43;p6"/>
          <p:cNvSpPr txBox="1">
            <a:spLocks noGrp="1"/>
          </p:cNvSpPr>
          <p:nvPr>
            <p:ph type="body" sz="half" idx="21"/>
          </p:nvPr>
        </p:nvSpPr>
        <p:spPr>
          <a:xfrm>
            <a:off x="839787" y="2615608"/>
            <a:ext cx="5157788" cy="357405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Google Shape;44;p6"/>
          <p:cNvSpPr txBox="1">
            <a:spLocks noGrp="1"/>
          </p:cNvSpPr>
          <p:nvPr>
            <p:ph type="body" sz="quarter" idx="22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>
              <a:defRPr sz="24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" name="Google Shape;45;p6"/>
          <p:cNvSpPr txBox="1">
            <a:spLocks noGrp="1"/>
          </p:cNvSpPr>
          <p:nvPr>
            <p:ph type="body" sz="half" idx="23"/>
          </p:nvPr>
        </p:nvSpPr>
        <p:spPr>
          <a:xfrm>
            <a:off x="6172200" y="2615608"/>
            <a:ext cx="5183188" cy="357405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r>
              <a:t>Текст заголовка</a:t>
            </a:r>
          </a:p>
        </p:txBody>
      </p:sp>
      <p:sp>
        <p:nvSpPr>
          <p:cNvPr id="76" name="Google Shape;60;p9"/>
          <p:cNvSpPr>
            <a:spLocks noGrp="1"/>
          </p:cNvSpPr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>
                <a:solidFill>
                  <a:srgbClr val="000000"/>
                </a:solidFill>
              </a:defRPr>
            </a:lvl1pPr>
            <a:lvl2pPr marL="228600" indent="4572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2pPr>
            <a:lvl3pPr marL="228600" indent="9144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3pPr>
            <a:lvl4pPr marL="228600" indent="13716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4pPr>
            <a:lvl5pPr marL="228600" indent="18288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Текст заголовка"/>
          <p:cNvSpPr txBox="1">
            <a:spLocks noGrp="1"/>
          </p:cNvSpPr>
          <p:nvPr>
            <p:ph type="title"/>
          </p:nvPr>
        </p:nvSpPr>
        <p:spPr>
          <a:xfrm rot="5400000">
            <a:off x="7683223" y="2506385"/>
            <a:ext cx="5811839" cy="1529317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86" name="Уровень текста 1…"/>
          <p:cNvSpPr txBox="1">
            <a:spLocks noGrp="1"/>
          </p:cNvSpPr>
          <p:nvPr>
            <p:ph type="body" idx="1"/>
          </p:nvPr>
        </p:nvSpPr>
        <p:spPr>
          <a:xfrm rot="5400000">
            <a:off x="2372260" y="-1168936"/>
            <a:ext cx="5811838" cy="88799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971550" indent="-400050">
              <a:defRPr>
                <a:solidFill>
                  <a:srgbClr val="000000"/>
                </a:solidFill>
              </a:defRPr>
            </a:lvl2pPr>
            <a:lvl3pPr marL="1508760" indent="-480060"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163384" y="6340812"/>
            <a:ext cx="380832" cy="396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normAutofit/>
          </a:bodyPr>
          <a:lstStyle>
            <a:lvl1pPr algn="ctr">
              <a:lnSpc>
                <a:spcPct val="13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1pPr>
      <a:lvl2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2pPr>
      <a:lvl3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3pPr>
      <a:lvl4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4pPr>
      <a:lvl5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5pPr>
      <a:lvl6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6pPr>
      <a:lvl7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7pPr>
      <a:lvl8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8pPr>
      <a:lvl9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microsoft.com/office/2007/relationships/hdphoto" Target="../media/hdphoto2.wdp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80;p12" descr="Google Shape;8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4214495"/>
            <a:ext cx="3552825" cy="1981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Google Shape;81;p12" descr="Google Shape;81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943" y="5133975"/>
            <a:ext cx="2419352" cy="1571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Google Shape;82;p12" descr="Google Shape;82;p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20" y="4498340"/>
            <a:ext cx="2867027" cy="1876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oogle Shape;83;p12" descr="Google Shape;83;p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140" y="4793615"/>
            <a:ext cx="2419352" cy="1581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oogle Shape;84;p12" descr="Google Shape;84;p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325" y="4498340"/>
            <a:ext cx="571500" cy="2219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85;p12" descr="Google Shape;85;p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0220" y="4498340"/>
            <a:ext cx="2228852" cy="1876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oogle Shape;86;p12" descr="Google Shape;86;p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9245" y="6287134"/>
            <a:ext cx="180977" cy="190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Google Shape;87;p12" descr="Google Shape;87;p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4834" y="4387850"/>
            <a:ext cx="171452" cy="17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Google Shape;88;p12"/>
          <p:cNvSpPr txBox="1">
            <a:spLocks noGrp="1"/>
          </p:cNvSpPr>
          <p:nvPr>
            <p:ph type="title"/>
          </p:nvPr>
        </p:nvSpPr>
        <p:spPr>
          <a:xfrm>
            <a:off x="1763395" y="1759585"/>
            <a:ext cx="3265800" cy="86040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30000"/>
              </a:lnSpc>
              <a:defRPr sz="2400"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Занятие</a:t>
            </a:r>
            <a:r>
              <a:rPr dirty="0"/>
              <a:t> №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122" name="Google Shape;89;p12"/>
          <p:cNvSpPr txBox="1"/>
          <p:nvPr/>
        </p:nvSpPr>
        <p:spPr>
          <a:xfrm>
            <a:off x="1813924" y="2677554"/>
            <a:ext cx="8564152" cy="95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b">
            <a:spAutoFit/>
          </a:bodyPr>
          <a:lstStyle>
            <a:lvl1pPr>
              <a:lnSpc>
                <a:spcPct val="130000"/>
              </a:lnSpc>
              <a:defRPr sz="4800"/>
            </a:lvl1pPr>
          </a:lstStyle>
          <a:p>
            <a:r>
              <a:rPr lang="ru-RU" dirty="0"/>
              <a:t>Управление нагрузками</a:t>
            </a:r>
            <a:endParaRPr dirty="0"/>
          </a:p>
        </p:txBody>
      </p:sp>
      <p:pic>
        <p:nvPicPr>
          <p:cNvPr id="123" name="Google Shape;90;p12" descr="Google Shape;90;p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2075" y="1459230"/>
            <a:ext cx="2705100" cy="64325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91;p12"/>
          <p:cNvSpPr txBox="1"/>
          <p:nvPr/>
        </p:nvSpPr>
        <p:spPr>
          <a:xfrm>
            <a:off x="1885319" y="3435984"/>
            <a:ext cx="3174353" cy="86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b"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 dirty="0"/>
              <a:t>Основы электроники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228;p12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Оптосимисторный драйвер</a:t>
            </a:r>
          </a:p>
        </p:txBody>
      </p:sp>
      <p:sp>
        <p:nvSpPr>
          <p:cNvPr id="318" name="Google Shape;230;p12"/>
          <p:cNvSpPr/>
          <p:nvPr/>
        </p:nvSpPr>
        <p:spPr>
          <a:xfrm>
            <a:off x="1052535" y="1463675"/>
            <a:ext cx="10111108" cy="68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en" dirty="0">
                <a:solidFill>
                  <a:srgbClr val="0E0E0E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MOC3041</a:t>
            </a:r>
          </a:p>
        </p:txBody>
      </p:sp>
      <p:sp>
        <p:nvSpPr>
          <p:cNvPr id="319" name="Google Shape;231;p12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0" name="Google Shape;232;p12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1" name="Google Shape;233;p12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22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766" y="731519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95" y="1498892"/>
            <a:ext cx="2599460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A5A83C-6756-0677-591B-7DDC104B2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163" y="2689023"/>
            <a:ext cx="7772400" cy="35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893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228;p12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Оптосимисторный драйвер</a:t>
            </a:r>
          </a:p>
        </p:txBody>
      </p:sp>
      <p:sp>
        <p:nvSpPr>
          <p:cNvPr id="318" name="Google Shape;230;p12"/>
          <p:cNvSpPr/>
          <p:nvPr/>
        </p:nvSpPr>
        <p:spPr>
          <a:xfrm>
            <a:off x="1052535" y="1463675"/>
            <a:ext cx="10111108" cy="68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>
                <a:solidFill>
                  <a:srgbClr val="0E0E0E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Индуктивная нагрузка</a:t>
            </a:r>
            <a:endParaRPr lang="en" dirty="0">
              <a:solidFill>
                <a:srgbClr val="0E0E0E"/>
              </a:solidFill>
              <a:effectLst/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319" name="Google Shape;231;p12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0" name="Google Shape;232;p12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1" name="Google Shape;233;p12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22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766" y="731519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95" y="1498892"/>
            <a:ext cx="2599460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73FF51-28F7-D809-D11D-3EC56C2AA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163" y="2394167"/>
            <a:ext cx="7772400" cy="40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771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228;p12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Реле</a:t>
            </a:r>
          </a:p>
        </p:txBody>
      </p:sp>
      <p:sp>
        <p:nvSpPr>
          <p:cNvPr id="318" name="Google Shape;230;p12"/>
          <p:cNvSpPr/>
          <p:nvPr/>
        </p:nvSpPr>
        <p:spPr>
          <a:xfrm>
            <a:off x="1052535" y="1463675"/>
            <a:ext cx="10111108" cy="68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lang="en" dirty="0">
              <a:solidFill>
                <a:srgbClr val="0E0E0E"/>
              </a:solidFill>
              <a:effectLst/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319" name="Google Shape;231;p12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0" name="Google Shape;232;p12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1" name="Google Shape;233;p12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22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44" y="731519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95" y="1498892"/>
            <a:ext cx="2599460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7A817C-8BD5-E9D8-1537-BA762D5EA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4" y="2344636"/>
            <a:ext cx="5557982" cy="4323596"/>
          </a:xfrm>
          <a:prstGeom prst="rect">
            <a:avLst/>
          </a:prstGeom>
        </p:spPr>
      </p:pic>
      <p:pic>
        <p:nvPicPr>
          <p:cNvPr id="2050" name="Picture 2" descr="Реле - устройство применение, подключение, как правильно выбрать">
            <a:extLst>
              <a:ext uri="{FF2B5EF4-FFF2-40B4-BE49-F238E27FC236}">
                <a16:creationId xmlns:a16="http://schemas.microsoft.com/office/drawing/2014/main" id="{260E865E-E096-0990-DC01-B649AF66A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96" y="2332139"/>
            <a:ext cx="3503659" cy="26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SR-25DA Однофазное твердотельное реле 25А, управление 3-32VDC - купить с  доставкой по выгодным ценам в интернет-магазине OZON (895689864)">
            <a:extLst>
              <a:ext uri="{FF2B5EF4-FFF2-40B4-BE49-F238E27FC236}">
                <a16:creationId xmlns:a16="http://schemas.microsoft.com/office/drawing/2014/main" id="{85ADD712-C0B5-895D-8039-79DBEAB8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518" y="4227946"/>
            <a:ext cx="2627745" cy="26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284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39;p16"/>
          <p:cNvSpPr txBox="1">
            <a:spLocks noGrp="1"/>
          </p:cNvSpPr>
          <p:nvPr>
            <p:ph type="title"/>
          </p:nvPr>
        </p:nvSpPr>
        <p:spPr>
          <a:xfrm>
            <a:off x="1052194" y="570230"/>
            <a:ext cx="10111107" cy="679452"/>
          </a:xfrm>
          <a:prstGeom prst="rect">
            <a:avLst/>
          </a:prstGeom>
        </p:spPr>
        <p:txBody>
          <a:bodyPr/>
          <a:lstStyle>
            <a:lvl1pPr>
              <a:defRPr sz="3800" b="0">
                <a:solidFill>
                  <a:srgbClr val="0B1A43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На этом занятии</a:t>
            </a:r>
          </a:p>
        </p:txBody>
      </p:sp>
      <p:sp>
        <p:nvSpPr>
          <p:cNvPr id="127" name="Google Shape;140;p16"/>
          <p:cNvSpPr txBox="1">
            <a:spLocks noGrp="1"/>
          </p:cNvSpPr>
          <p:nvPr>
            <p:ph type="body" sz="quarter" idx="1"/>
          </p:nvPr>
        </p:nvSpPr>
        <p:spPr>
          <a:xfrm>
            <a:off x="1737360" y="1812925"/>
            <a:ext cx="9425941" cy="371475"/>
          </a:xfrm>
          <a:prstGeom prst="rect">
            <a:avLst/>
          </a:prstGeom>
        </p:spPr>
        <p:txBody>
          <a:bodyPr/>
          <a:lstStyle>
            <a:lvl1pPr indent="0" defTabSz="850391">
              <a:spcBef>
                <a:spcPts val="0"/>
              </a:spcBef>
              <a:defRPr sz="1800">
                <a:solidFill>
                  <a:srgbClr val="0B1A43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r>
              <a:rPr lang="ru-RU" dirty="0"/>
              <a:t>Подключение нагрузки</a:t>
            </a:r>
            <a:endParaRPr dirty="0"/>
          </a:p>
        </p:txBody>
      </p:sp>
      <p:sp>
        <p:nvSpPr>
          <p:cNvPr id="128" name="Google Shape;141;p16"/>
          <p:cNvSpPr/>
          <p:nvPr/>
        </p:nvSpPr>
        <p:spPr>
          <a:xfrm flipH="1">
            <a:off x="1340485" y="1967863"/>
            <a:ext cx="1" cy="4811703"/>
          </a:xfrm>
          <a:prstGeom prst="line">
            <a:avLst/>
          </a:prstGeom>
          <a:ln>
            <a:solidFill>
              <a:schemeClr val="accent1">
                <a:alpha val="49803"/>
              </a:schemeClr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Inter Regular"/>
                <a:ea typeface="Inter Regular"/>
                <a:cs typeface="Inter Regular"/>
                <a:sym typeface="Inter Regular"/>
              </a:defRPr>
            </a:pPr>
            <a:endParaRPr/>
          </a:p>
        </p:txBody>
      </p:sp>
      <p:pic>
        <p:nvPicPr>
          <p:cNvPr id="129" name="Google Shape;142;p16" descr="Google Shape;142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10" y="1746885"/>
            <a:ext cx="342902" cy="34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Google Shape;143;p16" descr="Google Shape;143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85" y="1813560"/>
            <a:ext cx="209552" cy="209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Google Shape;144;p16" descr="Google Shape;144;p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10" y="1746885"/>
            <a:ext cx="342902" cy="34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oogle Shape;145;p16" descr="Google Shape;145;p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110" y="1708785"/>
            <a:ext cx="4191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oogle Shape;146;p16" descr="Google Shape;146;p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10" y="1708785"/>
            <a:ext cx="4191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oogle Shape;147;p16" descr="Google Shape;147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363" y="2797810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Google Shape;148;p16"/>
          <p:cNvSpPr txBox="1"/>
          <p:nvPr/>
        </p:nvSpPr>
        <p:spPr>
          <a:xfrm>
            <a:off x="1824994" y="2683510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Ключ на биполярном транзисторе</a:t>
            </a:r>
            <a:endParaRPr dirty="0"/>
          </a:p>
        </p:txBody>
      </p:sp>
      <p:pic>
        <p:nvPicPr>
          <p:cNvPr id="136" name="Google Shape;149;p16" descr="Google Shape;149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363" y="3550920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150;p16"/>
          <p:cNvSpPr txBox="1"/>
          <p:nvPr/>
        </p:nvSpPr>
        <p:spPr>
          <a:xfrm>
            <a:off x="1824994" y="3436620"/>
            <a:ext cx="9334491" cy="40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Ключ на полевом транзисторе</a:t>
            </a:r>
          </a:p>
        </p:txBody>
      </p:sp>
      <p:pic>
        <p:nvPicPr>
          <p:cNvPr id="138" name="Google Shape;151;p16" descr="Google Shape;151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363" y="4276090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152;p16"/>
          <p:cNvSpPr txBox="1"/>
          <p:nvPr/>
        </p:nvSpPr>
        <p:spPr>
          <a:xfrm>
            <a:off x="1824994" y="4161790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Использование драйвера</a:t>
            </a:r>
            <a:endParaRPr dirty="0"/>
          </a:p>
        </p:txBody>
      </p:sp>
      <p:pic>
        <p:nvPicPr>
          <p:cNvPr id="140" name="Google Shape;153;p16" descr="Google Shape;153;p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875" y="4592320"/>
            <a:ext cx="3728085" cy="1303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154;p16" descr="Google Shape;154;p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2618" y="2980688"/>
            <a:ext cx="638177" cy="638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oogle Shape;155;p16" descr="Google Shape;155;p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3918" y="3554095"/>
            <a:ext cx="1028702" cy="1038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156;p16" descr="Google Shape;156;p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72750" y="4886959"/>
            <a:ext cx="1619250" cy="1748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157;p16" descr="Google Shape;157;p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4584" y="714691"/>
            <a:ext cx="304802" cy="390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Google Shape;158;p16"/>
          <p:cNvSpPr txBox="1"/>
          <p:nvPr/>
        </p:nvSpPr>
        <p:spPr>
          <a:xfrm>
            <a:off x="1824969" y="4953377"/>
            <a:ext cx="9334552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Нагрузка переменного тока</a:t>
            </a:r>
            <a:endParaRPr dirty="0"/>
          </a:p>
        </p:txBody>
      </p:sp>
      <p:sp>
        <p:nvSpPr>
          <p:cNvPr id="146" name="Google Shape;160;p16"/>
          <p:cNvSpPr txBox="1"/>
          <p:nvPr/>
        </p:nvSpPr>
        <p:spPr>
          <a:xfrm>
            <a:off x="1824969" y="5660428"/>
            <a:ext cx="9334552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Реле</a:t>
            </a:r>
            <a:endParaRPr dirty="0"/>
          </a:p>
        </p:txBody>
      </p:sp>
      <p:pic>
        <p:nvPicPr>
          <p:cNvPr id="147" name="Google Shape;161;p16" descr="Google Shape;161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363" y="5038090"/>
            <a:ext cx="142877" cy="142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Google Shape;162;p16" descr="Google Shape;162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363" y="5774690"/>
            <a:ext cx="142877" cy="142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Google Shape;90;p12" descr="Google Shape;90;p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2075" y="1459230"/>
            <a:ext cx="2705100" cy="643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228;p12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Ключ на биполярном транзисторе</a:t>
            </a:r>
            <a:endParaRPr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318" name="Google Shape;230;p12"/>
          <p:cNvSpPr/>
          <p:nvPr/>
        </p:nvSpPr>
        <p:spPr>
          <a:xfrm>
            <a:off x="1052535" y="1463675"/>
            <a:ext cx="10111108" cy="68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9" name="Google Shape;231;p12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0" name="Google Shape;232;p12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1" name="Google Shape;233;p12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22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824" y="731519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95" y="1498892"/>
            <a:ext cx="2599460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Математическое определение"/>
          <p:cNvSpPr txBox="1"/>
          <p:nvPr/>
        </p:nvSpPr>
        <p:spPr>
          <a:xfrm>
            <a:off x="2599053" y="1655559"/>
            <a:ext cx="4984232" cy="36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30000"/>
              </a:lnSpc>
              <a:defRPr sz="2000">
                <a:solidFill>
                  <a:srgbClr val="0A19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050B67-99DC-E951-18A1-CB08F3860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35" y="2151380"/>
            <a:ext cx="4356056" cy="451388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D1A0AE-1050-42BE-C762-E8C5BB667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643" y="2308913"/>
            <a:ext cx="3904567" cy="43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79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228;p12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Ключ на биполярном транзисторе</a:t>
            </a:r>
            <a:endParaRPr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318" name="Google Shape;230;p12"/>
          <p:cNvSpPr/>
          <p:nvPr/>
        </p:nvSpPr>
        <p:spPr>
          <a:xfrm>
            <a:off x="1052535" y="1463675"/>
            <a:ext cx="10111108" cy="68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9" name="Google Shape;231;p12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0" name="Google Shape;232;p12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1" name="Google Shape;233;p12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23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95" y="1498892"/>
            <a:ext cx="2599460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Математическое определение"/>
          <p:cNvSpPr txBox="1"/>
          <p:nvPr/>
        </p:nvSpPr>
        <p:spPr>
          <a:xfrm>
            <a:off x="2599053" y="1655559"/>
            <a:ext cx="4984232" cy="36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30000"/>
              </a:lnSpc>
              <a:defRPr sz="2000">
                <a:solidFill>
                  <a:srgbClr val="0A19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 подключение индуктивной нагрузки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46AEF3-987E-66D7-F5DF-79B819405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4" y="2550253"/>
            <a:ext cx="5002309" cy="39251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197F01-68AF-6160-3DA6-78F8B163A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166" y="2120537"/>
            <a:ext cx="4519457" cy="4354864"/>
          </a:xfrm>
          <a:prstGeom prst="rect">
            <a:avLst/>
          </a:prstGeom>
        </p:spPr>
      </p:pic>
      <p:pic>
        <p:nvPicPr>
          <p:cNvPr id="8" name="Google Shape;235;p12" descr="Google Shape;235;p12">
            <a:extLst>
              <a:ext uri="{FF2B5EF4-FFF2-40B4-BE49-F238E27FC236}">
                <a16:creationId xmlns:a16="http://schemas.microsoft.com/office/drawing/2014/main" id="{C7FC9A91-F1D3-8A33-5EBE-267631576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6824" y="731519"/>
            <a:ext cx="419102" cy="4000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7486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228;p12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Ключ на биполярном транзисторе</a:t>
            </a:r>
            <a:endParaRPr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318" name="Google Shape;230;p12"/>
          <p:cNvSpPr/>
          <p:nvPr/>
        </p:nvSpPr>
        <p:spPr>
          <a:xfrm>
            <a:off x="1052535" y="1463675"/>
            <a:ext cx="10111108" cy="68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9" name="Google Shape;231;p12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0" name="Google Shape;232;p12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1" name="Google Shape;233;p12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23" name="Google Shape;90;p12" descr="Google Shape;9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895" y="1498892"/>
            <a:ext cx="2599460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Математическое определение"/>
          <p:cNvSpPr txBox="1"/>
          <p:nvPr/>
        </p:nvSpPr>
        <p:spPr>
          <a:xfrm>
            <a:off x="2599053" y="1655559"/>
            <a:ext cx="4984232" cy="36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30000"/>
              </a:lnSpc>
              <a:defRPr sz="2000">
                <a:solidFill>
                  <a:srgbClr val="0A19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Схема Дарлингтона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BEEF6D-4865-3B4C-4EFA-C685512E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3" y="2117029"/>
            <a:ext cx="4457306" cy="44251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0BE26A-14A3-C6A5-4902-5379D7B57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41" y="2152232"/>
            <a:ext cx="5402507" cy="31068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5F6A67-49CD-F313-62EB-DE0B2784719B}"/>
              </a:ext>
            </a:extLst>
          </p:cNvPr>
          <p:cNvSpPr txBox="1"/>
          <p:nvPr/>
        </p:nvSpPr>
        <p:spPr>
          <a:xfrm>
            <a:off x="7115189" y="5294282"/>
            <a:ext cx="2823409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sz="14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BDW93C</a:t>
            </a:r>
            <a:r>
              <a:rPr lang="ru-RU" sz="14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-</a:t>
            </a:r>
            <a:r>
              <a:rPr lang="en-US" sz="14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NPN  BDW94C-PNP</a:t>
            </a:r>
            <a:r>
              <a:rPr lang="en" sz="14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</a:t>
            </a:r>
            <a:endParaRPr lang="en" dirty="0">
              <a:effectLst/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pic>
        <p:nvPicPr>
          <p:cNvPr id="11" name="Google Shape;235;p12" descr="Google Shape;235;p12">
            <a:extLst>
              <a:ext uri="{FF2B5EF4-FFF2-40B4-BE49-F238E27FC236}">
                <a16:creationId xmlns:a16="http://schemas.microsoft.com/office/drawing/2014/main" id="{4095544B-BE7B-2529-FAF0-760013D49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6824" y="731519"/>
            <a:ext cx="419102" cy="4000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53414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228;p12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Ключ на полевом транзисторе</a:t>
            </a:r>
            <a:endParaRPr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318" name="Google Shape;230;p12"/>
          <p:cNvSpPr/>
          <p:nvPr/>
        </p:nvSpPr>
        <p:spPr>
          <a:xfrm>
            <a:off x="1052535" y="1463675"/>
            <a:ext cx="10111108" cy="68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9" name="Google Shape;231;p12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0" name="Google Shape;232;p12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1" name="Google Shape;233;p12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22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28" y="727694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95" y="1498892"/>
            <a:ext cx="2599460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E57237-758D-DF09-41BD-C8D9E31E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34" y="2201715"/>
            <a:ext cx="4182195" cy="428052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C05B7B-46AA-39CF-3896-2314C5F09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968" y="2265234"/>
            <a:ext cx="4895675" cy="42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30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228;p12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Драйвер полевого транзистора</a:t>
            </a:r>
          </a:p>
        </p:txBody>
      </p:sp>
      <p:sp>
        <p:nvSpPr>
          <p:cNvPr id="318" name="Google Shape;230;p12"/>
          <p:cNvSpPr/>
          <p:nvPr/>
        </p:nvSpPr>
        <p:spPr>
          <a:xfrm>
            <a:off x="1052535" y="1463675"/>
            <a:ext cx="10111108" cy="68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9" name="Google Shape;231;p12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0" name="Google Shape;232;p12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1" name="Google Shape;233;p12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22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44" y="731519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95" y="1498892"/>
            <a:ext cx="2599460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35C8D8-EECC-5D68-0D37-CEACB81C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889" y="2344636"/>
            <a:ext cx="7772400" cy="42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509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228;p12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Драйвер </a:t>
            </a:r>
            <a:r>
              <a:rPr lang="en-US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IGBT</a:t>
            </a:r>
            <a:r>
              <a:rPr lang="ru-RU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транзистора</a:t>
            </a:r>
          </a:p>
        </p:txBody>
      </p:sp>
      <p:sp>
        <p:nvSpPr>
          <p:cNvPr id="318" name="Google Shape;230;p12"/>
          <p:cNvSpPr/>
          <p:nvPr/>
        </p:nvSpPr>
        <p:spPr>
          <a:xfrm>
            <a:off x="1052535" y="1463675"/>
            <a:ext cx="10111108" cy="68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9" name="Google Shape;231;p12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0" name="Google Shape;232;p12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1" name="Google Shape;233;p12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22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329" y="731519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95" y="1498892"/>
            <a:ext cx="2599460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64316D-9FDC-D2AF-E3A2-6834E7CF2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40" y="2187449"/>
            <a:ext cx="6263119" cy="434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971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228;p12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Нагрузка переменного тока</a:t>
            </a:r>
            <a:endParaRPr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152" name="Google Shape;229;p12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name="adj" fmla="val 3848"/>
            </a:avLst>
          </a:prstGeom>
          <a:solidFill>
            <a:srgbClr val="0CA8E6">
              <a:alpha val="13725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3" name="Google Shape;230;p12"/>
          <p:cNvSpPr/>
          <p:nvPr/>
        </p:nvSpPr>
        <p:spPr>
          <a:xfrm>
            <a:off x="1052535" y="1463675"/>
            <a:ext cx="10111108" cy="68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4" name="Google Shape;231;p12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5" name="Google Shape;232;p12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6" name="Google Shape;233;p12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" name="Google Shape;234;p12"/>
          <p:cNvSpPr txBox="1"/>
          <p:nvPr/>
        </p:nvSpPr>
        <p:spPr>
          <a:xfrm>
            <a:off x="1281982" y="3969717"/>
            <a:ext cx="3533299" cy="2296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Тиристор — это полупроводниковый прибор, имеющий два устойчивых состояния:</a:t>
            </a:r>
            <a:endParaRPr lang="ru-RU" b="0" i="0" u="none" strike="noStrike" dirty="0">
              <a:solidFill>
                <a:srgbClr val="000000"/>
              </a:solidFill>
              <a:effectLst/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algn="l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открытое — проводит ток в одном направлении,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закрытое — не проводит ток.</a:t>
            </a:r>
          </a:p>
        </p:txBody>
      </p:sp>
      <p:pic>
        <p:nvPicPr>
          <p:cNvPr id="158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734" y="747001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95" y="1498892"/>
            <a:ext cx="2599460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Определение"/>
          <p:cNvSpPr txBox="1"/>
          <p:nvPr/>
        </p:nvSpPr>
        <p:spPr>
          <a:xfrm>
            <a:off x="2599053" y="1655559"/>
            <a:ext cx="4984232" cy="36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30000"/>
              </a:lnSpc>
              <a:defRPr sz="2000">
                <a:solidFill>
                  <a:srgbClr val="0A19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Тиристоры и симисторы</a:t>
            </a:r>
            <a:endParaRPr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B62BD64-3CF5-4D3A-E761-815AE562B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93" t="21394" r="42980" b="22346"/>
          <a:stretch/>
        </p:blipFill>
        <p:spPr bwMode="auto">
          <a:xfrm>
            <a:off x="1281982" y="2151380"/>
            <a:ext cx="1317071" cy="167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DE6EA2A-BB44-DFF7-B056-9128EA53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564" y="2229311"/>
            <a:ext cx="1978454" cy="139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34;p12">
            <a:extLst>
              <a:ext uri="{FF2B5EF4-FFF2-40B4-BE49-F238E27FC236}">
                <a16:creationId xmlns:a16="http://schemas.microsoft.com/office/drawing/2014/main" id="{038C7D38-1727-95F9-4ACF-E5A1BE791E64}"/>
              </a:ext>
            </a:extLst>
          </p:cNvPr>
          <p:cNvSpPr txBox="1"/>
          <p:nvPr/>
        </p:nvSpPr>
        <p:spPr>
          <a:xfrm>
            <a:off x="7373735" y="3627466"/>
            <a:ext cx="3536284" cy="2639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ru-RU" sz="1500" b="0" i="0" u="none" strike="noStrike" dirty="0">
                <a:solidFill>
                  <a:srgbClr val="434343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Симистор — это, фактически двунаправленный тиристор. Открыть симистор (или тиристор) можно двумя способами:</a:t>
            </a:r>
            <a:endParaRPr lang="ru-RU" sz="1500" b="0" i="0" u="none" strike="noStrike" dirty="0">
              <a:solidFill>
                <a:srgbClr val="000000"/>
              </a:solidFill>
              <a:effectLst/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algn="l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b="0" i="0" u="none" strike="noStrike" dirty="0">
                <a:solidFill>
                  <a:srgbClr val="434343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подать (хотя бы кратковременно) отпирающий ток на управляющий электрод;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b="0" i="0" u="none" strike="noStrike" dirty="0">
                <a:solidFill>
                  <a:srgbClr val="434343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подать достаточно высокое напряжение на его «рабочие» электроды.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A7A7A7"/>
    </a:dk2>
    <a:lt2>
      <a:srgbClr val="535353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Macintosh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Inter Regular</vt:lpstr>
      <vt:lpstr>Office Theme</vt:lpstr>
      <vt:lpstr>Занятие №5</vt:lpstr>
      <vt:lpstr>На этом занятии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№5</dc:title>
  <cp:lastModifiedBy>Microsoft Office User</cp:lastModifiedBy>
  <cp:revision>1</cp:revision>
  <dcterms:modified xsi:type="dcterms:W3CDTF">2023-10-08T15:19:01Z</dcterms:modified>
</cp:coreProperties>
</file>