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6"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38"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3DEC7D-FD68-44D7-B3CE-C9B8337AF09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260073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3DEC7D-FD68-44D7-B3CE-C9B8337AF09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201384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3DEC7D-FD68-44D7-B3CE-C9B8337AF09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69508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3DEC7D-FD68-44D7-B3CE-C9B8337AF09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51152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3DEC7D-FD68-44D7-B3CE-C9B8337AF09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78496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3DEC7D-FD68-44D7-B3CE-C9B8337AF095}"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346800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3DEC7D-FD68-44D7-B3CE-C9B8337AF095}"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2748136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3DEC7D-FD68-44D7-B3CE-C9B8337AF095}"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116577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3DEC7D-FD68-44D7-B3CE-C9B8337AF095}"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31464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3DEC7D-FD68-44D7-B3CE-C9B8337AF095}"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213283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3DEC7D-FD68-44D7-B3CE-C9B8337AF095}"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BDFA2-E30F-4705-9CB4-57D4AA7F1D3E}" type="slidenum">
              <a:rPr lang="en-US" smtClean="0"/>
              <a:t>‹N°›</a:t>
            </a:fld>
            <a:endParaRPr lang="en-US"/>
          </a:p>
        </p:txBody>
      </p:sp>
    </p:spTree>
    <p:extLst>
      <p:ext uri="{BB962C8B-B14F-4D97-AF65-F5344CB8AC3E}">
        <p14:creationId xmlns:p14="http://schemas.microsoft.com/office/powerpoint/2010/main" val="363681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DEC7D-FD68-44D7-B3CE-C9B8337AF095}" type="datetimeFigureOut">
              <a:rPr lang="en-US" smtClean="0"/>
              <a:t>6/5/2025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BDFA2-E30F-4705-9CB4-57D4AA7F1D3E}" type="slidenum">
              <a:rPr lang="en-US" smtClean="0"/>
              <a:t>‹N°›</a:t>
            </a:fld>
            <a:endParaRPr lang="en-US"/>
          </a:p>
        </p:txBody>
      </p:sp>
    </p:spTree>
    <p:extLst>
      <p:ext uri="{BB962C8B-B14F-4D97-AF65-F5344CB8AC3E}">
        <p14:creationId xmlns:p14="http://schemas.microsoft.com/office/powerpoint/2010/main" val="365111430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tofit.org/ideas/50-plus" TargetMode="External"/><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hyperlink" Target="https://fr.freepik.com/photos-vecteurs-libre/logo-salon-coiffure-africain"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www.hrimag.com/Le-plan-de-financement-egalement-appele-le-plan-financier"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r.vecteezy.com/art-vectoriel/2229347-salon-de-coiffure-plat-couleur-illustration-vectorielle-homme-coupe-barbe-coiffeur-lavage-femme-s-artiste-coiffeur-appliquer-maquillage-stylistes-2d-personnages-de-dessins-animes-avec-salon-de-beaute-meubles-sur-fond"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r.dreamstime.com/coiffeuse-cliente-salon-beaut%C3%A9-silhouette-vectorielle-femme-en-chaise-coiffeur-se-fait-couper-les-cheveux-image136986549" TargetMode="External"/><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hyperlink" Target="https://www.pinterest.com/pin/442900944605872767/" TargetMode="Externa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hyperlink" Target="https://www.pinterest.fr/pin/641692646903915031/"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fr.freepik.com/vecteurs-premium/dessin-anime-marchant-pieds-jambes-baton-dans-diverses-positions_3115618.htm" TargetMode="External"/><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hyperlink" Target="https://fr.vecteezy.com/art-vectoriel/5908333-un-ensemble-de-differents-articles-et-elements-pour-manucure-et-pedicure-dans-un-style-dessin-anime-illustration-vectorielle-isole-sur-fond"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hyperlink" Target="https://svgsilh.com/fr/image/983545.html"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21E718-8764-6E96-3581-A1D783391660}"/>
              </a:ext>
            </a:extLst>
          </p:cNvPr>
          <p:cNvSpPr>
            <a:spLocks noGrp="1"/>
          </p:cNvSpPr>
          <p:nvPr>
            <p:ph type="title"/>
          </p:nvPr>
        </p:nvSpPr>
        <p:spPr>
          <a:xfrm>
            <a:off x="838200" y="1"/>
            <a:ext cx="10515600" cy="1690688"/>
          </a:xfrm>
        </p:spPr>
        <p:txBody>
          <a:bodyPr/>
          <a:lstStyle/>
          <a:p>
            <a:r>
              <a:rPr lang="fr-FR" dirty="0"/>
              <a:t>    Elégance Féminine:</a:t>
            </a:r>
            <a:br>
              <a:rPr lang="fr-FR" dirty="0"/>
            </a:br>
            <a:r>
              <a:rPr lang="fr-FR" dirty="0"/>
              <a:t>   salon de coiffure Moderne pour Femmes</a:t>
            </a:r>
            <a:endParaRPr lang="en-US" dirty="0"/>
          </a:p>
        </p:txBody>
      </p:sp>
      <p:pic>
        <p:nvPicPr>
          <p:cNvPr id="7" name="Image 6">
            <a:extLst>
              <a:ext uri="{FF2B5EF4-FFF2-40B4-BE49-F238E27FC236}">
                <a16:creationId xmlns:a16="http://schemas.microsoft.com/office/drawing/2014/main" id="{E36DA98E-D65D-ABD0-7EAA-34FE484E15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5264" y="1406769"/>
            <a:ext cx="6707567" cy="5451231"/>
          </a:xfrm>
          <a:prstGeom prst="rect">
            <a:avLst/>
          </a:prstGeom>
        </p:spPr>
      </p:pic>
      <p:pic>
        <p:nvPicPr>
          <p:cNvPr id="3" name="Image 2">
            <a:extLst>
              <a:ext uri="{FF2B5EF4-FFF2-40B4-BE49-F238E27FC236}">
                <a16:creationId xmlns:a16="http://schemas.microsoft.com/office/drawing/2014/main" id="{615B49C1-30C4-47E6-8CFB-2005B9450DB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76634" y="1406767"/>
            <a:ext cx="5715366" cy="5451232"/>
          </a:xfrm>
          <a:prstGeom prst="rect">
            <a:avLst/>
          </a:prstGeom>
        </p:spPr>
      </p:pic>
    </p:spTree>
    <p:extLst>
      <p:ext uri="{BB962C8B-B14F-4D97-AF65-F5344CB8AC3E}">
        <p14:creationId xmlns:p14="http://schemas.microsoft.com/office/powerpoint/2010/main" val="187849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7B823C-B2A9-B53A-A65E-8F94D11E85BF}"/>
              </a:ext>
            </a:extLst>
          </p:cNvPr>
          <p:cNvSpPr>
            <a:spLocks noGrp="1"/>
          </p:cNvSpPr>
          <p:nvPr>
            <p:ph type="title"/>
          </p:nvPr>
        </p:nvSpPr>
        <p:spPr/>
        <p:txBody>
          <a:bodyPr/>
          <a:lstStyle/>
          <a:p>
            <a:r>
              <a:rPr lang="fr-FR" dirty="0"/>
              <a:t> 9.Plan financier (exemple résumé)</a:t>
            </a:r>
            <a:endParaRPr lang="en-US" dirty="0"/>
          </a:p>
        </p:txBody>
      </p:sp>
      <p:sp>
        <p:nvSpPr>
          <p:cNvPr id="3" name="Espace réservé du contenu 2">
            <a:extLst>
              <a:ext uri="{FF2B5EF4-FFF2-40B4-BE49-F238E27FC236}">
                <a16:creationId xmlns:a16="http://schemas.microsoft.com/office/drawing/2014/main" id="{E2B8A760-FC7B-195D-B756-C9689250AF19}"/>
              </a:ext>
            </a:extLst>
          </p:cNvPr>
          <p:cNvSpPr>
            <a:spLocks noGrp="1"/>
          </p:cNvSpPr>
          <p:nvPr>
            <p:ph idx="1"/>
          </p:nvPr>
        </p:nvSpPr>
        <p:spPr>
          <a:xfrm>
            <a:off x="0" y="1411704"/>
            <a:ext cx="12192000" cy="5446295"/>
          </a:xfrm>
        </p:spPr>
        <p:txBody>
          <a:bodyPr>
            <a:normAutofit fontScale="62500" lnSpcReduction="20000"/>
          </a:bodyPr>
          <a:lstStyle/>
          <a:p>
            <a:pPr marL="0" indent="0">
              <a:buNone/>
            </a:pPr>
            <a:endParaRPr lang="fr-FR" dirty="0"/>
          </a:p>
          <a:p>
            <a:r>
              <a:rPr lang="fr-FR" dirty="0"/>
              <a:t>Poste</a:t>
            </a:r>
          </a:p>
          <a:p>
            <a:r>
              <a:rPr lang="fr-FR" dirty="0"/>
              <a:t>Montant estimé (FCFA ou €)</a:t>
            </a:r>
          </a:p>
          <a:p>
            <a:r>
              <a:rPr lang="fr-FR" dirty="0"/>
              <a:t>Aménagement local</a:t>
            </a:r>
          </a:p>
          <a:p>
            <a:r>
              <a:rPr lang="fr-FR" dirty="0"/>
              <a:t>1 000 000</a:t>
            </a:r>
          </a:p>
          <a:p>
            <a:r>
              <a:rPr lang="fr-FR" dirty="0"/>
              <a:t>Achat matériel</a:t>
            </a:r>
          </a:p>
          <a:p>
            <a:r>
              <a:rPr lang="fr-FR" dirty="0"/>
              <a:t>1 200 000</a:t>
            </a:r>
          </a:p>
          <a:p>
            <a:r>
              <a:rPr lang="fr-FR" dirty="0"/>
              <a:t>Achat produits</a:t>
            </a:r>
          </a:p>
          <a:p>
            <a:r>
              <a:rPr lang="fr-FR" dirty="0"/>
              <a:t>500 000</a:t>
            </a:r>
          </a:p>
          <a:p>
            <a:r>
              <a:rPr lang="fr-FR" dirty="0"/>
              <a:t>Salaires (3 mois)</a:t>
            </a:r>
          </a:p>
          <a:p>
            <a:r>
              <a:rPr lang="fr-FR" dirty="0"/>
              <a:t>1 500 000</a:t>
            </a:r>
          </a:p>
          <a:p>
            <a:r>
              <a:rPr lang="fr-FR" dirty="0"/>
              <a:t>Publicité et flyers</a:t>
            </a:r>
          </a:p>
          <a:p>
            <a:r>
              <a:rPr lang="fr-FR" dirty="0"/>
              <a:t>200 000</a:t>
            </a:r>
          </a:p>
          <a:p>
            <a:r>
              <a:rPr lang="fr-FR" dirty="0"/>
              <a:t>Divers imprévus</a:t>
            </a:r>
          </a:p>
          <a:p>
            <a:r>
              <a:rPr lang="fr-FR" dirty="0"/>
              <a:t>300 000</a:t>
            </a:r>
          </a:p>
          <a:p>
            <a:r>
              <a:rPr lang="fr-FR" dirty="0"/>
              <a:t>Total estimé</a:t>
            </a:r>
          </a:p>
          <a:p>
            <a:r>
              <a:rPr lang="fr-FR" dirty="0"/>
              <a:t>4 700</a:t>
            </a:r>
            <a:endParaRPr lang="en-US" dirty="0"/>
          </a:p>
        </p:txBody>
      </p:sp>
      <p:pic>
        <p:nvPicPr>
          <p:cNvPr id="6" name="Image 5">
            <a:extLst>
              <a:ext uri="{FF2B5EF4-FFF2-40B4-BE49-F238E27FC236}">
                <a16:creationId xmlns:a16="http://schemas.microsoft.com/office/drawing/2014/main" id="{F5FCC6AC-394F-E36E-10F1-FAF3D596B4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76910" y="1433538"/>
            <a:ext cx="7015090" cy="5424461"/>
          </a:xfrm>
          <a:prstGeom prst="rect">
            <a:avLst/>
          </a:prstGeom>
        </p:spPr>
      </p:pic>
    </p:spTree>
    <p:extLst>
      <p:ext uri="{BB962C8B-B14F-4D97-AF65-F5344CB8AC3E}">
        <p14:creationId xmlns:p14="http://schemas.microsoft.com/office/powerpoint/2010/main" val="421364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8B4D30-D358-412B-BA04-5D2BFC3E83DB}"/>
              </a:ext>
            </a:extLst>
          </p:cNvPr>
          <p:cNvSpPr>
            <a:spLocks noGrp="1"/>
          </p:cNvSpPr>
          <p:nvPr>
            <p:ph type="title"/>
          </p:nvPr>
        </p:nvSpPr>
        <p:spPr>
          <a:xfrm>
            <a:off x="838200" y="365125"/>
            <a:ext cx="10515600" cy="647749"/>
          </a:xfrm>
        </p:spPr>
        <p:txBody>
          <a:bodyPr>
            <a:normAutofit fontScale="90000"/>
          </a:bodyPr>
          <a:lstStyle/>
          <a:p>
            <a:r>
              <a:rPr lang="fr-FR" dirty="0"/>
              <a:t>    Idée sur le  intérieur du salon </a:t>
            </a:r>
            <a:endParaRPr lang="en-US" dirty="0"/>
          </a:p>
        </p:txBody>
      </p:sp>
      <p:pic>
        <p:nvPicPr>
          <p:cNvPr id="4" name="Espace réservé du contenu 3">
            <a:extLst>
              <a:ext uri="{FF2B5EF4-FFF2-40B4-BE49-F238E27FC236}">
                <a16:creationId xmlns:a16="http://schemas.microsoft.com/office/drawing/2014/main" id="{3BAC71E4-C760-EE44-868C-CA0A57A12849}"/>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069144"/>
            <a:ext cx="12192000" cy="5788856"/>
          </a:xfrm>
          <a:prstGeom prst="rect">
            <a:avLst/>
          </a:prstGeom>
        </p:spPr>
      </p:pic>
    </p:spTree>
    <p:extLst>
      <p:ext uri="{BB962C8B-B14F-4D97-AF65-F5344CB8AC3E}">
        <p14:creationId xmlns:p14="http://schemas.microsoft.com/office/powerpoint/2010/main" val="377112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050D11-7AAA-99BB-B245-6946F38B2CF8}"/>
              </a:ext>
            </a:extLst>
          </p:cNvPr>
          <p:cNvSpPr>
            <a:spLocks noGrp="1"/>
          </p:cNvSpPr>
          <p:nvPr>
            <p:ph type="title"/>
          </p:nvPr>
        </p:nvSpPr>
        <p:spPr/>
        <p:txBody>
          <a:bodyPr/>
          <a:lstStyle/>
          <a:p>
            <a:r>
              <a:rPr lang="fr-FR" dirty="0"/>
              <a:t>10. Conclusion</a:t>
            </a:r>
            <a:br>
              <a:rPr lang="fr-FR" dirty="0"/>
            </a:br>
            <a:endParaRPr lang="en-US" dirty="0"/>
          </a:p>
        </p:txBody>
      </p:sp>
      <p:sp>
        <p:nvSpPr>
          <p:cNvPr id="3" name="Espace réservé du contenu 2">
            <a:extLst>
              <a:ext uri="{FF2B5EF4-FFF2-40B4-BE49-F238E27FC236}">
                <a16:creationId xmlns:a16="http://schemas.microsoft.com/office/drawing/2014/main" id="{3CC8B83F-AD29-8DD2-0F71-776BD5125D01}"/>
              </a:ext>
            </a:extLst>
          </p:cNvPr>
          <p:cNvSpPr>
            <a:spLocks noGrp="1"/>
          </p:cNvSpPr>
          <p:nvPr>
            <p:ph idx="1"/>
          </p:nvPr>
        </p:nvSpPr>
        <p:spPr>
          <a:xfrm>
            <a:off x="425549" y="1910984"/>
            <a:ext cx="10515600" cy="3421624"/>
          </a:xfrm>
        </p:spPr>
        <p:txBody>
          <a:bodyPr/>
          <a:lstStyle/>
          <a:p>
            <a:pPr marL="0" indent="0">
              <a:buNone/>
            </a:pPr>
            <a:endParaRPr lang="fr-FR" dirty="0"/>
          </a:p>
          <a:p>
            <a:pPr marL="0" indent="0">
              <a:buNone/>
            </a:pPr>
            <a:r>
              <a:rPr lang="fr-FR" dirty="0"/>
              <a:t>Le projet Élégance Féminine est une réponse concrète à un besoin réel. Avec une bonne gestion, une équipe motivée et une communication efficace, ce salon de coiffure pour femmes pourra non seulement être rentable, mais aussi devenir une référence locale.</a:t>
            </a:r>
            <a:endParaRPr lang="en-US" dirty="0"/>
          </a:p>
        </p:txBody>
      </p:sp>
      <p:pic>
        <p:nvPicPr>
          <p:cNvPr id="7" name="Image 6">
            <a:extLst>
              <a:ext uri="{FF2B5EF4-FFF2-40B4-BE49-F238E27FC236}">
                <a16:creationId xmlns:a16="http://schemas.microsoft.com/office/drawing/2014/main" id="{0AF86334-BF75-1040-0D02-2DEF85E7901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7130" y="3621796"/>
            <a:ext cx="5618870" cy="3236204"/>
          </a:xfrm>
          <a:prstGeom prst="rect">
            <a:avLst/>
          </a:prstGeom>
        </p:spPr>
      </p:pic>
      <p:pic>
        <p:nvPicPr>
          <p:cNvPr id="15" name="Image 14">
            <a:extLst>
              <a:ext uri="{FF2B5EF4-FFF2-40B4-BE49-F238E27FC236}">
                <a16:creationId xmlns:a16="http://schemas.microsoft.com/office/drawing/2014/main" id="{032978F5-6DC8-A693-BA61-6B43E2C4FF5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704406" y="126609"/>
            <a:ext cx="3930748" cy="2110154"/>
          </a:xfrm>
          <a:prstGeom prst="rect">
            <a:avLst/>
          </a:prstGeom>
        </p:spPr>
      </p:pic>
    </p:spTree>
    <p:extLst>
      <p:ext uri="{BB962C8B-B14F-4D97-AF65-F5344CB8AC3E}">
        <p14:creationId xmlns:p14="http://schemas.microsoft.com/office/powerpoint/2010/main" val="13762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9A7FA-2EE2-82D2-74F8-8B1CFD41A9EB}"/>
              </a:ext>
            </a:extLst>
          </p:cNvPr>
          <p:cNvSpPr>
            <a:spLocks noGrp="1"/>
          </p:cNvSpPr>
          <p:nvPr>
            <p:ph type="ctrTitle"/>
          </p:nvPr>
        </p:nvSpPr>
        <p:spPr>
          <a:xfrm>
            <a:off x="1524000" y="161778"/>
            <a:ext cx="9144000" cy="977705"/>
          </a:xfrm>
        </p:spPr>
        <p:txBody>
          <a:bodyPr>
            <a:normAutofit fontScale="90000"/>
          </a:bodyPr>
          <a:lstStyle/>
          <a:p>
            <a:br>
              <a:rPr lang="fr-FR" dirty="0"/>
            </a:br>
            <a:br>
              <a:rPr lang="fr-FR" dirty="0"/>
            </a:br>
            <a:r>
              <a:rPr lang="fr-FR" dirty="0"/>
              <a:t>1.Presentation du projet</a:t>
            </a:r>
            <a:endParaRPr lang="en-US" dirty="0"/>
          </a:p>
        </p:txBody>
      </p:sp>
      <p:sp>
        <p:nvSpPr>
          <p:cNvPr id="3" name="Sous-titre 2">
            <a:extLst>
              <a:ext uri="{FF2B5EF4-FFF2-40B4-BE49-F238E27FC236}">
                <a16:creationId xmlns:a16="http://schemas.microsoft.com/office/drawing/2014/main" id="{19325AA2-9A7E-B4A1-97E7-AE7407183EBB}"/>
              </a:ext>
            </a:extLst>
          </p:cNvPr>
          <p:cNvSpPr>
            <a:spLocks noGrp="1"/>
          </p:cNvSpPr>
          <p:nvPr>
            <p:ph type="subTitle" idx="1"/>
          </p:nvPr>
        </p:nvSpPr>
        <p:spPr>
          <a:xfrm>
            <a:off x="468923" y="1758462"/>
            <a:ext cx="11573022" cy="4937760"/>
          </a:xfrm>
        </p:spPr>
        <p:txBody>
          <a:bodyPr/>
          <a:lstStyle/>
          <a:p>
            <a:endParaRPr lang="fr-FR" dirty="0"/>
          </a:p>
          <a:p>
            <a:r>
              <a:rPr lang="fr-FR" dirty="0"/>
              <a:t>Nom du salon : Élégance Féminine</a:t>
            </a:r>
          </a:p>
          <a:p>
            <a:r>
              <a:rPr lang="fr-FR" dirty="0"/>
              <a:t>Lieu : ACI 2000 </a:t>
            </a:r>
          </a:p>
          <a:p>
            <a:r>
              <a:rPr lang="fr-FR" dirty="0"/>
              <a:t>Public ciblé : Femmes de tous âges (adolescentes, femmes actives, retraitées)</a:t>
            </a:r>
          </a:p>
          <a:p>
            <a:r>
              <a:rPr lang="fr-FR" dirty="0"/>
              <a:t>Objectif : Offrir des prestations de coiffure modernes, professionnelles et personnalisées dans un cadre convivial et accueillant réservé exclusivement aux femmes.</a:t>
            </a:r>
            <a:endParaRPr lang="en-US" dirty="0"/>
          </a:p>
        </p:txBody>
      </p:sp>
      <p:pic>
        <p:nvPicPr>
          <p:cNvPr id="8" name="Image 7">
            <a:extLst>
              <a:ext uri="{FF2B5EF4-FFF2-40B4-BE49-F238E27FC236}">
                <a16:creationId xmlns:a16="http://schemas.microsoft.com/office/drawing/2014/main" id="{031F9E4E-1E2F-0990-8D83-CAB0C13C60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0054" y="942536"/>
            <a:ext cx="3831103" cy="2180492"/>
          </a:xfrm>
          <a:prstGeom prst="rect">
            <a:avLst/>
          </a:prstGeom>
        </p:spPr>
      </p:pic>
    </p:spTree>
    <p:extLst>
      <p:ext uri="{BB962C8B-B14F-4D97-AF65-F5344CB8AC3E}">
        <p14:creationId xmlns:p14="http://schemas.microsoft.com/office/powerpoint/2010/main" val="314243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3B4C81-C96A-A2CD-E310-3F22CCDD0476}"/>
              </a:ext>
            </a:extLst>
          </p:cNvPr>
          <p:cNvSpPr>
            <a:spLocks noGrp="1"/>
          </p:cNvSpPr>
          <p:nvPr>
            <p:ph type="ctrTitle"/>
          </p:nvPr>
        </p:nvSpPr>
        <p:spPr>
          <a:xfrm>
            <a:off x="1524000" y="119577"/>
            <a:ext cx="9144000" cy="1526343"/>
          </a:xfrm>
        </p:spPr>
        <p:txBody>
          <a:bodyPr>
            <a:normAutofit fontScale="90000"/>
          </a:bodyPr>
          <a:lstStyle/>
          <a:p>
            <a:r>
              <a:rPr lang="fr-FR" dirty="0"/>
              <a:t>2. Contexte et justification</a:t>
            </a:r>
            <a:br>
              <a:rPr lang="fr-FR" dirty="0"/>
            </a:br>
            <a:endParaRPr lang="en-US" dirty="0"/>
          </a:p>
        </p:txBody>
      </p:sp>
      <p:sp>
        <p:nvSpPr>
          <p:cNvPr id="3" name="Sous-titre 2">
            <a:extLst>
              <a:ext uri="{FF2B5EF4-FFF2-40B4-BE49-F238E27FC236}">
                <a16:creationId xmlns:a16="http://schemas.microsoft.com/office/drawing/2014/main" id="{27158A40-0658-824A-367B-B685F9A5269B}"/>
              </a:ext>
            </a:extLst>
          </p:cNvPr>
          <p:cNvSpPr>
            <a:spLocks noGrp="1"/>
          </p:cNvSpPr>
          <p:nvPr>
            <p:ph type="subTitle" idx="1"/>
          </p:nvPr>
        </p:nvSpPr>
        <p:spPr>
          <a:xfrm>
            <a:off x="1524000" y="1378635"/>
            <a:ext cx="9144000" cy="5064368"/>
          </a:xfrm>
        </p:spPr>
        <p:txBody>
          <a:bodyPr/>
          <a:lstStyle/>
          <a:p>
            <a:endParaRPr lang="fr-FR" dirty="0"/>
          </a:p>
          <a:p>
            <a:r>
              <a:rPr lang="fr-FR" dirty="0"/>
              <a:t>Le marché de la beauté connaît une croissance constante, notamment dans les zones urbaines. De nombreuses femmes recherchent un espace où elles peuvent se faire coiffer tout en bénéficiant d’un service de qualité, de conseils professionnels, et d’un moment de détente.</a:t>
            </a:r>
          </a:p>
          <a:p>
            <a:r>
              <a:rPr lang="fr-FR" dirty="0"/>
              <a:t>Un salon exclusivement féminin répond à un besoin culturel, social et personnel pour de nombreuses clientes, notamment dans certaines régions.</a:t>
            </a:r>
            <a:endParaRPr lang="en-US" dirty="0"/>
          </a:p>
        </p:txBody>
      </p:sp>
    </p:spTree>
    <p:extLst>
      <p:ext uri="{BB962C8B-B14F-4D97-AF65-F5344CB8AC3E}">
        <p14:creationId xmlns:p14="http://schemas.microsoft.com/office/powerpoint/2010/main" val="135620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2CE5E6-60DE-BFF7-859A-CEC76CFD2595}"/>
              </a:ext>
            </a:extLst>
          </p:cNvPr>
          <p:cNvSpPr>
            <a:spLocks noGrp="1"/>
          </p:cNvSpPr>
          <p:nvPr>
            <p:ph type="ctrTitle"/>
          </p:nvPr>
        </p:nvSpPr>
        <p:spPr>
          <a:xfrm>
            <a:off x="1524000" y="140677"/>
            <a:ext cx="9144000" cy="844061"/>
          </a:xfrm>
        </p:spPr>
        <p:txBody>
          <a:bodyPr>
            <a:normAutofit fontScale="90000"/>
          </a:bodyPr>
          <a:lstStyle/>
          <a:p>
            <a:r>
              <a:rPr lang="fr-FR" dirty="0"/>
              <a:t>3.objectifs</a:t>
            </a:r>
            <a:endParaRPr lang="en-US" dirty="0"/>
          </a:p>
        </p:txBody>
      </p:sp>
      <p:sp>
        <p:nvSpPr>
          <p:cNvPr id="3" name="Sous-titre 2">
            <a:extLst>
              <a:ext uri="{FF2B5EF4-FFF2-40B4-BE49-F238E27FC236}">
                <a16:creationId xmlns:a16="http://schemas.microsoft.com/office/drawing/2014/main" id="{C1293442-0D32-19A7-D7FB-761654838B15}"/>
              </a:ext>
            </a:extLst>
          </p:cNvPr>
          <p:cNvSpPr>
            <a:spLocks noGrp="1"/>
          </p:cNvSpPr>
          <p:nvPr>
            <p:ph type="subTitle" idx="1"/>
          </p:nvPr>
        </p:nvSpPr>
        <p:spPr>
          <a:xfrm>
            <a:off x="1101969" y="1575581"/>
            <a:ext cx="9144000" cy="4501662"/>
          </a:xfrm>
        </p:spPr>
        <p:txBody>
          <a:bodyPr>
            <a:normAutofit/>
          </a:bodyPr>
          <a:lstStyle/>
          <a:p>
            <a:endParaRPr lang="fr-FR" dirty="0"/>
          </a:p>
          <a:p>
            <a:r>
              <a:rPr lang="fr-FR" dirty="0"/>
              <a:t>	•	Objectif principal : Créer un salon de coiffure accueillant exclusivement les femmes avec des prestations de qualité.</a:t>
            </a:r>
          </a:p>
          <a:p>
            <a:r>
              <a:rPr lang="fr-FR" dirty="0"/>
              <a:t>	•	Objectifs spécifiques :</a:t>
            </a:r>
          </a:p>
          <a:p>
            <a:r>
              <a:rPr lang="fr-FR" dirty="0"/>
              <a:t>	•	Proposer des coupes, soins, colorations et coiffures modernes.</a:t>
            </a:r>
          </a:p>
          <a:p>
            <a:r>
              <a:rPr lang="fr-FR" dirty="0"/>
              <a:t>	•	Employer des coiffeuses qualifiées.</a:t>
            </a:r>
          </a:p>
          <a:p>
            <a:r>
              <a:rPr lang="fr-FR" dirty="0"/>
              <a:t>	   •	Créer un espace chaleureux et intime.</a:t>
            </a:r>
          </a:p>
          <a:p>
            <a:r>
              <a:rPr lang="fr-FR" dirty="0"/>
              <a:t>	•	Offrir un bon rapport qualité/prix.</a:t>
            </a:r>
            <a:endParaRPr lang="en-US" dirty="0"/>
          </a:p>
        </p:txBody>
      </p:sp>
    </p:spTree>
    <p:extLst>
      <p:ext uri="{BB962C8B-B14F-4D97-AF65-F5344CB8AC3E}">
        <p14:creationId xmlns:p14="http://schemas.microsoft.com/office/powerpoint/2010/main" val="13225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8A597-F3A6-929B-9B95-45C8CB637D93}"/>
              </a:ext>
            </a:extLst>
          </p:cNvPr>
          <p:cNvSpPr>
            <a:spLocks noGrp="1"/>
          </p:cNvSpPr>
          <p:nvPr>
            <p:ph type="ctrTitle"/>
          </p:nvPr>
        </p:nvSpPr>
        <p:spPr>
          <a:xfrm>
            <a:off x="1458351" y="173038"/>
            <a:ext cx="9144000" cy="1430679"/>
          </a:xfrm>
        </p:spPr>
        <p:txBody>
          <a:bodyPr>
            <a:normAutofit fontScale="90000"/>
          </a:bodyPr>
          <a:lstStyle/>
          <a:p>
            <a:r>
              <a:rPr lang="fr-FR" dirty="0"/>
              <a:t>4. Prestations proposées</a:t>
            </a:r>
            <a:br>
              <a:rPr lang="fr-FR" dirty="0"/>
            </a:br>
            <a:endParaRPr lang="en-US" dirty="0"/>
          </a:p>
        </p:txBody>
      </p:sp>
      <p:sp>
        <p:nvSpPr>
          <p:cNvPr id="3" name="Sous-titre 2">
            <a:extLst>
              <a:ext uri="{FF2B5EF4-FFF2-40B4-BE49-F238E27FC236}">
                <a16:creationId xmlns:a16="http://schemas.microsoft.com/office/drawing/2014/main" id="{10198A1B-9F98-E4FE-B28B-3501F5EB853F}"/>
              </a:ext>
            </a:extLst>
          </p:cNvPr>
          <p:cNvSpPr>
            <a:spLocks noGrp="1"/>
          </p:cNvSpPr>
          <p:nvPr>
            <p:ph type="subTitle" idx="1"/>
          </p:nvPr>
        </p:nvSpPr>
        <p:spPr>
          <a:xfrm>
            <a:off x="1524000" y="984738"/>
            <a:ext cx="8013895" cy="3193367"/>
          </a:xfrm>
        </p:spPr>
        <p:txBody>
          <a:bodyPr>
            <a:normAutofit fontScale="92500" lnSpcReduction="20000"/>
          </a:bodyPr>
          <a:lstStyle/>
          <a:p>
            <a:endParaRPr lang="fr-FR" dirty="0"/>
          </a:p>
          <a:p>
            <a:pPr marL="342900" indent="-342900">
              <a:buFont typeface="Wingdings" panose="05000000000000000000" pitchFamily="2" charset="2"/>
              <a:buChar char="§"/>
            </a:pPr>
            <a:r>
              <a:rPr lang="fr-FR" dirty="0"/>
              <a:t>		Coupe et brushing</a:t>
            </a:r>
          </a:p>
          <a:p>
            <a:pPr marL="342900" indent="-342900">
              <a:buFont typeface="Wingdings" panose="05000000000000000000" pitchFamily="2" charset="2"/>
              <a:buChar char="§"/>
            </a:pPr>
            <a:r>
              <a:rPr lang="fr-FR" dirty="0"/>
              <a:t>	Tresses africaine </a:t>
            </a:r>
          </a:p>
          <a:p>
            <a:pPr marL="342900" indent="-342900">
              <a:buFont typeface="Wingdings" panose="05000000000000000000" pitchFamily="2" charset="2"/>
              <a:buChar char="§"/>
            </a:pPr>
            <a:r>
              <a:rPr lang="fr-FR" dirty="0"/>
              <a:t>	Lissage, permanente, défrisage</a:t>
            </a:r>
          </a:p>
          <a:p>
            <a:pPr marL="342900" indent="-342900">
              <a:buFont typeface="Wingdings" panose="05000000000000000000" pitchFamily="2" charset="2"/>
              <a:buChar char="§"/>
            </a:pPr>
            <a:endParaRPr lang="fr-FR" dirty="0"/>
          </a:p>
          <a:p>
            <a:pPr marL="342900" indent="-342900">
              <a:buFont typeface="Wingdings" panose="05000000000000000000" pitchFamily="2" charset="2"/>
              <a:buChar char="§"/>
            </a:pPr>
            <a:r>
              <a:rPr lang="fr-FR" dirty="0"/>
              <a:t>	Coloration (mèches, balayage, etc.)</a:t>
            </a:r>
          </a:p>
          <a:p>
            <a:pPr marL="342900" indent="-342900">
              <a:buFont typeface="Wingdings" panose="05000000000000000000" pitchFamily="2" charset="2"/>
              <a:buChar char="§"/>
            </a:pPr>
            <a:r>
              <a:rPr lang="fr-FR" dirty="0"/>
              <a:t>Soins capillaires (masques, bains d’huile, kératine, pédicure, manucure)</a:t>
            </a:r>
          </a:p>
          <a:p>
            <a:pPr marL="342900" indent="-342900">
              <a:buFont typeface="Wingdings" panose="05000000000000000000" pitchFamily="2" charset="2"/>
              <a:buChar char="§"/>
            </a:pPr>
            <a:r>
              <a:rPr lang="fr-FR" dirty="0"/>
              <a:t>Conseils personnalisés</a:t>
            </a:r>
            <a:endParaRPr lang="en-US" dirty="0"/>
          </a:p>
        </p:txBody>
      </p:sp>
      <p:pic>
        <p:nvPicPr>
          <p:cNvPr id="5" name="Image 4">
            <a:extLst>
              <a:ext uri="{FF2B5EF4-FFF2-40B4-BE49-F238E27FC236}">
                <a16:creationId xmlns:a16="http://schemas.microsoft.com/office/drawing/2014/main" id="{0D95530D-81F7-FBB5-A60B-466A6E5B138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4113455"/>
            <a:ext cx="4932045" cy="2744545"/>
          </a:xfrm>
          <a:prstGeom prst="rect">
            <a:avLst/>
          </a:prstGeom>
        </p:spPr>
      </p:pic>
      <p:pic>
        <p:nvPicPr>
          <p:cNvPr id="11" name="Image 10">
            <a:extLst>
              <a:ext uri="{FF2B5EF4-FFF2-40B4-BE49-F238E27FC236}">
                <a16:creationId xmlns:a16="http://schemas.microsoft.com/office/drawing/2014/main" id="{69CA7CFD-305C-A3DE-CB59-90AE2C222DD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05656" y="876350"/>
            <a:ext cx="3764424" cy="1641599"/>
          </a:xfrm>
          <a:prstGeom prst="rect">
            <a:avLst/>
          </a:prstGeom>
        </p:spPr>
      </p:pic>
    </p:spTree>
    <p:extLst>
      <p:ext uri="{BB962C8B-B14F-4D97-AF65-F5344CB8AC3E}">
        <p14:creationId xmlns:p14="http://schemas.microsoft.com/office/powerpoint/2010/main" val="219256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C393B6-316F-7C75-5EEA-595CBA2A0804}"/>
              </a:ext>
            </a:extLst>
          </p:cNvPr>
          <p:cNvSpPr>
            <a:spLocks noGrp="1"/>
          </p:cNvSpPr>
          <p:nvPr>
            <p:ph type="ctrTitle"/>
          </p:nvPr>
        </p:nvSpPr>
        <p:spPr>
          <a:xfrm>
            <a:off x="1430215" y="278302"/>
            <a:ext cx="9144000" cy="720504"/>
          </a:xfrm>
        </p:spPr>
        <p:txBody>
          <a:bodyPr>
            <a:normAutofit fontScale="90000"/>
          </a:bodyPr>
          <a:lstStyle/>
          <a:p>
            <a:r>
              <a:rPr lang="fr-FR" dirty="0"/>
              <a:t>5.Analyse de marché</a:t>
            </a:r>
            <a:endParaRPr lang="en-US" dirty="0"/>
          </a:p>
        </p:txBody>
      </p:sp>
      <p:sp>
        <p:nvSpPr>
          <p:cNvPr id="3" name="Sous-titre 2">
            <a:extLst>
              <a:ext uri="{FF2B5EF4-FFF2-40B4-BE49-F238E27FC236}">
                <a16:creationId xmlns:a16="http://schemas.microsoft.com/office/drawing/2014/main" id="{C66D5181-C883-F1FC-A038-CA1BA208FC5C}"/>
              </a:ext>
            </a:extLst>
          </p:cNvPr>
          <p:cNvSpPr>
            <a:spLocks noGrp="1"/>
          </p:cNvSpPr>
          <p:nvPr>
            <p:ph type="subTitle" idx="1"/>
          </p:nvPr>
        </p:nvSpPr>
        <p:spPr>
          <a:xfrm>
            <a:off x="1960099" y="638554"/>
            <a:ext cx="9144000" cy="3654083"/>
          </a:xfrm>
        </p:spPr>
        <p:txBody>
          <a:bodyPr>
            <a:normAutofit fontScale="92500"/>
          </a:bodyPr>
          <a:lstStyle/>
          <a:p>
            <a:endParaRPr lang="fr-FR" dirty="0"/>
          </a:p>
          <a:p>
            <a:r>
              <a:rPr lang="fr-FR" dirty="0"/>
              <a:t>Étude de la demande</a:t>
            </a:r>
          </a:p>
          <a:p>
            <a:r>
              <a:rPr lang="fr-FR" dirty="0"/>
              <a:t>	•	Forte demande dans le quartier ciblé (peu de salons féminins).</a:t>
            </a:r>
          </a:p>
          <a:p>
            <a:r>
              <a:rPr lang="fr-FR" dirty="0"/>
              <a:t>	•	Besoin d’un service de qualité avec des horaires flexibles.</a:t>
            </a:r>
          </a:p>
          <a:p>
            <a:r>
              <a:rPr lang="fr-FR" dirty="0"/>
              <a:t>Étude de la concurrence</a:t>
            </a:r>
          </a:p>
          <a:p>
            <a:r>
              <a:rPr lang="fr-FR" dirty="0"/>
              <a:t>	•	Présence de salons mixtes, mais peu spécialisés pour femmes.</a:t>
            </a:r>
          </a:p>
          <a:p>
            <a:r>
              <a:rPr lang="fr-FR" dirty="0"/>
              <a:t>	•	Avantage concurrentiel : espace 100 % féminin, confidentialité, hygiène et confort.</a:t>
            </a:r>
            <a:endParaRPr lang="en-US" dirty="0"/>
          </a:p>
        </p:txBody>
      </p:sp>
      <p:pic>
        <p:nvPicPr>
          <p:cNvPr id="5" name="Image 4">
            <a:extLst>
              <a:ext uri="{FF2B5EF4-FFF2-40B4-BE49-F238E27FC236}">
                <a16:creationId xmlns:a16="http://schemas.microsoft.com/office/drawing/2014/main" id="{4678ED15-D435-A1C2-F98F-D0F87CB5B23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3218" y="3073326"/>
            <a:ext cx="3657600" cy="3784674"/>
          </a:xfrm>
          <a:prstGeom prst="rect">
            <a:avLst/>
          </a:prstGeom>
        </p:spPr>
      </p:pic>
    </p:spTree>
    <p:extLst>
      <p:ext uri="{BB962C8B-B14F-4D97-AF65-F5344CB8AC3E}">
        <p14:creationId xmlns:p14="http://schemas.microsoft.com/office/powerpoint/2010/main" val="134287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F9513E-AF13-16F7-62ED-E752069998CE}"/>
              </a:ext>
            </a:extLst>
          </p:cNvPr>
          <p:cNvSpPr>
            <a:spLocks noGrp="1"/>
          </p:cNvSpPr>
          <p:nvPr>
            <p:ph type="title"/>
          </p:nvPr>
        </p:nvSpPr>
        <p:spPr/>
        <p:txBody>
          <a:bodyPr/>
          <a:lstStyle/>
          <a:p>
            <a:r>
              <a:rPr lang="fr-FR" dirty="0"/>
              <a:t>6. Moyens humains et matériels</a:t>
            </a:r>
            <a:br>
              <a:rPr lang="fr-FR" dirty="0"/>
            </a:br>
            <a:endParaRPr lang="en-US" dirty="0"/>
          </a:p>
        </p:txBody>
      </p:sp>
      <p:sp>
        <p:nvSpPr>
          <p:cNvPr id="3" name="Espace réservé du contenu 2">
            <a:extLst>
              <a:ext uri="{FF2B5EF4-FFF2-40B4-BE49-F238E27FC236}">
                <a16:creationId xmlns:a16="http://schemas.microsoft.com/office/drawing/2014/main" id="{450526F8-8A66-FAE6-A511-915C4DCE7DD1}"/>
              </a:ext>
            </a:extLst>
          </p:cNvPr>
          <p:cNvSpPr>
            <a:spLocks noGrp="1"/>
          </p:cNvSpPr>
          <p:nvPr>
            <p:ph idx="1"/>
          </p:nvPr>
        </p:nvSpPr>
        <p:spPr/>
        <p:txBody>
          <a:bodyPr>
            <a:normAutofit fontScale="85000" lnSpcReduction="20000"/>
          </a:bodyPr>
          <a:lstStyle/>
          <a:p>
            <a:pPr marL="0" indent="0">
              <a:buNone/>
            </a:pPr>
            <a:endParaRPr lang="fr-FR" dirty="0"/>
          </a:p>
          <a:p>
            <a:r>
              <a:rPr lang="fr-FR" dirty="0"/>
              <a:t>Personnel prévu :</a:t>
            </a:r>
          </a:p>
          <a:p>
            <a:r>
              <a:rPr lang="fr-FR" dirty="0"/>
              <a:t>	•	1 Gérante</a:t>
            </a:r>
          </a:p>
          <a:p>
            <a:r>
              <a:rPr lang="fr-FR" dirty="0"/>
              <a:t>	•	2 Coiffeuses professionnelles</a:t>
            </a:r>
          </a:p>
          <a:p>
            <a:r>
              <a:rPr lang="fr-FR" dirty="0"/>
              <a:t>	•	1 Assistante (accueil, hygiène, gestion des produits)</a:t>
            </a:r>
          </a:p>
          <a:p>
            <a:r>
              <a:rPr lang="fr-FR" dirty="0"/>
              <a:t>Matériel nécessaire :</a:t>
            </a:r>
          </a:p>
          <a:p>
            <a:r>
              <a:rPr lang="fr-FR" dirty="0"/>
              <a:t>	•	Fauteuils de coiffure</a:t>
            </a:r>
          </a:p>
          <a:p>
            <a:r>
              <a:rPr lang="fr-FR" dirty="0"/>
              <a:t>	•	Lave-têtes</a:t>
            </a:r>
          </a:p>
          <a:p>
            <a:r>
              <a:rPr lang="fr-FR" dirty="0"/>
              <a:t>	•	Sèche-cheveux, fers à lisser/boucler</a:t>
            </a:r>
          </a:p>
          <a:p>
            <a:r>
              <a:rPr lang="fr-FR" dirty="0"/>
              <a:t>	•	Produits capillaires (shampoings, masques, huiles, etc.)</a:t>
            </a:r>
          </a:p>
          <a:p>
            <a:r>
              <a:rPr lang="fr-FR" dirty="0"/>
              <a:t>	•	Miroirs, rangements, caisse enregistreuse</a:t>
            </a:r>
            <a:endParaRPr lang="en-US" dirty="0"/>
          </a:p>
        </p:txBody>
      </p:sp>
    </p:spTree>
    <p:extLst>
      <p:ext uri="{BB962C8B-B14F-4D97-AF65-F5344CB8AC3E}">
        <p14:creationId xmlns:p14="http://schemas.microsoft.com/office/powerpoint/2010/main" val="155586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5936BB-8B78-5B81-12AC-324E4F51454F}"/>
              </a:ext>
            </a:extLst>
          </p:cNvPr>
          <p:cNvSpPr>
            <a:spLocks noGrp="1"/>
          </p:cNvSpPr>
          <p:nvPr>
            <p:ph type="title"/>
          </p:nvPr>
        </p:nvSpPr>
        <p:spPr/>
        <p:txBody>
          <a:bodyPr/>
          <a:lstStyle/>
          <a:p>
            <a:r>
              <a:rPr lang="fr-FR" dirty="0"/>
              <a:t>7. Local et aménagement</a:t>
            </a:r>
            <a:br>
              <a:rPr lang="fr-FR" dirty="0"/>
            </a:br>
            <a:endParaRPr lang="en-US" dirty="0"/>
          </a:p>
        </p:txBody>
      </p:sp>
      <p:sp>
        <p:nvSpPr>
          <p:cNvPr id="3" name="Espace réservé du contenu 2">
            <a:extLst>
              <a:ext uri="{FF2B5EF4-FFF2-40B4-BE49-F238E27FC236}">
                <a16:creationId xmlns:a16="http://schemas.microsoft.com/office/drawing/2014/main" id="{7BD3C855-D6FA-00B8-11A1-8B835FF5E2B6}"/>
              </a:ext>
            </a:extLst>
          </p:cNvPr>
          <p:cNvSpPr>
            <a:spLocks noGrp="1"/>
          </p:cNvSpPr>
          <p:nvPr>
            <p:ph idx="1"/>
          </p:nvPr>
        </p:nvSpPr>
        <p:spPr/>
        <p:txBody>
          <a:bodyPr/>
          <a:lstStyle/>
          <a:p>
            <a:pPr marL="0" indent="0">
              <a:buNone/>
            </a:pPr>
            <a:endParaRPr lang="fr-FR" dirty="0"/>
          </a:p>
          <a:p>
            <a:pPr marL="0" indent="0">
              <a:buNone/>
            </a:pPr>
            <a:r>
              <a:rPr lang="fr-FR" dirty="0"/>
              <a:t>	•	Local de 40 à 60 m²</a:t>
            </a:r>
          </a:p>
          <a:p>
            <a:pPr marL="0" indent="0">
              <a:buNone/>
            </a:pPr>
            <a:r>
              <a:rPr lang="fr-FR" dirty="0"/>
              <a:t>	•	Répartition des zones : salle d’attente, zone de coiffure,   zone de lavage, petite salle de repos</a:t>
            </a:r>
          </a:p>
          <a:p>
            <a:pPr marL="0" indent="0">
              <a:buNone/>
            </a:pPr>
            <a:r>
              <a:rPr lang="fr-FR" dirty="0"/>
              <a:t>	•	Décoration féminine et moderne (couleurs douces, miroirs lumineux, musique d’ambiance)</a:t>
            </a:r>
            <a:endParaRPr lang="en-US" dirty="0"/>
          </a:p>
        </p:txBody>
      </p:sp>
    </p:spTree>
    <p:extLst>
      <p:ext uri="{BB962C8B-B14F-4D97-AF65-F5344CB8AC3E}">
        <p14:creationId xmlns:p14="http://schemas.microsoft.com/office/powerpoint/2010/main" val="290677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AB2077-EA5C-CE39-A804-4BA394AE5234}"/>
              </a:ext>
            </a:extLst>
          </p:cNvPr>
          <p:cNvSpPr>
            <a:spLocks noGrp="1"/>
          </p:cNvSpPr>
          <p:nvPr>
            <p:ph type="title"/>
          </p:nvPr>
        </p:nvSpPr>
        <p:spPr/>
        <p:txBody>
          <a:bodyPr/>
          <a:lstStyle/>
          <a:p>
            <a:r>
              <a:rPr lang="fr-FR" dirty="0"/>
              <a:t>8. Stratégie de communication</a:t>
            </a:r>
            <a:br>
              <a:rPr lang="fr-FR" dirty="0"/>
            </a:br>
            <a:endParaRPr lang="en-US" dirty="0"/>
          </a:p>
        </p:txBody>
      </p:sp>
      <p:sp>
        <p:nvSpPr>
          <p:cNvPr id="3" name="Espace réservé du contenu 2">
            <a:extLst>
              <a:ext uri="{FF2B5EF4-FFF2-40B4-BE49-F238E27FC236}">
                <a16:creationId xmlns:a16="http://schemas.microsoft.com/office/drawing/2014/main" id="{1732A572-D540-BEF4-CF46-09D3D8EE57BC}"/>
              </a:ext>
            </a:extLst>
          </p:cNvPr>
          <p:cNvSpPr>
            <a:spLocks noGrp="1"/>
          </p:cNvSpPr>
          <p:nvPr>
            <p:ph idx="1"/>
          </p:nvPr>
        </p:nvSpPr>
        <p:spPr/>
        <p:txBody>
          <a:bodyPr/>
          <a:lstStyle/>
          <a:p>
            <a:pPr marL="0" indent="0">
              <a:buNone/>
            </a:pPr>
            <a:endParaRPr lang="fr-FR" dirty="0"/>
          </a:p>
          <a:p>
            <a:pPr marL="0" indent="0">
              <a:buNone/>
            </a:pPr>
            <a:r>
              <a:rPr lang="fr-FR" dirty="0"/>
              <a:t>	•	Réseaux sociaux : Facebook, Instagram,Snapchat,Ti</a:t>
            </a:r>
          </a:p>
          <a:p>
            <a:pPr marL="0" indent="0">
              <a:buNone/>
            </a:pPr>
            <a:r>
              <a:rPr lang="fr-FR" dirty="0"/>
              <a:t>	•	Affiches et flyers dans les écoles, marchés, quartiers de      bouche à oreillers</a:t>
            </a:r>
          </a:p>
          <a:p>
            <a:pPr marL="0" indent="0">
              <a:buNone/>
            </a:pPr>
            <a:r>
              <a:rPr lang="fr-FR" dirty="0"/>
              <a:t>            •Offres de lancement : réduction -20 % la première semaine</a:t>
            </a:r>
          </a:p>
          <a:p>
            <a:pPr marL="0" indent="0">
              <a:buNone/>
            </a:pPr>
            <a:r>
              <a:rPr lang="fr-FR" dirty="0"/>
              <a:t>	•	Parrainage : une cliente en amène une autre = réduction</a:t>
            </a:r>
            <a:endParaRPr lang="en-US" dirty="0"/>
          </a:p>
        </p:txBody>
      </p:sp>
    </p:spTree>
    <p:extLst>
      <p:ext uri="{BB962C8B-B14F-4D97-AF65-F5344CB8AC3E}">
        <p14:creationId xmlns:p14="http://schemas.microsoft.com/office/powerpoint/2010/main" val="151628289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2950</TotalTime>
  <Words>637</Words>
  <Application>Microsoft Office PowerPoint</Application>
  <PresentationFormat>Grand écran</PresentationFormat>
  <Paragraphs>81</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Wingdings</vt:lpstr>
      <vt:lpstr>Thème Office</vt:lpstr>
      <vt:lpstr>    Elégance Féminine:    salon de coiffure Moderne pour Femmes</vt:lpstr>
      <vt:lpstr>  1.Presentation du projet</vt:lpstr>
      <vt:lpstr>2. Contexte et justification </vt:lpstr>
      <vt:lpstr>3.objectifs</vt:lpstr>
      <vt:lpstr>4. Prestations proposées </vt:lpstr>
      <vt:lpstr>5.Analyse de marché</vt:lpstr>
      <vt:lpstr>6. Moyens humains et matériels </vt:lpstr>
      <vt:lpstr>7. Local et aménagement </vt:lpstr>
      <vt:lpstr>8. Stratégie de communication </vt:lpstr>
      <vt:lpstr> 9.Plan financier (exemple résumé)</vt:lpstr>
      <vt:lpstr>    Idée sur le  intérieur du salon </vt:lpstr>
      <vt:lpstr>10.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3</cp:revision>
  <dcterms:created xsi:type="dcterms:W3CDTF">2025-06-04T10:30:36Z</dcterms:created>
  <dcterms:modified xsi:type="dcterms:W3CDTF">2025-06-07T00:15:12Z</dcterms:modified>
</cp:coreProperties>
</file>