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2" r:id="rId5"/>
    <p:sldId id="263" r:id="rId6"/>
    <p:sldId id="264" r:id="rId7"/>
    <p:sldId id="265" r:id="rId8"/>
    <p:sldId id="266" r:id="rId9"/>
    <p:sldId id="267" r:id="rId10"/>
    <p:sldId id="268" r:id="rId11"/>
    <p:sldId id="271" r:id="rId12"/>
    <p:sldId id="269" r:id="rId13"/>
    <p:sldId id="270" r:id="rId14"/>
    <p:sldId id="273" r:id="rId15"/>
    <p:sldId id="274" r:id="rId16"/>
    <p:sldId id="275" r:id="rId17"/>
    <p:sldId id="276" r:id="rId1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6" d="100"/>
          <a:sy n="86" d="100"/>
        </p:scale>
        <p:origin x="356"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04977" y="913257"/>
            <a:ext cx="7734045" cy="239394"/>
          </a:xfrm>
          <a:prstGeom prst="rect">
            <a:avLst/>
          </a:prstGeom>
        </p:spPr>
        <p:txBody>
          <a:bodyPr wrap="square" lIns="0" tIns="0" rIns="0" bIns="0">
            <a:spAutoFit/>
          </a:bodyPr>
          <a:lstStyle>
            <a:lvl1pPr>
              <a:defRPr sz="140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FF860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FF8600"/>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FF860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097020" cy="5143500"/>
          </a:xfrm>
          <a:custGeom>
            <a:avLst/>
            <a:gdLst/>
            <a:ahLst/>
            <a:cxnLst/>
            <a:rect l="l" t="t" r="r" b="b"/>
            <a:pathLst>
              <a:path w="4097020" h="5143500">
                <a:moveTo>
                  <a:pt x="1429583" y="0"/>
                </a:moveTo>
                <a:lnTo>
                  <a:pt x="0" y="0"/>
                </a:lnTo>
                <a:lnTo>
                  <a:pt x="0" y="5143498"/>
                </a:lnTo>
                <a:lnTo>
                  <a:pt x="3963877" y="5143498"/>
                </a:lnTo>
                <a:lnTo>
                  <a:pt x="4096512" y="5143143"/>
                </a:lnTo>
                <a:lnTo>
                  <a:pt x="1429583" y="0"/>
                </a:lnTo>
                <a:close/>
              </a:path>
            </a:pathLst>
          </a:custGeom>
          <a:solidFill>
            <a:srgbClr val="F3F3F3"/>
          </a:solidFill>
        </p:spPr>
        <p:txBody>
          <a:bodyPr wrap="square" lIns="0" tIns="0" rIns="0" bIns="0" rtlCol="0"/>
          <a:lstStyle/>
          <a:p>
            <a:endParaRPr/>
          </a:p>
        </p:txBody>
      </p:sp>
      <p:sp>
        <p:nvSpPr>
          <p:cNvPr id="17" name="bg object 17"/>
          <p:cNvSpPr/>
          <p:nvPr/>
        </p:nvSpPr>
        <p:spPr>
          <a:xfrm>
            <a:off x="0" y="0"/>
            <a:ext cx="1835150" cy="734695"/>
          </a:xfrm>
          <a:custGeom>
            <a:avLst/>
            <a:gdLst/>
            <a:ahLst/>
            <a:cxnLst/>
            <a:rect l="l" t="t" r="r" b="b"/>
            <a:pathLst>
              <a:path w="1835150" h="734695">
                <a:moveTo>
                  <a:pt x="1456289" y="0"/>
                </a:moveTo>
                <a:lnTo>
                  <a:pt x="0" y="0"/>
                </a:lnTo>
                <a:lnTo>
                  <a:pt x="0" y="734567"/>
                </a:lnTo>
                <a:lnTo>
                  <a:pt x="1834895" y="734567"/>
                </a:lnTo>
                <a:lnTo>
                  <a:pt x="1456289" y="0"/>
                </a:lnTo>
                <a:close/>
              </a:path>
            </a:pathLst>
          </a:custGeom>
          <a:solidFill>
            <a:srgbClr val="212121"/>
          </a:solidFill>
        </p:spPr>
        <p:txBody>
          <a:bodyPr wrap="square" lIns="0" tIns="0" rIns="0" bIns="0" rtlCol="0"/>
          <a:lstStyle/>
          <a:p>
            <a:endParaRPr/>
          </a:p>
        </p:txBody>
      </p:sp>
      <p:sp>
        <p:nvSpPr>
          <p:cNvPr id="2" name="Holder 2"/>
          <p:cNvSpPr>
            <a:spLocks noGrp="1"/>
          </p:cNvSpPr>
          <p:nvPr>
            <p:ph type="title"/>
          </p:nvPr>
        </p:nvSpPr>
        <p:spPr>
          <a:xfrm>
            <a:off x="1760600" y="920953"/>
            <a:ext cx="5622798" cy="940435"/>
          </a:xfrm>
          <a:prstGeom prst="rect">
            <a:avLst/>
          </a:prstGeom>
        </p:spPr>
        <p:txBody>
          <a:bodyPr wrap="square" lIns="0" tIns="0" rIns="0" bIns="0">
            <a:spAutoFit/>
          </a:bodyPr>
          <a:lstStyle>
            <a:lvl1pPr>
              <a:defRPr sz="6000" b="0" i="0">
                <a:solidFill>
                  <a:srgbClr val="FF8600"/>
                </a:solidFill>
                <a:latin typeface="Tahoma"/>
                <a:cs typeface="Tahoma"/>
              </a:defRPr>
            </a:lvl1pPr>
          </a:lstStyle>
          <a:p>
            <a:endParaRPr/>
          </a:p>
        </p:txBody>
      </p:sp>
      <p:sp>
        <p:nvSpPr>
          <p:cNvPr id="3" name="Holder 3"/>
          <p:cNvSpPr>
            <a:spLocks noGrp="1"/>
          </p:cNvSpPr>
          <p:nvPr>
            <p:ph type="body" idx="1"/>
          </p:nvPr>
        </p:nvSpPr>
        <p:spPr>
          <a:xfrm>
            <a:off x="567029" y="1732280"/>
            <a:ext cx="8061325" cy="2160270"/>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Djeninahtimothee@gmail.com" TargetMode="Externa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8"/>
          </a:xfrm>
          <a:prstGeom prst="rect">
            <a:avLst/>
          </a:prstGeom>
        </p:spPr>
      </p:pic>
      <p:sp>
        <p:nvSpPr>
          <p:cNvPr id="3" name="object 3"/>
          <p:cNvSpPr/>
          <p:nvPr/>
        </p:nvSpPr>
        <p:spPr>
          <a:xfrm>
            <a:off x="0" y="0"/>
            <a:ext cx="9133840" cy="5133340"/>
          </a:xfrm>
          <a:custGeom>
            <a:avLst/>
            <a:gdLst/>
            <a:ahLst/>
            <a:cxnLst/>
            <a:rect l="l" t="t" r="r" b="b"/>
            <a:pathLst>
              <a:path w="9133840" h="5133340">
                <a:moveTo>
                  <a:pt x="0" y="5132831"/>
                </a:moveTo>
                <a:lnTo>
                  <a:pt x="9133332" y="5132831"/>
                </a:lnTo>
                <a:lnTo>
                  <a:pt x="9133332" y="0"/>
                </a:lnTo>
                <a:lnTo>
                  <a:pt x="0" y="0"/>
                </a:lnTo>
                <a:lnTo>
                  <a:pt x="0" y="5132831"/>
                </a:lnTo>
                <a:close/>
              </a:path>
            </a:pathLst>
          </a:custGeom>
          <a:solidFill>
            <a:srgbClr val="212121">
              <a:alpha val="64704"/>
            </a:srgbClr>
          </a:solidFill>
        </p:spPr>
        <p:txBody>
          <a:bodyPr wrap="square" lIns="0" tIns="0" rIns="0" bIns="0" rtlCol="0"/>
          <a:lstStyle/>
          <a:p>
            <a:endParaRPr/>
          </a:p>
        </p:txBody>
      </p:sp>
      <p:grpSp>
        <p:nvGrpSpPr>
          <p:cNvPr id="4" name="object 4"/>
          <p:cNvGrpSpPr/>
          <p:nvPr/>
        </p:nvGrpSpPr>
        <p:grpSpPr>
          <a:xfrm>
            <a:off x="0" y="0"/>
            <a:ext cx="9144000" cy="5143500"/>
            <a:chOff x="0" y="0"/>
            <a:chExt cx="9144000" cy="5143500"/>
          </a:xfrm>
        </p:grpSpPr>
        <p:sp>
          <p:nvSpPr>
            <p:cNvPr id="5" name="object 5"/>
            <p:cNvSpPr/>
            <p:nvPr/>
          </p:nvSpPr>
          <p:spPr>
            <a:xfrm>
              <a:off x="5087111" y="0"/>
              <a:ext cx="4057015" cy="5143500"/>
            </a:xfrm>
            <a:custGeom>
              <a:avLst/>
              <a:gdLst/>
              <a:ahLst/>
              <a:cxnLst/>
              <a:rect l="l" t="t" r="r" b="b"/>
              <a:pathLst>
                <a:path w="4057015" h="5143500">
                  <a:moveTo>
                    <a:pt x="4056887" y="0"/>
                  </a:moveTo>
                  <a:lnTo>
                    <a:pt x="0" y="0"/>
                  </a:lnTo>
                  <a:lnTo>
                    <a:pt x="2666298" y="5143498"/>
                  </a:lnTo>
                  <a:lnTo>
                    <a:pt x="4056887" y="5143498"/>
                  </a:lnTo>
                  <a:lnTo>
                    <a:pt x="4056887" y="0"/>
                  </a:lnTo>
                  <a:close/>
                </a:path>
              </a:pathLst>
            </a:custGeom>
            <a:solidFill>
              <a:srgbClr val="FF8600"/>
            </a:solidFill>
          </p:spPr>
          <p:txBody>
            <a:bodyPr wrap="square" lIns="0" tIns="0" rIns="0" bIns="0" rtlCol="0"/>
            <a:lstStyle/>
            <a:p>
              <a:endParaRPr/>
            </a:p>
          </p:txBody>
        </p:sp>
        <p:sp>
          <p:nvSpPr>
            <p:cNvPr id="6" name="object 6"/>
            <p:cNvSpPr/>
            <p:nvPr/>
          </p:nvSpPr>
          <p:spPr>
            <a:xfrm>
              <a:off x="0" y="4393691"/>
              <a:ext cx="7754620" cy="749935"/>
            </a:xfrm>
            <a:custGeom>
              <a:avLst/>
              <a:gdLst/>
              <a:ahLst/>
              <a:cxnLst/>
              <a:rect l="l" t="t" r="r" b="b"/>
              <a:pathLst>
                <a:path w="7754620" h="749935">
                  <a:moveTo>
                    <a:pt x="7367651" y="0"/>
                  </a:moveTo>
                  <a:lnTo>
                    <a:pt x="0" y="0"/>
                  </a:lnTo>
                  <a:lnTo>
                    <a:pt x="0" y="749806"/>
                  </a:lnTo>
                  <a:lnTo>
                    <a:pt x="7754111" y="749806"/>
                  </a:lnTo>
                  <a:lnTo>
                    <a:pt x="7367651" y="0"/>
                  </a:lnTo>
                  <a:close/>
                </a:path>
              </a:pathLst>
            </a:custGeom>
            <a:solidFill>
              <a:srgbClr val="FFFFFF">
                <a:alpha val="17646"/>
              </a:srgbClr>
            </a:solidFill>
          </p:spPr>
          <p:txBody>
            <a:bodyPr wrap="square" lIns="0" tIns="0" rIns="0" bIns="0" rtlCol="0"/>
            <a:lstStyle/>
            <a:p>
              <a:endParaRPr/>
            </a:p>
          </p:txBody>
        </p:sp>
        <p:sp>
          <p:nvSpPr>
            <p:cNvPr id="7" name="object 7"/>
            <p:cNvSpPr/>
            <p:nvPr/>
          </p:nvSpPr>
          <p:spPr>
            <a:xfrm>
              <a:off x="1028700" y="4166615"/>
              <a:ext cx="8115300" cy="227329"/>
            </a:xfrm>
            <a:custGeom>
              <a:avLst/>
              <a:gdLst/>
              <a:ahLst/>
              <a:cxnLst/>
              <a:rect l="l" t="t" r="r" b="b"/>
              <a:pathLst>
                <a:path w="8115300" h="227329">
                  <a:moveTo>
                    <a:pt x="8115300" y="0"/>
                  </a:moveTo>
                  <a:lnTo>
                    <a:pt x="0" y="0"/>
                  </a:lnTo>
                  <a:lnTo>
                    <a:pt x="117043" y="227076"/>
                  </a:lnTo>
                  <a:lnTo>
                    <a:pt x="8115300" y="227076"/>
                  </a:lnTo>
                  <a:lnTo>
                    <a:pt x="8115300" y="0"/>
                  </a:lnTo>
                  <a:close/>
                </a:path>
              </a:pathLst>
            </a:custGeom>
            <a:solidFill>
              <a:srgbClr val="FFFFFF"/>
            </a:solidFill>
          </p:spPr>
          <p:txBody>
            <a:bodyPr wrap="square" lIns="0" tIns="0" rIns="0" bIns="0" rtlCol="0"/>
            <a:lstStyle/>
            <a:p>
              <a:endParaRPr/>
            </a:p>
          </p:txBody>
        </p:sp>
      </p:grpSp>
      <p:sp>
        <p:nvSpPr>
          <p:cNvPr id="8" name="object 8"/>
          <p:cNvSpPr txBox="1"/>
          <p:nvPr/>
        </p:nvSpPr>
        <p:spPr>
          <a:xfrm>
            <a:off x="1280286" y="975105"/>
            <a:ext cx="4733925" cy="2721258"/>
          </a:xfrm>
          <a:prstGeom prst="rect">
            <a:avLst/>
          </a:prstGeom>
        </p:spPr>
        <p:txBody>
          <a:bodyPr vert="horz" wrap="square" lIns="0" tIns="12700" rIns="0" bIns="0" rtlCol="0">
            <a:spAutoFit/>
          </a:bodyPr>
          <a:lstStyle/>
          <a:p>
            <a:pPr marL="12700" marR="5080" indent="635" algn="ctr">
              <a:lnSpc>
                <a:spcPct val="100000"/>
              </a:lnSpc>
              <a:spcBef>
                <a:spcPts val="100"/>
              </a:spcBef>
            </a:pPr>
            <a:r>
              <a:rPr sz="4400" spc="-285" dirty="0">
                <a:solidFill>
                  <a:srgbClr val="FFFFFF"/>
                </a:solidFill>
                <a:latin typeface="Tahoma"/>
                <a:cs typeface="Tahoma"/>
              </a:rPr>
              <a:t>Customer</a:t>
            </a:r>
            <a:r>
              <a:rPr sz="4400" spc="-540" dirty="0">
                <a:solidFill>
                  <a:srgbClr val="FFFFFF"/>
                </a:solidFill>
                <a:latin typeface="Tahoma"/>
                <a:cs typeface="Tahoma"/>
              </a:rPr>
              <a:t> </a:t>
            </a:r>
            <a:r>
              <a:rPr sz="4400" spc="-275" dirty="0">
                <a:solidFill>
                  <a:srgbClr val="FFFFFF"/>
                </a:solidFill>
                <a:latin typeface="Tahoma"/>
                <a:cs typeface="Tahoma"/>
              </a:rPr>
              <a:t>Service</a:t>
            </a:r>
            <a:r>
              <a:rPr sz="4400" spc="-540" dirty="0">
                <a:solidFill>
                  <a:srgbClr val="FFFFFF"/>
                </a:solidFill>
                <a:latin typeface="Tahoma"/>
                <a:cs typeface="Tahoma"/>
              </a:rPr>
              <a:t> </a:t>
            </a:r>
            <a:r>
              <a:rPr sz="4400" spc="-185" dirty="0">
                <a:solidFill>
                  <a:srgbClr val="FFFFFF"/>
                </a:solidFill>
                <a:latin typeface="Tahoma"/>
                <a:cs typeface="Tahoma"/>
              </a:rPr>
              <a:t>i</a:t>
            </a:r>
            <a:r>
              <a:rPr sz="4400" spc="-220" dirty="0">
                <a:solidFill>
                  <a:srgbClr val="FFFFFF"/>
                </a:solidFill>
                <a:latin typeface="Tahoma"/>
                <a:cs typeface="Tahoma"/>
              </a:rPr>
              <a:t>n  </a:t>
            </a:r>
            <a:r>
              <a:rPr sz="4400" spc="-275" dirty="0">
                <a:solidFill>
                  <a:srgbClr val="FFFFFF"/>
                </a:solidFill>
                <a:latin typeface="Tahoma"/>
                <a:cs typeface="Tahoma"/>
              </a:rPr>
              <a:t>the </a:t>
            </a:r>
            <a:r>
              <a:rPr sz="4400" spc="-270" dirty="0">
                <a:solidFill>
                  <a:srgbClr val="FFFFFF"/>
                </a:solidFill>
                <a:latin typeface="Tahoma"/>
                <a:cs typeface="Tahoma"/>
              </a:rPr>
              <a:t> </a:t>
            </a:r>
            <a:r>
              <a:rPr sz="4400" spc="-265" dirty="0">
                <a:solidFill>
                  <a:srgbClr val="FFFFFF"/>
                </a:solidFill>
                <a:latin typeface="Tahoma"/>
                <a:cs typeface="Tahoma"/>
              </a:rPr>
              <a:t>telecommuni</a:t>
            </a:r>
            <a:r>
              <a:rPr sz="4400" spc="-235" dirty="0">
                <a:solidFill>
                  <a:srgbClr val="FFFFFF"/>
                </a:solidFill>
                <a:latin typeface="Tahoma"/>
                <a:cs typeface="Tahoma"/>
              </a:rPr>
              <a:t>c</a:t>
            </a:r>
            <a:r>
              <a:rPr sz="4400" spc="-270" dirty="0">
                <a:solidFill>
                  <a:srgbClr val="FFFFFF"/>
                </a:solidFill>
                <a:latin typeface="Tahoma"/>
                <a:cs typeface="Tahoma"/>
              </a:rPr>
              <a:t>ations  </a:t>
            </a:r>
            <a:r>
              <a:rPr sz="4400" spc="-305" dirty="0">
                <a:solidFill>
                  <a:srgbClr val="FFFFFF"/>
                </a:solidFill>
                <a:latin typeface="Tahoma"/>
                <a:cs typeface="Tahoma"/>
              </a:rPr>
              <a:t>industry.</a:t>
            </a:r>
            <a:endParaRPr sz="4400" dirty="0">
              <a:latin typeface="Tahoma"/>
              <a:cs typeface="Tahom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8131" y="0"/>
            <a:ext cx="618490" cy="2312035"/>
          </a:xfrm>
          <a:prstGeom prst="rect">
            <a:avLst/>
          </a:prstGeom>
        </p:spPr>
        <p:txBody>
          <a:bodyPr vert="horz" wrap="square" lIns="0" tIns="12700" rIns="0" bIns="0" rtlCol="0">
            <a:spAutoFit/>
          </a:bodyPr>
          <a:lstStyle/>
          <a:p>
            <a:pPr marL="12700">
              <a:lnSpc>
                <a:spcPct val="100000"/>
              </a:lnSpc>
              <a:spcBef>
                <a:spcPts val="100"/>
              </a:spcBef>
            </a:pPr>
            <a:r>
              <a:rPr sz="15000" spc="-1355" dirty="0">
                <a:solidFill>
                  <a:srgbClr val="FFFFFF"/>
                </a:solidFill>
                <a:latin typeface="Tahoma"/>
                <a:cs typeface="Tahoma"/>
              </a:rPr>
              <a:t>“</a:t>
            </a:r>
            <a:endParaRPr sz="15000">
              <a:latin typeface="Tahoma"/>
              <a:cs typeface="Tahoma"/>
            </a:endParaRPr>
          </a:p>
        </p:txBody>
      </p:sp>
      <p:grpSp>
        <p:nvGrpSpPr>
          <p:cNvPr id="3" name="object 3"/>
          <p:cNvGrpSpPr/>
          <p:nvPr/>
        </p:nvGrpSpPr>
        <p:grpSpPr>
          <a:xfrm>
            <a:off x="126492" y="0"/>
            <a:ext cx="5016500" cy="5050155"/>
            <a:chOff x="126492" y="0"/>
            <a:chExt cx="5016500" cy="5050155"/>
          </a:xfrm>
        </p:grpSpPr>
        <p:sp>
          <p:nvSpPr>
            <p:cNvPr id="4" name="object 4"/>
            <p:cNvSpPr/>
            <p:nvPr/>
          </p:nvSpPr>
          <p:spPr>
            <a:xfrm>
              <a:off x="1449509" y="0"/>
              <a:ext cx="737870" cy="734695"/>
            </a:xfrm>
            <a:custGeom>
              <a:avLst/>
              <a:gdLst/>
              <a:ahLst/>
              <a:cxnLst/>
              <a:rect l="l" t="t" r="r" b="b"/>
              <a:pathLst>
                <a:path w="737869" h="734695">
                  <a:moveTo>
                    <a:pt x="361188" y="0"/>
                  </a:moveTo>
                  <a:lnTo>
                    <a:pt x="0" y="0"/>
                  </a:lnTo>
                  <a:lnTo>
                    <a:pt x="376242" y="734567"/>
                  </a:lnTo>
                  <a:lnTo>
                    <a:pt x="737430" y="734567"/>
                  </a:lnTo>
                  <a:lnTo>
                    <a:pt x="361188" y="0"/>
                  </a:lnTo>
                  <a:close/>
                </a:path>
              </a:pathLst>
            </a:custGeom>
            <a:solidFill>
              <a:srgbClr val="FF8600"/>
            </a:solidFill>
          </p:spPr>
          <p:txBody>
            <a:bodyPr wrap="square" lIns="0" tIns="0" rIns="0" bIns="0" rtlCol="0"/>
            <a:lstStyle/>
            <a:p>
              <a:endParaRPr/>
            </a:p>
          </p:txBody>
        </p:sp>
        <p:pic>
          <p:nvPicPr>
            <p:cNvPr id="5" name="object 5"/>
            <p:cNvPicPr/>
            <p:nvPr/>
          </p:nvPicPr>
          <p:blipFill>
            <a:blip r:embed="rId2" cstate="print"/>
            <a:stretch>
              <a:fillRect/>
            </a:stretch>
          </p:blipFill>
          <p:spPr>
            <a:xfrm>
              <a:off x="126492" y="1519427"/>
              <a:ext cx="5016500" cy="3530600"/>
            </a:xfrm>
            <a:prstGeom prst="rect">
              <a:avLst/>
            </a:prstGeom>
          </p:spPr>
        </p:pic>
      </p:grpSp>
      <p:grpSp>
        <p:nvGrpSpPr>
          <p:cNvPr id="6" name="object 6"/>
          <p:cNvGrpSpPr/>
          <p:nvPr/>
        </p:nvGrpSpPr>
        <p:grpSpPr>
          <a:xfrm>
            <a:off x="6626352" y="4395215"/>
            <a:ext cx="2517775" cy="748665"/>
            <a:chOff x="6626352" y="4395215"/>
            <a:chExt cx="2517775" cy="748665"/>
          </a:xfrm>
        </p:grpSpPr>
        <p:sp>
          <p:nvSpPr>
            <p:cNvPr id="7" name="object 7"/>
            <p:cNvSpPr/>
            <p:nvPr/>
          </p:nvSpPr>
          <p:spPr>
            <a:xfrm>
              <a:off x="6957060" y="4395215"/>
              <a:ext cx="2186940" cy="748665"/>
            </a:xfrm>
            <a:custGeom>
              <a:avLst/>
              <a:gdLst/>
              <a:ahLst/>
              <a:cxnLst/>
              <a:rect l="l" t="t" r="r" b="b"/>
              <a:pathLst>
                <a:path w="2186940" h="748664">
                  <a:moveTo>
                    <a:pt x="2186940" y="0"/>
                  </a:moveTo>
                  <a:lnTo>
                    <a:pt x="0" y="0"/>
                  </a:lnTo>
                  <a:lnTo>
                    <a:pt x="385698" y="748282"/>
                  </a:lnTo>
                  <a:lnTo>
                    <a:pt x="2186940" y="748282"/>
                  </a:lnTo>
                  <a:lnTo>
                    <a:pt x="2186940" y="0"/>
                  </a:lnTo>
                  <a:close/>
                </a:path>
              </a:pathLst>
            </a:custGeom>
            <a:solidFill>
              <a:srgbClr val="FF8600"/>
            </a:solidFill>
          </p:spPr>
          <p:txBody>
            <a:bodyPr wrap="square" lIns="0" tIns="0" rIns="0" bIns="0" rtlCol="0"/>
            <a:lstStyle/>
            <a:p>
              <a:endParaRPr/>
            </a:p>
          </p:txBody>
        </p:sp>
        <p:sp>
          <p:nvSpPr>
            <p:cNvPr id="8" name="object 8"/>
            <p:cNvSpPr/>
            <p:nvPr/>
          </p:nvSpPr>
          <p:spPr>
            <a:xfrm>
              <a:off x="6626352" y="4395215"/>
              <a:ext cx="745490" cy="748665"/>
            </a:xfrm>
            <a:custGeom>
              <a:avLst/>
              <a:gdLst/>
              <a:ahLst/>
              <a:cxnLst/>
              <a:rect l="l" t="t" r="r" b="b"/>
              <a:pathLst>
                <a:path w="745490" h="748664">
                  <a:moveTo>
                    <a:pt x="361188" y="0"/>
                  </a:moveTo>
                  <a:lnTo>
                    <a:pt x="0" y="0"/>
                  </a:lnTo>
                  <a:lnTo>
                    <a:pt x="384048" y="748283"/>
                  </a:lnTo>
                  <a:lnTo>
                    <a:pt x="745236" y="748283"/>
                  </a:lnTo>
                  <a:lnTo>
                    <a:pt x="361188" y="0"/>
                  </a:lnTo>
                  <a:close/>
                </a:path>
              </a:pathLst>
            </a:custGeom>
            <a:solidFill>
              <a:srgbClr val="212121"/>
            </a:solidFill>
          </p:spPr>
          <p:txBody>
            <a:bodyPr wrap="square" lIns="0" tIns="0" rIns="0" bIns="0" rtlCol="0"/>
            <a:lstStyle/>
            <a:p>
              <a:endParaRPr/>
            </a:p>
          </p:txBody>
        </p:sp>
      </p:grpSp>
      <p:grpSp>
        <p:nvGrpSpPr>
          <p:cNvPr id="9" name="object 9"/>
          <p:cNvGrpSpPr/>
          <p:nvPr/>
        </p:nvGrpSpPr>
        <p:grpSpPr>
          <a:xfrm>
            <a:off x="5901245" y="2867723"/>
            <a:ext cx="2955290" cy="1187450"/>
            <a:chOff x="5900928" y="2793492"/>
            <a:chExt cx="2955290" cy="1187450"/>
          </a:xfrm>
        </p:grpSpPr>
        <p:pic>
          <p:nvPicPr>
            <p:cNvPr id="10" name="object 10"/>
            <p:cNvPicPr/>
            <p:nvPr/>
          </p:nvPicPr>
          <p:blipFill>
            <a:blip r:embed="rId3" cstate="print"/>
            <a:stretch>
              <a:fillRect/>
            </a:stretch>
          </p:blipFill>
          <p:spPr>
            <a:xfrm>
              <a:off x="5913882" y="2806446"/>
              <a:ext cx="2929127" cy="1161288"/>
            </a:xfrm>
            <a:prstGeom prst="rect">
              <a:avLst/>
            </a:prstGeom>
          </p:spPr>
        </p:pic>
        <p:sp>
          <p:nvSpPr>
            <p:cNvPr id="11" name="object 11"/>
            <p:cNvSpPr/>
            <p:nvPr/>
          </p:nvSpPr>
          <p:spPr>
            <a:xfrm>
              <a:off x="5913882" y="2806446"/>
              <a:ext cx="2929255" cy="1161415"/>
            </a:xfrm>
            <a:custGeom>
              <a:avLst/>
              <a:gdLst/>
              <a:ahLst/>
              <a:cxnLst/>
              <a:rect l="l" t="t" r="r" b="b"/>
              <a:pathLst>
                <a:path w="2929254" h="1161414">
                  <a:moveTo>
                    <a:pt x="0" y="193548"/>
                  </a:moveTo>
                  <a:lnTo>
                    <a:pt x="5109" y="149156"/>
                  </a:lnTo>
                  <a:lnTo>
                    <a:pt x="19665" y="108412"/>
                  </a:lnTo>
                  <a:lnTo>
                    <a:pt x="42507" y="72476"/>
                  </a:lnTo>
                  <a:lnTo>
                    <a:pt x="72476" y="42507"/>
                  </a:lnTo>
                  <a:lnTo>
                    <a:pt x="108412" y="19665"/>
                  </a:lnTo>
                  <a:lnTo>
                    <a:pt x="149156" y="5109"/>
                  </a:lnTo>
                  <a:lnTo>
                    <a:pt x="193547" y="0"/>
                  </a:lnTo>
                  <a:lnTo>
                    <a:pt x="2735579" y="0"/>
                  </a:lnTo>
                  <a:lnTo>
                    <a:pt x="2779971" y="5109"/>
                  </a:lnTo>
                  <a:lnTo>
                    <a:pt x="2820715" y="19665"/>
                  </a:lnTo>
                  <a:lnTo>
                    <a:pt x="2856651" y="42507"/>
                  </a:lnTo>
                  <a:lnTo>
                    <a:pt x="2886620" y="72476"/>
                  </a:lnTo>
                  <a:lnTo>
                    <a:pt x="2909462" y="108412"/>
                  </a:lnTo>
                  <a:lnTo>
                    <a:pt x="2924018" y="149156"/>
                  </a:lnTo>
                  <a:lnTo>
                    <a:pt x="2929127" y="193548"/>
                  </a:lnTo>
                  <a:lnTo>
                    <a:pt x="2929127" y="967740"/>
                  </a:lnTo>
                  <a:lnTo>
                    <a:pt x="2924018" y="1012119"/>
                  </a:lnTo>
                  <a:lnTo>
                    <a:pt x="2909462" y="1052858"/>
                  </a:lnTo>
                  <a:lnTo>
                    <a:pt x="2886620" y="1088795"/>
                  </a:lnTo>
                  <a:lnTo>
                    <a:pt x="2856651" y="1118768"/>
                  </a:lnTo>
                  <a:lnTo>
                    <a:pt x="2820715" y="1141615"/>
                  </a:lnTo>
                  <a:lnTo>
                    <a:pt x="2779971" y="1156176"/>
                  </a:lnTo>
                  <a:lnTo>
                    <a:pt x="2735579" y="1161288"/>
                  </a:lnTo>
                  <a:lnTo>
                    <a:pt x="193547" y="1161288"/>
                  </a:lnTo>
                  <a:lnTo>
                    <a:pt x="149156" y="1156176"/>
                  </a:lnTo>
                  <a:lnTo>
                    <a:pt x="108412" y="1141615"/>
                  </a:lnTo>
                  <a:lnTo>
                    <a:pt x="72476" y="1118768"/>
                  </a:lnTo>
                  <a:lnTo>
                    <a:pt x="42507" y="1088795"/>
                  </a:lnTo>
                  <a:lnTo>
                    <a:pt x="19665" y="1052858"/>
                  </a:lnTo>
                  <a:lnTo>
                    <a:pt x="5109" y="1012119"/>
                  </a:lnTo>
                  <a:lnTo>
                    <a:pt x="0" y="967740"/>
                  </a:lnTo>
                  <a:lnTo>
                    <a:pt x="0" y="193548"/>
                  </a:lnTo>
                  <a:close/>
                </a:path>
              </a:pathLst>
            </a:custGeom>
            <a:ln w="25908">
              <a:solidFill>
                <a:srgbClr val="BB6100"/>
              </a:solidFill>
            </a:ln>
          </p:spPr>
          <p:txBody>
            <a:bodyPr wrap="square" lIns="0" tIns="0" rIns="0" bIns="0" rtlCol="0"/>
            <a:lstStyle/>
            <a:p>
              <a:endParaRPr/>
            </a:p>
          </p:txBody>
        </p:sp>
      </p:grpSp>
      <p:sp>
        <p:nvSpPr>
          <p:cNvPr id="12" name="object 12"/>
          <p:cNvSpPr txBox="1"/>
          <p:nvPr/>
        </p:nvSpPr>
        <p:spPr>
          <a:xfrm>
            <a:off x="6048754" y="3184484"/>
            <a:ext cx="2660015" cy="666750"/>
          </a:xfrm>
          <a:prstGeom prst="rect">
            <a:avLst/>
          </a:prstGeom>
        </p:spPr>
        <p:txBody>
          <a:bodyPr vert="horz" wrap="square" lIns="0" tIns="12700" rIns="0" bIns="0" rtlCol="0">
            <a:spAutoFit/>
          </a:bodyPr>
          <a:lstStyle/>
          <a:p>
            <a:pPr marL="12700" marR="5080">
              <a:lnSpc>
                <a:spcPct val="100000"/>
              </a:lnSpc>
              <a:spcBef>
                <a:spcPts val="100"/>
              </a:spcBef>
            </a:pPr>
            <a:r>
              <a:rPr sz="1400" dirty="0">
                <a:solidFill>
                  <a:srgbClr val="212121"/>
                </a:solidFill>
                <a:latin typeface="Arial"/>
                <a:cs typeface="Arial"/>
              </a:rPr>
              <a:t>As</a:t>
            </a:r>
            <a:r>
              <a:rPr sz="1400" spc="345" dirty="0">
                <a:solidFill>
                  <a:srgbClr val="212121"/>
                </a:solidFill>
                <a:latin typeface="Arial"/>
                <a:cs typeface="Arial"/>
              </a:rPr>
              <a:t> </a:t>
            </a:r>
            <a:r>
              <a:rPr sz="1400" spc="-5" dirty="0">
                <a:solidFill>
                  <a:srgbClr val="212121"/>
                </a:solidFill>
                <a:latin typeface="Arial"/>
                <a:cs typeface="Arial"/>
              </a:rPr>
              <a:t>you</a:t>
            </a:r>
            <a:r>
              <a:rPr sz="1400" spc="330" dirty="0">
                <a:solidFill>
                  <a:srgbClr val="212121"/>
                </a:solidFill>
                <a:latin typeface="Arial"/>
                <a:cs typeface="Arial"/>
              </a:rPr>
              <a:t> </a:t>
            </a:r>
            <a:r>
              <a:rPr sz="1400" spc="-5" dirty="0">
                <a:solidFill>
                  <a:srgbClr val="212121"/>
                </a:solidFill>
                <a:latin typeface="Arial"/>
                <a:cs typeface="Arial"/>
              </a:rPr>
              <a:t>can</a:t>
            </a:r>
            <a:r>
              <a:rPr sz="1400" spc="335" dirty="0">
                <a:solidFill>
                  <a:srgbClr val="212121"/>
                </a:solidFill>
                <a:latin typeface="Arial"/>
                <a:cs typeface="Arial"/>
              </a:rPr>
              <a:t> </a:t>
            </a:r>
            <a:r>
              <a:rPr sz="1400" spc="-5" dirty="0">
                <a:solidFill>
                  <a:srgbClr val="212121"/>
                </a:solidFill>
                <a:latin typeface="Arial"/>
                <a:cs typeface="Arial"/>
              </a:rPr>
              <a:t>see</a:t>
            </a:r>
            <a:r>
              <a:rPr sz="1400" spc="335" dirty="0">
                <a:solidFill>
                  <a:srgbClr val="212121"/>
                </a:solidFill>
                <a:latin typeface="Arial"/>
                <a:cs typeface="Arial"/>
              </a:rPr>
              <a:t> </a:t>
            </a:r>
            <a:r>
              <a:rPr sz="1400" spc="-5" dirty="0">
                <a:solidFill>
                  <a:srgbClr val="212121"/>
                </a:solidFill>
                <a:latin typeface="Arial"/>
                <a:cs typeface="Arial"/>
              </a:rPr>
              <a:t>the</a:t>
            </a:r>
            <a:r>
              <a:rPr sz="1400" spc="325" dirty="0">
                <a:solidFill>
                  <a:srgbClr val="212121"/>
                </a:solidFill>
                <a:latin typeface="Arial"/>
                <a:cs typeface="Arial"/>
              </a:rPr>
              <a:t> </a:t>
            </a:r>
            <a:r>
              <a:rPr sz="1400" spc="-5" dirty="0">
                <a:solidFill>
                  <a:srgbClr val="212121"/>
                </a:solidFill>
                <a:latin typeface="Arial"/>
                <a:cs typeface="Arial"/>
              </a:rPr>
              <a:t>hours</a:t>
            </a:r>
            <a:r>
              <a:rPr sz="1400" spc="350" dirty="0">
                <a:solidFill>
                  <a:srgbClr val="212121"/>
                </a:solidFill>
                <a:latin typeface="Arial"/>
                <a:cs typeface="Arial"/>
              </a:rPr>
              <a:t> </a:t>
            </a:r>
            <a:r>
              <a:rPr sz="1400" spc="-5" dirty="0">
                <a:solidFill>
                  <a:srgbClr val="212121"/>
                </a:solidFill>
                <a:latin typeface="Arial"/>
                <a:cs typeface="Arial"/>
              </a:rPr>
              <a:t>with </a:t>
            </a:r>
            <a:r>
              <a:rPr sz="1400" spc="-375" dirty="0">
                <a:solidFill>
                  <a:srgbClr val="212121"/>
                </a:solidFill>
                <a:latin typeface="Arial"/>
                <a:cs typeface="Arial"/>
              </a:rPr>
              <a:t> </a:t>
            </a:r>
            <a:r>
              <a:rPr sz="1400" spc="-5" dirty="0">
                <a:solidFill>
                  <a:srgbClr val="212121"/>
                </a:solidFill>
                <a:latin typeface="Arial"/>
                <a:cs typeface="Arial"/>
              </a:rPr>
              <a:t>the</a:t>
            </a:r>
            <a:r>
              <a:rPr sz="1400" spc="375" dirty="0">
                <a:solidFill>
                  <a:srgbClr val="212121"/>
                </a:solidFill>
                <a:latin typeface="Arial"/>
                <a:cs typeface="Arial"/>
              </a:rPr>
              <a:t> </a:t>
            </a:r>
            <a:r>
              <a:rPr sz="1400" spc="-10" dirty="0">
                <a:solidFill>
                  <a:srgbClr val="212121"/>
                </a:solidFill>
                <a:latin typeface="Arial"/>
                <a:cs typeface="Arial"/>
              </a:rPr>
              <a:t>most </a:t>
            </a:r>
            <a:r>
              <a:rPr sz="1400" spc="-5" dirty="0">
                <a:solidFill>
                  <a:srgbClr val="212121"/>
                </a:solidFill>
                <a:latin typeface="Arial"/>
                <a:cs typeface="Arial"/>
              </a:rPr>
              <a:t>calls are </a:t>
            </a:r>
            <a:r>
              <a:rPr sz="1400" dirty="0">
                <a:solidFill>
                  <a:srgbClr val="212121"/>
                </a:solidFill>
                <a:latin typeface="Arial"/>
                <a:cs typeface="Arial"/>
              </a:rPr>
              <a:t>9 AM </a:t>
            </a:r>
            <a:r>
              <a:rPr sz="1400" spc="-5" dirty="0">
                <a:solidFill>
                  <a:srgbClr val="212121"/>
                </a:solidFill>
                <a:latin typeface="Arial"/>
                <a:cs typeface="Arial"/>
              </a:rPr>
              <a:t>and </a:t>
            </a:r>
            <a:r>
              <a:rPr sz="1400" dirty="0">
                <a:solidFill>
                  <a:srgbClr val="212121"/>
                </a:solidFill>
                <a:latin typeface="Arial"/>
                <a:cs typeface="Arial"/>
              </a:rPr>
              <a:t>8 </a:t>
            </a:r>
            <a:r>
              <a:rPr sz="1400" spc="5" dirty="0">
                <a:solidFill>
                  <a:srgbClr val="212121"/>
                </a:solidFill>
                <a:latin typeface="Arial"/>
                <a:cs typeface="Arial"/>
              </a:rPr>
              <a:t> </a:t>
            </a:r>
            <a:r>
              <a:rPr sz="1400" dirty="0">
                <a:solidFill>
                  <a:srgbClr val="212121"/>
                </a:solidFill>
                <a:latin typeface="Arial"/>
                <a:cs typeface="Arial"/>
              </a:rPr>
              <a:t>AM</a:t>
            </a:r>
            <a:endParaRPr sz="1400" dirty="0">
              <a:latin typeface="Arial"/>
              <a:cs typeface="Arial"/>
            </a:endParaRPr>
          </a:p>
        </p:txBody>
      </p:sp>
      <p:sp>
        <p:nvSpPr>
          <p:cNvPr id="13" name="object 13"/>
          <p:cNvSpPr txBox="1"/>
          <p:nvPr/>
        </p:nvSpPr>
        <p:spPr>
          <a:xfrm>
            <a:off x="3155695" y="802385"/>
            <a:ext cx="38220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Black"/>
                <a:cs typeface="Arial Black"/>
              </a:rPr>
              <a:t>Let’s</a:t>
            </a:r>
            <a:r>
              <a:rPr sz="1800" spc="-35" dirty="0">
                <a:latin typeface="Arial Black"/>
                <a:cs typeface="Arial Black"/>
              </a:rPr>
              <a:t> </a:t>
            </a:r>
            <a:r>
              <a:rPr sz="1800" dirty="0">
                <a:latin typeface="Arial Black"/>
                <a:cs typeface="Arial Black"/>
              </a:rPr>
              <a:t>calculate</a:t>
            </a:r>
            <a:r>
              <a:rPr sz="1800" spc="-25" dirty="0">
                <a:latin typeface="Arial Black"/>
                <a:cs typeface="Arial Black"/>
              </a:rPr>
              <a:t> </a:t>
            </a:r>
            <a:r>
              <a:rPr sz="1800" dirty="0">
                <a:latin typeface="Arial Black"/>
                <a:cs typeface="Arial Black"/>
              </a:rPr>
              <a:t>the</a:t>
            </a:r>
            <a:r>
              <a:rPr sz="1800" spc="-35" dirty="0">
                <a:latin typeface="Arial Black"/>
                <a:cs typeface="Arial Black"/>
              </a:rPr>
              <a:t> </a:t>
            </a:r>
            <a:r>
              <a:rPr sz="1800" dirty="0" smtClean="0">
                <a:latin typeface="Arial Black"/>
                <a:cs typeface="Arial Black"/>
              </a:rPr>
              <a:t>peak</a:t>
            </a:r>
            <a:r>
              <a:rPr sz="1800" spc="-30" dirty="0" smtClean="0">
                <a:latin typeface="Arial Black"/>
                <a:cs typeface="Arial Black"/>
              </a:rPr>
              <a:t> </a:t>
            </a:r>
            <a:r>
              <a:rPr sz="1800" dirty="0" smtClean="0">
                <a:latin typeface="Arial Black"/>
                <a:cs typeface="Arial Black"/>
              </a:rPr>
              <a:t>hour</a:t>
            </a:r>
            <a:r>
              <a:rPr lang="en-US" sz="1800" dirty="0" smtClean="0">
                <a:latin typeface="Arial Black"/>
                <a:cs typeface="Arial Black"/>
              </a:rPr>
              <a:t>s</a:t>
            </a:r>
            <a:endParaRPr sz="1800" dirty="0">
              <a:latin typeface="Arial Black"/>
              <a:cs typeface="Arial Black"/>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8131" y="0"/>
            <a:ext cx="618490" cy="2312035"/>
          </a:xfrm>
          <a:prstGeom prst="rect">
            <a:avLst/>
          </a:prstGeom>
        </p:spPr>
        <p:txBody>
          <a:bodyPr vert="horz" wrap="square" lIns="0" tIns="12700" rIns="0" bIns="0" rtlCol="0">
            <a:spAutoFit/>
          </a:bodyPr>
          <a:lstStyle/>
          <a:p>
            <a:pPr marL="12700">
              <a:lnSpc>
                <a:spcPct val="100000"/>
              </a:lnSpc>
              <a:spcBef>
                <a:spcPts val="100"/>
              </a:spcBef>
            </a:pPr>
            <a:r>
              <a:rPr sz="15000" spc="-1355" dirty="0">
                <a:solidFill>
                  <a:srgbClr val="FFFFFF"/>
                </a:solidFill>
                <a:latin typeface="Tahoma"/>
                <a:cs typeface="Tahoma"/>
              </a:rPr>
              <a:t>“</a:t>
            </a:r>
            <a:endParaRPr sz="15000">
              <a:latin typeface="Tahoma"/>
              <a:cs typeface="Tahoma"/>
            </a:endParaRPr>
          </a:p>
        </p:txBody>
      </p:sp>
      <p:grpSp>
        <p:nvGrpSpPr>
          <p:cNvPr id="3" name="object 3"/>
          <p:cNvGrpSpPr/>
          <p:nvPr/>
        </p:nvGrpSpPr>
        <p:grpSpPr>
          <a:xfrm>
            <a:off x="124968" y="0"/>
            <a:ext cx="5424170" cy="4977765"/>
            <a:chOff x="124968" y="0"/>
            <a:chExt cx="5424170" cy="4977765"/>
          </a:xfrm>
        </p:grpSpPr>
        <p:sp>
          <p:nvSpPr>
            <p:cNvPr id="4" name="object 4"/>
            <p:cNvSpPr/>
            <p:nvPr/>
          </p:nvSpPr>
          <p:spPr>
            <a:xfrm>
              <a:off x="1449509" y="0"/>
              <a:ext cx="737870" cy="734695"/>
            </a:xfrm>
            <a:custGeom>
              <a:avLst/>
              <a:gdLst/>
              <a:ahLst/>
              <a:cxnLst/>
              <a:rect l="l" t="t" r="r" b="b"/>
              <a:pathLst>
                <a:path w="737869" h="734695">
                  <a:moveTo>
                    <a:pt x="361188" y="0"/>
                  </a:moveTo>
                  <a:lnTo>
                    <a:pt x="0" y="0"/>
                  </a:lnTo>
                  <a:lnTo>
                    <a:pt x="376242" y="734567"/>
                  </a:lnTo>
                  <a:lnTo>
                    <a:pt x="737430" y="734567"/>
                  </a:lnTo>
                  <a:lnTo>
                    <a:pt x="361188" y="0"/>
                  </a:lnTo>
                  <a:close/>
                </a:path>
              </a:pathLst>
            </a:custGeom>
            <a:solidFill>
              <a:srgbClr val="FF8600"/>
            </a:solidFill>
          </p:spPr>
          <p:txBody>
            <a:bodyPr wrap="square" lIns="0" tIns="0" rIns="0" bIns="0" rtlCol="0"/>
            <a:lstStyle/>
            <a:p>
              <a:endParaRPr/>
            </a:p>
          </p:txBody>
        </p:sp>
        <p:pic>
          <p:nvPicPr>
            <p:cNvPr id="5" name="object 5"/>
            <p:cNvPicPr/>
            <p:nvPr/>
          </p:nvPicPr>
          <p:blipFill>
            <a:blip r:embed="rId2" cstate="print"/>
            <a:stretch>
              <a:fillRect/>
            </a:stretch>
          </p:blipFill>
          <p:spPr>
            <a:xfrm>
              <a:off x="124968" y="1743455"/>
              <a:ext cx="5423916" cy="3233927"/>
            </a:xfrm>
            <a:prstGeom prst="rect">
              <a:avLst/>
            </a:prstGeom>
          </p:spPr>
        </p:pic>
      </p:grpSp>
      <p:grpSp>
        <p:nvGrpSpPr>
          <p:cNvPr id="6" name="object 6"/>
          <p:cNvGrpSpPr/>
          <p:nvPr/>
        </p:nvGrpSpPr>
        <p:grpSpPr>
          <a:xfrm>
            <a:off x="6626352" y="4395215"/>
            <a:ext cx="2517775" cy="748665"/>
            <a:chOff x="6626352" y="4395215"/>
            <a:chExt cx="2517775" cy="748665"/>
          </a:xfrm>
        </p:grpSpPr>
        <p:sp>
          <p:nvSpPr>
            <p:cNvPr id="7" name="object 7"/>
            <p:cNvSpPr/>
            <p:nvPr/>
          </p:nvSpPr>
          <p:spPr>
            <a:xfrm>
              <a:off x="6957060" y="4395215"/>
              <a:ext cx="2186940" cy="748665"/>
            </a:xfrm>
            <a:custGeom>
              <a:avLst/>
              <a:gdLst/>
              <a:ahLst/>
              <a:cxnLst/>
              <a:rect l="l" t="t" r="r" b="b"/>
              <a:pathLst>
                <a:path w="2186940" h="748664">
                  <a:moveTo>
                    <a:pt x="2186940" y="0"/>
                  </a:moveTo>
                  <a:lnTo>
                    <a:pt x="0" y="0"/>
                  </a:lnTo>
                  <a:lnTo>
                    <a:pt x="385698" y="748282"/>
                  </a:lnTo>
                  <a:lnTo>
                    <a:pt x="2186940" y="748282"/>
                  </a:lnTo>
                  <a:lnTo>
                    <a:pt x="2186940" y="0"/>
                  </a:lnTo>
                  <a:close/>
                </a:path>
              </a:pathLst>
            </a:custGeom>
            <a:solidFill>
              <a:srgbClr val="FF8600"/>
            </a:solidFill>
          </p:spPr>
          <p:txBody>
            <a:bodyPr wrap="square" lIns="0" tIns="0" rIns="0" bIns="0" rtlCol="0"/>
            <a:lstStyle/>
            <a:p>
              <a:endParaRPr/>
            </a:p>
          </p:txBody>
        </p:sp>
        <p:sp>
          <p:nvSpPr>
            <p:cNvPr id="8" name="object 8"/>
            <p:cNvSpPr/>
            <p:nvPr/>
          </p:nvSpPr>
          <p:spPr>
            <a:xfrm>
              <a:off x="6626352" y="4395215"/>
              <a:ext cx="745490" cy="748665"/>
            </a:xfrm>
            <a:custGeom>
              <a:avLst/>
              <a:gdLst/>
              <a:ahLst/>
              <a:cxnLst/>
              <a:rect l="l" t="t" r="r" b="b"/>
              <a:pathLst>
                <a:path w="745490" h="748664">
                  <a:moveTo>
                    <a:pt x="361188" y="0"/>
                  </a:moveTo>
                  <a:lnTo>
                    <a:pt x="0" y="0"/>
                  </a:lnTo>
                  <a:lnTo>
                    <a:pt x="384048" y="748283"/>
                  </a:lnTo>
                  <a:lnTo>
                    <a:pt x="745236" y="748283"/>
                  </a:lnTo>
                  <a:lnTo>
                    <a:pt x="361188" y="0"/>
                  </a:lnTo>
                  <a:close/>
                </a:path>
              </a:pathLst>
            </a:custGeom>
            <a:solidFill>
              <a:srgbClr val="212121"/>
            </a:solidFill>
          </p:spPr>
          <p:txBody>
            <a:bodyPr wrap="square" lIns="0" tIns="0" rIns="0" bIns="0" rtlCol="0"/>
            <a:lstStyle/>
            <a:p>
              <a:endParaRPr/>
            </a:p>
          </p:txBody>
        </p:sp>
      </p:grpSp>
      <p:sp>
        <p:nvSpPr>
          <p:cNvPr id="9" name="object 9"/>
          <p:cNvSpPr txBox="1"/>
          <p:nvPr/>
        </p:nvSpPr>
        <p:spPr>
          <a:xfrm>
            <a:off x="1745107" y="1083690"/>
            <a:ext cx="6099810" cy="22890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Black"/>
                <a:cs typeface="Arial Black"/>
              </a:rPr>
              <a:t>What do</a:t>
            </a:r>
            <a:r>
              <a:rPr sz="1400" spc="-15" dirty="0">
                <a:latin typeface="Arial Black"/>
                <a:cs typeface="Arial Black"/>
              </a:rPr>
              <a:t> </a:t>
            </a:r>
            <a:r>
              <a:rPr sz="1400" dirty="0">
                <a:latin typeface="Arial Black"/>
                <a:cs typeface="Arial Black"/>
              </a:rPr>
              <a:t>customers complain</a:t>
            </a:r>
            <a:r>
              <a:rPr sz="1400" spc="-15" dirty="0">
                <a:latin typeface="Arial Black"/>
                <a:cs typeface="Arial Black"/>
              </a:rPr>
              <a:t> </a:t>
            </a:r>
            <a:r>
              <a:rPr sz="1400" dirty="0">
                <a:latin typeface="Arial Black"/>
                <a:cs typeface="Arial Black"/>
              </a:rPr>
              <a:t>about</a:t>
            </a:r>
            <a:r>
              <a:rPr sz="1400" spc="5" dirty="0">
                <a:latin typeface="Arial Black"/>
                <a:cs typeface="Arial Black"/>
              </a:rPr>
              <a:t> </a:t>
            </a:r>
            <a:r>
              <a:rPr sz="1400" dirty="0">
                <a:latin typeface="Arial Black"/>
                <a:cs typeface="Arial Black"/>
              </a:rPr>
              <a:t>when they</a:t>
            </a:r>
            <a:r>
              <a:rPr sz="1400" spc="-10" dirty="0">
                <a:latin typeface="Arial Black"/>
                <a:cs typeface="Arial Black"/>
              </a:rPr>
              <a:t> </a:t>
            </a:r>
            <a:r>
              <a:rPr sz="1400" dirty="0">
                <a:latin typeface="Arial Black"/>
                <a:cs typeface="Arial Black"/>
              </a:rPr>
              <a:t>call</a:t>
            </a:r>
            <a:r>
              <a:rPr sz="1400" spc="-5" dirty="0">
                <a:latin typeface="Arial Black"/>
                <a:cs typeface="Arial Black"/>
              </a:rPr>
              <a:t> </a:t>
            </a:r>
            <a:r>
              <a:rPr sz="1400" dirty="0">
                <a:latin typeface="Arial Black"/>
                <a:cs typeface="Arial Black"/>
              </a:rPr>
              <a:t>the </a:t>
            </a:r>
            <a:r>
              <a:rPr sz="1400" spc="-5" dirty="0">
                <a:latin typeface="Arial Black"/>
                <a:cs typeface="Arial Black"/>
              </a:rPr>
              <a:t>service</a:t>
            </a:r>
            <a:endParaRPr sz="1400" dirty="0">
              <a:latin typeface="Arial Black"/>
              <a:cs typeface="Arial Black"/>
            </a:endParaRPr>
          </a:p>
        </p:txBody>
      </p:sp>
      <p:grpSp>
        <p:nvGrpSpPr>
          <p:cNvPr id="10" name="object 10"/>
          <p:cNvGrpSpPr/>
          <p:nvPr/>
        </p:nvGrpSpPr>
        <p:grpSpPr>
          <a:xfrm>
            <a:off x="6373367" y="2653283"/>
            <a:ext cx="2583180" cy="1676400"/>
            <a:chOff x="6373367" y="2653283"/>
            <a:chExt cx="2583180" cy="1676400"/>
          </a:xfrm>
        </p:grpSpPr>
        <p:pic>
          <p:nvPicPr>
            <p:cNvPr id="11" name="object 11"/>
            <p:cNvPicPr/>
            <p:nvPr/>
          </p:nvPicPr>
          <p:blipFill>
            <a:blip r:embed="rId3" cstate="print"/>
            <a:stretch>
              <a:fillRect/>
            </a:stretch>
          </p:blipFill>
          <p:spPr>
            <a:xfrm>
              <a:off x="6386321" y="2666237"/>
              <a:ext cx="2557272" cy="1650492"/>
            </a:xfrm>
            <a:prstGeom prst="rect">
              <a:avLst/>
            </a:prstGeom>
          </p:spPr>
        </p:pic>
        <p:sp>
          <p:nvSpPr>
            <p:cNvPr id="12" name="object 12"/>
            <p:cNvSpPr/>
            <p:nvPr/>
          </p:nvSpPr>
          <p:spPr>
            <a:xfrm>
              <a:off x="6386321" y="2666237"/>
              <a:ext cx="2557780" cy="1651000"/>
            </a:xfrm>
            <a:custGeom>
              <a:avLst/>
              <a:gdLst/>
              <a:ahLst/>
              <a:cxnLst/>
              <a:rect l="l" t="t" r="r" b="b"/>
              <a:pathLst>
                <a:path w="2557779" h="1651000">
                  <a:moveTo>
                    <a:pt x="0" y="275081"/>
                  </a:moveTo>
                  <a:lnTo>
                    <a:pt x="4432" y="225643"/>
                  </a:lnTo>
                  <a:lnTo>
                    <a:pt x="17213" y="179109"/>
                  </a:lnTo>
                  <a:lnTo>
                    <a:pt x="37563" y="136256"/>
                  </a:lnTo>
                  <a:lnTo>
                    <a:pt x="64706" y="97863"/>
                  </a:lnTo>
                  <a:lnTo>
                    <a:pt x="97863" y="64706"/>
                  </a:lnTo>
                  <a:lnTo>
                    <a:pt x="136256" y="37563"/>
                  </a:lnTo>
                  <a:lnTo>
                    <a:pt x="179109" y="17213"/>
                  </a:lnTo>
                  <a:lnTo>
                    <a:pt x="225643" y="4432"/>
                  </a:lnTo>
                  <a:lnTo>
                    <a:pt x="275081" y="0"/>
                  </a:lnTo>
                  <a:lnTo>
                    <a:pt x="2282189" y="0"/>
                  </a:lnTo>
                  <a:lnTo>
                    <a:pt x="2331628" y="4432"/>
                  </a:lnTo>
                  <a:lnTo>
                    <a:pt x="2378162" y="17213"/>
                  </a:lnTo>
                  <a:lnTo>
                    <a:pt x="2421015" y="37563"/>
                  </a:lnTo>
                  <a:lnTo>
                    <a:pt x="2459408" y="64706"/>
                  </a:lnTo>
                  <a:lnTo>
                    <a:pt x="2492565" y="97863"/>
                  </a:lnTo>
                  <a:lnTo>
                    <a:pt x="2519708" y="136256"/>
                  </a:lnTo>
                  <a:lnTo>
                    <a:pt x="2540058" y="179109"/>
                  </a:lnTo>
                  <a:lnTo>
                    <a:pt x="2552839" y="225643"/>
                  </a:lnTo>
                  <a:lnTo>
                    <a:pt x="2557272" y="275081"/>
                  </a:lnTo>
                  <a:lnTo>
                    <a:pt x="2557272" y="1375397"/>
                  </a:lnTo>
                  <a:lnTo>
                    <a:pt x="2552839" y="1424845"/>
                  </a:lnTo>
                  <a:lnTo>
                    <a:pt x="2540058" y="1471386"/>
                  </a:lnTo>
                  <a:lnTo>
                    <a:pt x="2519708" y="1514242"/>
                  </a:lnTo>
                  <a:lnTo>
                    <a:pt x="2492565" y="1552637"/>
                  </a:lnTo>
                  <a:lnTo>
                    <a:pt x="2459408" y="1585793"/>
                  </a:lnTo>
                  <a:lnTo>
                    <a:pt x="2421015" y="1612933"/>
                  </a:lnTo>
                  <a:lnTo>
                    <a:pt x="2378162" y="1633281"/>
                  </a:lnTo>
                  <a:lnTo>
                    <a:pt x="2331628" y="1646059"/>
                  </a:lnTo>
                  <a:lnTo>
                    <a:pt x="2282189" y="1650492"/>
                  </a:lnTo>
                  <a:lnTo>
                    <a:pt x="275081" y="1650492"/>
                  </a:lnTo>
                  <a:lnTo>
                    <a:pt x="225643" y="1646059"/>
                  </a:lnTo>
                  <a:lnTo>
                    <a:pt x="179109" y="1633281"/>
                  </a:lnTo>
                  <a:lnTo>
                    <a:pt x="136256" y="1612933"/>
                  </a:lnTo>
                  <a:lnTo>
                    <a:pt x="97863" y="1585793"/>
                  </a:lnTo>
                  <a:lnTo>
                    <a:pt x="64706" y="1552637"/>
                  </a:lnTo>
                  <a:lnTo>
                    <a:pt x="37563" y="1514242"/>
                  </a:lnTo>
                  <a:lnTo>
                    <a:pt x="17213" y="1471386"/>
                  </a:lnTo>
                  <a:lnTo>
                    <a:pt x="4432" y="1424845"/>
                  </a:lnTo>
                  <a:lnTo>
                    <a:pt x="0" y="1375397"/>
                  </a:lnTo>
                  <a:lnTo>
                    <a:pt x="0" y="275081"/>
                  </a:lnTo>
                  <a:close/>
                </a:path>
              </a:pathLst>
            </a:custGeom>
            <a:ln w="25908">
              <a:solidFill>
                <a:srgbClr val="BB6100"/>
              </a:solidFill>
            </a:ln>
          </p:spPr>
          <p:txBody>
            <a:bodyPr wrap="square" lIns="0" tIns="0" rIns="0" bIns="0" rtlCol="0"/>
            <a:lstStyle/>
            <a:p>
              <a:endParaRPr/>
            </a:p>
          </p:txBody>
        </p:sp>
      </p:grpSp>
      <p:sp>
        <p:nvSpPr>
          <p:cNvPr id="13" name="object 13"/>
          <p:cNvSpPr txBox="1"/>
          <p:nvPr/>
        </p:nvSpPr>
        <p:spPr>
          <a:xfrm>
            <a:off x="6545706" y="2832862"/>
            <a:ext cx="2240915" cy="1305486"/>
          </a:xfrm>
          <a:prstGeom prst="rect">
            <a:avLst/>
          </a:prstGeom>
        </p:spPr>
        <p:txBody>
          <a:bodyPr vert="horz" wrap="square" lIns="0" tIns="12700" rIns="0" bIns="0" rtlCol="0">
            <a:spAutoFit/>
          </a:bodyPr>
          <a:lstStyle/>
          <a:p>
            <a:pPr marL="12700" marR="5080">
              <a:lnSpc>
                <a:spcPct val="100000"/>
              </a:lnSpc>
              <a:spcBef>
                <a:spcPts val="100"/>
              </a:spcBef>
            </a:pPr>
            <a:r>
              <a:rPr lang="en-US" sz="1400" dirty="0" smtClean="0">
                <a:solidFill>
                  <a:srgbClr val="212121"/>
                </a:solidFill>
                <a:latin typeface="Arial"/>
                <a:cs typeface="Arial"/>
              </a:rPr>
              <a:t>This table shows the different category of calls received on a daily basis. As part of the calls, we also received pranks calls, or depletion calls.</a:t>
            </a:r>
            <a:endParaRPr sz="1400" dirty="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8131" y="0"/>
            <a:ext cx="618490" cy="2312035"/>
          </a:xfrm>
          <a:prstGeom prst="rect">
            <a:avLst/>
          </a:prstGeom>
        </p:spPr>
        <p:txBody>
          <a:bodyPr vert="horz" wrap="square" lIns="0" tIns="12700" rIns="0" bIns="0" rtlCol="0">
            <a:spAutoFit/>
          </a:bodyPr>
          <a:lstStyle/>
          <a:p>
            <a:pPr marL="12700">
              <a:lnSpc>
                <a:spcPct val="100000"/>
              </a:lnSpc>
              <a:spcBef>
                <a:spcPts val="100"/>
              </a:spcBef>
            </a:pPr>
            <a:r>
              <a:rPr sz="15000" spc="-1355" dirty="0">
                <a:solidFill>
                  <a:srgbClr val="FFFFFF"/>
                </a:solidFill>
                <a:latin typeface="Tahoma"/>
                <a:cs typeface="Tahoma"/>
              </a:rPr>
              <a:t>“</a:t>
            </a:r>
            <a:endParaRPr sz="15000">
              <a:latin typeface="Tahoma"/>
              <a:cs typeface="Tahoma"/>
            </a:endParaRPr>
          </a:p>
        </p:txBody>
      </p:sp>
      <p:grpSp>
        <p:nvGrpSpPr>
          <p:cNvPr id="3" name="object 3"/>
          <p:cNvGrpSpPr/>
          <p:nvPr/>
        </p:nvGrpSpPr>
        <p:grpSpPr>
          <a:xfrm>
            <a:off x="772668" y="0"/>
            <a:ext cx="3523615" cy="5143500"/>
            <a:chOff x="772668" y="0"/>
            <a:chExt cx="3523615" cy="5143500"/>
          </a:xfrm>
        </p:grpSpPr>
        <p:sp>
          <p:nvSpPr>
            <p:cNvPr id="4" name="object 4"/>
            <p:cNvSpPr/>
            <p:nvPr/>
          </p:nvSpPr>
          <p:spPr>
            <a:xfrm>
              <a:off x="1449509" y="0"/>
              <a:ext cx="737870" cy="734695"/>
            </a:xfrm>
            <a:custGeom>
              <a:avLst/>
              <a:gdLst/>
              <a:ahLst/>
              <a:cxnLst/>
              <a:rect l="l" t="t" r="r" b="b"/>
              <a:pathLst>
                <a:path w="737869" h="734695">
                  <a:moveTo>
                    <a:pt x="361188" y="0"/>
                  </a:moveTo>
                  <a:lnTo>
                    <a:pt x="0" y="0"/>
                  </a:lnTo>
                  <a:lnTo>
                    <a:pt x="376242" y="734567"/>
                  </a:lnTo>
                  <a:lnTo>
                    <a:pt x="737430" y="734567"/>
                  </a:lnTo>
                  <a:lnTo>
                    <a:pt x="361188" y="0"/>
                  </a:lnTo>
                  <a:close/>
                </a:path>
              </a:pathLst>
            </a:custGeom>
            <a:solidFill>
              <a:srgbClr val="FF8600"/>
            </a:solidFill>
          </p:spPr>
          <p:txBody>
            <a:bodyPr wrap="square" lIns="0" tIns="0" rIns="0" bIns="0" rtlCol="0"/>
            <a:lstStyle/>
            <a:p>
              <a:endParaRPr/>
            </a:p>
          </p:txBody>
        </p:sp>
        <p:pic>
          <p:nvPicPr>
            <p:cNvPr id="5" name="object 5"/>
            <p:cNvPicPr/>
            <p:nvPr/>
          </p:nvPicPr>
          <p:blipFill>
            <a:blip r:embed="rId2" cstate="print"/>
            <a:stretch>
              <a:fillRect/>
            </a:stretch>
          </p:blipFill>
          <p:spPr>
            <a:xfrm>
              <a:off x="772668" y="1755648"/>
              <a:ext cx="3523487" cy="3387850"/>
            </a:xfrm>
            <a:prstGeom prst="rect">
              <a:avLst/>
            </a:prstGeom>
          </p:spPr>
        </p:pic>
      </p:grpSp>
      <p:grpSp>
        <p:nvGrpSpPr>
          <p:cNvPr id="6" name="object 6"/>
          <p:cNvGrpSpPr/>
          <p:nvPr/>
        </p:nvGrpSpPr>
        <p:grpSpPr>
          <a:xfrm>
            <a:off x="6626352" y="4395215"/>
            <a:ext cx="2517775" cy="748665"/>
            <a:chOff x="6626352" y="4395215"/>
            <a:chExt cx="2517775" cy="748665"/>
          </a:xfrm>
        </p:grpSpPr>
        <p:sp>
          <p:nvSpPr>
            <p:cNvPr id="7" name="object 7"/>
            <p:cNvSpPr/>
            <p:nvPr/>
          </p:nvSpPr>
          <p:spPr>
            <a:xfrm>
              <a:off x="6957060" y="4395215"/>
              <a:ext cx="2186940" cy="748665"/>
            </a:xfrm>
            <a:custGeom>
              <a:avLst/>
              <a:gdLst/>
              <a:ahLst/>
              <a:cxnLst/>
              <a:rect l="l" t="t" r="r" b="b"/>
              <a:pathLst>
                <a:path w="2186940" h="748664">
                  <a:moveTo>
                    <a:pt x="2186940" y="0"/>
                  </a:moveTo>
                  <a:lnTo>
                    <a:pt x="0" y="0"/>
                  </a:lnTo>
                  <a:lnTo>
                    <a:pt x="385698" y="748282"/>
                  </a:lnTo>
                  <a:lnTo>
                    <a:pt x="2186940" y="748282"/>
                  </a:lnTo>
                  <a:lnTo>
                    <a:pt x="2186940" y="0"/>
                  </a:lnTo>
                  <a:close/>
                </a:path>
              </a:pathLst>
            </a:custGeom>
            <a:solidFill>
              <a:srgbClr val="FF8600"/>
            </a:solidFill>
          </p:spPr>
          <p:txBody>
            <a:bodyPr wrap="square" lIns="0" tIns="0" rIns="0" bIns="0" rtlCol="0"/>
            <a:lstStyle/>
            <a:p>
              <a:endParaRPr/>
            </a:p>
          </p:txBody>
        </p:sp>
        <p:sp>
          <p:nvSpPr>
            <p:cNvPr id="8" name="object 8"/>
            <p:cNvSpPr/>
            <p:nvPr/>
          </p:nvSpPr>
          <p:spPr>
            <a:xfrm>
              <a:off x="6626352" y="4395215"/>
              <a:ext cx="745490" cy="748665"/>
            </a:xfrm>
            <a:custGeom>
              <a:avLst/>
              <a:gdLst/>
              <a:ahLst/>
              <a:cxnLst/>
              <a:rect l="l" t="t" r="r" b="b"/>
              <a:pathLst>
                <a:path w="745490" h="748664">
                  <a:moveTo>
                    <a:pt x="361188" y="0"/>
                  </a:moveTo>
                  <a:lnTo>
                    <a:pt x="0" y="0"/>
                  </a:lnTo>
                  <a:lnTo>
                    <a:pt x="384048" y="748283"/>
                  </a:lnTo>
                  <a:lnTo>
                    <a:pt x="745236" y="748283"/>
                  </a:lnTo>
                  <a:lnTo>
                    <a:pt x="361188" y="0"/>
                  </a:lnTo>
                  <a:close/>
                </a:path>
              </a:pathLst>
            </a:custGeom>
            <a:solidFill>
              <a:srgbClr val="212121"/>
            </a:solidFill>
          </p:spPr>
          <p:txBody>
            <a:bodyPr wrap="square" lIns="0" tIns="0" rIns="0" bIns="0" rtlCol="0"/>
            <a:lstStyle/>
            <a:p>
              <a:endParaRPr/>
            </a:p>
          </p:txBody>
        </p:sp>
      </p:grpSp>
      <p:grpSp>
        <p:nvGrpSpPr>
          <p:cNvPr id="9" name="object 9"/>
          <p:cNvGrpSpPr/>
          <p:nvPr/>
        </p:nvGrpSpPr>
        <p:grpSpPr>
          <a:xfrm>
            <a:off x="6110922" y="2514537"/>
            <a:ext cx="2628900" cy="1506220"/>
            <a:chOff x="6109715" y="2522220"/>
            <a:chExt cx="2628900" cy="1506220"/>
          </a:xfrm>
        </p:grpSpPr>
        <p:pic>
          <p:nvPicPr>
            <p:cNvPr id="10" name="object 10"/>
            <p:cNvPicPr/>
            <p:nvPr/>
          </p:nvPicPr>
          <p:blipFill>
            <a:blip r:embed="rId3" cstate="print"/>
            <a:stretch>
              <a:fillRect/>
            </a:stretch>
          </p:blipFill>
          <p:spPr>
            <a:xfrm>
              <a:off x="6122669" y="2535174"/>
              <a:ext cx="2602991" cy="1479804"/>
            </a:xfrm>
            <a:prstGeom prst="rect">
              <a:avLst/>
            </a:prstGeom>
          </p:spPr>
        </p:pic>
        <p:sp>
          <p:nvSpPr>
            <p:cNvPr id="11" name="object 11"/>
            <p:cNvSpPr/>
            <p:nvPr/>
          </p:nvSpPr>
          <p:spPr>
            <a:xfrm>
              <a:off x="6122669" y="2535174"/>
              <a:ext cx="2603500" cy="1480185"/>
            </a:xfrm>
            <a:custGeom>
              <a:avLst/>
              <a:gdLst/>
              <a:ahLst/>
              <a:cxnLst/>
              <a:rect l="l" t="t" r="r" b="b"/>
              <a:pathLst>
                <a:path w="2603500" h="1480185">
                  <a:moveTo>
                    <a:pt x="0" y="246633"/>
                  </a:moveTo>
                  <a:lnTo>
                    <a:pt x="5008" y="196911"/>
                  </a:lnTo>
                  <a:lnTo>
                    <a:pt x="19373" y="150608"/>
                  </a:lnTo>
                  <a:lnTo>
                    <a:pt x="42105" y="108712"/>
                  </a:lnTo>
                  <a:lnTo>
                    <a:pt x="72215" y="72215"/>
                  </a:lnTo>
                  <a:lnTo>
                    <a:pt x="108712" y="42105"/>
                  </a:lnTo>
                  <a:lnTo>
                    <a:pt x="150608" y="19373"/>
                  </a:lnTo>
                  <a:lnTo>
                    <a:pt x="196911" y="5008"/>
                  </a:lnTo>
                  <a:lnTo>
                    <a:pt x="246633" y="0"/>
                  </a:lnTo>
                  <a:lnTo>
                    <a:pt x="2356357" y="0"/>
                  </a:lnTo>
                  <a:lnTo>
                    <a:pt x="2406080" y="5008"/>
                  </a:lnTo>
                  <a:lnTo>
                    <a:pt x="2452383" y="19373"/>
                  </a:lnTo>
                  <a:lnTo>
                    <a:pt x="2494279" y="42105"/>
                  </a:lnTo>
                  <a:lnTo>
                    <a:pt x="2530776" y="72215"/>
                  </a:lnTo>
                  <a:lnTo>
                    <a:pt x="2560886" y="108712"/>
                  </a:lnTo>
                  <a:lnTo>
                    <a:pt x="2583618" y="150608"/>
                  </a:lnTo>
                  <a:lnTo>
                    <a:pt x="2597983" y="196911"/>
                  </a:lnTo>
                  <a:lnTo>
                    <a:pt x="2602991" y="246633"/>
                  </a:lnTo>
                  <a:lnTo>
                    <a:pt x="2602991" y="1233170"/>
                  </a:lnTo>
                  <a:lnTo>
                    <a:pt x="2597983" y="1282874"/>
                  </a:lnTo>
                  <a:lnTo>
                    <a:pt x="2583618" y="1329169"/>
                  </a:lnTo>
                  <a:lnTo>
                    <a:pt x="2560886" y="1371063"/>
                  </a:lnTo>
                  <a:lnTo>
                    <a:pt x="2530776" y="1407564"/>
                  </a:lnTo>
                  <a:lnTo>
                    <a:pt x="2494279" y="1437681"/>
                  </a:lnTo>
                  <a:lnTo>
                    <a:pt x="2452383" y="1460421"/>
                  </a:lnTo>
                  <a:lnTo>
                    <a:pt x="2406080" y="1474793"/>
                  </a:lnTo>
                  <a:lnTo>
                    <a:pt x="2356357" y="1479804"/>
                  </a:lnTo>
                  <a:lnTo>
                    <a:pt x="246633" y="1479804"/>
                  </a:lnTo>
                  <a:lnTo>
                    <a:pt x="196911" y="1474793"/>
                  </a:lnTo>
                  <a:lnTo>
                    <a:pt x="150608" y="1460421"/>
                  </a:lnTo>
                  <a:lnTo>
                    <a:pt x="108712" y="1437681"/>
                  </a:lnTo>
                  <a:lnTo>
                    <a:pt x="72215" y="1407564"/>
                  </a:lnTo>
                  <a:lnTo>
                    <a:pt x="42105" y="1371063"/>
                  </a:lnTo>
                  <a:lnTo>
                    <a:pt x="19373" y="1329169"/>
                  </a:lnTo>
                  <a:lnTo>
                    <a:pt x="5008" y="1282874"/>
                  </a:lnTo>
                  <a:lnTo>
                    <a:pt x="0" y="1233170"/>
                  </a:lnTo>
                  <a:lnTo>
                    <a:pt x="0" y="246633"/>
                  </a:lnTo>
                  <a:close/>
                </a:path>
              </a:pathLst>
            </a:custGeom>
            <a:ln w="25907">
              <a:solidFill>
                <a:srgbClr val="BB6100"/>
              </a:solidFill>
            </a:ln>
          </p:spPr>
          <p:txBody>
            <a:bodyPr wrap="square" lIns="0" tIns="0" rIns="0" bIns="0" rtlCol="0"/>
            <a:lstStyle/>
            <a:p>
              <a:endParaRPr/>
            </a:p>
          </p:txBody>
        </p:sp>
      </p:grpSp>
      <p:sp>
        <p:nvSpPr>
          <p:cNvPr id="12" name="object 12"/>
          <p:cNvSpPr txBox="1"/>
          <p:nvPr/>
        </p:nvSpPr>
        <p:spPr>
          <a:xfrm>
            <a:off x="6273800" y="2722626"/>
            <a:ext cx="2303145" cy="1090042"/>
          </a:xfrm>
          <a:prstGeom prst="rect">
            <a:avLst/>
          </a:prstGeom>
        </p:spPr>
        <p:txBody>
          <a:bodyPr vert="horz" wrap="square" lIns="0" tIns="12700" rIns="0" bIns="0" rtlCol="0">
            <a:spAutoFit/>
          </a:bodyPr>
          <a:lstStyle/>
          <a:p>
            <a:pPr marL="12700" marR="5080">
              <a:lnSpc>
                <a:spcPct val="100000"/>
              </a:lnSpc>
              <a:spcBef>
                <a:spcPts val="100"/>
              </a:spcBef>
            </a:pPr>
            <a:r>
              <a:rPr lang="en-US" sz="1400" spc="-5" dirty="0" smtClean="0">
                <a:solidFill>
                  <a:srgbClr val="212121"/>
                </a:solidFill>
                <a:latin typeface="Arial"/>
                <a:cs typeface="Arial"/>
              </a:rPr>
              <a:t>This table shows us that the People in the commune of Delmas have the most difficulty with their network service.</a:t>
            </a:r>
            <a:endParaRPr sz="1400" dirty="0">
              <a:latin typeface="Arial"/>
              <a:cs typeface="Arial"/>
            </a:endParaRPr>
          </a:p>
        </p:txBody>
      </p:sp>
      <p:sp>
        <p:nvSpPr>
          <p:cNvPr id="13" name="object 13"/>
          <p:cNvSpPr txBox="1"/>
          <p:nvPr/>
        </p:nvSpPr>
        <p:spPr>
          <a:xfrm>
            <a:off x="2217801" y="859027"/>
            <a:ext cx="574421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212121"/>
                </a:solidFill>
                <a:latin typeface="Arial Black"/>
                <a:cs typeface="Arial Black"/>
              </a:rPr>
              <a:t>Let's</a:t>
            </a:r>
            <a:r>
              <a:rPr sz="1400" spc="-15" dirty="0">
                <a:solidFill>
                  <a:srgbClr val="212121"/>
                </a:solidFill>
                <a:latin typeface="Arial Black"/>
                <a:cs typeface="Arial Black"/>
              </a:rPr>
              <a:t> </a:t>
            </a:r>
            <a:r>
              <a:rPr sz="1400" spc="-5" dirty="0">
                <a:solidFill>
                  <a:srgbClr val="212121"/>
                </a:solidFill>
                <a:latin typeface="Arial Black"/>
                <a:cs typeface="Arial Black"/>
              </a:rPr>
              <a:t>see</a:t>
            </a:r>
            <a:r>
              <a:rPr sz="1400" spc="5" dirty="0">
                <a:solidFill>
                  <a:srgbClr val="212121"/>
                </a:solidFill>
                <a:latin typeface="Arial Black"/>
                <a:cs typeface="Arial Black"/>
              </a:rPr>
              <a:t> </a:t>
            </a:r>
            <a:r>
              <a:rPr sz="1400" dirty="0">
                <a:solidFill>
                  <a:srgbClr val="212121"/>
                </a:solidFill>
                <a:latin typeface="Arial Black"/>
                <a:cs typeface="Arial Black"/>
              </a:rPr>
              <a:t>where there</a:t>
            </a:r>
            <a:r>
              <a:rPr sz="1400" spc="5" dirty="0">
                <a:solidFill>
                  <a:srgbClr val="212121"/>
                </a:solidFill>
                <a:latin typeface="Arial Black"/>
                <a:cs typeface="Arial Black"/>
              </a:rPr>
              <a:t> </a:t>
            </a:r>
            <a:r>
              <a:rPr sz="1400" dirty="0">
                <a:solidFill>
                  <a:srgbClr val="212121"/>
                </a:solidFill>
                <a:latin typeface="Arial Black"/>
                <a:cs typeface="Arial Black"/>
              </a:rPr>
              <a:t>is</a:t>
            </a:r>
            <a:r>
              <a:rPr sz="1400" spc="-20" dirty="0">
                <a:solidFill>
                  <a:srgbClr val="212121"/>
                </a:solidFill>
                <a:latin typeface="Arial Black"/>
                <a:cs typeface="Arial Black"/>
              </a:rPr>
              <a:t> </a:t>
            </a:r>
            <a:r>
              <a:rPr sz="1400" dirty="0">
                <a:solidFill>
                  <a:srgbClr val="212121"/>
                </a:solidFill>
                <a:latin typeface="Arial Black"/>
                <a:cs typeface="Arial Black"/>
              </a:rPr>
              <a:t>much</a:t>
            </a:r>
            <a:r>
              <a:rPr sz="1400" spc="5" dirty="0">
                <a:solidFill>
                  <a:srgbClr val="212121"/>
                </a:solidFill>
                <a:latin typeface="Arial Black"/>
                <a:cs typeface="Arial Black"/>
              </a:rPr>
              <a:t> </a:t>
            </a:r>
            <a:r>
              <a:rPr sz="1400" dirty="0">
                <a:solidFill>
                  <a:srgbClr val="212121"/>
                </a:solidFill>
                <a:latin typeface="Arial Black"/>
                <a:cs typeface="Arial Black"/>
              </a:rPr>
              <a:t>more</a:t>
            </a:r>
            <a:r>
              <a:rPr sz="1400" spc="-10" dirty="0">
                <a:solidFill>
                  <a:srgbClr val="212121"/>
                </a:solidFill>
                <a:latin typeface="Arial Black"/>
                <a:cs typeface="Arial Black"/>
              </a:rPr>
              <a:t> </a:t>
            </a:r>
            <a:r>
              <a:rPr sz="1400" spc="-5" dirty="0">
                <a:solidFill>
                  <a:srgbClr val="212121"/>
                </a:solidFill>
                <a:latin typeface="Arial Black"/>
                <a:cs typeface="Arial Black"/>
              </a:rPr>
              <a:t>of</a:t>
            </a:r>
            <a:r>
              <a:rPr sz="1400" spc="5" dirty="0">
                <a:solidFill>
                  <a:srgbClr val="212121"/>
                </a:solidFill>
                <a:latin typeface="Arial Black"/>
                <a:cs typeface="Arial Black"/>
              </a:rPr>
              <a:t> </a:t>
            </a:r>
            <a:r>
              <a:rPr sz="1400" dirty="0">
                <a:solidFill>
                  <a:srgbClr val="212121"/>
                </a:solidFill>
                <a:latin typeface="Arial Black"/>
                <a:cs typeface="Arial Black"/>
              </a:rPr>
              <a:t>a</a:t>
            </a:r>
            <a:r>
              <a:rPr sz="1400" spc="-10" dirty="0">
                <a:solidFill>
                  <a:srgbClr val="212121"/>
                </a:solidFill>
                <a:latin typeface="Arial Black"/>
                <a:cs typeface="Arial Black"/>
              </a:rPr>
              <a:t> </a:t>
            </a:r>
            <a:r>
              <a:rPr sz="1400" spc="-5" dirty="0">
                <a:solidFill>
                  <a:srgbClr val="212121"/>
                </a:solidFill>
                <a:latin typeface="Arial Black"/>
                <a:cs typeface="Arial Black"/>
              </a:rPr>
              <a:t>Network</a:t>
            </a:r>
            <a:r>
              <a:rPr sz="1400" spc="10" dirty="0">
                <a:solidFill>
                  <a:srgbClr val="212121"/>
                </a:solidFill>
                <a:latin typeface="Arial Black"/>
                <a:cs typeface="Arial Black"/>
              </a:rPr>
              <a:t> </a:t>
            </a:r>
            <a:r>
              <a:rPr sz="1400" dirty="0">
                <a:solidFill>
                  <a:srgbClr val="212121"/>
                </a:solidFill>
                <a:latin typeface="Arial Black"/>
                <a:cs typeface="Arial Black"/>
              </a:rPr>
              <a:t>problem.</a:t>
            </a:r>
            <a:endParaRPr sz="1400" dirty="0">
              <a:latin typeface="Arial Black"/>
              <a:cs typeface="Arial Black"/>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8131" y="0"/>
            <a:ext cx="618490" cy="2312035"/>
          </a:xfrm>
          <a:prstGeom prst="rect">
            <a:avLst/>
          </a:prstGeom>
        </p:spPr>
        <p:txBody>
          <a:bodyPr vert="horz" wrap="square" lIns="0" tIns="12700" rIns="0" bIns="0" rtlCol="0">
            <a:spAutoFit/>
          </a:bodyPr>
          <a:lstStyle/>
          <a:p>
            <a:pPr marL="12700">
              <a:lnSpc>
                <a:spcPct val="100000"/>
              </a:lnSpc>
              <a:spcBef>
                <a:spcPts val="100"/>
              </a:spcBef>
            </a:pPr>
            <a:r>
              <a:rPr sz="15000" spc="-1355" dirty="0">
                <a:solidFill>
                  <a:srgbClr val="FFFFFF"/>
                </a:solidFill>
                <a:latin typeface="Tahoma"/>
                <a:cs typeface="Tahoma"/>
              </a:rPr>
              <a:t>“</a:t>
            </a:r>
            <a:endParaRPr sz="15000">
              <a:latin typeface="Tahoma"/>
              <a:cs typeface="Tahoma"/>
            </a:endParaRPr>
          </a:p>
        </p:txBody>
      </p:sp>
      <p:sp>
        <p:nvSpPr>
          <p:cNvPr id="3" name="object 3"/>
          <p:cNvSpPr/>
          <p:nvPr/>
        </p:nvSpPr>
        <p:spPr>
          <a:xfrm>
            <a:off x="1449509" y="0"/>
            <a:ext cx="737870" cy="734695"/>
          </a:xfrm>
          <a:custGeom>
            <a:avLst/>
            <a:gdLst/>
            <a:ahLst/>
            <a:cxnLst/>
            <a:rect l="l" t="t" r="r" b="b"/>
            <a:pathLst>
              <a:path w="737869" h="734695">
                <a:moveTo>
                  <a:pt x="361188" y="0"/>
                </a:moveTo>
                <a:lnTo>
                  <a:pt x="0" y="0"/>
                </a:lnTo>
                <a:lnTo>
                  <a:pt x="376242" y="734567"/>
                </a:lnTo>
                <a:lnTo>
                  <a:pt x="737430" y="734567"/>
                </a:lnTo>
                <a:lnTo>
                  <a:pt x="361188" y="0"/>
                </a:lnTo>
                <a:close/>
              </a:path>
            </a:pathLst>
          </a:custGeom>
          <a:solidFill>
            <a:srgbClr val="FF8600"/>
          </a:solidFill>
        </p:spPr>
        <p:txBody>
          <a:bodyPr wrap="square" lIns="0" tIns="0" rIns="0" bIns="0" rtlCol="0"/>
          <a:lstStyle/>
          <a:p>
            <a:endParaRPr/>
          </a:p>
        </p:txBody>
      </p:sp>
      <p:grpSp>
        <p:nvGrpSpPr>
          <p:cNvPr id="4" name="object 4"/>
          <p:cNvGrpSpPr/>
          <p:nvPr/>
        </p:nvGrpSpPr>
        <p:grpSpPr>
          <a:xfrm>
            <a:off x="6626352" y="4395215"/>
            <a:ext cx="2517775" cy="748665"/>
            <a:chOff x="6626352" y="4395215"/>
            <a:chExt cx="2517775" cy="748665"/>
          </a:xfrm>
        </p:grpSpPr>
        <p:sp>
          <p:nvSpPr>
            <p:cNvPr id="5" name="object 5"/>
            <p:cNvSpPr/>
            <p:nvPr/>
          </p:nvSpPr>
          <p:spPr>
            <a:xfrm>
              <a:off x="6957060" y="4395215"/>
              <a:ext cx="2186940" cy="748665"/>
            </a:xfrm>
            <a:custGeom>
              <a:avLst/>
              <a:gdLst/>
              <a:ahLst/>
              <a:cxnLst/>
              <a:rect l="l" t="t" r="r" b="b"/>
              <a:pathLst>
                <a:path w="2186940" h="748664">
                  <a:moveTo>
                    <a:pt x="2186940" y="0"/>
                  </a:moveTo>
                  <a:lnTo>
                    <a:pt x="0" y="0"/>
                  </a:lnTo>
                  <a:lnTo>
                    <a:pt x="385698" y="748282"/>
                  </a:lnTo>
                  <a:lnTo>
                    <a:pt x="2186940" y="748282"/>
                  </a:lnTo>
                  <a:lnTo>
                    <a:pt x="2186940" y="0"/>
                  </a:lnTo>
                  <a:close/>
                </a:path>
              </a:pathLst>
            </a:custGeom>
            <a:solidFill>
              <a:srgbClr val="FF8600"/>
            </a:solidFill>
          </p:spPr>
          <p:txBody>
            <a:bodyPr wrap="square" lIns="0" tIns="0" rIns="0" bIns="0" rtlCol="0"/>
            <a:lstStyle/>
            <a:p>
              <a:endParaRPr/>
            </a:p>
          </p:txBody>
        </p:sp>
        <p:sp>
          <p:nvSpPr>
            <p:cNvPr id="6" name="object 6"/>
            <p:cNvSpPr/>
            <p:nvPr/>
          </p:nvSpPr>
          <p:spPr>
            <a:xfrm>
              <a:off x="6626352" y="4395215"/>
              <a:ext cx="745490" cy="748665"/>
            </a:xfrm>
            <a:custGeom>
              <a:avLst/>
              <a:gdLst/>
              <a:ahLst/>
              <a:cxnLst/>
              <a:rect l="l" t="t" r="r" b="b"/>
              <a:pathLst>
                <a:path w="745490" h="748664">
                  <a:moveTo>
                    <a:pt x="361188" y="0"/>
                  </a:moveTo>
                  <a:lnTo>
                    <a:pt x="0" y="0"/>
                  </a:lnTo>
                  <a:lnTo>
                    <a:pt x="384048" y="748283"/>
                  </a:lnTo>
                  <a:lnTo>
                    <a:pt x="745236" y="748283"/>
                  </a:lnTo>
                  <a:lnTo>
                    <a:pt x="361188" y="0"/>
                  </a:lnTo>
                  <a:close/>
                </a:path>
              </a:pathLst>
            </a:custGeom>
            <a:solidFill>
              <a:srgbClr val="212121"/>
            </a:solidFill>
          </p:spPr>
          <p:txBody>
            <a:bodyPr wrap="square" lIns="0" tIns="0" rIns="0" bIns="0" rtlCol="0"/>
            <a:lstStyle/>
            <a:p>
              <a:endParaRPr/>
            </a:p>
          </p:txBody>
        </p:sp>
      </p:grpSp>
      <p:sp>
        <p:nvSpPr>
          <p:cNvPr id="7" name="object 7"/>
          <p:cNvSpPr txBox="1">
            <a:spLocks noGrp="1"/>
          </p:cNvSpPr>
          <p:nvPr>
            <p:ph type="ctrTitle"/>
          </p:nvPr>
        </p:nvSpPr>
        <p:spPr>
          <a:prstGeom prst="rect">
            <a:avLst/>
          </a:prstGeom>
        </p:spPr>
        <p:txBody>
          <a:bodyPr vert="horz" wrap="square" lIns="0" tIns="13335" rIns="0" bIns="0" rtlCol="0">
            <a:spAutoFit/>
          </a:bodyPr>
          <a:lstStyle/>
          <a:p>
            <a:pPr marL="858519">
              <a:lnSpc>
                <a:spcPct val="100000"/>
              </a:lnSpc>
              <a:spcBef>
                <a:spcPts val="105"/>
              </a:spcBef>
            </a:pPr>
            <a:r>
              <a:rPr dirty="0"/>
              <a:t>Let's</a:t>
            </a:r>
            <a:r>
              <a:rPr spc="-15" dirty="0"/>
              <a:t> </a:t>
            </a:r>
            <a:r>
              <a:rPr spc="-5" dirty="0"/>
              <a:t>see</a:t>
            </a:r>
            <a:r>
              <a:rPr dirty="0"/>
              <a:t> when</a:t>
            </a:r>
            <a:r>
              <a:rPr spc="5" dirty="0"/>
              <a:t> </a:t>
            </a:r>
            <a:r>
              <a:rPr dirty="0"/>
              <a:t>customers</a:t>
            </a:r>
            <a:r>
              <a:rPr spc="-5" dirty="0"/>
              <a:t> call</a:t>
            </a:r>
            <a:r>
              <a:rPr spc="-20" dirty="0"/>
              <a:t> </a:t>
            </a:r>
            <a:r>
              <a:rPr dirty="0"/>
              <a:t>for which</a:t>
            </a:r>
            <a:r>
              <a:rPr spc="5" dirty="0"/>
              <a:t> </a:t>
            </a:r>
            <a:r>
              <a:rPr spc="-5" dirty="0"/>
              <a:t>service</a:t>
            </a:r>
            <a:r>
              <a:rPr spc="-10" dirty="0"/>
              <a:t> </a:t>
            </a:r>
            <a:r>
              <a:rPr dirty="0"/>
              <a:t>they</a:t>
            </a:r>
            <a:r>
              <a:rPr spc="-10" dirty="0"/>
              <a:t> </a:t>
            </a:r>
            <a:r>
              <a:rPr dirty="0"/>
              <a:t>require</a:t>
            </a:r>
            <a:r>
              <a:rPr spc="5" dirty="0"/>
              <a:t> </a:t>
            </a:r>
            <a:r>
              <a:rPr dirty="0"/>
              <a:t>the</a:t>
            </a:r>
            <a:r>
              <a:rPr spc="-15" dirty="0"/>
              <a:t> </a:t>
            </a:r>
            <a:r>
              <a:rPr dirty="0"/>
              <a:t>most</a:t>
            </a:r>
          </a:p>
        </p:txBody>
      </p:sp>
      <p:grpSp>
        <p:nvGrpSpPr>
          <p:cNvPr id="8" name="object 8"/>
          <p:cNvGrpSpPr/>
          <p:nvPr/>
        </p:nvGrpSpPr>
        <p:grpSpPr>
          <a:xfrm>
            <a:off x="6248400" y="2594481"/>
            <a:ext cx="2630805" cy="1568450"/>
            <a:chOff x="5954267" y="2311907"/>
            <a:chExt cx="2630805" cy="1568450"/>
          </a:xfrm>
        </p:grpSpPr>
        <p:pic>
          <p:nvPicPr>
            <p:cNvPr id="9" name="object 9"/>
            <p:cNvPicPr/>
            <p:nvPr/>
          </p:nvPicPr>
          <p:blipFill>
            <a:blip r:embed="rId2" cstate="print"/>
            <a:stretch>
              <a:fillRect/>
            </a:stretch>
          </p:blipFill>
          <p:spPr>
            <a:xfrm>
              <a:off x="5967221" y="2324861"/>
              <a:ext cx="2604516" cy="1542288"/>
            </a:xfrm>
            <a:prstGeom prst="rect">
              <a:avLst/>
            </a:prstGeom>
          </p:spPr>
        </p:pic>
        <p:sp>
          <p:nvSpPr>
            <p:cNvPr id="10" name="object 10"/>
            <p:cNvSpPr/>
            <p:nvPr/>
          </p:nvSpPr>
          <p:spPr>
            <a:xfrm>
              <a:off x="5967221" y="2324861"/>
              <a:ext cx="2604770" cy="1542415"/>
            </a:xfrm>
            <a:custGeom>
              <a:avLst/>
              <a:gdLst/>
              <a:ahLst/>
              <a:cxnLst/>
              <a:rect l="l" t="t" r="r" b="b"/>
              <a:pathLst>
                <a:path w="2604770" h="1542414">
                  <a:moveTo>
                    <a:pt x="0" y="257048"/>
                  </a:moveTo>
                  <a:lnTo>
                    <a:pt x="4140" y="210837"/>
                  </a:lnTo>
                  <a:lnTo>
                    <a:pt x="16079" y="167346"/>
                  </a:lnTo>
                  <a:lnTo>
                    <a:pt x="35089" y="127301"/>
                  </a:lnTo>
                  <a:lnTo>
                    <a:pt x="60447" y="91426"/>
                  </a:lnTo>
                  <a:lnTo>
                    <a:pt x="91426" y="60447"/>
                  </a:lnTo>
                  <a:lnTo>
                    <a:pt x="127301" y="35089"/>
                  </a:lnTo>
                  <a:lnTo>
                    <a:pt x="167346" y="16079"/>
                  </a:lnTo>
                  <a:lnTo>
                    <a:pt x="210837" y="4140"/>
                  </a:lnTo>
                  <a:lnTo>
                    <a:pt x="257048" y="0"/>
                  </a:lnTo>
                  <a:lnTo>
                    <a:pt x="2347468" y="0"/>
                  </a:lnTo>
                  <a:lnTo>
                    <a:pt x="2393678" y="4140"/>
                  </a:lnTo>
                  <a:lnTo>
                    <a:pt x="2437169" y="16079"/>
                  </a:lnTo>
                  <a:lnTo>
                    <a:pt x="2477214" y="35089"/>
                  </a:lnTo>
                  <a:lnTo>
                    <a:pt x="2513089" y="60447"/>
                  </a:lnTo>
                  <a:lnTo>
                    <a:pt x="2544068" y="91426"/>
                  </a:lnTo>
                  <a:lnTo>
                    <a:pt x="2569426" y="127301"/>
                  </a:lnTo>
                  <a:lnTo>
                    <a:pt x="2588436" y="167346"/>
                  </a:lnTo>
                  <a:lnTo>
                    <a:pt x="2600375" y="210837"/>
                  </a:lnTo>
                  <a:lnTo>
                    <a:pt x="2604516" y="257048"/>
                  </a:lnTo>
                  <a:lnTo>
                    <a:pt x="2604516" y="1285240"/>
                  </a:lnTo>
                  <a:lnTo>
                    <a:pt x="2600375" y="1331450"/>
                  </a:lnTo>
                  <a:lnTo>
                    <a:pt x="2588436" y="1374941"/>
                  </a:lnTo>
                  <a:lnTo>
                    <a:pt x="2569426" y="1414986"/>
                  </a:lnTo>
                  <a:lnTo>
                    <a:pt x="2544068" y="1450861"/>
                  </a:lnTo>
                  <a:lnTo>
                    <a:pt x="2513089" y="1481840"/>
                  </a:lnTo>
                  <a:lnTo>
                    <a:pt x="2477214" y="1507198"/>
                  </a:lnTo>
                  <a:lnTo>
                    <a:pt x="2437169" y="1526208"/>
                  </a:lnTo>
                  <a:lnTo>
                    <a:pt x="2393678" y="1538147"/>
                  </a:lnTo>
                  <a:lnTo>
                    <a:pt x="2347468" y="1542288"/>
                  </a:lnTo>
                  <a:lnTo>
                    <a:pt x="257048" y="1542288"/>
                  </a:lnTo>
                  <a:lnTo>
                    <a:pt x="210837" y="1538147"/>
                  </a:lnTo>
                  <a:lnTo>
                    <a:pt x="167346" y="1526208"/>
                  </a:lnTo>
                  <a:lnTo>
                    <a:pt x="127301" y="1507198"/>
                  </a:lnTo>
                  <a:lnTo>
                    <a:pt x="91426" y="1481840"/>
                  </a:lnTo>
                  <a:lnTo>
                    <a:pt x="60447" y="1450861"/>
                  </a:lnTo>
                  <a:lnTo>
                    <a:pt x="35089" y="1414986"/>
                  </a:lnTo>
                  <a:lnTo>
                    <a:pt x="16079" y="1374941"/>
                  </a:lnTo>
                  <a:lnTo>
                    <a:pt x="4140" y="1331450"/>
                  </a:lnTo>
                  <a:lnTo>
                    <a:pt x="0" y="1285240"/>
                  </a:lnTo>
                  <a:lnTo>
                    <a:pt x="0" y="257048"/>
                  </a:lnTo>
                  <a:close/>
                </a:path>
              </a:pathLst>
            </a:custGeom>
            <a:ln w="25908">
              <a:solidFill>
                <a:srgbClr val="BB6100"/>
              </a:solidFill>
            </a:ln>
          </p:spPr>
          <p:txBody>
            <a:bodyPr wrap="square" lIns="0" tIns="0" rIns="0" bIns="0" rtlCol="0"/>
            <a:lstStyle/>
            <a:p>
              <a:endParaRPr/>
            </a:p>
          </p:txBody>
        </p:sp>
      </p:grpSp>
      <p:sp>
        <p:nvSpPr>
          <p:cNvPr id="11" name="object 11"/>
          <p:cNvSpPr txBox="1"/>
          <p:nvPr/>
        </p:nvSpPr>
        <p:spPr>
          <a:xfrm>
            <a:off x="6553200" y="3047744"/>
            <a:ext cx="2185035" cy="661670"/>
          </a:xfrm>
          <a:prstGeom prst="rect">
            <a:avLst/>
          </a:prstGeom>
        </p:spPr>
        <p:txBody>
          <a:bodyPr vert="horz" wrap="square" lIns="0" tIns="15240" rIns="0" bIns="0" rtlCol="0">
            <a:spAutoFit/>
          </a:bodyPr>
          <a:lstStyle/>
          <a:p>
            <a:pPr marL="12700" marR="5080">
              <a:lnSpc>
                <a:spcPct val="98900"/>
              </a:lnSpc>
              <a:spcBef>
                <a:spcPts val="120"/>
              </a:spcBef>
            </a:pPr>
            <a:r>
              <a:rPr lang="en-US" sz="1400" dirty="0" smtClean="0">
                <a:solidFill>
                  <a:srgbClr val="212121"/>
                </a:solidFill>
                <a:latin typeface="Arial"/>
                <a:cs typeface="Arial"/>
              </a:rPr>
              <a:t>The service that customers ask for  the most  is product information.</a:t>
            </a:r>
            <a:endParaRPr sz="1400" dirty="0">
              <a:latin typeface="Arial"/>
              <a:cs typeface="Aria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89" y="1647952"/>
            <a:ext cx="5777896" cy="323190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0"/>
              <a:ext cx="3258185" cy="5143500"/>
            </a:xfrm>
            <a:custGeom>
              <a:avLst/>
              <a:gdLst/>
              <a:ahLst/>
              <a:cxnLst/>
              <a:rect l="l" t="t" r="r" b="b"/>
              <a:pathLst>
                <a:path w="3258185" h="5143500">
                  <a:moveTo>
                    <a:pt x="591569" y="0"/>
                  </a:moveTo>
                  <a:lnTo>
                    <a:pt x="0" y="0"/>
                  </a:lnTo>
                  <a:lnTo>
                    <a:pt x="0" y="5143498"/>
                  </a:lnTo>
                  <a:lnTo>
                    <a:pt x="3258065" y="5143498"/>
                  </a:lnTo>
                  <a:lnTo>
                    <a:pt x="591569" y="0"/>
                  </a:lnTo>
                  <a:close/>
                </a:path>
              </a:pathLst>
            </a:custGeom>
            <a:solidFill>
              <a:srgbClr val="F3F3F3"/>
            </a:solidFill>
          </p:spPr>
          <p:txBody>
            <a:bodyPr wrap="square" lIns="0" tIns="0" rIns="0" bIns="0" rtlCol="0"/>
            <a:lstStyle/>
            <a:p>
              <a:endParaRPr/>
            </a:p>
          </p:txBody>
        </p:sp>
        <p:sp>
          <p:nvSpPr>
            <p:cNvPr id="4" name="object 4"/>
            <p:cNvSpPr/>
            <p:nvPr/>
          </p:nvSpPr>
          <p:spPr>
            <a:xfrm>
              <a:off x="0" y="0"/>
              <a:ext cx="855344" cy="731520"/>
            </a:xfrm>
            <a:custGeom>
              <a:avLst/>
              <a:gdLst/>
              <a:ahLst/>
              <a:cxnLst/>
              <a:rect l="l" t="t" r="r" b="b"/>
              <a:pathLst>
                <a:path w="855344" h="731520">
                  <a:moveTo>
                    <a:pt x="477928" y="0"/>
                  </a:moveTo>
                  <a:lnTo>
                    <a:pt x="0" y="0"/>
                  </a:lnTo>
                  <a:lnTo>
                    <a:pt x="0" y="731520"/>
                  </a:lnTo>
                  <a:lnTo>
                    <a:pt x="854963" y="731520"/>
                  </a:lnTo>
                  <a:lnTo>
                    <a:pt x="477928" y="0"/>
                  </a:lnTo>
                  <a:close/>
                </a:path>
              </a:pathLst>
            </a:custGeom>
            <a:solidFill>
              <a:srgbClr val="212121"/>
            </a:solidFill>
          </p:spPr>
          <p:txBody>
            <a:bodyPr wrap="square" lIns="0" tIns="0" rIns="0" bIns="0" rtlCol="0"/>
            <a:lstStyle/>
            <a:p>
              <a:endParaRPr/>
            </a:p>
          </p:txBody>
        </p:sp>
        <p:sp>
          <p:nvSpPr>
            <p:cNvPr id="5" name="object 5"/>
            <p:cNvSpPr/>
            <p:nvPr/>
          </p:nvSpPr>
          <p:spPr>
            <a:xfrm>
              <a:off x="477189" y="0"/>
              <a:ext cx="513715" cy="739140"/>
            </a:xfrm>
            <a:custGeom>
              <a:avLst/>
              <a:gdLst/>
              <a:ahLst/>
              <a:cxnLst/>
              <a:rect l="l" t="t" r="r" b="b"/>
              <a:pathLst>
                <a:path w="513715" h="739140">
                  <a:moveTo>
                    <a:pt x="129489" y="0"/>
                  </a:moveTo>
                  <a:lnTo>
                    <a:pt x="0" y="0"/>
                  </a:lnTo>
                  <a:lnTo>
                    <a:pt x="383921" y="739139"/>
                  </a:lnTo>
                  <a:lnTo>
                    <a:pt x="513410" y="739139"/>
                  </a:lnTo>
                  <a:lnTo>
                    <a:pt x="129489" y="0"/>
                  </a:lnTo>
                  <a:close/>
                </a:path>
              </a:pathLst>
            </a:custGeom>
            <a:solidFill>
              <a:srgbClr val="FF8600"/>
            </a:solidFill>
          </p:spPr>
          <p:txBody>
            <a:bodyPr wrap="square" lIns="0" tIns="0" rIns="0" bIns="0" rtlCol="0"/>
            <a:lstStyle/>
            <a:p>
              <a:endParaRPr/>
            </a:p>
          </p:txBody>
        </p:sp>
        <p:sp>
          <p:nvSpPr>
            <p:cNvPr id="6" name="object 6"/>
            <p:cNvSpPr/>
            <p:nvPr/>
          </p:nvSpPr>
          <p:spPr>
            <a:xfrm>
              <a:off x="743712" y="272795"/>
              <a:ext cx="7505700" cy="749935"/>
            </a:xfrm>
            <a:custGeom>
              <a:avLst/>
              <a:gdLst/>
              <a:ahLst/>
              <a:cxnLst/>
              <a:rect l="l" t="t" r="r" b="b"/>
              <a:pathLst>
                <a:path w="7505700" h="749935">
                  <a:moveTo>
                    <a:pt x="7119238" y="0"/>
                  </a:moveTo>
                  <a:lnTo>
                    <a:pt x="0" y="0"/>
                  </a:lnTo>
                  <a:lnTo>
                    <a:pt x="386460" y="749807"/>
                  </a:lnTo>
                  <a:lnTo>
                    <a:pt x="7505700" y="749807"/>
                  </a:lnTo>
                  <a:lnTo>
                    <a:pt x="7119238" y="0"/>
                  </a:lnTo>
                  <a:close/>
                </a:path>
              </a:pathLst>
            </a:custGeom>
            <a:solidFill>
              <a:srgbClr val="212121"/>
            </a:solidFill>
          </p:spPr>
          <p:txBody>
            <a:bodyPr wrap="square" lIns="0" tIns="0" rIns="0" bIns="0" rtlCol="0"/>
            <a:lstStyle/>
            <a:p>
              <a:endParaRPr/>
            </a:p>
          </p:txBody>
        </p:sp>
        <p:sp>
          <p:nvSpPr>
            <p:cNvPr id="7" name="object 7"/>
            <p:cNvSpPr/>
            <p:nvPr/>
          </p:nvSpPr>
          <p:spPr>
            <a:xfrm>
              <a:off x="990600" y="272795"/>
              <a:ext cx="8153400" cy="4871085"/>
            </a:xfrm>
            <a:custGeom>
              <a:avLst/>
              <a:gdLst/>
              <a:ahLst/>
              <a:cxnLst/>
              <a:rect l="l" t="t" r="r" b="b"/>
              <a:pathLst>
                <a:path w="8153400" h="4871085">
                  <a:moveTo>
                    <a:pt x="8153400" y="4652772"/>
                  </a:moveTo>
                  <a:lnTo>
                    <a:pt x="0" y="4652772"/>
                  </a:lnTo>
                  <a:lnTo>
                    <a:pt x="112318" y="4870704"/>
                  </a:lnTo>
                  <a:lnTo>
                    <a:pt x="8153400" y="4870704"/>
                  </a:lnTo>
                  <a:lnTo>
                    <a:pt x="8153400" y="4652772"/>
                  </a:lnTo>
                  <a:close/>
                </a:path>
                <a:path w="8153400" h="4871085">
                  <a:moveTo>
                    <a:pt x="8153400" y="0"/>
                  </a:moveTo>
                  <a:lnTo>
                    <a:pt x="6871716" y="0"/>
                  </a:lnTo>
                  <a:lnTo>
                    <a:pt x="7258177" y="749808"/>
                  </a:lnTo>
                  <a:lnTo>
                    <a:pt x="8153400" y="749808"/>
                  </a:lnTo>
                  <a:lnTo>
                    <a:pt x="8153400" y="0"/>
                  </a:lnTo>
                  <a:close/>
                </a:path>
              </a:pathLst>
            </a:custGeom>
            <a:solidFill>
              <a:srgbClr val="FF8600"/>
            </a:solidFill>
          </p:spPr>
          <p:txBody>
            <a:bodyPr wrap="square" lIns="0" tIns="0" rIns="0" bIns="0" rtlCol="0"/>
            <a:lstStyle/>
            <a:p>
              <a:endParaRPr/>
            </a:p>
          </p:txBody>
        </p:sp>
      </p:grpSp>
      <p:sp>
        <p:nvSpPr>
          <p:cNvPr id="8" name="object 8"/>
          <p:cNvSpPr txBox="1"/>
          <p:nvPr/>
        </p:nvSpPr>
        <p:spPr>
          <a:xfrm>
            <a:off x="190601" y="246634"/>
            <a:ext cx="214629" cy="223520"/>
          </a:xfrm>
          <a:prstGeom prst="rect">
            <a:avLst/>
          </a:prstGeom>
        </p:spPr>
        <p:txBody>
          <a:bodyPr vert="horz" wrap="square" lIns="0" tIns="12065" rIns="0" bIns="0" rtlCol="0">
            <a:spAutoFit/>
          </a:bodyPr>
          <a:lstStyle/>
          <a:p>
            <a:pPr marL="12700">
              <a:lnSpc>
                <a:spcPct val="100000"/>
              </a:lnSpc>
              <a:spcBef>
                <a:spcPts val="95"/>
              </a:spcBef>
            </a:pPr>
            <a:r>
              <a:rPr sz="1300" b="1" spc="-20" dirty="0">
                <a:solidFill>
                  <a:srgbClr val="FFFFFF"/>
                </a:solidFill>
                <a:latin typeface="Trebuchet MS"/>
                <a:cs typeface="Trebuchet MS"/>
              </a:rPr>
              <a:t>18</a:t>
            </a:r>
            <a:endParaRPr sz="1300">
              <a:latin typeface="Trebuchet MS"/>
              <a:cs typeface="Trebuchet MS"/>
            </a:endParaRPr>
          </a:p>
        </p:txBody>
      </p:sp>
      <p:sp>
        <p:nvSpPr>
          <p:cNvPr id="9" name="object 9"/>
          <p:cNvSpPr txBox="1">
            <a:spLocks noGrp="1"/>
          </p:cNvSpPr>
          <p:nvPr>
            <p:ph type="title"/>
          </p:nvPr>
        </p:nvSpPr>
        <p:spPr>
          <a:xfrm>
            <a:off x="1183944" y="435051"/>
            <a:ext cx="3122295" cy="391795"/>
          </a:xfrm>
          <a:prstGeom prst="rect">
            <a:avLst/>
          </a:prstGeom>
        </p:spPr>
        <p:txBody>
          <a:bodyPr vert="horz" wrap="square" lIns="0" tIns="12700" rIns="0" bIns="0" rtlCol="0">
            <a:spAutoFit/>
          </a:bodyPr>
          <a:lstStyle/>
          <a:p>
            <a:pPr marL="12700">
              <a:lnSpc>
                <a:spcPct val="100000"/>
              </a:lnSpc>
              <a:spcBef>
                <a:spcPts val="100"/>
              </a:spcBef>
            </a:pPr>
            <a:r>
              <a:rPr sz="2400" spc="-5" dirty="0" smtClean="0">
                <a:solidFill>
                  <a:srgbClr val="FFFFFF"/>
                </a:solidFill>
                <a:latin typeface="Arial Black"/>
                <a:cs typeface="Arial Black"/>
              </a:rPr>
              <a:t>Recomm</a:t>
            </a:r>
            <a:r>
              <a:rPr lang="en-US" sz="2400" spc="-5" dirty="0" smtClean="0">
                <a:solidFill>
                  <a:srgbClr val="FFFFFF"/>
                </a:solidFill>
                <a:latin typeface="Arial Black"/>
                <a:cs typeface="Arial Black"/>
              </a:rPr>
              <a:t>e</a:t>
            </a:r>
            <a:r>
              <a:rPr sz="2400" spc="-5" dirty="0" smtClean="0">
                <a:solidFill>
                  <a:srgbClr val="FFFFFF"/>
                </a:solidFill>
                <a:latin typeface="Arial Black"/>
                <a:cs typeface="Arial Black"/>
              </a:rPr>
              <a:t>ndations</a:t>
            </a:r>
            <a:endParaRPr sz="2400" dirty="0">
              <a:latin typeface="Arial Black"/>
              <a:cs typeface="Arial Black"/>
            </a:endParaRPr>
          </a:p>
        </p:txBody>
      </p:sp>
      <p:grpSp>
        <p:nvGrpSpPr>
          <p:cNvPr id="19" name="object 8"/>
          <p:cNvGrpSpPr/>
          <p:nvPr/>
        </p:nvGrpSpPr>
        <p:grpSpPr>
          <a:xfrm>
            <a:off x="7772400" y="1237045"/>
            <a:ext cx="997077" cy="1487105"/>
            <a:chOff x="6606534" y="286511"/>
            <a:chExt cx="2051050" cy="2660650"/>
          </a:xfrm>
        </p:grpSpPr>
        <p:pic>
          <p:nvPicPr>
            <p:cNvPr id="20" name="object 9"/>
            <p:cNvPicPr/>
            <p:nvPr/>
          </p:nvPicPr>
          <p:blipFill>
            <a:blip r:embed="rId2" cstate="print"/>
            <a:stretch>
              <a:fillRect/>
            </a:stretch>
          </p:blipFill>
          <p:spPr>
            <a:xfrm>
              <a:off x="6606534" y="2357622"/>
              <a:ext cx="2050552" cy="589148"/>
            </a:xfrm>
            <a:prstGeom prst="rect">
              <a:avLst/>
            </a:prstGeom>
          </p:spPr>
        </p:pic>
        <p:pic>
          <p:nvPicPr>
            <p:cNvPr id="21" name="object 10"/>
            <p:cNvPicPr/>
            <p:nvPr/>
          </p:nvPicPr>
          <p:blipFill>
            <a:blip r:embed="rId3" cstate="print"/>
            <a:stretch>
              <a:fillRect/>
            </a:stretch>
          </p:blipFill>
          <p:spPr>
            <a:xfrm>
              <a:off x="6617207" y="286511"/>
              <a:ext cx="2031492" cy="2077212"/>
            </a:xfrm>
            <a:prstGeom prst="rect">
              <a:avLst/>
            </a:prstGeom>
          </p:spPr>
        </p:pic>
      </p:grpSp>
      <p:sp>
        <p:nvSpPr>
          <p:cNvPr id="23" name="TextBox 22"/>
          <p:cNvSpPr txBox="1"/>
          <p:nvPr/>
        </p:nvSpPr>
        <p:spPr>
          <a:xfrm>
            <a:off x="1244046" y="1781771"/>
            <a:ext cx="6452154" cy="3077766"/>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Arial"/>
                <a:cs typeface="Arial"/>
              </a:rPr>
              <a:t>As we have just seen customers are calling a lot more to  ask for product information. Therefore, I recommend Digicel to  send SMS to their customers every weekend so they can  better explain the plans.</a:t>
            </a: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endParaRPr lang="en-US" sz="1400" dirty="0" smtClean="0">
              <a:latin typeface="Arial"/>
              <a:cs typeface="Arial"/>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As the data indicated there are more calls around </a:t>
            </a:r>
            <a:r>
              <a:rPr lang="en-US" sz="1400" dirty="0" smtClean="0">
                <a:latin typeface="Arial" panose="020B0604020202020204" pitchFamily="34" charset="0"/>
                <a:cs typeface="Arial" panose="020B0604020202020204" pitchFamily="34" charset="0"/>
              </a:rPr>
              <a:t>8 </a:t>
            </a:r>
            <a:r>
              <a:rPr lang="en-US" sz="1400" dirty="0">
                <a:latin typeface="Arial" panose="020B0604020202020204" pitchFamily="34" charset="0"/>
                <a:cs typeface="Arial" panose="020B0604020202020204" pitchFamily="34" charset="0"/>
              </a:rPr>
              <a:t>AM and </a:t>
            </a:r>
            <a:r>
              <a:rPr lang="en-US" sz="1400" dirty="0" smtClean="0">
                <a:latin typeface="Arial" panose="020B0604020202020204" pitchFamily="34" charset="0"/>
                <a:cs typeface="Arial" panose="020B0604020202020204" pitchFamily="34" charset="0"/>
              </a:rPr>
              <a:t>9 </a:t>
            </a:r>
            <a:r>
              <a:rPr lang="en-US" sz="1400" dirty="0">
                <a:latin typeface="Arial" panose="020B0604020202020204" pitchFamily="34" charset="0"/>
                <a:cs typeface="Arial" panose="020B0604020202020204" pitchFamily="34" charset="0"/>
              </a:rPr>
              <a:t>Am, I suggest to put more agent during those shifts</a:t>
            </a:r>
            <a:r>
              <a:rPr lang="en-US"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I would also suggest having far fewer employees work on Sundays because that is the day when there are not many calls.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0"/>
              <a:ext cx="3258185" cy="5143500"/>
            </a:xfrm>
            <a:custGeom>
              <a:avLst/>
              <a:gdLst/>
              <a:ahLst/>
              <a:cxnLst/>
              <a:rect l="l" t="t" r="r" b="b"/>
              <a:pathLst>
                <a:path w="3258185" h="5143500">
                  <a:moveTo>
                    <a:pt x="591569" y="0"/>
                  </a:moveTo>
                  <a:lnTo>
                    <a:pt x="0" y="0"/>
                  </a:lnTo>
                  <a:lnTo>
                    <a:pt x="0" y="5143498"/>
                  </a:lnTo>
                  <a:lnTo>
                    <a:pt x="3258065" y="5143498"/>
                  </a:lnTo>
                  <a:lnTo>
                    <a:pt x="591569" y="0"/>
                  </a:lnTo>
                  <a:close/>
                </a:path>
              </a:pathLst>
            </a:custGeom>
            <a:solidFill>
              <a:srgbClr val="F3F3F3"/>
            </a:solidFill>
          </p:spPr>
          <p:txBody>
            <a:bodyPr wrap="square" lIns="0" tIns="0" rIns="0" bIns="0" rtlCol="0"/>
            <a:lstStyle/>
            <a:p>
              <a:endParaRPr/>
            </a:p>
          </p:txBody>
        </p:sp>
        <p:sp>
          <p:nvSpPr>
            <p:cNvPr id="4" name="object 4"/>
            <p:cNvSpPr/>
            <p:nvPr/>
          </p:nvSpPr>
          <p:spPr>
            <a:xfrm>
              <a:off x="0" y="0"/>
              <a:ext cx="855344" cy="731520"/>
            </a:xfrm>
            <a:custGeom>
              <a:avLst/>
              <a:gdLst/>
              <a:ahLst/>
              <a:cxnLst/>
              <a:rect l="l" t="t" r="r" b="b"/>
              <a:pathLst>
                <a:path w="855344" h="731520">
                  <a:moveTo>
                    <a:pt x="477928" y="0"/>
                  </a:moveTo>
                  <a:lnTo>
                    <a:pt x="0" y="0"/>
                  </a:lnTo>
                  <a:lnTo>
                    <a:pt x="0" y="731520"/>
                  </a:lnTo>
                  <a:lnTo>
                    <a:pt x="854963" y="731520"/>
                  </a:lnTo>
                  <a:lnTo>
                    <a:pt x="477928" y="0"/>
                  </a:lnTo>
                  <a:close/>
                </a:path>
              </a:pathLst>
            </a:custGeom>
            <a:solidFill>
              <a:srgbClr val="212121"/>
            </a:solidFill>
          </p:spPr>
          <p:txBody>
            <a:bodyPr wrap="square" lIns="0" tIns="0" rIns="0" bIns="0" rtlCol="0"/>
            <a:lstStyle/>
            <a:p>
              <a:endParaRPr/>
            </a:p>
          </p:txBody>
        </p:sp>
        <p:sp>
          <p:nvSpPr>
            <p:cNvPr id="5" name="object 5"/>
            <p:cNvSpPr/>
            <p:nvPr/>
          </p:nvSpPr>
          <p:spPr>
            <a:xfrm>
              <a:off x="477177" y="0"/>
              <a:ext cx="8667115" cy="5143500"/>
            </a:xfrm>
            <a:custGeom>
              <a:avLst/>
              <a:gdLst/>
              <a:ahLst/>
              <a:cxnLst/>
              <a:rect l="l" t="t" r="r" b="b"/>
              <a:pathLst>
                <a:path w="8667115" h="5143500">
                  <a:moveTo>
                    <a:pt x="513422" y="739140"/>
                  </a:moveTo>
                  <a:lnTo>
                    <a:pt x="129489" y="0"/>
                  </a:lnTo>
                  <a:lnTo>
                    <a:pt x="0" y="0"/>
                  </a:lnTo>
                  <a:lnTo>
                    <a:pt x="383933" y="739140"/>
                  </a:lnTo>
                  <a:lnTo>
                    <a:pt x="513422" y="739140"/>
                  </a:lnTo>
                  <a:close/>
                </a:path>
                <a:path w="8667115" h="5143500">
                  <a:moveTo>
                    <a:pt x="8666823" y="4925568"/>
                  </a:moveTo>
                  <a:lnTo>
                    <a:pt x="513422" y="4925568"/>
                  </a:lnTo>
                  <a:lnTo>
                    <a:pt x="625741" y="5143500"/>
                  </a:lnTo>
                  <a:lnTo>
                    <a:pt x="8666823" y="5143500"/>
                  </a:lnTo>
                  <a:lnTo>
                    <a:pt x="8666823" y="4925568"/>
                  </a:lnTo>
                  <a:close/>
                </a:path>
              </a:pathLst>
            </a:custGeom>
            <a:solidFill>
              <a:srgbClr val="FF8600"/>
            </a:solidFill>
          </p:spPr>
          <p:txBody>
            <a:bodyPr wrap="square" lIns="0" tIns="0" rIns="0" bIns="0" rtlCol="0"/>
            <a:lstStyle/>
            <a:p>
              <a:endParaRPr/>
            </a:p>
          </p:txBody>
        </p:sp>
      </p:grpSp>
      <p:sp>
        <p:nvSpPr>
          <p:cNvPr id="6" name="object 6"/>
          <p:cNvSpPr txBox="1"/>
          <p:nvPr/>
        </p:nvSpPr>
        <p:spPr>
          <a:xfrm>
            <a:off x="190601" y="246634"/>
            <a:ext cx="214629" cy="223520"/>
          </a:xfrm>
          <a:prstGeom prst="rect">
            <a:avLst/>
          </a:prstGeom>
        </p:spPr>
        <p:txBody>
          <a:bodyPr vert="horz" wrap="square" lIns="0" tIns="12065" rIns="0" bIns="0" rtlCol="0">
            <a:spAutoFit/>
          </a:bodyPr>
          <a:lstStyle/>
          <a:p>
            <a:pPr marL="12700">
              <a:lnSpc>
                <a:spcPct val="100000"/>
              </a:lnSpc>
              <a:spcBef>
                <a:spcPts val="95"/>
              </a:spcBef>
            </a:pPr>
            <a:r>
              <a:rPr sz="1300" b="1" spc="-20" dirty="0">
                <a:solidFill>
                  <a:srgbClr val="FFFFFF"/>
                </a:solidFill>
                <a:latin typeface="Trebuchet MS"/>
                <a:cs typeface="Trebuchet MS"/>
              </a:rPr>
              <a:t>19</a:t>
            </a:r>
            <a:endParaRPr sz="1300">
              <a:latin typeface="Trebuchet MS"/>
              <a:cs typeface="Trebuchet MS"/>
            </a:endParaRPr>
          </a:p>
        </p:txBody>
      </p:sp>
      <p:sp>
        <p:nvSpPr>
          <p:cNvPr id="11" name="Rectangle 10"/>
          <p:cNvSpPr/>
          <p:nvPr/>
        </p:nvSpPr>
        <p:spPr>
          <a:xfrm>
            <a:off x="1158285" y="1610868"/>
            <a:ext cx="6002656" cy="2031325"/>
          </a:xfrm>
          <a:prstGeom prst="rect">
            <a:avLst/>
          </a:prstGeom>
        </p:spPr>
        <p:txBody>
          <a:bodyPr wrap="square">
            <a:spAutoFit/>
          </a:bodyPr>
          <a:lstStyle/>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As we have just seen, customers call most often to gamble or to insult. I have recommended to Digicel to put restrictions on their calls, so that the agents can exercise this rule and tell the customers that if you call the service to insult or gamble more than 3 times, we will block you for a certain time, you will not be able to call the service in case of need.</a:t>
            </a: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I suggested that the company pay much more attention to the network coverage of target areas, such as Delmas and Carrefour.</a:t>
            </a:r>
            <a:endParaRPr lang="en-US" sz="14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246634"/>
            <a:ext cx="1676400" cy="1117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0"/>
              <a:ext cx="3258185" cy="5143500"/>
            </a:xfrm>
            <a:custGeom>
              <a:avLst/>
              <a:gdLst/>
              <a:ahLst/>
              <a:cxnLst/>
              <a:rect l="l" t="t" r="r" b="b"/>
              <a:pathLst>
                <a:path w="3258185" h="5143500">
                  <a:moveTo>
                    <a:pt x="591569" y="0"/>
                  </a:moveTo>
                  <a:lnTo>
                    <a:pt x="0" y="0"/>
                  </a:lnTo>
                  <a:lnTo>
                    <a:pt x="0" y="5143498"/>
                  </a:lnTo>
                  <a:lnTo>
                    <a:pt x="3258065" y="5143498"/>
                  </a:lnTo>
                  <a:lnTo>
                    <a:pt x="591569" y="0"/>
                  </a:lnTo>
                  <a:close/>
                </a:path>
              </a:pathLst>
            </a:custGeom>
            <a:solidFill>
              <a:srgbClr val="F3F3F3"/>
            </a:solidFill>
          </p:spPr>
          <p:txBody>
            <a:bodyPr wrap="square" lIns="0" tIns="0" rIns="0" bIns="0" rtlCol="0"/>
            <a:lstStyle/>
            <a:p>
              <a:endParaRPr/>
            </a:p>
          </p:txBody>
        </p:sp>
        <p:sp>
          <p:nvSpPr>
            <p:cNvPr id="4" name="object 4"/>
            <p:cNvSpPr/>
            <p:nvPr/>
          </p:nvSpPr>
          <p:spPr>
            <a:xfrm>
              <a:off x="0" y="0"/>
              <a:ext cx="855344" cy="731520"/>
            </a:xfrm>
            <a:custGeom>
              <a:avLst/>
              <a:gdLst/>
              <a:ahLst/>
              <a:cxnLst/>
              <a:rect l="l" t="t" r="r" b="b"/>
              <a:pathLst>
                <a:path w="855344" h="731520">
                  <a:moveTo>
                    <a:pt x="477928" y="0"/>
                  </a:moveTo>
                  <a:lnTo>
                    <a:pt x="0" y="0"/>
                  </a:lnTo>
                  <a:lnTo>
                    <a:pt x="0" y="731520"/>
                  </a:lnTo>
                  <a:lnTo>
                    <a:pt x="854963" y="731520"/>
                  </a:lnTo>
                  <a:lnTo>
                    <a:pt x="477928" y="0"/>
                  </a:lnTo>
                  <a:close/>
                </a:path>
              </a:pathLst>
            </a:custGeom>
            <a:solidFill>
              <a:srgbClr val="212121"/>
            </a:solidFill>
          </p:spPr>
          <p:txBody>
            <a:bodyPr wrap="square" lIns="0" tIns="0" rIns="0" bIns="0" rtlCol="0"/>
            <a:lstStyle/>
            <a:p>
              <a:endParaRPr/>
            </a:p>
          </p:txBody>
        </p:sp>
        <p:sp>
          <p:nvSpPr>
            <p:cNvPr id="5" name="object 5"/>
            <p:cNvSpPr/>
            <p:nvPr/>
          </p:nvSpPr>
          <p:spPr>
            <a:xfrm>
              <a:off x="477189" y="0"/>
              <a:ext cx="513715" cy="739140"/>
            </a:xfrm>
            <a:custGeom>
              <a:avLst/>
              <a:gdLst/>
              <a:ahLst/>
              <a:cxnLst/>
              <a:rect l="l" t="t" r="r" b="b"/>
              <a:pathLst>
                <a:path w="513715" h="739140">
                  <a:moveTo>
                    <a:pt x="129489" y="0"/>
                  </a:moveTo>
                  <a:lnTo>
                    <a:pt x="0" y="0"/>
                  </a:lnTo>
                  <a:lnTo>
                    <a:pt x="383921" y="739139"/>
                  </a:lnTo>
                  <a:lnTo>
                    <a:pt x="513410" y="739139"/>
                  </a:lnTo>
                  <a:lnTo>
                    <a:pt x="129489" y="0"/>
                  </a:lnTo>
                  <a:close/>
                </a:path>
              </a:pathLst>
            </a:custGeom>
            <a:solidFill>
              <a:srgbClr val="FF8600"/>
            </a:solidFill>
          </p:spPr>
          <p:txBody>
            <a:bodyPr wrap="square" lIns="0" tIns="0" rIns="0" bIns="0" rtlCol="0"/>
            <a:lstStyle/>
            <a:p>
              <a:endParaRPr/>
            </a:p>
          </p:txBody>
        </p:sp>
        <p:sp>
          <p:nvSpPr>
            <p:cNvPr id="6" name="object 6"/>
            <p:cNvSpPr/>
            <p:nvPr/>
          </p:nvSpPr>
          <p:spPr>
            <a:xfrm>
              <a:off x="743712" y="272795"/>
              <a:ext cx="7505700" cy="749935"/>
            </a:xfrm>
            <a:custGeom>
              <a:avLst/>
              <a:gdLst/>
              <a:ahLst/>
              <a:cxnLst/>
              <a:rect l="l" t="t" r="r" b="b"/>
              <a:pathLst>
                <a:path w="7505700" h="749935">
                  <a:moveTo>
                    <a:pt x="7119238" y="0"/>
                  </a:moveTo>
                  <a:lnTo>
                    <a:pt x="0" y="0"/>
                  </a:lnTo>
                  <a:lnTo>
                    <a:pt x="386460" y="749807"/>
                  </a:lnTo>
                  <a:lnTo>
                    <a:pt x="7505700" y="749807"/>
                  </a:lnTo>
                  <a:lnTo>
                    <a:pt x="7119238" y="0"/>
                  </a:lnTo>
                  <a:close/>
                </a:path>
              </a:pathLst>
            </a:custGeom>
            <a:solidFill>
              <a:srgbClr val="212121"/>
            </a:solidFill>
          </p:spPr>
          <p:txBody>
            <a:bodyPr wrap="square" lIns="0" tIns="0" rIns="0" bIns="0" rtlCol="0"/>
            <a:lstStyle/>
            <a:p>
              <a:endParaRPr/>
            </a:p>
          </p:txBody>
        </p:sp>
        <p:sp>
          <p:nvSpPr>
            <p:cNvPr id="7" name="object 7"/>
            <p:cNvSpPr/>
            <p:nvPr/>
          </p:nvSpPr>
          <p:spPr>
            <a:xfrm>
              <a:off x="990600" y="272795"/>
              <a:ext cx="8153400" cy="4871085"/>
            </a:xfrm>
            <a:custGeom>
              <a:avLst/>
              <a:gdLst/>
              <a:ahLst/>
              <a:cxnLst/>
              <a:rect l="l" t="t" r="r" b="b"/>
              <a:pathLst>
                <a:path w="8153400" h="4871085">
                  <a:moveTo>
                    <a:pt x="8153400" y="4652772"/>
                  </a:moveTo>
                  <a:lnTo>
                    <a:pt x="0" y="4652772"/>
                  </a:lnTo>
                  <a:lnTo>
                    <a:pt x="112318" y="4870704"/>
                  </a:lnTo>
                  <a:lnTo>
                    <a:pt x="8153400" y="4870704"/>
                  </a:lnTo>
                  <a:lnTo>
                    <a:pt x="8153400" y="4652772"/>
                  </a:lnTo>
                  <a:close/>
                </a:path>
                <a:path w="8153400" h="4871085">
                  <a:moveTo>
                    <a:pt x="8153400" y="0"/>
                  </a:moveTo>
                  <a:lnTo>
                    <a:pt x="6871716" y="0"/>
                  </a:lnTo>
                  <a:lnTo>
                    <a:pt x="7258177" y="749808"/>
                  </a:lnTo>
                  <a:lnTo>
                    <a:pt x="8153400" y="749808"/>
                  </a:lnTo>
                  <a:lnTo>
                    <a:pt x="8153400" y="0"/>
                  </a:lnTo>
                  <a:close/>
                </a:path>
              </a:pathLst>
            </a:custGeom>
            <a:solidFill>
              <a:srgbClr val="FF8600"/>
            </a:solidFill>
          </p:spPr>
          <p:txBody>
            <a:bodyPr wrap="square" lIns="0" tIns="0" rIns="0" bIns="0" rtlCol="0"/>
            <a:lstStyle/>
            <a:p>
              <a:endParaRPr/>
            </a:p>
          </p:txBody>
        </p:sp>
      </p:grpSp>
      <p:sp>
        <p:nvSpPr>
          <p:cNvPr id="8" name="object 8"/>
          <p:cNvSpPr txBox="1">
            <a:spLocks noGrp="1"/>
          </p:cNvSpPr>
          <p:nvPr>
            <p:ph type="title"/>
          </p:nvPr>
        </p:nvSpPr>
        <p:spPr>
          <a:xfrm>
            <a:off x="1183944" y="435051"/>
            <a:ext cx="1583055"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Arial Black"/>
                <a:cs typeface="Arial Black"/>
              </a:rPr>
              <a:t>Ap</a:t>
            </a:r>
            <a:r>
              <a:rPr sz="2400" spc="-10" dirty="0">
                <a:solidFill>
                  <a:srgbClr val="FFFFFF"/>
                </a:solidFill>
                <a:latin typeface="Arial Black"/>
                <a:cs typeface="Arial Black"/>
              </a:rPr>
              <a:t>p</a:t>
            </a:r>
            <a:r>
              <a:rPr sz="2400" dirty="0">
                <a:solidFill>
                  <a:srgbClr val="FFFFFF"/>
                </a:solidFill>
                <a:latin typeface="Arial Black"/>
                <a:cs typeface="Arial Black"/>
              </a:rPr>
              <a:t>e</a:t>
            </a:r>
            <a:r>
              <a:rPr sz="2400" spc="-15" dirty="0">
                <a:solidFill>
                  <a:srgbClr val="FFFFFF"/>
                </a:solidFill>
                <a:latin typeface="Arial Black"/>
                <a:cs typeface="Arial Black"/>
              </a:rPr>
              <a:t>n</a:t>
            </a:r>
            <a:r>
              <a:rPr sz="2400" dirty="0">
                <a:solidFill>
                  <a:srgbClr val="FFFFFF"/>
                </a:solidFill>
                <a:latin typeface="Arial Black"/>
                <a:cs typeface="Arial Black"/>
              </a:rPr>
              <a:t>dix</a:t>
            </a:r>
            <a:endParaRPr sz="2400">
              <a:latin typeface="Arial Black"/>
              <a:cs typeface="Arial Black"/>
            </a:endParaRPr>
          </a:p>
        </p:txBody>
      </p:sp>
      <p:sp>
        <p:nvSpPr>
          <p:cNvPr id="9" name="object 9"/>
          <p:cNvSpPr txBox="1"/>
          <p:nvPr/>
        </p:nvSpPr>
        <p:spPr>
          <a:xfrm>
            <a:off x="190601" y="246634"/>
            <a:ext cx="214629" cy="223520"/>
          </a:xfrm>
          <a:prstGeom prst="rect">
            <a:avLst/>
          </a:prstGeom>
        </p:spPr>
        <p:txBody>
          <a:bodyPr vert="horz" wrap="square" lIns="0" tIns="12065" rIns="0" bIns="0" rtlCol="0">
            <a:spAutoFit/>
          </a:bodyPr>
          <a:lstStyle/>
          <a:p>
            <a:pPr marL="12700">
              <a:lnSpc>
                <a:spcPct val="100000"/>
              </a:lnSpc>
              <a:spcBef>
                <a:spcPts val="95"/>
              </a:spcBef>
            </a:pPr>
            <a:r>
              <a:rPr sz="1300" b="1" spc="-20" dirty="0">
                <a:solidFill>
                  <a:srgbClr val="FFFFFF"/>
                </a:solidFill>
                <a:latin typeface="Trebuchet MS"/>
                <a:cs typeface="Trebuchet MS"/>
              </a:rPr>
              <a:t>20</a:t>
            </a:r>
            <a:endParaRPr sz="1300">
              <a:latin typeface="Trebuchet MS"/>
              <a:cs typeface="Trebuchet MS"/>
            </a:endParaRPr>
          </a:p>
        </p:txBody>
      </p:sp>
      <p:sp>
        <p:nvSpPr>
          <p:cNvPr id="10" name="object 10"/>
          <p:cNvSpPr txBox="1"/>
          <p:nvPr/>
        </p:nvSpPr>
        <p:spPr>
          <a:xfrm>
            <a:off x="2326385" y="2683002"/>
            <a:ext cx="3277870" cy="452755"/>
          </a:xfrm>
          <a:prstGeom prst="rect">
            <a:avLst/>
          </a:prstGeom>
        </p:spPr>
        <p:txBody>
          <a:bodyPr vert="horz" wrap="square" lIns="0" tIns="12700" rIns="0" bIns="0" rtlCol="0">
            <a:spAutoFit/>
          </a:bodyPr>
          <a:lstStyle/>
          <a:p>
            <a:pPr marL="12700">
              <a:lnSpc>
                <a:spcPct val="100000"/>
              </a:lnSpc>
              <a:spcBef>
                <a:spcPts val="100"/>
              </a:spcBef>
            </a:pPr>
            <a:r>
              <a:rPr sz="1400" i="1" spc="-30" dirty="0">
                <a:solidFill>
                  <a:srgbClr val="212121"/>
                </a:solidFill>
                <a:latin typeface="Trebuchet MS"/>
                <a:cs typeface="Trebuchet MS"/>
              </a:rPr>
              <a:t>For</a:t>
            </a:r>
            <a:r>
              <a:rPr sz="1400" i="1" spc="-85" dirty="0">
                <a:solidFill>
                  <a:srgbClr val="212121"/>
                </a:solidFill>
                <a:latin typeface="Trebuchet MS"/>
                <a:cs typeface="Trebuchet MS"/>
              </a:rPr>
              <a:t> </a:t>
            </a:r>
            <a:r>
              <a:rPr sz="1400" i="1" spc="-90" dirty="0">
                <a:solidFill>
                  <a:srgbClr val="212121"/>
                </a:solidFill>
                <a:latin typeface="Trebuchet MS"/>
                <a:cs typeface="Trebuchet MS"/>
              </a:rPr>
              <a:t>further</a:t>
            </a:r>
            <a:r>
              <a:rPr sz="1400" i="1" spc="-110" dirty="0">
                <a:solidFill>
                  <a:srgbClr val="212121"/>
                </a:solidFill>
                <a:latin typeface="Trebuchet MS"/>
                <a:cs typeface="Trebuchet MS"/>
              </a:rPr>
              <a:t> </a:t>
            </a:r>
            <a:r>
              <a:rPr sz="1400" i="1" spc="-55" dirty="0">
                <a:solidFill>
                  <a:srgbClr val="212121"/>
                </a:solidFill>
                <a:latin typeface="Trebuchet MS"/>
                <a:cs typeface="Trebuchet MS"/>
              </a:rPr>
              <a:t>informations,</a:t>
            </a:r>
            <a:r>
              <a:rPr sz="1400" i="1" spc="-105" dirty="0">
                <a:solidFill>
                  <a:srgbClr val="212121"/>
                </a:solidFill>
                <a:latin typeface="Trebuchet MS"/>
                <a:cs typeface="Trebuchet MS"/>
              </a:rPr>
              <a:t> </a:t>
            </a:r>
            <a:r>
              <a:rPr sz="1400" i="1" spc="-25" dirty="0">
                <a:solidFill>
                  <a:srgbClr val="212121"/>
                </a:solidFill>
                <a:latin typeface="Trebuchet MS"/>
                <a:cs typeface="Trebuchet MS"/>
              </a:rPr>
              <a:t>please</a:t>
            </a:r>
            <a:r>
              <a:rPr sz="1400" i="1" spc="-70" dirty="0">
                <a:solidFill>
                  <a:srgbClr val="212121"/>
                </a:solidFill>
                <a:latin typeface="Trebuchet MS"/>
                <a:cs typeface="Trebuchet MS"/>
              </a:rPr>
              <a:t> </a:t>
            </a:r>
            <a:r>
              <a:rPr sz="1400" i="1" spc="-90" dirty="0">
                <a:solidFill>
                  <a:srgbClr val="212121"/>
                </a:solidFill>
                <a:latin typeface="Trebuchet MS"/>
                <a:cs typeface="Trebuchet MS"/>
              </a:rPr>
              <a:t>visit:</a:t>
            </a:r>
            <a:endParaRPr sz="1400">
              <a:latin typeface="Trebuchet MS"/>
              <a:cs typeface="Trebuchet MS"/>
            </a:endParaRPr>
          </a:p>
          <a:p>
            <a:pPr marL="12700">
              <a:lnSpc>
                <a:spcPct val="100000"/>
              </a:lnSpc>
              <a:spcBef>
                <a:spcPts val="5"/>
              </a:spcBef>
            </a:pPr>
            <a:r>
              <a:rPr sz="1400" i="1" spc="-65" dirty="0">
                <a:solidFill>
                  <a:srgbClr val="212121"/>
                </a:solidFill>
                <a:latin typeface="Trebuchet MS"/>
                <a:cs typeface="Trebuchet MS"/>
              </a:rPr>
              <a:t>-https://github.com/Djeninah/Capstone.git</a:t>
            </a:r>
            <a:endParaRPr sz="1400">
              <a:latin typeface="Trebuchet MS"/>
              <a:cs typeface="Trebuchet MS"/>
            </a:endParaRPr>
          </a:p>
        </p:txBody>
      </p:sp>
      <p:sp>
        <p:nvSpPr>
          <p:cNvPr id="11" name="object 11"/>
          <p:cNvSpPr txBox="1"/>
          <p:nvPr/>
        </p:nvSpPr>
        <p:spPr>
          <a:xfrm>
            <a:off x="985519" y="1493646"/>
            <a:ext cx="7143115" cy="452755"/>
          </a:xfrm>
          <a:prstGeom prst="rect">
            <a:avLst/>
          </a:prstGeom>
        </p:spPr>
        <p:txBody>
          <a:bodyPr vert="horz" wrap="square" lIns="0" tIns="13335" rIns="0" bIns="0" rtlCol="0">
            <a:spAutoFit/>
          </a:bodyPr>
          <a:lstStyle/>
          <a:p>
            <a:pPr marL="12700" marR="5080">
              <a:lnSpc>
                <a:spcPct val="100000"/>
              </a:lnSpc>
              <a:spcBef>
                <a:spcPts val="105"/>
              </a:spcBef>
            </a:pPr>
            <a:r>
              <a:rPr sz="1400" dirty="0">
                <a:solidFill>
                  <a:srgbClr val="585858"/>
                </a:solidFill>
                <a:latin typeface="Arial Black"/>
                <a:cs typeface="Arial Black"/>
              </a:rPr>
              <a:t>What</a:t>
            </a:r>
            <a:r>
              <a:rPr sz="1400" spc="5" dirty="0">
                <a:solidFill>
                  <a:srgbClr val="585858"/>
                </a:solidFill>
                <a:latin typeface="Arial Black"/>
                <a:cs typeface="Arial Black"/>
              </a:rPr>
              <a:t> </a:t>
            </a:r>
            <a:r>
              <a:rPr sz="1400" dirty="0">
                <a:solidFill>
                  <a:srgbClr val="585858"/>
                </a:solidFill>
                <a:latin typeface="Arial Black"/>
                <a:cs typeface="Arial Black"/>
              </a:rPr>
              <a:t>resources</a:t>
            </a:r>
            <a:r>
              <a:rPr sz="1400" spc="-5" dirty="0">
                <a:solidFill>
                  <a:srgbClr val="585858"/>
                </a:solidFill>
                <a:latin typeface="Arial Black"/>
                <a:cs typeface="Arial Black"/>
              </a:rPr>
              <a:t> </a:t>
            </a:r>
            <a:r>
              <a:rPr sz="1400" dirty="0">
                <a:solidFill>
                  <a:srgbClr val="585858"/>
                </a:solidFill>
                <a:latin typeface="Arial Black"/>
                <a:cs typeface="Arial Black"/>
              </a:rPr>
              <a:t>can</a:t>
            </a:r>
            <a:r>
              <a:rPr sz="1400" spc="-10" dirty="0">
                <a:solidFill>
                  <a:srgbClr val="585858"/>
                </a:solidFill>
                <a:latin typeface="Arial Black"/>
                <a:cs typeface="Arial Black"/>
              </a:rPr>
              <a:t> </a:t>
            </a:r>
            <a:r>
              <a:rPr sz="1400" dirty="0">
                <a:solidFill>
                  <a:srgbClr val="585858"/>
                </a:solidFill>
                <a:latin typeface="Arial Black"/>
                <a:cs typeface="Arial Black"/>
              </a:rPr>
              <a:t>the</a:t>
            </a:r>
            <a:r>
              <a:rPr sz="1400" spc="5" dirty="0">
                <a:solidFill>
                  <a:srgbClr val="585858"/>
                </a:solidFill>
                <a:latin typeface="Arial Black"/>
                <a:cs typeface="Arial Black"/>
              </a:rPr>
              <a:t> </a:t>
            </a:r>
            <a:r>
              <a:rPr sz="1400" dirty="0">
                <a:solidFill>
                  <a:srgbClr val="585858"/>
                </a:solidFill>
                <a:latin typeface="Arial Black"/>
                <a:cs typeface="Arial Black"/>
              </a:rPr>
              <a:t>audience</a:t>
            </a:r>
            <a:r>
              <a:rPr sz="1400" spc="5" dirty="0">
                <a:solidFill>
                  <a:srgbClr val="585858"/>
                </a:solidFill>
                <a:latin typeface="Arial Black"/>
                <a:cs typeface="Arial Black"/>
              </a:rPr>
              <a:t> </a:t>
            </a:r>
            <a:r>
              <a:rPr sz="1400" spc="-5" dirty="0">
                <a:solidFill>
                  <a:srgbClr val="585858"/>
                </a:solidFill>
                <a:latin typeface="Arial Black"/>
                <a:cs typeface="Arial Black"/>
              </a:rPr>
              <a:t>use</a:t>
            </a:r>
            <a:r>
              <a:rPr sz="1400" spc="5" dirty="0">
                <a:solidFill>
                  <a:srgbClr val="585858"/>
                </a:solidFill>
                <a:latin typeface="Arial Black"/>
                <a:cs typeface="Arial Black"/>
              </a:rPr>
              <a:t> </a:t>
            </a:r>
            <a:r>
              <a:rPr sz="1400" dirty="0">
                <a:solidFill>
                  <a:srgbClr val="585858"/>
                </a:solidFill>
                <a:latin typeface="Arial Black"/>
                <a:cs typeface="Arial Black"/>
              </a:rPr>
              <a:t>to</a:t>
            </a:r>
            <a:r>
              <a:rPr sz="1400" spc="5" dirty="0">
                <a:solidFill>
                  <a:srgbClr val="585858"/>
                </a:solidFill>
                <a:latin typeface="Arial Black"/>
                <a:cs typeface="Arial Black"/>
              </a:rPr>
              <a:t> </a:t>
            </a:r>
            <a:r>
              <a:rPr sz="1400" dirty="0">
                <a:solidFill>
                  <a:srgbClr val="585858"/>
                </a:solidFill>
                <a:latin typeface="Arial Black"/>
                <a:cs typeface="Arial Black"/>
              </a:rPr>
              <a:t>further</a:t>
            </a:r>
            <a:r>
              <a:rPr sz="1400" spc="5" dirty="0">
                <a:solidFill>
                  <a:srgbClr val="585858"/>
                </a:solidFill>
                <a:latin typeface="Arial Black"/>
                <a:cs typeface="Arial Black"/>
              </a:rPr>
              <a:t> </a:t>
            </a:r>
            <a:r>
              <a:rPr sz="1400" dirty="0">
                <a:solidFill>
                  <a:srgbClr val="585858"/>
                </a:solidFill>
                <a:latin typeface="Arial Black"/>
                <a:cs typeface="Arial Black"/>
              </a:rPr>
              <a:t>understand</a:t>
            </a:r>
            <a:r>
              <a:rPr sz="1400" spc="5" dirty="0">
                <a:solidFill>
                  <a:srgbClr val="585858"/>
                </a:solidFill>
                <a:latin typeface="Arial Black"/>
                <a:cs typeface="Arial Black"/>
              </a:rPr>
              <a:t> </a:t>
            </a:r>
            <a:r>
              <a:rPr sz="1400" dirty="0">
                <a:solidFill>
                  <a:srgbClr val="585858"/>
                </a:solidFill>
                <a:latin typeface="Arial Black"/>
                <a:cs typeface="Arial Black"/>
              </a:rPr>
              <a:t>the</a:t>
            </a:r>
            <a:r>
              <a:rPr sz="1400" spc="5" dirty="0">
                <a:solidFill>
                  <a:srgbClr val="585858"/>
                </a:solidFill>
                <a:latin typeface="Arial Black"/>
                <a:cs typeface="Arial Black"/>
              </a:rPr>
              <a:t> </a:t>
            </a:r>
            <a:r>
              <a:rPr sz="1400" spc="-5" dirty="0">
                <a:solidFill>
                  <a:srgbClr val="585858"/>
                </a:solidFill>
                <a:latin typeface="Arial Black"/>
                <a:cs typeface="Arial Black"/>
              </a:rPr>
              <a:t>message </a:t>
            </a:r>
            <a:r>
              <a:rPr sz="1400" spc="-455" dirty="0">
                <a:solidFill>
                  <a:srgbClr val="585858"/>
                </a:solidFill>
                <a:latin typeface="Arial Black"/>
                <a:cs typeface="Arial Black"/>
              </a:rPr>
              <a:t> </a:t>
            </a:r>
            <a:r>
              <a:rPr sz="1400" dirty="0">
                <a:solidFill>
                  <a:srgbClr val="585858"/>
                </a:solidFill>
                <a:latin typeface="Arial Black"/>
                <a:cs typeface="Arial Black"/>
              </a:rPr>
              <a:t>and</a:t>
            </a:r>
            <a:r>
              <a:rPr sz="1400" spc="-5" dirty="0">
                <a:solidFill>
                  <a:srgbClr val="585858"/>
                </a:solidFill>
                <a:latin typeface="Arial Black"/>
                <a:cs typeface="Arial Black"/>
              </a:rPr>
              <a:t> </a:t>
            </a:r>
            <a:r>
              <a:rPr sz="1400" dirty="0">
                <a:solidFill>
                  <a:srgbClr val="585858"/>
                </a:solidFill>
                <a:latin typeface="Arial Black"/>
                <a:cs typeface="Arial Black"/>
              </a:rPr>
              <a:t>story</a:t>
            </a:r>
            <a:r>
              <a:rPr sz="1400" spc="-20" dirty="0">
                <a:solidFill>
                  <a:srgbClr val="585858"/>
                </a:solidFill>
                <a:latin typeface="Arial Black"/>
                <a:cs typeface="Arial Black"/>
              </a:rPr>
              <a:t> </a:t>
            </a:r>
            <a:r>
              <a:rPr sz="1400" dirty="0">
                <a:solidFill>
                  <a:srgbClr val="585858"/>
                </a:solidFill>
                <a:latin typeface="Arial Black"/>
                <a:cs typeface="Arial Black"/>
              </a:rPr>
              <a:t>being  presented?</a:t>
            </a:r>
            <a:endParaRPr sz="1400">
              <a:latin typeface="Arial Black"/>
              <a:cs typeface="Arial Black"/>
            </a:endParaRPr>
          </a:p>
        </p:txBody>
      </p:sp>
      <p:pic>
        <p:nvPicPr>
          <p:cNvPr id="12" name="object 12"/>
          <p:cNvPicPr/>
          <p:nvPr/>
        </p:nvPicPr>
        <p:blipFill>
          <a:blip r:embed="rId2" cstate="print"/>
          <a:stretch>
            <a:fillRect/>
          </a:stretch>
        </p:blipFill>
        <p:spPr>
          <a:xfrm>
            <a:off x="7467596" y="3521961"/>
            <a:ext cx="1251971" cy="125197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3"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212121"/>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3258185" cy="5143500"/>
            </a:xfrm>
            <a:custGeom>
              <a:avLst/>
              <a:gdLst/>
              <a:ahLst/>
              <a:cxnLst/>
              <a:rect l="l" t="t" r="r" b="b"/>
              <a:pathLst>
                <a:path w="3258185" h="5143500">
                  <a:moveTo>
                    <a:pt x="591569" y="0"/>
                  </a:moveTo>
                  <a:lnTo>
                    <a:pt x="0" y="0"/>
                  </a:lnTo>
                  <a:lnTo>
                    <a:pt x="0" y="5143498"/>
                  </a:lnTo>
                  <a:lnTo>
                    <a:pt x="3258065" y="5143498"/>
                  </a:lnTo>
                  <a:lnTo>
                    <a:pt x="591569" y="0"/>
                  </a:lnTo>
                  <a:close/>
                </a:path>
              </a:pathLst>
            </a:custGeom>
            <a:solidFill>
              <a:srgbClr val="333333"/>
            </a:solidFill>
          </p:spPr>
          <p:txBody>
            <a:bodyPr wrap="square" lIns="0" tIns="0" rIns="0" bIns="0" rtlCol="0"/>
            <a:lstStyle/>
            <a:p>
              <a:endParaRPr/>
            </a:p>
          </p:txBody>
        </p:sp>
        <p:sp>
          <p:nvSpPr>
            <p:cNvPr id="5" name="object 5"/>
            <p:cNvSpPr/>
            <p:nvPr/>
          </p:nvSpPr>
          <p:spPr>
            <a:xfrm>
              <a:off x="0" y="0"/>
              <a:ext cx="855344" cy="731520"/>
            </a:xfrm>
            <a:custGeom>
              <a:avLst/>
              <a:gdLst/>
              <a:ahLst/>
              <a:cxnLst/>
              <a:rect l="l" t="t" r="r" b="b"/>
              <a:pathLst>
                <a:path w="855344" h="731520">
                  <a:moveTo>
                    <a:pt x="477928" y="0"/>
                  </a:moveTo>
                  <a:lnTo>
                    <a:pt x="0" y="0"/>
                  </a:lnTo>
                  <a:lnTo>
                    <a:pt x="0" y="731520"/>
                  </a:lnTo>
                  <a:lnTo>
                    <a:pt x="854963" y="731520"/>
                  </a:lnTo>
                  <a:lnTo>
                    <a:pt x="477928" y="0"/>
                  </a:lnTo>
                  <a:close/>
                </a:path>
              </a:pathLst>
            </a:custGeom>
            <a:solidFill>
              <a:srgbClr val="FF8600"/>
            </a:solidFill>
          </p:spPr>
          <p:txBody>
            <a:bodyPr wrap="square" lIns="0" tIns="0" rIns="0" bIns="0" rtlCol="0"/>
            <a:lstStyle/>
            <a:p>
              <a:endParaRPr/>
            </a:p>
          </p:txBody>
        </p:sp>
        <p:sp>
          <p:nvSpPr>
            <p:cNvPr id="6" name="object 6"/>
            <p:cNvSpPr/>
            <p:nvPr/>
          </p:nvSpPr>
          <p:spPr>
            <a:xfrm>
              <a:off x="477189" y="0"/>
              <a:ext cx="513715" cy="739140"/>
            </a:xfrm>
            <a:custGeom>
              <a:avLst/>
              <a:gdLst/>
              <a:ahLst/>
              <a:cxnLst/>
              <a:rect l="l" t="t" r="r" b="b"/>
              <a:pathLst>
                <a:path w="513715" h="739140">
                  <a:moveTo>
                    <a:pt x="129489" y="0"/>
                  </a:moveTo>
                  <a:lnTo>
                    <a:pt x="0" y="0"/>
                  </a:lnTo>
                  <a:lnTo>
                    <a:pt x="383921" y="739139"/>
                  </a:lnTo>
                  <a:lnTo>
                    <a:pt x="513410" y="739139"/>
                  </a:lnTo>
                  <a:lnTo>
                    <a:pt x="129489" y="0"/>
                  </a:lnTo>
                  <a:close/>
                </a:path>
              </a:pathLst>
            </a:custGeom>
            <a:solidFill>
              <a:srgbClr val="FFFFFF"/>
            </a:solidFill>
          </p:spPr>
          <p:txBody>
            <a:bodyPr wrap="square" lIns="0" tIns="0" rIns="0" bIns="0" rtlCol="0"/>
            <a:lstStyle/>
            <a:p>
              <a:endParaRPr/>
            </a:p>
          </p:txBody>
        </p:sp>
        <p:sp>
          <p:nvSpPr>
            <p:cNvPr id="7" name="object 7"/>
            <p:cNvSpPr/>
            <p:nvPr/>
          </p:nvSpPr>
          <p:spPr>
            <a:xfrm>
              <a:off x="990600" y="4925567"/>
              <a:ext cx="8153400" cy="218440"/>
            </a:xfrm>
            <a:custGeom>
              <a:avLst/>
              <a:gdLst/>
              <a:ahLst/>
              <a:cxnLst/>
              <a:rect l="l" t="t" r="r" b="b"/>
              <a:pathLst>
                <a:path w="8153400" h="218439">
                  <a:moveTo>
                    <a:pt x="8153400" y="0"/>
                  </a:moveTo>
                  <a:lnTo>
                    <a:pt x="0" y="0"/>
                  </a:lnTo>
                  <a:lnTo>
                    <a:pt x="112319" y="217930"/>
                  </a:lnTo>
                  <a:lnTo>
                    <a:pt x="8153400" y="217930"/>
                  </a:lnTo>
                  <a:lnTo>
                    <a:pt x="8153400" y="0"/>
                  </a:lnTo>
                  <a:close/>
                </a:path>
              </a:pathLst>
            </a:custGeom>
            <a:solidFill>
              <a:srgbClr val="FF8600"/>
            </a:solidFill>
          </p:spPr>
          <p:txBody>
            <a:bodyPr wrap="square" lIns="0" tIns="0" rIns="0" bIns="0" rtlCol="0"/>
            <a:lstStyle/>
            <a:p>
              <a:endParaRPr/>
            </a:p>
          </p:txBody>
        </p:sp>
      </p:grpSp>
      <p:sp>
        <p:nvSpPr>
          <p:cNvPr id="8" name="object 8"/>
          <p:cNvSpPr txBox="1"/>
          <p:nvPr/>
        </p:nvSpPr>
        <p:spPr>
          <a:xfrm>
            <a:off x="190601" y="246634"/>
            <a:ext cx="214629" cy="223520"/>
          </a:xfrm>
          <a:prstGeom prst="rect">
            <a:avLst/>
          </a:prstGeom>
        </p:spPr>
        <p:txBody>
          <a:bodyPr vert="horz" wrap="square" lIns="0" tIns="12065" rIns="0" bIns="0" rtlCol="0">
            <a:spAutoFit/>
          </a:bodyPr>
          <a:lstStyle/>
          <a:p>
            <a:pPr marL="12700">
              <a:lnSpc>
                <a:spcPct val="100000"/>
              </a:lnSpc>
              <a:spcBef>
                <a:spcPts val="95"/>
              </a:spcBef>
            </a:pPr>
            <a:r>
              <a:rPr sz="1300" b="1" spc="-20" dirty="0">
                <a:solidFill>
                  <a:srgbClr val="FFFFFF"/>
                </a:solidFill>
                <a:latin typeface="Trebuchet MS"/>
                <a:cs typeface="Trebuchet MS"/>
              </a:rPr>
              <a:t>21</a:t>
            </a:r>
            <a:endParaRPr sz="1300">
              <a:latin typeface="Trebuchet MS"/>
              <a:cs typeface="Trebuchet MS"/>
            </a:endParaRPr>
          </a:p>
        </p:txBody>
      </p:sp>
      <p:sp>
        <p:nvSpPr>
          <p:cNvPr id="9" name="object 9"/>
          <p:cNvSpPr txBox="1">
            <a:spLocks noGrp="1"/>
          </p:cNvSpPr>
          <p:nvPr>
            <p:ph type="title"/>
          </p:nvPr>
        </p:nvSpPr>
        <p:spPr>
          <a:xfrm>
            <a:off x="1112316" y="1675892"/>
            <a:ext cx="2602865" cy="939800"/>
          </a:xfrm>
          <a:prstGeom prst="rect">
            <a:avLst/>
          </a:prstGeom>
        </p:spPr>
        <p:txBody>
          <a:bodyPr vert="horz" wrap="square" lIns="0" tIns="12700" rIns="0" bIns="0" rtlCol="0">
            <a:spAutoFit/>
          </a:bodyPr>
          <a:lstStyle/>
          <a:p>
            <a:pPr marL="12700">
              <a:lnSpc>
                <a:spcPct val="100000"/>
              </a:lnSpc>
              <a:spcBef>
                <a:spcPts val="100"/>
              </a:spcBef>
            </a:pPr>
            <a:r>
              <a:rPr spc="-540" dirty="0"/>
              <a:t>THA</a:t>
            </a:r>
            <a:r>
              <a:rPr spc="-570" dirty="0"/>
              <a:t>N</a:t>
            </a:r>
            <a:r>
              <a:rPr spc="-520" dirty="0"/>
              <a:t>KS!</a:t>
            </a:r>
          </a:p>
        </p:txBody>
      </p:sp>
      <p:grpSp>
        <p:nvGrpSpPr>
          <p:cNvPr id="10" name="object 10"/>
          <p:cNvGrpSpPr/>
          <p:nvPr/>
        </p:nvGrpSpPr>
        <p:grpSpPr>
          <a:xfrm>
            <a:off x="3510732" y="3624997"/>
            <a:ext cx="1176529" cy="475615"/>
            <a:chOff x="3534155" y="3592067"/>
            <a:chExt cx="1176529" cy="475615"/>
          </a:xfrm>
        </p:grpSpPr>
        <p:sp>
          <p:nvSpPr>
            <p:cNvPr id="11" name="object 11"/>
            <p:cNvSpPr/>
            <p:nvPr/>
          </p:nvSpPr>
          <p:spPr>
            <a:xfrm>
              <a:off x="3534155" y="3592067"/>
              <a:ext cx="472440" cy="475615"/>
            </a:xfrm>
            <a:custGeom>
              <a:avLst/>
              <a:gdLst/>
              <a:ahLst/>
              <a:cxnLst/>
              <a:rect l="l" t="t" r="r" b="b"/>
              <a:pathLst>
                <a:path w="472439" h="475614">
                  <a:moveTo>
                    <a:pt x="236220" y="0"/>
                  </a:moveTo>
                  <a:lnTo>
                    <a:pt x="189930" y="4528"/>
                  </a:lnTo>
                  <a:lnTo>
                    <a:pt x="145843" y="17843"/>
                  </a:lnTo>
                  <a:lnTo>
                    <a:pt x="105257" y="39540"/>
                  </a:lnTo>
                  <a:lnTo>
                    <a:pt x="69469" y="69214"/>
                  </a:lnTo>
                  <a:lnTo>
                    <a:pt x="39594" y="105777"/>
                  </a:lnTo>
                  <a:lnTo>
                    <a:pt x="17827" y="146732"/>
                  </a:lnTo>
                  <a:lnTo>
                    <a:pt x="4514" y="190998"/>
                  </a:lnTo>
                  <a:lnTo>
                    <a:pt x="0" y="237489"/>
                  </a:lnTo>
                  <a:lnTo>
                    <a:pt x="2805" y="274122"/>
                  </a:lnTo>
                  <a:lnTo>
                    <a:pt x="24753" y="343296"/>
                  </a:lnTo>
                  <a:lnTo>
                    <a:pt x="66109" y="402427"/>
                  </a:lnTo>
                  <a:lnTo>
                    <a:pt x="121731" y="445692"/>
                  </a:lnTo>
                  <a:lnTo>
                    <a:pt x="155702" y="461276"/>
                  </a:lnTo>
                  <a:lnTo>
                    <a:pt x="159004" y="461276"/>
                  </a:lnTo>
                  <a:lnTo>
                    <a:pt x="163703" y="314020"/>
                  </a:lnTo>
                  <a:lnTo>
                    <a:pt x="93853" y="310387"/>
                  </a:lnTo>
                  <a:lnTo>
                    <a:pt x="93853" y="255142"/>
                  </a:lnTo>
                  <a:lnTo>
                    <a:pt x="160147" y="255142"/>
                  </a:lnTo>
                  <a:lnTo>
                    <a:pt x="163703" y="251459"/>
                  </a:lnTo>
                  <a:lnTo>
                    <a:pt x="163703" y="237489"/>
                  </a:lnTo>
                  <a:lnTo>
                    <a:pt x="174428" y="190928"/>
                  </a:lnTo>
                  <a:lnTo>
                    <a:pt x="203311" y="151891"/>
                  </a:lnTo>
                  <a:lnTo>
                    <a:pt x="245409" y="125047"/>
                  </a:lnTo>
                  <a:lnTo>
                    <a:pt x="295783" y="115061"/>
                  </a:lnTo>
                  <a:lnTo>
                    <a:pt x="328422" y="115061"/>
                  </a:lnTo>
                  <a:lnTo>
                    <a:pt x="328422" y="170306"/>
                  </a:lnTo>
                  <a:lnTo>
                    <a:pt x="295783" y="170306"/>
                  </a:lnTo>
                  <a:lnTo>
                    <a:pt x="280386" y="171378"/>
                  </a:lnTo>
                  <a:lnTo>
                    <a:pt x="241935" y="187451"/>
                  </a:lnTo>
                  <a:lnTo>
                    <a:pt x="220182" y="222795"/>
                  </a:lnTo>
                  <a:lnTo>
                    <a:pt x="218567" y="237489"/>
                  </a:lnTo>
                  <a:lnTo>
                    <a:pt x="218567" y="251078"/>
                  </a:lnTo>
                  <a:lnTo>
                    <a:pt x="222250" y="255142"/>
                  </a:lnTo>
                  <a:lnTo>
                    <a:pt x="259588" y="255142"/>
                  </a:lnTo>
                  <a:lnTo>
                    <a:pt x="263652" y="251459"/>
                  </a:lnTo>
                  <a:lnTo>
                    <a:pt x="263652" y="243204"/>
                  </a:lnTo>
                  <a:lnTo>
                    <a:pt x="260096" y="239521"/>
                  </a:lnTo>
                  <a:lnTo>
                    <a:pt x="233680" y="239521"/>
                  </a:lnTo>
                  <a:lnTo>
                    <a:pt x="233680" y="236981"/>
                  </a:lnTo>
                  <a:lnTo>
                    <a:pt x="239383" y="212185"/>
                  </a:lnTo>
                  <a:lnTo>
                    <a:pt x="254063" y="195770"/>
                  </a:lnTo>
                  <a:lnTo>
                    <a:pt x="274077" y="186689"/>
                  </a:lnTo>
                  <a:lnTo>
                    <a:pt x="295783" y="183895"/>
                  </a:lnTo>
                  <a:lnTo>
                    <a:pt x="339344" y="183895"/>
                  </a:lnTo>
                  <a:lnTo>
                    <a:pt x="342900" y="180720"/>
                  </a:lnTo>
                  <a:lnTo>
                    <a:pt x="342900" y="102107"/>
                  </a:lnTo>
                  <a:lnTo>
                    <a:pt x="339852" y="97916"/>
                  </a:lnTo>
                  <a:lnTo>
                    <a:pt x="295783" y="97916"/>
                  </a:lnTo>
                  <a:lnTo>
                    <a:pt x="268658" y="100597"/>
                  </a:lnTo>
                  <a:lnTo>
                    <a:pt x="217076" y="121009"/>
                  </a:lnTo>
                  <a:lnTo>
                    <a:pt x="174916" y="159339"/>
                  </a:lnTo>
                  <a:lnTo>
                    <a:pt x="151751" y="208539"/>
                  </a:lnTo>
                  <a:lnTo>
                    <a:pt x="148717" y="235330"/>
                  </a:lnTo>
                  <a:lnTo>
                    <a:pt x="148717" y="237997"/>
                  </a:lnTo>
                  <a:lnTo>
                    <a:pt x="82931" y="237997"/>
                  </a:lnTo>
                  <a:lnTo>
                    <a:pt x="78740" y="241172"/>
                  </a:lnTo>
                  <a:lnTo>
                    <a:pt x="78740" y="320268"/>
                  </a:lnTo>
                  <a:lnTo>
                    <a:pt x="82423" y="323900"/>
                  </a:lnTo>
                  <a:lnTo>
                    <a:pt x="148717" y="323900"/>
                  </a:lnTo>
                  <a:lnTo>
                    <a:pt x="148717" y="441070"/>
                  </a:lnTo>
                  <a:lnTo>
                    <a:pt x="103805" y="415154"/>
                  </a:lnTo>
                  <a:lnTo>
                    <a:pt x="66794" y="379882"/>
                  </a:lnTo>
                  <a:lnTo>
                    <a:pt x="38879" y="337160"/>
                  </a:lnTo>
                  <a:lnTo>
                    <a:pt x="21253" y="288892"/>
                  </a:lnTo>
                  <a:lnTo>
                    <a:pt x="15113" y="236981"/>
                  </a:lnTo>
                  <a:lnTo>
                    <a:pt x="19597" y="191962"/>
                  </a:lnTo>
                  <a:lnTo>
                    <a:pt x="32462" y="150078"/>
                  </a:lnTo>
                  <a:lnTo>
                    <a:pt x="52825" y="112211"/>
                  </a:lnTo>
                  <a:lnTo>
                    <a:pt x="79803" y="79247"/>
                  </a:lnTo>
                  <a:lnTo>
                    <a:pt x="112514" y="52070"/>
                  </a:lnTo>
                  <a:lnTo>
                    <a:pt x="150076" y="31563"/>
                  </a:lnTo>
                  <a:lnTo>
                    <a:pt x="191605" y="18610"/>
                  </a:lnTo>
                  <a:lnTo>
                    <a:pt x="236220" y="14096"/>
                  </a:lnTo>
                  <a:lnTo>
                    <a:pt x="280679" y="18652"/>
                  </a:lnTo>
                  <a:lnTo>
                    <a:pt x="322195" y="31706"/>
                  </a:lnTo>
                  <a:lnTo>
                    <a:pt x="359847" y="52338"/>
                  </a:lnTo>
                  <a:lnTo>
                    <a:pt x="392715" y="79628"/>
                  </a:lnTo>
                  <a:lnTo>
                    <a:pt x="419881" y="112658"/>
                  </a:lnTo>
                  <a:lnTo>
                    <a:pt x="440424" y="150506"/>
                  </a:lnTo>
                  <a:lnTo>
                    <a:pt x="453424" y="192254"/>
                  </a:lnTo>
                  <a:lnTo>
                    <a:pt x="457962" y="236981"/>
                  </a:lnTo>
                  <a:lnTo>
                    <a:pt x="453450" y="281812"/>
                  </a:lnTo>
                  <a:lnTo>
                    <a:pt x="440513" y="323557"/>
                  </a:lnTo>
                  <a:lnTo>
                    <a:pt x="420048" y="361324"/>
                  </a:lnTo>
                  <a:lnTo>
                    <a:pt x="392953" y="394222"/>
                  </a:lnTo>
                  <a:lnTo>
                    <a:pt x="360126" y="421360"/>
                  </a:lnTo>
                  <a:lnTo>
                    <a:pt x="322462" y="441848"/>
                  </a:lnTo>
                  <a:lnTo>
                    <a:pt x="280861" y="454794"/>
                  </a:lnTo>
                  <a:lnTo>
                    <a:pt x="236220" y="459308"/>
                  </a:lnTo>
                  <a:lnTo>
                    <a:pt x="233680" y="459308"/>
                  </a:lnTo>
                  <a:lnTo>
                    <a:pt x="233680" y="324421"/>
                  </a:lnTo>
                  <a:lnTo>
                    <a:pt x="339852" y="324421"/>
                  </a:lnTo>
                  <a:lnTo>
                    <a:pt x="343916" y="321322"/>
                  </a:lnTo>
                  <a:lnTo>
                    <a:pt x="343916" y="243204"/>
                  </a:lnTo>
                  <a:lnTo>
                    <a:pt x="340360" y="239521"/>
                  </a:lnTo>
                  <a:lnTo>
                    <a:pt x="288544" y="239521"/>
                  </a:lnTo>
                  <a:lnTo>
                    <a:pt x="284861" y="242696"/>
                  </a:lnTo>
                  <a:lnTo>
                    <a:pt x="284861" y="251078"/>
                  </a:lnTo>
                  <a:lnTo>
                    <a:pt x="288036" y="255142"/>
                  </a:lnTo>
                  <a:lnTo>
                    <a:pt x="328930" y="255142"/>
                  </a:lnTo>
                  <a:lnTo>
                    <a:pt x="328930" y="310387"/>
                  </a:lnTo>
                  <a:lnTo>
                    <a:pt x="222758" y="310387"/>
                  </a:lnTo>
                  <a:lnTo>
                    <a:pt x="218567" y="313486"/>
                  </a:lnTo>
                  <a:lnTo>
                    <a:pt x="218567" y="471817"/>
                  </a:lnTo>
                  <a:lnTo>
                    <a:pt x="222250" y="474916"/>
                  </a:lnTo>
                  <a:lnTo>
                    <a:pt x="225806" y="475449"/>
                  </a:lnTo>
                  <a:lnTo>
                    <a:pt x="236220" y="475449"/>
                  </a:lnTo>
                  <a:lnTo>
                    <a:pt x="282499" y="470928"/>
                  </a:lnTo>
                  <a:lnTo>
                    <a:pt x="326517" y="457622"/>
                  </a:lnTo>
                  <a:lnTo>
                    <a:pt x="367200" y="435919"/>
                  </a:lnTo>
                  <a:lnTo>
                    <a:pt x="403479" y="406209"/>
                  </a:lnTo>
                  <a:lnTo>
                    <a:pt x="433060" y="369673"/>
                  </a:lnTo>
                  <a:lnTo>
                    <a:pt x="454675" y="328747"/>
                  </a:lnTo>
                  <a:lnTo>
                    <a:pt x="467933" y="284499"/>
                  </a:lnTo>
                  <a:lnTo>
                    <a:pt x="472440" y="237997"/>
                  </a:lnTo>
                  <a:lnTo>
                    <a:pt x="467933" y="191212"/>
                  </a:lnTo>
                  <a:lnTo>
                    <a:pt x="454675" y="146796"/>
                  </a:lnTo>
                  <a:lnTo>
                    <a:pt x="433060" y="105785"/>
                  </a:lnTo>
                  <a:lnTo>
                    <a:pt x="403479" y="69214"/>
                  </a:lnTo>
                  <a:lnTo>
                    <a:pt x="367200" y="39540"/>
                  </a:lnTo>
                  <a:lnTo>
                    <a:pt x="326517" y="17843"/>
                  </a:lnTo>
                  <a:lnTo>
                    <a:pt x="282499" y="4528"/>
                  </a:lnTo>
                  <a:lnTo>
                    <a:pt x="236220" y="0"/>
                  </a:lnTo>
                  <a:close/>
                </a:path>
              </a:pathLst>
            </a:custGeom>
            <a:solidFill>
              <a:srgbClr val="FFB840"/>
            </a:solidFill>
          </p:spPr>
          <p:txBody>
            <a:bodyPr wrap="square" lIns="0" tIns="0" rIns="0" bIns="0" rtlCol="0"/>
            <a:lstStyle/>
            <a:p>
              <a:endParaRPr/>
            </a:p>
          </p:txBody>
        </p:sp>
        <p:sp>
          <p:nvSpPr>
            <p:cNvPr id="12" name="object 12"/>
            <p:cNvSpPr/>
            <p:nvPr/>
          </p:nvSpPr>
          <p:spPr>
            <a:xfrm>
              <a:off x="4238244" y="3592067"/>
              <a:ext cx="472440" cy="475615"/>
            </a:xfrm>
            <a:custGeom>
              <a:avLst/>
              <a:gdLst/>
              <a:ahLst/>
              <a:cxnLst/>
              <a:rect l="l" t="t" r="r" b="b"/>
              <a:pathLst>
                <a:path w="472439" h="475614">
                  <a:moveTo>
                    <a:pt x="382524" y="152400"/>
                  </a:moveTo>
                  <a:lnTo>
                    <a:pt x="377621" y="128181"/>
                  </a:lnTo>
                  <a:lnTo>
                    <a:pt x="367538" y="113169"/>
                  </a:lnTo>
                  <a:lnTo>
                    <a:pt x="367538" y="152400"/>
                  </a:lnTo>
                  <a:lnTo>
                    <a:pt x="367538" y="323113"/>
                  </a:lnTo>
                  <a:lnTo>
                    <a:pt x="363791" y="341490"/>
                  </a:lnTo>
                  <a:lnTo>
                    <a:pt x="353644" y="356539"/>
                  </a:lnTo>
                  <a:lnTo>
                    <a:pt x="338658" y="366712"/>
                  </a:lnTo>
                  <a:lnTo>
                    <a:pt x="320421" y="370446"/>
                  </a:lnTo>
                  <a:lnTo>
                    <a:pt x="150495" y="370446"/>
                  </a:lnTo>
                  <a:lnTo>
                    <a:pt x="132245" y="366712"/>
                  </a:lnTo>
                  <a:lnTo>
                    <a:pt x="117259" y="356539"/>
                  </a:lnTo>
                  <a:lnTo>
                    <a:pt x="107111" y="341490"/>
                  </a:lnTo>
                  <a:lnTo>
                    <a:pt x="103378" y="323113"/>
                  </a:lnTo>
                  <a:lnTo>
                    <a:pt x="103378" y="152400"/>
                  </a:lnTo>
                  <a:lnTo>
                    <a:pt x="107111" y="134023"/>
                  </a:lnTo>
                  <a:lnTo>
                    <a:pt x="117259" y="118960"/>
                  </a:lnTo>
                  <a:lnTo>
                    <a:pt x="132245" y="108775"/>
                  </a:lnTo>
                  <a:lnTo>
                    <a:pt x="150495" y="105029"/>
                  </a:lnTo>
                  <a:lnTo>
                    <a:pt x="320421" y="105029"/>
                  </a:lnTo>
                  <a:lnTo>
                    <a:pt x="338658" y="108775"/>
                  </a:lnTo>
                  <a:lnTo>
                    <a:pt x="353644" y="118960"/>
                  </a:lnTo>
                  <a:lnTo>
                    <a:pt x="363791" y="134023"/>
                  </a:lnTo>
                  <a:lnTo>
                    <a:pt x="367538" y="152400"/>
                  </a:lnTo>
                  <a:lnTo>
                    <a:pt x="367538" y="113169"/>
                  </a:lnTo>
                  <a:lnTo>
                    <a:pt x="364274" y="108305"/>
                  </a:lnTo>
                  <a:lnTo>
                    <a:pt x="359473" y="105029"/>
                  </a:lnTo>
                  <a:lnTo>
                    <a:pt x="344525" y="94869"/>
                  </a:lnTo>
                  <a:lnTo>
                    <a:pt x="320421" y="89916"/>
                  </a:lnTo>
                  <a:lnTo>
                    <a:pt x="150495" y="89916"/>
                  </a:lnTo>
                  <a:lnTo>
                    <a:pt x="126428" y="94869"/>
                  </a:lnTo>
                  <a:lnTo>
                    <a:pt x="106680" y="108305"/>
                  </a:lnTo>
                  <a:lnTo>
                    <a:pt x="93306" y="128181"/>
                  </a:lnTo>
                  <a:lnTo>
                    <a:pt x="88392" y="152400"/>
                  </a:lnTo>
                  <a:lnTo>
                    <a:pt x="88392" y="323113"/>
                  </a:lnTo>
                  <a:lnTo>
                    <a:pt x="93306" y="347345"/>
                  </a:lnTo>
                  <a:lnTo>
                    <a:pt x="106680" y="367195"/>
                  </a:lnTo>
                  <a:lnTo>
                    <a:pt x="126428" y="380606"/>
                  </a:lnTo>
                  <a:lnTo>
                    <a:pt x="150495" y="385533"/>
                  </a:lnTo>
                  <a:lnTo>
                    <a:pt x="320421" y="385533"/>
                  </a:lnTo>
                  <a:lnTo>
                    <a:pt x="344525" y="380606"/>
                  </a:lnTo>
                  <a:lnTo>
                    <a:pt x="359486" y="370446"/>
                  </a:lnTo>
                  <a:lnTo>
                    <a:pt x="364274" y="367195"/>
                  </a:lnTo>
                  <a:lnTo>
                    <a:pt x="377621" y="347345"/>
                  </a:lnTo>
                  <a:lnTo>
                    <a:pt x="382524" y="323113"/>
                  </a:lnTo>
                  <a:lnTo>
                    <a:pt x="382524" y="152400"/>
                  </a:lnTo>
                  <a:close/>
                </a:path>
                <a:path w="472439" h="475614">
                  <a:moveTo>
                    <a:pt x="472440" y="237744"/>
                  </a:moveTo>
                  <a:lnTo>
                    <a:pt x="467855" y="191185"/>
                  </a:lnTo>
                  <a:lnTo>
                    <a:pt x="456946" y="155181"/>
                  </a:lnTo>
                  <a:lnTo>
                    <a:pt x="456946" y="237744"/>
                  </a:lnTo>
                  <a:lnTo>
                    <a:pt x="452424" y="282638"/>
                  </a:lnTo>
                  <a:lnTo>
                    <a:pt x="439496" y="324434"/>
                  </a:lnTo>
                  <a:lnTo>
                    <a:pt x="419036" y="362242"/>
                  </a:lnTo>
                  <a:lnTo>
                    <a:pt x="391960" y="395185"/>
                  </a:lnTo>
                  <a:lnTo>
                    <a:pt x="359168" y="422351"/>
                  </a:lnTo>
                  <a:lnTo>
                    <a:pt x="321551" y="442861"/>
                  </a:lnTo>
                  <a:lnTo>
                    <a:pt x="280009" y="455828"/>
                  </a:lnTo>
                  <a:lnTo>
                    <a:pt x="235458" y="460336"/>
                  </a:lnTo>
                  <a:lnTo>
                    <a:pt x="190881" y="455828"/>
                  </a:lnTo>
                  <a:lnTo>
                    <a:pt x="149377" y="442861"/>
                  </a:lnTo>
                  <a:lnTo>
                    <a:pt x="111836" y="422351"/>
                  </a:lnTo>
                  <a:lnTo>
                    <a:pt x="79146" y="395185"/>
                  </a:lnTo>
                  <a:lnTo>
                    <a:pt x="52171" y="362242"/>
                  </a:lnTo>
                  <a:lnTo>
                    <a:pt x="31813" y="324434"/>
                  </a:lnTo>
                  <a:lnTo>
                    <a:pt x="18961" y="282638"/>
                  </a:lnTo>
                  <a:lnTo>
                    <a:pt x="14478" y="237744"/>
                  </a:lnTo>
                  <a:lnTo>
                    <a:pt x="18961" y="192684"/>
                  </a:lnTo>
                  <a:lnTo>
                    <a:pt x="31813" y="150749"/>
                  </a:lnTo>
                  <a:lnTo>
                    <a:pt x="52171" y="112839"/>
                  </a:lnTo>
                  <a:lnTo>
                    <a:pt x="79146" y="79844"/>
                  </a:lnTo>
                  <a:lnTo>
                    <a:pt x="111836" y="52628"/>
                  </a:lnTo>
                  <a:lnTo>
                    <a:pt x="149377" y="32105"/>
                  </a:lnTo>
                  <a:lnTo>
                    <a:pt x="190881" y="19126"/>
                  </a:lnTo>
                  <a:lnTo>
                    <a:pt x="235458" y="14605"/>
                  </a:lnTo>
                  <a:lnTo>
                    <a:pt x="280009" y="19126"/>
                  </a:lnTo>
                  <a:lnTo>
                    <a:pt x="321551" y="32105"/>
                  </a:lnTo>
                  <a:lnTo>
                    <a:pt x="359168" y="52628"/>
                  </a:lnTo>
                  <a:lnTo>
                    <a:pt x="391960" y="79844"/>
                  </a:lnTo>
                  <a:lnTo>
                    <a:pt x="419036" y="112839"/>
                  </a:lnTo>
                  <a:lnTo>
                    <a:pt x="439496" y="150749"/>
                  </a:lnTo>
                  <a:lnTo>
                    <a:pt x="452424" y="192684"/>
                  </a:lnTo>
                  <a:lnTo>
                    <a:pt x="456946" y="237744"/>
                  </a:lnTo>
                  <a:lnTo>
                    <a:pt x="456946" y="155181"/>
                  </a:lnTo>
                  <a:lnTo>
                    <a:pt x="432676" y="105918"/>
                  </a:lnTo>
                  <a:lnTo>
                    <a:pt x="403098" y="69342"/>
                  </a:lnTo>
                  <a:lnTo>
                    <a:pt x="367106" y="39598"/>
                  </a:lnTo>
                  <a:lnTo>
                    <a:pt x="326529" y="17868"/>
                  </a:lnTo>
                  <a:lnTo>
                    <a:pt x="282448" y="4533"/>
                  </a:lnTo>
                  <a:lnTo>
                    <a:pt x="235966" y="0"/>
                  </a:lnTo>
                  <a:lnTo>
                    <a:pt x="189763" y="4533"/>
                  </a:lnTo>
                  <a:lnTo>
                    <a:pt x="145834" y="17868"/>
                  </a:lnTo>
                  <a:lnTo>
                    <a:pt x="105321" y="39598"/>
                  </a:lnTo>
                  <a:lnTo>
                    <a:pt x="69342" y="69342"/>
                  </a:lnTo>
                  <a:lnTo>
                    <a:pt x="39751" y="105918"/>
                  </a:lnTo>
                  <a:lnTo>
                    <a:pt x="17995" y="146875"/>
                  </a:lnTo>
                  <a:lnTo>
                    <a:pt x="4572" y="191185"/>
                  </a:lnTo>
                  <a:lnTo>
                    <a:pt x="0" y="237744"/>
                  </a:lnTo>
                  <a:lnTo>
                    <a:pt x="4572" y="284289"/>
                  </a:lnTo>
                  <a:lnTo>
                    <a:pt x="17995" y="328523"/>
                  </a:lnTo>
                  <a:lnTo>
                    <a:pt x="39751" y="369341"/>
                  </a:lnTo>
                  <a:lnTo>
                    <a:pt x="69342" y="405612"/>
                  </a:lnTo>
                  <a:lnTo>
                    <a:pt x="105321" y="435660"/>
                  </a:lnTo>
                  <a:lnTo>
                    <a:pt x="145834" y="457542"/>
                  </a:lnTo>
                  <a:lnTo>
                    <a:pt x="189763" y="470916"/>
                  </a:lnTo>
                  <a:lnTo>
                    <a:pt x="235966" y="475449"/>
                  </a:lnTo>
                  <a:lnTo>
                    <a:pt x="282448" y="470916"/>
                  </a:lnTo>
                  <a:lnTo>
                    <a:pt x="317309" y="460336"/>
                  </a:lnTo>
                  <a:lnTo>
                    <a:pt x="326529" y="457542"/>
                  </a:lnTo>
                  <a:lnTo>
                    <a:pt x="367106" y="435660"/>
                  </a:lnTo>
                  <a:lnTo>
                    <a:pt x="403098" y="405612"/>
                  </a:lnTo>
                  <a:lnTo>
                    <a:pt x="432676" y="369341"/>
                  </a:lnTo>
                  <a:lnTo>
                    <a:pt x="454431" y="328523"/>
                  </a:lnTo>
                  <a:lnTo>
                    <a:pt x="467855" y="284289"/>
                  </a:lnTo>
                  <a:lnTo>
                    <a:pt x="472440" y="237744"/>
                  </a:lnTo>
                  <a:close/>
                </a:path>
              </a:pathLst>
            </a:custGeom>
            <a:solidFill>
              <a:srgbClr val="95C844"/>
            </a:solidFill>
          </p:spPr>
          <p:txBody>
            <a:bodyPr wrap="square" lIns="0" tIns="0" rIns="0" bIns="0" rtlCol="0"/>
            <a:lstStyle/>
            <a:p>
              <a:endParaRPr/>
            </a:p>
          </p:txBody>
        </p:sp>
        <p:pic>
          <p:nvPicPr>
            <p:cNvPr id="13" name="object 13"/>
            <p:cNvPicPr/>
            <p:nvPr/>
          </p:nvPicPr>
          <p:blipFill>
            <a:blip r:embed="rId2" cstate="print"/>
            <a:stretch>
              <a:fillRect/>
            </a:stretch>
          </p:blipFill>
          <p:spPr>
            <a:xfrm>
              <a:off x="4397755" y="3720083"/>
              <a:ext cx="175768" cy="187452"/>
            </a:xfrm>
            <a:prstGeom prst="rect">
              <a:avLst/>
            </a:prstGeom>
          </p:spPr>
        </p:pic>
      </p:grpSp>
      <p:sp>
        <p:nvSpPr>
          <p:cNvPr id="14" name="object 14"/>
          <p:cNvSpPr txBox="1"/>
          <p:nvPr/>
        </p:nvSpPr>
        <p:spPr>
          <a:xfrm>
            <a:off x="1112316" y="2770708"/>
            <a:ext cx="6832600" cy="765810"/>
          </a:xfrm>
          <a:prstGeom prst="rect">
            <a:avLst/>
          </a:prstGeom>
        </p:spPr>
        <p:txBody>
          <a:bodyPr vert="horz" wrap="square" lIns="0" tIns="12700" rIns="0" bIns="0" rtlCol="0">
            <a:spAutoFit/>
          </a:bodyPr>
          <a:lstStyle/>
          <a:p>
            <a:pPr marL="12700">
              <a:lnSpc>
                <a:spcPct val="100000"/>
              </a:lnSpc>
              <a:spcBef>
                <a:spcPts val="100"/>
              </a:spcBef>
            </a:pPr>
            <a:r>
              <a:rPr sz="2400" b="1" spc="-20" dirty="0">
                <a:solidFill>
                  <a:srgbClr val="FFFFFF"/>
                </a:solidFill>
                <a:latin typeface="Trebuchet MS"/>
                <a:cs typeface="Trebuchet MS"/>
              </a:rPr>
              <a:t>Any</a:t>
            </a:r>
            <a:r>
              <a:rPr sz="2400" b="1" spc="-160" dirty="0">
                <a:solidFill>
                  <a:srgbClr val="FFFFFF"/>
                </a:solidFill>
                <a:latin typeface="Trebuchet MS"/>
                <a:cs typeface="Trebuchet MS"/>
              </a:rPr>
              <a:t> </a:t>
            </a:r>
            <a:r>
              <a:rPr sz="2400" b="1" dirty="0">
                <a:solidFill>
                  <a:srgbClr val="FFFFFF"/>
                </a:solidFill>
                <a:latin typeface="Trebuchet MS"/>
                <a:cs typeface="Trebuchet MS"/>
              </a:rPr>
              <a:t>questions?</a:t>
            </a:r>
            <a:endParaRPr sz="2400">
              <a:latin typeface="Trebuchet MS"/>
              <a:cs typeface="Trebuchet MS"/>
            </a:endParaRPr>
          </a:p>
          <a:p>
            <a:pPr marL="12700">
              <a:lnSpc>
                <a:spcPct val="100000"/>
              </a:lnSpc>
              <a:spcBef>
                <a:spcPts val="65"/>
              </a:spcBef>
              <a:tabLst>
                <a:tab pos="2749550" algn="l"/>
              </a:tabLst>
            </a:pPr>
            <a:r>
              <a:rPr sz="2400" spc="-5" dirty="0">
                <a:solidFill>
                  <a:srgbClr val="FFFFFF"/>
                </a:solidFill>
                <a:latin typeface="Arial"/>
                <a:cs typeface="Arial"/>
              </a:rPr>
              <a:t>You</a:t>
            </a:r>
            <a:r>
              <a:rPr sz="2400" spc="5" dirty="0">
                <a:solidFill>
                  <a:srgbClr val="FFFFFF"/>
                </a:solidFill>
                <a:latin typeface="Arial"/>
                <a:cs typeface="Arial"/>
              </a:rPr>
              <a:t> </a:t>
            </a:r>
            <a:r>
              <a:rPr sz="2400" spc="-5" dirty="0">
                <a:solidFill>
                  <a:srgbClr val="FFFFFF"/>
                </a:solidFill>
                <a:latin typeface="Arial"/>
                <a:cs typeface="Arial"/>
              </a:rPr>
              <a:t>can</a:t>
            </a:r>
            <a:r>
              <a:rPr sz="2400" spc="20" dirty="0">
                <a:solidFill>
                  <a:srgbClr val="FFFFFF"/>
                </a:solidFill>
                <a:latin typeface="Arial"/>
                <a:cs typeface="Arial"/>
              </a:rPr>
              <a:t> </a:t>
            </a:r>
            <a:r>
              <a:rPr sz="2400" spc="-5" dirty="0">
                <a:solidFill>
                  <a:srgbClr val="FFFFFF"/>
                </a:solidFill>
                <a:latin typeface="Arial"/>
                <a:cs typeface="Arial"/>
              </a:rPr>
              <a:t>find</a:t>
            </a:r>
            <a:r>
              <a:rPr sz="2400" spc="10" dirty="0">
                <a:solidFill>
                  <a:srgbClr val="FFFFFF"/>
                </a:solidFill>
                <a:latin typeface="Arial"/>
                <a:cs typeface="Arial"/>
              </a:rPr>
              <a:t> </a:t>
            </a:r>
            <a:r>
              <a:rPr sz="2400" spc="-5" dirty="0">
                <a:solidFill>
                  <a:srgbClr val="FFFFFF"/>
                </a:solidFill>
                <a:latin typeface="Arial"/>
                <a:cs typeface="Arial"/>
              </a:rPr>
              <a:t>me</a:t>
            </a:r>
            <a:r>
              <a:rPr sz="2400" spc="5" dirty="0">
                <a:solidFill>
                  <a:srgbClr val="FFFFFF"/>
                </a:solidFill>
                <a:latin typeface="Arial"/>
                <a:cs typeface="Arial"/>
              </a:rPr>
              <a:t> </a:t>
            </a:r>
            <a:r>
              <a:rPr sz="2400" spc="-5" dirty="0">
                <a:solidFill>
                  <a:srgbClr val="FFFFFF"/>
                </a:solidFill>
                <a:latin typeface="Arial"/>
                <a:cs typeface="Arial"/>
              </a:rPr>
              <a:t>at	</a:t>
            </a:r>
            <a:r>
              <a:rPr sz="2400" spc="-5" dirty="0">
                <a:solidFill>
                  <a:srgbClr val="FFFFFF"/>
                </a:solidFill>
                <a:latin typeface="Arial"/>
                <a:cs typeface="Arial"/>
                <a:hlinkClick r:id="rId3"/>
              </a:rPr>
              <a:t>Djeninahtimothee@gmail.com</a:t>
            </a:r>
            <a:endParaRPr sz="2400">
              <a:latin typeface="Arial"/>
              <a:cs typeface="Arial"/>
            </a:endParaRPr>
          </a:p>
        </p:txBody>
      </p:sp>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l="14679" t="14313" r="13446" b="13813"/>
          <a:stretch/>
        </p:blipFill>
        <p:spPr>
          <a:xfrm>
            <a:off x="5012374" y="3624997"/>
            <a:ext cx="474941" cy="47494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9757"/>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212121"/>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3258185" cy="5143500"/>
            </a:xfrm>
            <a:custGeom>
              <a:avLst/>
              <a:gdLst/>
              <a:ahLst/>
              <a:cxnLst/>
              <a:rect l="l" t="t" r="r" b="b"/>
              <a:pathLst>
                <a:path w="3258185" h="5143500">
                  <a:moveTo>
                    <a:pt x="591569" y="0"/>
                  </a:moveTo>
                  <a:lnTo>
                    <a:pt x="0" y="0"/>
                  </a:lnTo>
                  <a:lnTo>
                    <a:pt x="0" y="5143498"/>
                  </a:lnTo>
                  <a:lnTo>
                    <a:pt x="3258065" y="5143498"/>
                  </a:lnTo>
                  <a:lnTo>
                    <a:pt x="591569" y="0"/>
                  </a:lnTo>
                  <a:close/>
                </a:path>
              </a:pathLst>
            </a:custGeom>
            <a:solidFill>
              <a:srgbClr val="333333"/>
            </a:solidFill>
          </p:spPr>
          <p:txBody>
            <a:bodyPr wrap="square" lIns="0" tIns="0" rIns="0" bIns="0" rtlCol="0"/>
            <a:lstStyle/>
            <a:p>
              <a:endParaRPr/>
            </a:p>
          </p:txBody>
        </p:sp>
        <p:sp>
          <p:nvSpPr>
            <p:cNvPr id="5" name="object 5"/>
            <p:cNvSpPr/>
            <p:nvPr/>
          </p:nvSpPr>
          <p:spPr>
            <a:xfrm>
              <a:off x="0" y="0"/>
              <a:ext cx="855344" cy="731520"/>
            </a:xfrm>
            <a:custGeom>
              <a:avLst/>
              <a:gdLst/>
              <a:ahLst/>
              <a:cxnLst/>
              <a:rect l="l" t="t" r="r" b="b"/>
              <a:pathLst>
                <a:path w="855344" h="731520">
                  <a:moveTo>
                    <a:pt x="477928" y="0"/>
                  </a:moveTo>
                  <a:lnTo>
                    <a:pt x="0" y="0"/>
                  </a:lnTo>
                  <a:lnTo>
                    <a:pt x="0" y="731520"/>
                  </a:lnTo>
                  <a:lnTo>
                    <a:pt x="854963" y="731520"/>
                  </a:lnTo>
                  <a:lnTo>
                    <a:pt x="477928" y="0"/>
                  </a:lnTo>
                  <a:close/>
                </a:path>
              </a:pathLst>
            </a:custGeom>
            <a:solidFill>
              <a:srgbClr val="FF8600"/>
            </a:solidFill>
          </p:spPr>
          <p:txBody>
            <a:bodyPr wrap="square" lIns="0" tIns="0" rIns="0" bIns="0" rtlCol="0"/>
            <a:lstStyle/>
            <a:p>
              <a:endParaRPr/>
            </a:p>
          </p:txBody>
        </p:sp>
        <p:sp>
          <p:nvSpPr>
            <p:cNvPr id="6" name="object 6"/>
            <p:cNvSpPr/>
            <p:nvPr/>
          </p:nvSpPr>
          <p:spPr>
            <a:xfrm>
              <a:off x="477189" y="0"/>
              <a:ext cx="513715" cy="739140"/>
            </a:xfrm>
            <a:custGeom>
              <a:avLst/>
              <a:gdLst/>
              <a:ahLst/>
              <a:cxnLst/>
              <a:rect l="l" t="t" r="r" b="b"/>
              <a:pathLst>
                <a:path w="513715" h="739140">
                  <a:moveTo>
                    <a:pt x="129489" y="0"/>
                  </a:moveTo>
                  <a:lnTo>
                    <a:pt x="0" y="0"/>
                  </a:lnTo>
                  <a:lnTo>
                    <a:pt x="383921" y="739139"/>
                  </a:lnTo>
                  <a:lnTo>
                    <a:pt x="513410" y="739139"/>
                  </a:lnTo>
                  <a:lnTo>
                    <a:pt x="129489" y="0"/>
                  </a:lnTo>
                  <a:close/>
                </a:path>
              </a:pathLst>
            </a:custGeom>
            <a:solidFill>
              <a:srgbClr val="FFFFFF"/>
            </a:solidFill>
          </p:spPr>
          <p:txBody>
            <a:bodyPr wrap="square" lIns="0" tIns="0" rIns="0" bIns="0" rtlCol="0"/>
            <a:lstStyle/>
            <a:p>
              <a:endParaRPr/>
            </a:p>
          </p:txBody>
        </p:sp>
        <p:sp>
          <p:nvSpPr>
            <p:cNvPr id="7" name="object 7"/>
            <p:cNvSpPr/>
            <p:nvPr/>
          </p:nvSpPr>
          <p:spPr>
            <a:xfrm>
              <a:off x="990600" y="4925567"/>
              <a:ext cx="8153400" cy="218440"/>
            </a:xfrm>
            <a:custGeom>
              <a:avLst/>
              <a:gdLst/>
              <a:ahLst/>
              <a:cxnLst/>
              <a:rect l="l" t="t" r="r" b="b"/>
              <a:pathLst>
                <a:path w="8153400" h="218439">
                  <a:moveTo>
                    <a:pt x="8153400" y="0"/>
                  </a:moveTo>
                  <a:lnTo>
                    <a:pt x="0" y="0"/>
                  </a:lnTo>
                  <a:lnTo>
                    <a:pt x="112319" y="217930"/>
                  </a:lnTo>
                  <a:lnTo>
                    <a:pt x="8153400" y="217930"/>
                  </a:lnTo>
                  <a:lnTo>
                    <a:pt x="8153400" y="0"/>
                  </a:lnTo>
                  <a:close/>
                </a:path>
              </a:pathLst>
            </a:custGeom>
            <a:solidFill>
              <a:srgbClr val="FF8600"/>
            </a:solidFill>
          </p:spPr>
          <p:txBody>
            <a:bodyPr wrap="square" lIns="0" tIns="0" rIns="0" bIns="0" rtlCol="0"/>
            <a:lstStyle/>
            <a:p>
              <a:endParaRPr/>
            </a:p>
          </p:txBody>
        </p:sp>
      </p:grpSp>
      <p:sp>
        <p:nvSpPr>
          <p:cNvPr id="8" name="object 8"/>
          <p:cNvSpPr txBox="1">
            <a:spLocks noGrp="1"/>
          </p:cNvSpPr>
          <p:nvPr>
            <p:ph type="title"/>
          </p:nvPr>
        </p:nvSpPr>
        <p:spPr>
          <a:prstGeom prst="rect">
            <a:avLst/>
          </a:prstGeom>
        </p:spPr>
        <p:txBody>
          <a:bodyPr vert="horz" wrap="square" lIns="0" tIns="12700" rIns="0" bIns="0" rtlCol="0">
            <a:spAutoFit/>
          </a:bodyPr>
          <a:lstStyle/>
          <a:p>
            <a:pPr marL="3505200">
              <a:lnSpc>
                <a:spcPct val="100000"/>
              </a:lnSpc>
              <a:spcBef>
                <a:spcPts val="100"/>
              </a:spcBef>
            </a:pPr>
            <a:r>
              <a:rPr spc="-509" dirty="0"/>
              <a:t>HELLO!</a:t>
            </a:r>
          </a:p>
        </p:txBody>
      </p:sp>
      <p:sp>
        <p:nvSpPr>
          <p:cNvPr id="11" name="object 11"/>
          <p:cNvSpPr txBox="1"/>
          <p:nvPr/>
        </p:nvSpPr>
        <p:spPr>
          <a:xfrm>
            <a:off x="5194581" y="2201958"/>
            <a:ext cx="3429001" cy="843821"/>
          </a:xfrm>
          <a:prstGeom prst="rect">
            <a:avLst/>
          </a:prstGeom>
        </p:spPr>
        <p:txBody>
          <a:bodyPr vert="horz" wrap="square" lIns="0" tIns="12700" rIns="0" bIns="0" rtlCol="0">
            <a:spAutoFit/>
          </a:bodyPr>
          <a:lstStyle/>
          <a:p>
            <a:pPr marL="12700" marR="5080">
              <a:lnSpc>
                <a:spcPct val="100000"/>
              </a:lnSpc>
              <a:spcBef>
                <a:spcPts val="100"/>
              </a:spcBef>
            </a:pPr>
            <a:r>
              <a:rPr lang="en-US" spc="-5" dirty="0" smtClean="0">
                <a:solidFill>
                  <a:srgbClr val="FFFFFF"/>
                </a:solidFill>
                <a:latin typeface="Arial"/>
                <a:cs typeface="Arial"/>
              </a:rPr>
              <a:t>I am Djeninah Timothee, a customer service agent and a data analyst.</a:t>
            </a:r>
            <a:endParaRPr dirty="0">
              <a:latin typeface="Arial"/>
              <a:cs typeface="Arial"/>
            </a:endParaRPr>
          </a:p>
        </p:txBody>
      </p:sp>
      <p:sp>
        <p:nvSpPr>
          <p:cNvPr id="12" name="object 12"/>
          <p:cNvSpPr txBox="1"/>
          <p:nvPr/>
        </p:nvSpPr>
        <p:spPr>
          <a:xfrm>
            <a:off x="237845" y="246634"/>
            <a:ext cx="120014" cy="223520"/>
          </a:xfrm>
          <a:prstGeom prst="rect">
            <a:avLst/>
          </a:prstGeom>
        </p:spPr>
        <p:txBody>
          <a:bodyPr vert="horz" wrap="square" lIns="0" tIns="12065" rIns="0" bIns="0" rtlCol="0">
            <a:spAutoFit/>
          </a:bodyPr>
          <a:lstStyle/>
          <a:p>
            <a:pPr marL="12700">
              <a:lnSpc>
                <a:spcPct val="100000"/>
              </a:lnSpc>
              <a:spcBef>
                <a:spcPts val="95"/>
              </a:spcBef>
            </a:pPr>
            <a:r>
              <a:rPr sz="1300" b="1" spc="-20" dirty="0">
                <a:solidFill>
                  <a:srgbClr val="FFFFFF"/>
                </a:solidFill>
                <a:latin typeface="Trebuchet MS"/>
                <a:cs typeface="Trebuchet MS"/>
              </a:rPr>
              <a:t>2</a:t>
            </a:r>
            <a:endParaRPr sz="1300">
              <a:latin typeface="Trebuchet MS"/>
              <a:cs typeface="Trebuchet MS"/>
            </a:endParaRPr>
          </a:p>
        </p:txBody>
      </p:sp>
      <p:pic>
        <p:nvPicPr>
          <p:cNvPr id="13" name="object 13"/>
          <p:cNvPicPr/>
          <p:nvPr/>
        </p:nvPicPr>
        <p:blipFill>
          <a:blip r:embed="rId2" cstate="print"/>
          <a:stretch>
            <a:fillRect/>
          </a:stretch>
        </p:blipFill>
        <p:spPr>
          <a:xfrm>
            <a:off x="2834639" y="1709927"/>
            <a:ext cx="1317498" cy="247421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458" y="0"/>
            <a:ext cx="9144000" cy="5143500"/>
            <a:chOff x="0" y="0"/>
            <a:chExt cx="9144000" cy="5143500"/>
          </a:xfrm>
        </p:grpSpPr>
        <p:sp>
          <p:nvSpPr>
            <p:cNvPr id="3" name="object 3"/>
            <p:cNvSpPr/>
            <p:nvPr/>
          </p:nvSpPr>
          <p:spPr>
            <a:xfrm>
              <a:off x="0" y="0"/>
              <a:ext cx="3258185" cy="5143500"/>
            </a:xfrm>
            <a:custGeom>
              <a:avLst/>
              <a:gdLst/>
              <a:ahLst/>
              <a:cxnLst/>
              <a:rect l="l" t="t" r="r" b="b"/>
              <a:pathLst>
                <a:path w="3258185" h="5143500">
                  <a:moveTo>
                    <a:pt x="591569" y="0"/>
                  </a:moveTo>
                  <a:lnTo>
                    <a:pt x="0" y="0"/>
                  </a:lnTo>
                  <a:lnTo>
                    <a:pt x="0" y="5143498"/>
                  </a:lnTo>
                  <a:lnTo>
                    <a:pt x="3258065" y="5143498"/>
                  </a:lnTo>
                  <a:lnTo>
                    <a:pt x="591569" y="0"/>
                  </a:lnTo>
                  <a:close/>
                </a:path>
              </a:pathLst>
            </a:custGeom>
            <a:solidFill>
              <a:srgbClr val="F3F3F3"/>
            </a:solidFill>
          </p:spPr>
          <p:txBody>
            <a:bodyPr wrap="square" lIns="0" tIns="0" rIns="0" bIns="0" rtlCol="0"/>
            <a:lstStyle/>
            <a:p>
              <a:endParaRPr/>
            </a:p>
          </p:txBody>
        </p:sp>
        <p:sp>
          <p:nvSpPr>
            <p:cNvPr id="4" name="object 4"/>
            <p:cNvSpPr/>
            <p:nvPr/>
          </p:nvSpPr>
          <p:spPr>
            <a:xfrm>
              <a:off x="0" y="0"/>
              <a:ext cx="855344" cy="731520"/>
            </a:xfrm>
            <a:custGeom>
              <a:avLst/>
              <a:gdLst/>
              <a:ahLst/>
              <a:cxnLst/>
              <a:rect l="l" t="t" r="r" b="b"/>
              <a:pathLst>
                <a:path w="855344" h="731520">
                  <a:moveTo>
                    <a:pt x="477928" y="0"/>
                  </a:moveTo>
                  <a:lnTo>
                    <a:pt x="0" y="0"/>
                  </a:lnTo>
                  <a:lnTo>
                    <a:pt x="0" y="731520"/>
                  </a:lnTo>
                  <a:lnTo>
                    <a:pt x="854963" y="731520"/>
                  </a:lnTo>
                  <a:lnTo>
                    <a:pt x="477928" y="0"/>
                  </a:lnTo>
                  <a:close/>
                </a:path>
              </a:pathLst>
            </a:custGeom>
            <a:solidFill>
              <a:srgbClr val="212121"/>
            </a:solidFill>
          </p:spPr>
          <p:txBody>
            <a:bodyPr wrap="square" lIns="0" tIns="0" rIns="0" bIns="0" rtlCol="0"/>
            <a:lstStyle/>
            <a:p>
              <a:endParaRPr/>
            </a:p>
          </p:txBody>
        </p:sp>
        <p:sp>
          <p:nvSpPr>
            <p:cNvPr id="5" name="object 5"/>
            <p:cNvSpPr/>
            <p:nvPr/>
          </p:nvSpPr>
          <p:spPr>
            <a:xfrm>
              <a:off x="477189" y="0"/>
              <a:ext cx="513715" cy="739140"/>
            </a:xfrm>
            <a:custGeom>
              <a:avLst/>
              <a:gdLst/>
              <a:ahLst/>
              <a:cxnLst/>
              <a:rect l="l" t="t" r="r" b="b"/>
              <a:pathLst>
                <a:path w="513715" h="739140">
                  <a:moveTo>
                    <a:pt x="129489" y="0"/>
                  </a:moveTo>
                  <a:lnTo>
                    <a:pt x="0" y="0"/>
                  </a:lnTo>
                  <a:lnTo>
                    <a:pt x="383921" y="739139"/>
                  </a:lnTo>
                  <a:lnTo>
                    <a:pt x="513410" y="739139"/>
                  </a:lnTo>
                  <a:lnTo>
                    <a:pt x="129489" y="0"/>
                  </a:lnTo>
                  <a:close/>
                </a:path>
              </a:pathLst>
            </a:custGeom>
            <a:solidFill>
              <a:srgbClr val="FF8600"/>
            </a:solidFill>
          </p:spPr>
          <p:txBody>
            <a:bodyPr wrap="square" lIns="0" tIns="0" rIns="0" bIns="0" rtlCol="0"/>
            <a:lstStyle/>
            <a:p>
              <a:endParaRPr/>
            </a:p>
          </p:txBody>
        </p:sp>
        <p:sp>
          <p:nvSpPr>
            <p:cNvPr id="6" name="object 6"/>
            <p:cNvSpPr/>
            <p:nvPr/>
          </p:nvSpPr>
          <p:spPr>
            <a:xfrm>
              <a:off x="743712" y="272795"/>
              <a:ext cx="7505700" cy="749935"/>
            </a:xfrm>
            <a:custGeom>
              <a:avLst/>
              <a:gdLst/>
              <a:ahLst/>
              <a:cxnLst/>
              <a:rect l="l" t="t" r="r" b="b"/>
              <a:pathLst>
                <a:path w="7505700" h="749935">
                  <a:moveTo>
                    <a:pt x="7119238" y="0"/>
                  </a:moveTo>
                  <a:lnTo>
                    <a:pt x="0" y="0"/>
                  </a:lnTo>
                  <a:lnTo>
                    <a:pt x="386460" y="749807"/>
                  </a:lnTo>
                  <a:lnTo>
                    <a:pt x="7505700" y="749807"/>
                  </a:lnTo>
                  <a:lnTo>
                    <a:pt x="7119238" y="0"/>
                  </a:lnTo>
                  <a:close/>
                </a:path>
              </a:pathLst>
            </a:custGeom>
            <a:solidFill>
              <a:srgbClr val="212121"/>
            </a:solidFill>
          </p:spPr>
          <p:txBody>
            <a:bodyPr wrap="square" lIns="0" tIns="0" rIns="0" bIns="0" rtlCol="0"/>
            <a:lstStyle/>
            <a:p>
              <a:endParaRPr/>
            </a:p>
          </p:txBody>
        </p:sp>
        <p:sp>
          <p:nvSpPr>
            <p:cNvPr id="7" name="object 7"/>
            <p:cNvSpPr/>
            <p:nvPr/>
          </p:nvSpPr>
          <p:spPr>
            <a:xfrm>
              <a:off x="990600" y="272795"/>
              <a:ext cx="8153400" cy="4871085"/>
            </a:xfrm>
            <a:custGeom>
              <a:avLst/>
              <a:gdLst/>
              <a:ahLst/>
              <a:cxnLst/>
              <a:rect l="l" t="t" r="r" b="b"/>
              <a:pathLst>
                <a:path w="8153400" h="4871085">
                  <a:moveTo>
                    <a:pt x="8153400" y="4652772"/>
                  </a:moveTo>
                  <a:lnTo>
                    <a:pt x="0" y="4652772"/>
                  </a:lnTo>
                  <a:lnTo>
                    <a:pt x="112318" y="4870704"/>
                  </a:lnTo>
                  <a:lnTo>
                    <a:pt x="8153400" y="4870704"/>
                  </a:lnTo>
                  <a:lnTo>
                    <a:pt x="8153400" y="4652772"/>
                  </a:lnTo>
                  <a:close/>
                </a:path>
                <a:path w="8153400" h="4871085">
                  <a:moveTo>
                    <a:pt x="8153400" y="0"/>
                  </a:moveTo>
                  <a:lnTo>
                    <a:pt x="6871716" y="0"/>
                  </a:lnTo>
                  <a:lnTo>
                    <a:pt x="7258177" y="749808"/>
                  </a:lnTo>
                  <a:lnTo>
                    <a:pt x="8153400" y="749808"/>
                  </a:lnTo>
                  <a:lnTo>
                    <a:pt x="8153400" y="0"/>
                  </a:lnTo>
                  <a:close/>
                </a:path>
              </a:pathLst>
            </a:custGeom>
            <a:solidFill>
              <a:srgbClr val="FF8600"/>
            </a:solidFill>
          </p:spPr>
          <p:txBody>
            <a:bodyPr wrap="square" lIns="0" tIns="0" rIns="0" bIns="0" rtlCol="0"/>
            <a:lstStyle/>
            <a:p>
              <a:endParaRPr/>
            </a:p>
          </p:txBody>
        </p:sp>
      </p:grpSp>
      <p:sp>
        <p:nvSpPr>
          <p:cNvPr id="8" name="object 8"/>
          <p:cNvSpPr txBox="1">
            <a:spLocks noGrp="1"/>
          </p:cNvSpPr>
          <p:nvPr>
            <p:ph type="title"/>
          </p:nvPr>
        </p:nvSpPr>
        <p:spPr>
          <a:xfrm>
            <a:off x="1180287" y="378968"/>
            <a:ext cx="142557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FFFF"/>
                </a:solidFill>
                <a:latin typeface="Arial"/>
                <a:cs typeface="Arial"/>
              </a:rPr>
              <a:t>Ag</a:t>
            </a:r>
            <a:r>
              <a:rPr sz="3200" spc="-15" dirty="0">
                <a:solidFill>
                  <a:srgbClr val="FFFFFF"/>
                </a:solidFill>
                <a:latin typeface="Arial"/>
                <a:cs typeface="Arial"/>
              </a:rPr>
              <a:t>e</a:t>
            </a:r>
            <a:r>
              <a:rPr sz="3200" dirty="0">
                <a:solidFill>
                  <a:srgbClr val="FFFFFF"/>
                </a:solidFill>
                <a:latin typeface="Arial"/>
                <a:cs typeface="Arial"/>
              </a:rPr>
              <a:t>n</a:t>
            </a:r>
            <a:r>
              <a:rPr sz="3200" spc="-10" dirty="0">
                <a:solidFill>
                  <a:srgbClr val="FFFFFF"/>
                </a:solidFill>
                <a:latin typeface="Arial"/>
                <a:cs typeface="Arial"/>
              </a:rPr>
              <a:t>d</a:t>
            </a:r>
            <a:r>
              <a:rPr sz="3200" dirty="0">
                <a:solidFill>
                  <a:srgbClr val="FFFFFF"/>
                </a:solidFill>
                <a:latin typeface="Arial"/>
                <a:cs typeface="Arial"/>
              </a:rPr>
              <a:t>a</a:t>
            </a:r>
            <a:endParaRPr sz="3200">
              <a:latin typeface="Arial"/>
              <a:cs typeface="Arial"/>
            </a:endParaRPr>
          </a:p>
        </p:txBody>
      </p:sp>
      <p:sp>
        <p:nvSpPr>
          <p:cNvPr id="9" name="object 9"/>
          <p:cNvSpPr txBox="1"/>
          <p:nvPr/>
        </p:nvSpPr>
        <p:spPr>
          <a:xfrm>
            <a:off x="237845" y="246634"/>
            <a:ext cx="120014" cy="223520"/>
          </a:xfrm>
          <a:prstGeom prst="rect">
            <a:avLst/>
          </a:prstGeom>
        </p:spPr>
        <p:txBody>
          <a:bodyPr vert="horz" wrap="square" lIns="0" tIns="12065" rIns="0" bIns="0" rtlCol="0">
            <a:spAutoFit/>
          </a:bodyPr>
          <a:lstStyle/>
          <a:p>
            <a:pPr marL="12700">
              <a:lnSpc>
                <a:spcPct val="100000"/>
              </a:lnSpc>
              <a:spcBef>
                <a:spcPts val="95"/>
              </a:spcBef>
            </a:pPr>
            <a:r>
              <a:rPr sz="1300" b="1" spc="-20" dirty="0">
                <a:solidFill>
                  <a:srgbClr val="FFFFFF"/>
                </a:solidFill>
                <a:latin typeface="Trebuchet MS"/>
                <a:cs typeface="Trebuchet MS"/>
              </a:rPr>
              <a:t>4</a:t>
            </a:r>
            <a:endParaRPr sz="1300">
              <a:latin typeface="Trebuchet MS"/>
              <a:cs typeface="Trebuchet MS"/>
            </a:endParaRPr>
          </a:p>
        </p:txBody>
      </p:sp>
      <p:sp>
        <p:nvSpPr>
          <p:cNvPr id="10" name="object 10"/>
          <p:cNvSpPr txBox="1"/>
          <p:nvPr/>
        </p:nvSpPr>
        <p:spPr>
          <a:xfrm>
            <a:off x="471984" y="1459360"/>
            <a:ext cx="647700" cy="697230"/>
          </a:xfrm>
          <a:prstGeom prst="rect">
            <a:avLst/>
          </a:prstGeom>
        </p:spPr>
        <p:txBody>
          <a:bodyPr vert="horz" wrap="square" lIns="0" tIns="13335" rIns="0" bIns="0" rtlCol="0">
            <a:spAutoFit/>
          </a:bodyPr>
          <a:lstStyle/>
          <a:p>
            <a:pPr marL="12700">
              <a:lnSpc>
                <a:spcPct val="100000"/>
              </a:lnSpc>
              <a:spcBef>
                <a:spcPts val="105"/>
              </a:spcBef>
            </a:pPr>
            <a:r>
              <a:rPr sz="4400" spc="-5" dirty="0">
                <a:solidFill>
                  <a:srgbClr val="EE9500"/>
                </a:solidFill>
                <a:latin typeface="Arial"/>
                <a:cs typeface="Arial"/>
              </a:rPr>
              <a:t>01</a:t>
            </a:r>
            <a:endParaRPr sz="4400" dirty="0">
              <a:latin typeface="Arial"/>
              <a:cs typeface="Arial"/>
            </a:endParaRPr>
          </a:p>
        </p:txBody>
      </p:sp>
      <p:sp>
        <p:nvSpPr>
          <p:cNvPr id="11" name="object 11"/>
          <p:cNvSpPr txBox="1"/>
          <p:nvPr/>
        </p:nvSpPr>
        <p:spPr>
          <a:xfrm>
            <a:off x="1366572" y="1282669"/>
            <a:ext cx="1591310" cy="1109980"/>
          </a:xfrm>
          <a:prstGeom prst="rect">
            <a:avLst/>
          </a:prstGeom>
        </p:spPr>
        <p:txBody>
          <a:bodyPr vert="horz" wrap="square" lIns="0" tIns="141605" rIns="0" bIns="0" rtlCol="0">
            <a:spAutoFit/>
          </a:bodyPr>
          <a:lstStyle/>
          <a:p>
            <a:pPr marL="41275">
              <a:lnSpc>
                <a:spcPct val="100000"/>
              </a:lnSpc>
              <a:spcBef>
                <a:spcPts val="1115"/>
              </a:spcBef>
            </a:pPr>
            <a:r>
              <a:rPr sz="1800" spc="-5" dirty="0">
                <a:solidFill>
                  <a:srgbClr val="212121"/>
                </a:solidFill>
                <a:latin typeface="Arial Black"/>
                <a:cs typeface="Arial Black"/>
              </a:rPr>
              <a:t>Introduction</a:t>
            </a:r>
            <a:endParaRPr sz="1800" dirty="0">
              <a:latin typeface="Arial Black"/>
              <a:cs typeface="Arial Black"/>
            </a:endParaRPr>
          </a:p>
          <a:p>
            <a:pPr marL="12700">
              <a:lnSpc>
                <a:spcPct val="100000"/>
              </a:lnSpc>
              <a:spcBef>
                <a:spcPts val="800"/>
              </a:spcBef>
            </a:pPr>
            <a:r>
              <a:rPr sz="1400" dirty="0">
                <a:solidFill>
                  <a:srgbClr val="212121"/>
                </a:solidFill>
                <a:latin typeface="Arial"/>
                <a:cs typeface="Arial"/>
              </a:rPr>
              <a:t>Define</a:t>
            </a:r>
            <a:r>
              <a:rPr sz="1400" spc="-50" dirty="0">
                <a:solidFill>
                  <a:srgbClr val="212121"/>
                </a:solidFill>
                <a:latin typeface="Arial"/>
                <a:cs typeface="Arial"/>
              </a:rPr>
              <a:t> </a:t>
            </a:r>
            <a:r>
              <a:rPr sz="1400" dirty="0">
                <a:solidFill>
                  <a:srgbClr val="212121"/>
                </a:solidFill>
                <a:latin typeface="Arial"/>
                <a:cs typeface="Arial"/>
              </a:rPr>
              <a:t>the</a:t>
            </a:r>
            <a:r>
              <a:rPr sz="1400" spc="-50" dirty="0">
                <a:solidFill>
                  <a:srgbClr val="212121"/>
                </a:solidFill>
                <a:latin typeface="Arial"/>
                <a:cs typeface="Arial"/>
              </a:rPr>
              <a:t> </a:t>
            </a:r>
            <a:r>
              <a:rPr sz="1400" dirty="0">
                <a:solidFill>
                  <a:srgbClr val="212121"/>
                </a:solidFill>
                <a:latin typeface="Arial"/>
                <a:cs typeface="Arial"/>
              </a:rPr>
              <a:t>Subject</a:t>
            </a:r>
            <a:endParaRPr sz="1400" dirty="0">
              <a:latin typeface="Arial"/>
              <a:cs typeface="Arial"/>
            </a:endParaRPr>
          </a:p>
          <a:p>
            <a:pPr marL="12700">
              <a:lnSpc>
                <a:spcPct val="100000"/>
              </a:lnSpc>
              <a:spcBef>
                <a:spcPts val="1200"/>
              </a:spcBef>
            </a:pPr>
            <a:r>
              <a:rPr sz="1400" spc="-5" dirty="0">
                <a:solidFill>
                  <a:srgbClr val="212121"/>
                </a:solidFill>
                <a:latin typeface="Arial"/>
                <a:cs typeface="Arial"/>
              </a:rPr>
              <a:t>Contexte</a:t>
            </a:r>
            <a:endParaRPr sz="1400" dirty="0">
              <a:latin typeface="Arial"/>
              <a:cs typeface="Arial"/>
            </a:endParaRPr>
          </a:p>
        </p:txBody>
      </p:sp>
      <p:sp>
        <p:nvSpPr>
          <p:cNvPr id="12" name="object 12"/>
          <p:cNvSpPr txBox="1"/>
          <p:nvPr/>
        </p:nvSpPr>
        <p:spPr>
          <a:xfrm>
            <a:off x="1392165" y="3160400"/>
            <a:ext cx="2350770" cy="749935"/>
          </a:xfrm>
          <a:prstGeom prst="rect">
            <a:avLst/>
          </a:prstGeom>
        </p:spPr>
        <p:txBody>
          <a:bodyPr vert="horz" wrap="square" lIns="0" tIns="12700" rIns="0" bIns="0" rtlCol="0">
            <a:spAutoFit/>
          </a:bodyPr>
          <a:lstStyle/>
          <a:p>
            <a:pPr marL="12700">
              <a:lnSpc>
                <a:spcPct val="100000"/>
              </a:lnSpc>
              <a:spcBef>
                <a:spcPts val="100"/>
              </a:spcBef>
            </a:pPr>
            <a:r>
              <a:rPr sz="1800" dirty="0" smtClean="0">
                <a:solidFill>
                  <a:srgbClr val="212121"/>
                </a:solidFill>
                <a:latin typeface="Arial Black"/>
                <a:cs typeface="Arial Black"/>
              </a:rPr>
              <a:t>Recomm</a:t>
            </a:r>
            <a:r>
              <a:rPr lang="en-US" sz="1800" dirty="0" smtClean="0">
                <a:solidFill>
                  <a:srgbClr val="212121"/>
                </a:solidFill>
                <a:latin typeface="Arial Black"/>
                <a:cs typeface="Arial Black"/>
              </a:rPr>
              <a:t>e</a:t>
            </a:r>
            <a:r>
              <a:rPr sz="1800" dirty="0" smtClean="0">
                <a:solidFill>
                  <a:srgbClr val="212121"/>
                </a:solidFill>
                <a:latin typeface="Arial Black"/>
                <a:cs typeface="Arial Black"/>
              </a:rPr>
              <a:t>ndations</a:t>
            </a:r>
            <a:endParaRPr sz="1800" dirty="0">
              <a:latin typeface="Arial Black"/>
              <a:cs typeface="Arial Black"/>
            </a:endParaRPr>
          </a:p>
          <a:p>
            <a:pPr marL="76200">
              <a:lnSpc>
                <a:spcPct val="100000"/>
              </a:lnSpc>
              <a:spcBef>
                <a:spcPts val="1865"/>
              </a:spcBef>
            </a:pPr>
            <a:r>
              <a:rPr sz="1400" dirty="0">
                <a:solidFill>
                  <a:srgbClr val="212121"/>
                </a:solidFill>
                <a:latin typeface="Arial"/>
                <a:cs typeface="Arial"/>
              </a:rPr>
              <a:t>Limits</a:t>
            </a:r>
            <a:endParaRPr sz="1400" dirty="0">
              <a:latin typeface="Arial"/>
              <a:cs typeface="Arial"/>
            </a:endParaRPr>
          </a:p>
        </p:txBody>
      </p:sp>
      <p:sp>
        <p:nvSpPr>
          <p:cNvPr id="13" name="object 13"/>
          <p:cNvSpPr txBox="1"/>
          <p:nvPr/>
        </p:nvSpPr>
        <p:spPr>
          <a:xfrm>
            <a:off x="1440941" y="3957624"/>
            <a:ext cx="1536700"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212121"/>
                </a:solidFill>
                <a:latin typeface="Arial"/>
                <a:cs typeface="Arial"/>
              </a:rPr>
              <a:t>Other</a:t>
            </a:r>
            <a:r>
              <a:rPr sz="1400" spc="-35" dirty="0">
                <a:solidFill>
                  <a:srgbClr val="212121"/>
                </a:solidFill>
                <a:latin typeface="Arial"/>
                <a:cs typeface="Arial"/>
              </a:rPr>
              <a:t> </a:t>
            </a:r>
            <a:r>
              <a:rPr sz="1400" dirty="0">
                <a:solidFill>
                  <a:srgbClr val="212121"/>
                </a:solidFill>
                <a:latin typeface="Arial"/>
                <a:cs typeface="Arial"/>
              </a:rPr>
              <a:t>Pr</a:t>
            </a:r>
            <a:r>
              <a:rPr sz="1400" spc="-5" dirty="0">
                <a:solidFill>
                  <a:srgbClr val="212121"/>
                </a:solidFill>
                <a:latin typeface="Arial"/>
                <a:cs typeface="Arial"/>
              </a:rPr>
              <a:t>e</a:t>
            </a:r>
            <a:r>
              <a:rPr sz="1400" dirty="0">
                <a:solidFill>
                  <a:srgbClr val="212121"/>
                </a:solidFill>
                <a:latin typeface="Arial"/>
                <a:cs typeface="Arial"/>
              </a:rPr>
              <a:t>spec</a:t>
            </a:r>
            <a:r>
              <a:rPr sz="1400" spc="-10" dirty="0">
                <a:solidFill>
                  <a:srgbClr val="212121"/>
                </a:solidFill>
                <a:latin typeface="Arial"/>
                <a:cs typeface="Arial"/>
              </a:rPr>
              <a:t>t</a:t>
            </a:r>
            <a:r>
              <a:rPr sz="1400" dirty="0">
                <a:solidFill>
                  <a:srgbClr val="212121"/>
                </a:solidFill>
                <a:latin typeface="Arial"/>
                <a:cs typeface="Arial"/>
              </a:rPr>
              <a:t>i</a:t>
            </a:r>
            <a:r>
              <a:rPr sz="1400" spc="-20" dirty="0">
                <a:solidFill>
                  <a:srgbClr val="212121"/>
                </a:solidFill>
                <a:latin typeface="Arial"/>
                <a:cs typeface="Arial"/>
              </a:rPr>
              <a:t>v</a:t>
            </a:r>
            <a:r>
              <a:rPr sz="1400" dirty="0">
                <a:solidFill>
                  <a:srgbClr val="212121"/>
                </a:solidFill>
                <a:latin typeface="Arial"/>
                <a:cs typeface="Arial"/>
              </a:rPr>
              <a:t>es</a:t>
            </a:r>
            <a:endParaRPr sz="1400" dirty="0">
              <a:latin typeface="Arial"/>
              <a:cs typeface="Arial"/>
            </a:endParaRPr>
          </a:p>
        </p:txBody>
      </p:sp>
      <p:sp>
        <p:nvSpPr>
          <p:cNvPr id="14" name="object 14"/>
          <p:cNvSpPr txBox="1"/>
          <p:nvPr/>
        </p:nvSpPr>
        <p:spPr>
          <a:xfrm>
            <a:off x="543683" y="3327184"/>
            <a:ext cx="647700" cy="697230"/>
          </a:xfrm>
          <a:prstGeom prst="rect">
            <a:avLst/>
          </a:prstGeom>
        </p:spPr>
        <p:txBody>
          <a:bodyPr vert="horz" wrap="square" lIns="0" tIns="13335" rIns="0" bIns="0" rtlCol="0">
            <a:spAutoFit/>
          </a:bodyPr>
          <a:lstStyle/>
          <a:p>
            <a:pPr marL="12700">
              <a:lnSpc>
                <a:spcPct val="100000"/>
              </a:lnSpc>
              <a:spcBef>
                <a:spcPts val="105"/>
              </a:spcBef>
            </a:pPr>
            <a:r>
              <a:rPr sz="4400" spc="-5" dirty="0">
                <a:solidFill>
                  <a:srgbClr val="EE9500"/>
                </a:solidFill>
                <a:latin typeface="Arial"/>
                <a:cs typeface="Arial"/>
              </a:rPr>
              <a:t>03</a:t>
            </a:r>
            <a:endParaRPr sz="4400" dirty="0">
              <a:latin typeface="Arial"/>
              <a:cs typeface="Arial"/>
            </a:endParaRPr>
          </a:p>
        </p:txBody>
      </p:sp>
      <p:sp>
        <p:nvSpPr>
          <p:cNvPr id="15" name="object 15"/>
          <p:cNvSpPr txBox="1"/>
          <p:nvPr/>
        </p:nvSpPr>
        <p:spPr>
          <a:xfrm>
            <a:off x="4657408" y="1431151"/>
            <a:ext cx="647700" cy="697230"/>
          </a:xfrm>
          <a:prstGeom prst="rect">
            <a:avLst/>
          </a:prstGeom>
        </p:spPr>
        <p:txBody>
          <a:bodyPr vert="horz" wrap="square" lIns="0" tIns="13335" rIns="0" bIns="0" rtlCol="0">
            <a:spAutoFit/>
          </a:bodyPr>
          <a:lstStyle/>
          <a:p>
            <a:pPr marL="12700">
              <a:lnSpc>
                <a:spcPct val="100000"/>
              </a:lnSpc>
              <a:spcBef>
                <a:spcPts val="105"/>
              </a:spcBef>
            </a:pPr>
            <a:r>
              <a:rPr sz="4400" spc="-5" dirty="0">
                <a:solidFill>
                  <a:srgbClr val="EE9500"/>
                </a:solidFill>
                <a:latin typeface="Arial"/>
                <a:cs typeface="Arial"/>
              </a:rPr>
              <a:t>02</a:t>
            </a:r>
            <a:endParaRPr sz="4400" dirty="0">
              <a:latin typeface="Arial"/>
              <a:cs typeface="Arial"/>
            </a:endParaRPr>
          </a:p>
        </p:txBody>
      </p:sp>
      <p:sp>
        <p:nvSpPr>
          <p:cNvPr id="16" name="object 16"/>
          <p:cNvSpPr txBox="1"/>
          <p:nvPr/>
        </p:nvSpPr>
        <p:spPr>
          <a:xfrm>
            <a:off x="5683011" y="1306983"/>
            <a:ext cx="2332355" cy="867410"/>
          </a:xfrm>
          <a:prstGeom prst="rect">
            <a:avLst/>
          </a:prstGeom>
        </p:spPr>
        <p:txBody>
          <a:bodyPr vert="horz" wrap="square" lIns="0" tIns="91440" rIns="0" bIns="0" rtlCol="0">
            <a:spAutoFit/>
          </a:bodyPr>
          <a:lstStyle/>
          <a:p>
            <a:pPr marL="79375">
              <a:lnSpc>
                <a:spcPct val="100000"/>
              </a:lnSpc>
              <a:spcBef>
                <a:spcPts val="720"/>
              </a:spcBef>
            </a:pPr>
            <a:r>
              <a:rPr sz="1800" dirty="0">
                <a:latin typeface="Arial Black"/>
                <a:cs typeface="Arial Black"/>
              </a:rPr>
              <a:t>Methodology</a:t>
            </a:r>
          </a:p>
          <a:p>
            <a:pPr marL="12700" marR="5080">
              <a:lnSpc>
                <a:spcPct val="100000"/>
              </a:lnSpc>
              <a:spcBef>
                <a:spcPts val="484"/>
              </a:spcBef>
            </a:pPr>
            <a:r>
              <a:rPr sz="1400" dirty="0">
                <a:latin typeface="Arial"/>
                <a:cs typeface="Arial"/>
              </a:rPr>
              <a:t>Describing</a:t>
            </a:r>
            <a:r>
              <a:rPr sz="1400" spc="-65" dirty="0">
                <a:latin typeface="Arial"/>
                <a:cs typeface="Arial"/>
              </a:rPr>
              <a:t> </a:t>
            </a:r>
            <a:r>
              <a:rPr sz="1400" dirty="0">
                <a:latin typeface="Arial"/>
                <a:cs typeface="Arial"/>
              </a:rPr>
              <a:t>the</a:t>
            </a:r>
            <a:r>
              <a:rPr sz="1400" spc="-35" dirty="0">
                <a:latin typeface="Arial"/>
                <a:cs typeface="Arial"/>
              </a:rPr>
              <a:t> </a:t>
            </a:r>
            <a:r>
              <a:rPr sz="1400" dirty="0">
                <a:latin typeface="Arial"/>
                <a:cs typeface="Arial"/>
              </a:rPr>
              <a:t>process</a:t>
            </a:r>
            <a:r>
              <a:rPr sz="1400" spc="-55" dirty="0">
                <a:latin typeface="Arial"/>
                <a:cs typeface="Arial"/>
              </a:rPr>
              <a:t> </a:t>
            </a:r>
            <a:r>
              <a:rPr sz="1400" dirty="0">
                <a:latin typeface="Arial"/>
                <a:cs typeface="Arial"/>
              </a:rPr>
              <a:t>of</a:t>
            </a:r>
            <a:r>
              <a:rPr sz="1400" spc="-30" dirty="0">
                <a:latin typeface="Arial"/>
                <a:cs typeface="Arial"/>
              </a:rPr>
              <a:t> </a:t>
            </a:r>
            <a:r>
              <a:rPr sz="1400" dirty="0">
                <a:latin typeface="Arial"/>
                <a:cs typeface="Arial"/>
              </a:rPr>
              <a:t>our </a:t>
            </a:r>
            <a:r>
              <a:rPr sz="1400" spc="-375" dirty="0">
                <a:latin typeface="Arial"/>
                <a:cs typeface="Arial"/>
              </a:rPr>
              <a:t> </a:t>
            </a:r>
            <a:r>
              <a:rPr sz="1400" dirty="0">
                <a:latin typeface="Arial"/>
                <a:cs typeface="Arial"/>
              </a:rPr>
              <a:t>project</a:t>
            </a:r>
          </a:p>
        </p:txBody>
      </p:sp>
      <p:grpSp>
        <p:nvGrpSpPr>
          <p:cNvPr id="17" name="object 17"/>
          <p:cNvGrpSpPr/>
          <p:nvPr/>
        </p:nvGrpSpPr>
        <p:grpSpPr>
          <a:xfrm>
            <a:off x="1260347" y="1353311"/>
            <a:ext cx="4358640" cy="2851785"/>
            <a:chOff x="1260347" y="1353311"/>
            <a:chExt cx="4358640" cy="2851785"/>
          </a:xfrm>
        </p:grpSpPr>
        <p:sp>
          <p:nvSpPr>
            <p:cNvPr id="18" name="object 18"/>
            <p:cNvSpPr/>
            <p:nvPr/>
          </p:nvSpPr>
          <p:spPr>
            <a:xfrm>
              <a:off x="1260347" y="1414271"/>
              <a:ext cx="27940" cy="841375"/>
            </a:xfrm>
            <a:custGeom>
              <a:avLst/>
              <a:gdLst/>
              <a:ahLst/>
              <a:cxnLst/>
              <a:rect l="l" t="t" r="r" b="b"/>
              <a:pathLst>
                <a:path w="27940" h="841375">
                  <a:moveTo>
                    <a:pt x="27406" y="0"/>
                  </a:moveTo>
                  <a:lnTo>
                    <a:pt x="0" y="0"/>
                  </a:lnTo>
                  <a:lnTo>
                    <a:pt x="0" y="841247"/>
                  </a:lnTo>
                  <a:lnTo>
                    <a:pt x="27406" y="841247"/>
                  </a:lnTo>
                  <a:lnTo>
                    <a:pt x="27406" y="0"/>
                  </a:lnTo>
                  <a:close/>
                </a:path>
              </a:pathLst>
            </a:custGeom>
            <a:solidFill>
              <a:srgbClr val="FFB840"/>
            </a:solidFill>
          </p:spPr>
          <p:txBody>
            <a:bodyPr wrap="square" lIns="0" tIns="0" rIns="0" bIns="0" rtlCol="0"/>
            <a:lstStyle/>
            <a:p>
              <a:endParaRPr/>
            </a:p>
          </p:txBody>
        </p:sp>
        <p:sp>
          <p:nvSpPr>
            <p:cNvPr id="19" name="object 19"/>
            <p:cNvSpPr/>
            <p:nvPr/>
          </p:nvSpPr>
          <p:spPr>
            <a:xfrm>
              <a:off x="1298447" y="3363467"/>
              <a:ext cx="26034" cy="841375"/>
            </a:xfrm>
            <a:custGeom>
              <a:avLst/>
              <a:gdLst/>
              <a:ahLst/>
              <a:cxnLst/>
              <a:rect l="l" t="t" r="r" b="b"/>
              <a:pathLst>
                <a:path w="26034" h="841375">
                  <a:moveTo>
                    <a:pt x="25883" y="0"/>
                  </a:moveTo>
                  <a:lnTo>
                    <a:pt x="0" y="0"/>
                  </a:lnTo>
                  <a:lnTo>
                    <a:pt x="0" y="841247"/>
                  </a:lnTo>
                  <a:lnTo>
                    <a:pt x="25883" y="841247"/>
                  </a:lnTo>
                  <a:lnTo>
                    <a:pt x="25883" y="0"/>
                  </a:lnTo>
                  <a:close/>
                </a:path>
              </a:pathLst>
            </a:custGeom>
            <a:solidFill>
              <a:srgbClr val="C8C3BC"/>
            </a:solidFill>
          </p:spPr>
          <p:txBody>
            <a:bodyPr wrap="square" lIns="0" tIns="0" rIns="0" bIns="0" rtlCol="0"/>
            <a:lstStyle/>
            <a:p>
              <a:endParaRPr/>
            </a:p>
          </p:txBody>
        </p:sp>
        <p:sp>
          <p:nvSpPr>
            <p:cNvPr id="20" name="object 20"/>
            <p:cNvSpPr/>
            <p:nvPr/>
          </p:nvSpPr>
          <p:spPr>
            <a:xfrm>
              <a:off x="5593080" y="1353311"/>
              <a:ext cx="26034" cy="841375"/>
            </a:xfrm>
            <a:custGeom>
              <a:avLst/>
              <a:gdLst/>
              <a:ahLst/>
              <a:cxnLst/>
              <a:rect l="l" t="t" r="r" b="b"/>
              <a:pathLst>
                <a:path w="26035" h="841375">
                  <a:moveTo>
                    <a:pt x="25883" y="0"/>
                  </a:moveTo>
                  <a:lnTo>
                    <a:pt x="0" y="0"/>
                  </a:lnTo>
                  <a:lnTo>
                    <a:pt x="0" y="841248"/>
                  </a:lnTo>
                  <a:lnTo>
                    <a:pt x="25883" y="841248"/>
                  </a:lnTo>
                  <a:lnTo>
                    <a:pt x="25883" y="0"/>
                  </a:lnTo>
                  <a:close/>
                </a:path>
              </a:pathLst>
            </a:custGeom>
            <a:solidFill>
              <a:srgbClr val="9B9695"/>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3733800" cy="5143500"/>
            <a:chOff x="0" y="0"/>
            <a:chExt cx="4097020" cy="5143500"/>
          </a:xfrm>
        </p:grpSpPr>
        <p:sp>
          <p:nvSpPr>
            <p:cNvPr id="3" name="object 3"/>
            <p:cNvSpPr/>
            <p:nvPr/>
          </p:nvSpPr>
          <p:spPr>
            <a:xfrm>
              <a:off x="0" y="0"/>
              <a:ext cx="4097020" cy="5143500"/>
            </a:xfrm>
            <a:custGeom>
              <a:avLst/>
              <a:gdLst/>
              <a:ahLst/>
              <a:cxnLst/>
              <a:rect l="l" t="t" r="r" b="b"/>
              <a:pathLst>
                <a:path w="4097020" h="5143500">
                  <a:moveTo>
                    <a:pt x="1429583" y="0"/>
                  </a:moveTo>
                  <a:lnTo>
                    <a:pt x="0" y="0"/>
                  </a:lnTo>
                  <a:lnTo>
                    <a:pt x="0" y="5143498"/>
                  </a:lnTo>
                  <a:lnTo>
                    <a:pt x="3963877" y="5143498"/>
                  </a:lnTo>
                  <a:lnTo>
                    <a:pt x="4096512" y="5143143"/>
                  </a:lnTo>
                  <a:lnTo>
                    <a:pt x="1429583" y="0"/>
                  </a:lnTo>
                  <a:close/>
                </a:path>
              </a:pathLst>
            </a:custGeom>
            <a:solidFill>
              <a:srgbClr val="F3F3F3"/>
            </a:solidFill>
          </p:spPr>
          <p:txBody>
            <a:bodyPr wrap="square" lIns="0" tIns="0" rIns="0" bIns="0" rtlCol="0"/>
            <a:lstStyle/>
            <a:p>
              <a:endParaRPr/>
            </a:p>
          </p:txBody>
        </p:sp>
        <p:sp>
          <p:nvSpPr>
            <p:cNvPr id="4" name="object 4"/>
            <p:cNvSpPr/>
            <p:nvPr/>
          </p:nvSpPr>
          <p:spPr>
            <a:xfrm>
              <a:off x="0" y="0"/>
              <a:ext cx="1835150" cy="734695"/>
            </a:xfrm>
            <a:custGeom>
              <a:avLst/>
              <a:gdLst/>
              <a:ahLst/>
              <a:cxnLst/>
              <a:rect l="l" t="t" r="r" b="b"/>
              <a:pathLst>
                <a:path w="1835150" h="734695">
                  <a:moveTo>
                    <a:pt x="1456289" y="0"/>
                  </a:moveTo>
                  <a:lnTo>
                    <a:pt x="0" y="0"/>
                  </a:lnTo>
                  <a:lnTo>
                    <a:pt x="0" y="734567"/>
                  </a:lnTo>
                  <a:lnTo>
                    <a:pt x="1834895" y="734567"/>
                  </a:lnTo>
                  <a:lnTo>
                    <a:pt x="1456289" y="0"/>
                  </a:lnTo>
                  <a:close/>
                </a:path>
              </a:pathLst>
            </a:custGeom>
            <a:solidFill>
              <a:srgbClr val="212121"/>
            </a:solidFill>
          </p:spPr>
          <p:txBody>
            <a:bodyPr wrap="square" lIns="0" tIns="0" rIns="0" bIns="0" rtlCol="0"/>
            <a:lstStyle/>
            <a:p>
              <a:endParaRPr/>
            </a:p>
          </p:txBody>
        </p:sp>
      </p:grpSp>
      <p:sp>
        <p:nvSpPr>
          <p:cNvPr id="5" name="object 5"/>
          <p:cNvSpPr txBox="1"/>
          <p:nvPr/>
        </p:nvSpPr>
        <p:spPr>
          <a:xfrm>
            <a:off x="548131" y="0"/>
            <a:ext cx="618490" cy="2312035"/>
          </a:xfrm>
          <a:prstGeom prst="rect">
            <a:avLst/>
          </a:prstGeom>
        </p:spPr>
        <p:txBody>
          <a:bodyPr vert="horz" wrap="square" lIns="0" tIns="12700" rIns="0" bIns="0" rtlCol="0">
            <a:spAutoFit/>
          </a:bodyPr>
          <a:lstStyle/>
          <a:p>
            <a:pPr marL="12700">
              <a:lnSpc>
                <a:spcPct val="100000"/>
              </a:lnSpc>
              <a:spcBef>
                <a:spcPts val="100"/>
              </a:spcBef>
            </a:pPr>
            <a:r>
              <a:rPr sz="15000" spc="-1355" dirty="0">
                <a:solidFill>
                  <a:srgbClr val="FFFFFF"/>
                </a:solidFill>
                <a:latin typeface="Tahoma"/>
                <a:cs typeface="Tahoma"/>
              </a:rPr>
              <a:t>“</a:t>
            </a:r>
            <a:endParaRPr sz="15000">
              <a:latin typeface="Tahoma"/>
              <a:cs typeface="Tahoma"/>
            </a:endParaRPr>
          </a:p>
        </p:txBody>
      </p:sp>
      <p:sp>
        <p:nvSpPr>
          <p:cNvPr id="6" name="object 6"/>
          <p:cNvSpPr/>
          <p:nvPr/>
        </p:nvSpPr>
        <p:spPr>
          <a:xfrm>
            <a:off x="1449509" y="0"/>
            <a:ext cx="737870" cy="734695"/>
          </a:xfrm>
          <a:custGeom>
            <a:avLst/>
            <a:gdLst/>
            <a:ahLst/>
            <a:cxnLst/>
            <a:rect l="l" t="t" r="r" b="b"/>
            <a:pathLst>
              <a:path w="737869" h="734695">
                <a:moveTo>
                  <a:pt x="361188" y="0"/>
                </a:moveTo>
                <a:lnTo>
                  <a:pt x="0" y="0"/>
                </a:lnTo>
                <a:lnTo>
                  <a:pt x="376242" y="734567"/>
                </a:lnTo>
                <a:lnTo>
                  <a:pt x="737430" y="734567"/>
                </a:lnTo>
                <a:lnTo>
                  <a:pt x="361188" y="0"/>
                </a:lnTo>
                <a:close/>
              </a:path>
            </a:pathLst>
          </a:custGeom>
          <a:solidFill>
            <a:srgbClr val="FF8600"/>
          </a:solidFill>
        </p:spPr>
        <p:txBody>
          <a:bodyPr wrap="square" lIns="0" tIns="0" rIns="0" bIns="0" rtlCol="0"/>
          <a:lstStyle/>
          <a:p>
            <a:endParaRPr/>
          </a:p>
        </p:txBody>
      </p:sp>
      <p:grpSp>
        <p:nvGrpSpPr>
          <p:cNvPr id="7" name="object 7"/>
          <p:cNvGrpSpPr/>
          <p:nvPr/>
        </p:nvGrpSpPr>
        <p:grpSpPr>
          <a:xfrm>
            <a:off x="4956047" y="1859279"/>
            <a:ext cx="4188460" cy="3284220"/>
            <a:chOff x="4956047" y="1859279"/>
            <a:chExt cx="4188460" cy="3284220"/>
          </a:xfrm>
        </p:grpSpPr>
        <p:sp>
          <p:nvSpPr>
            <p:cNvPr id="8" name="object 8"/>
            <p:cNvSpPr/>
            <p:nvPr/>
          </p:nvSpPr>
          <p:spPr>
            <a:xfrm>
              <a:off x="6957059" y="4395215"/>
              <a:ext cx="2186940" cy="748665"/>
            </a:xfrm>
            <a:custGeom>
              <a:avLst/>
              <a:gdLst/>
              <a:ahLst/>
              <a:cxnLst/>
              <a:rect l="l" t="t" r="r" b="b"/>
              <a:pathLst>
                <a:path w="2186940" h="748664">
                  <a:moveTo>
                    <a:pt x="2186940" y="0"/>
                  </a:moveTo>
                  <a:lnTo>
                    <a:pt x="0" y="0"/>
                  </a:lnTo>
                  <a:lnTo>
                    <a:pt x="385698" y="748282"/>
                  </a:lnTo>
                  <a:lnTo>
                    <a:pt x="2186940" y="748282"/>
                  </a:lnTo>
                  <a:lnTo>
                    <a:pt x="2186940" y="0"/>
                  </a:lnTo>
                  <a:close/>
                </a:path>
              </a:pathLst>
            </a:custGeom>
            <a:solidFill>
              <a:srgbClr val="FF8600"/>
            </a:solidFill>
          </p:spPr>
          <p:txBody>
            <a:bodyPr wrap="square" lIns="0" tIns="0" rIns="0" bIns="0" rtlCol="0"/>
            <a:lstStyle/>
            <a:p>
              <a:endParaRPr/>
            </a:p>
          </p:txBody>
        </p:sp>
        <p:sp>
          <p:nvSpPr>
            <p:cNvPr id="9" name="object 9"/>
            <p:cNvSpPr/>
            <p:nvPr/>
          </p:nvSpPr>
          <p:spPr>
            <a:xfrm>
              <a:off x="6626351" y="4395215"/>
              <a:ext cx="745490" cy="748665"/>
            </a:xfrm>
            <a:custGeom>
              <a:avLst/>
              <a:gdLst/>
              <a:ahLst/>
              <a:cxnLst/>
              <a:rect l="l" t="t" r="r" b="b"/>
              <a:pathLst>
                <a:path w="745490" h="748664">
                  <a:moveTo>
                    <a:pt x="361188" y="0"/>
                  </a:moveTo>
                  <a:lnTo>
                    <a:pt x="0" y="0"/>
                  </a:lnTo>
                  <a:lnTo>
                    <a:pt x="384048" y="748283"/>
                  </a:lnTo>
                  <a:lnTo>
                    <a:pt x="745236" y="748283"/>
                  </a:lnTo>
                  <a:lnTo>
                    <a:pt x="361188" y="0"/>
                  </a:lnTo>
                  <a:close/>
                </a:path>
              </a:pathLst>
            </a:custGeom>
            <a:solidFill>
              <a:srgbClr val="212121"/>
            </a:solidFill>
          </p:spPr>
          <p:txBody>
            <a:bodyPr wrap="square" lIns="0" tIns="0" rIns="0" bIns="0" rtlCol="0"/>
            <a:lstStyle/>
            <a:p>
              <a:endParaRPr/>
            </a:p>
          </p:txBody>
        </p:sp>
        <p:pic>
          <p:nvPicPr>
            <p:cNvPr id="10" name="object 10"/>
            <p:cNvPicPr/>
            <p:nvPr/>
          </p:nvPicPr>
          <p:blipFill>
            <a:blip r:embed="rId2" cstate="print"/>
            <a:stretch>
              <a:fillRect/>
            </a:stretch>
          </p:blipFill>
          <p:spPr>
            <a:xfrm>
              <a:off x="4956047" y="3706365"/>
              <a:ext cx="3579113" cy="1437133"/>
            </a:xfrm>
            <a:prstGeom prst="rect">
              <a:avLst/>
            </a:prstGeom>
          </p:spPr>
        </p:pic>
        <p:pic>
          <p:nvPicPr>
            <p:cNvPr id="11" name="object 11"/>
            <p:cNvPicPr/>
            <p:nvPr/>
          </p:nvPicPr>
          <p:blipFill>
            <a:blip r:embed="rId3" cstate="print"/>
            <a:stretch>
              <a:fillRect/>
            </a:stretch>
          </p:blipFill>
          <p:spPr>
            <a:xfrm>
              <a:off x="4971287" y="1859279"/>
              <a:ext cx="3550919" cy="1857756"/>
            </a:xfrm>
            <a:prstGeom prst="rect">
              <a:avLst/>
            </a:prstGeom>
          </p:spPr>
        </p:pic>
      </p:grpSp>
      <p:sp>
        <p:nvSpPr>
          <p:cNvPr id="12" name="object 12"/>
          <p:cNvSpPr txBox="1"/>
          <p:nvPr/>
        </p:nvSpPr>
        <p:spPr>
          <a:xfrm>
            <a:off x="1039774" y="2075815"/>
            <a:ext cx="2439670" cy="88011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The</a:t>
            </a:r>
            <a:r>
              <a:rPr sz="1400" spc="-25" dirty="0">
                <a:latin typeface="Arial"/>
                <a:cs typeface="Arial"/>
              </a:rPr>
              <a:t> </a:t>
            </a:r>
            <a:r>
              <a:rPr sz="1400" spc="-5" dirty="0">
                <a:latin typeface="Arial"/>
                <a:cs typeface="Arial"/>
              </a:rPr>
              <a:t>stakeholders</a:t>
            </a:r>
            <a:r>
              <a:rPr sz="1400" spc="-45" dirty="0">
                <a:latin typeface="Arial"/>
                <a:cs typeface="Arial"/>
              </a:rPr>
              <a:t> </a:t>
            </a:r>
            <a:r>
              <a:rPr sz="1400" spc="-5" dirty="0">
                <a:latin typeface="Arial"/>
                <a:cs typeface="Arial"/>
              </a:rPr>
              <a:t>involved </a:t>
            </a:r>
            <a:r>
              <a:rPr sz="1400" dirty="0">
                <a:latin typeface="Arial"/>
                <a:cs typeface="Arial"/>
              </a:rPr>
              <a:t>are:</a:t>
            </a:r>
          </a:p>
          <a:p>
            <a:pPr marL="299085" indent="-287020">
              <a:lnSpc>
                <a:spcPct val="100000"/>
              </a:lnSpc>
              <a:buChar char="•"/>
              <a:tabLst>
                <a:tab pos="299085" algn="l"/>
                <a:tab pos="299720" algn="l"/>
              </a:tabLst>
            </a:pPr>
            <a:r>
              <a:rPr sz="1400" spc="-5" dirty="0">
                <a:latin typeface="Arial"/>
                <a:cs typeface="Arial"/>
              </a:rPr>
              <a:t>The</a:t>
            </a:r>
            <a:r>
              <a:rPr sz="1400" spc="-60" dirty="0">
                <a:latin typeface="Arial"/>
                <a:cs typeface="Arial"/>
              </a:rPr>
              <a:t> </a:t>
            </a:r>
            <a:r>
              <a:rPr sz="1400" dirty="0">
                <a:latin typeface="Arial"/>
                <a:cs typeface="Arial"/>
              </a:rPr>
              <a:t>company</a:t>
            </a:r>
          </a:p>
          <a:p>
            <a:pPr marL="299085" indent="-287020">
              <a:lnSpc>
                <a:spcPct val="100000"/>
              </a:lnSpc>
              <a:buChar char="•"/>
              <a:tabLst>
                <a:tab pos="299085" algn="l"/>
                <a:tab pos="299720" algn="l"/>
              </a:tabLst>
            </a:pPr>
            <a:r>
              <a:rPr sz="1400" dirty="0">
                <a:latin typeface="Arial"/>
                <a:cs typeface="Arial"/>
              </a:rPr>
              <a:t>The</a:t>
            </a:r>
            <a:r>
              <a:rPr sz="1400" spc="-65" dirty="0">
                <a:latin typeface="Arial"/>
                <a:cs typeface="Arial"/>
              </a:rPr>
              <a:t> </a:t>
            </a:r>
            <a:r>
              <a:rPr sz="1400" dirty="0">
                <a:latin typeface="Arial"/>
                <a:cs typeface="Arial"/>
              </a:rPr>
              <a:t>customers</a:t>
            </a:r>
          </a:p>
          <a:p>
            <a:pPr marL="299085" indent="-287020">
              <a:lnSpc>
                <a:spcPct val="100000"/>
              </a:lnSpc>
              <a:spcBef>
                <a:spcPts val="5"/>
              </a:spcBef>
              <a:buChar char="•"/>
              <a:tabLst>
                <a:tab pos="299085" algn="l"/>
                <a:tab pos="299720" algn="l"/>
              </a:tabLst>
            </a:pPr>
            <a:r>
              <a:rPr sz="1400" spc="-5" dirty="0">
                <a:latin typeface="Arial"/>
                <a:cs typeface="Arial"/>
              </a:rPr>
              <a:t>The</a:t>
            </a:r>
            <a:r>
              <a:rPr sz="1400" spc="-45" dirty="0">
                <a:latin typeface="Arial"/>
                <a:cs typeface="Arial"/>
              </a:rPr>
              <a:t> </a:t>
            </a:r>
            <a:r>
              <a:rPr sz="1400" spc="-5" dirty="0">
                <a:latin typeface="Arial"/>
                <a:cs typeface="Arial"/>
              </a:rPr>
              <a:t>employees.</a:t>
            </a:r>
            <a:endParaRPr sz="1400" dirty="0">
              <a:latin typeface="Arial"/>
              <a:cs typeface="Arial"/>
            </a:endParaRPr>
          </a:p>
        </p:txBody>
      </p:sp>
      <p:sp>
        <p:nvSpPr>
          <p:cNvPr id="13" name="object 13"/>
          <p:cNvSpPr txBox="1">
            <a:spLocks noGrp="1"/>
          </p:cNvSpPr>
          <p:nvPr>
            <p:ph type="title"/>
          </p:nvPr>
        </p:nvSpPr>
        <p:spPr>
          <a:xfrm>
            <a:off x="3581400" y="910614"/>
            <a:ext cx="1981200" cy="290464"/>
          </a:xfrm>
          <a:prstGeom prst="rect">
            <a:avLst/>
          </a:prstGeom>
        </p:spPr>
        <p:txBody>
          <a:bodyPr vert="horz" wrap="square" lIns="0" tIns="13335" rIns="0" bIns="0" rtlCol="0">
            <a:spAutoFit/>
          </a:bodyPr>
          <a:lstStyle/>
          <a:p>
            <a:pPr marL="12700">
              <a:lnSpc>
                <a:spcPct val="100000"/>
              </a:lnSpc>
              <a:spcBef>
                <a:spcPts val="105"/>
              </a:spcBef>
            </a:pPr>
            <a:r>
              <a:rPr lang="en-US" sz="1400" b="1" spc="-5" dirty="0" smtClean="0">
                <a:solidFill>
                  <a:srgbClr val="666666"/>
                </a:solidFill>
                <a:latin typeface="Arial"/>
                <a:cs typeface="Arial"/>
              </a:rPr>
              <a:t>  </a:t>
            </a:r>
            <a:r>
              <a:rPr lang="en-US" sz="1800" b="1" spc="-5" dirty="0" smtClean="0">
                <a:solidFill>
                  <a:srgbClr val="666666"/>
                </a:solidFill>
                <a:latin typeface="Arial Black" panose="020B0A04020102020204" pitchFamily="34" charset="0"/>
                <a:cs typeface="Arial"/>
              </a:rPr>
              <a:t>Stakeholders</a:t>
            </a:r>
            <a:endParaRPr sz="1800" dirty="0">
              <a:latin typeface="Arial Black" panose="020B0A04020102020204" pitchFamily="34" charset="0"/>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8131" y="0"/>
            <a:ext cx="618490" cy="2312035"/>
          </a:xfrm>
          <a:prstGeom prst="rect">
            <a:avLst/>
          </a:prstGeom>
        </p:spPr>
        <p:txBody>
          <a:bodyPr vert="horz" wrap="square" lIns="0" tIns="12700" rIns="0" bIns="0" rtlCol="0">
            <a:spAutoFit/>
          </a:bodyPr>
          <a:lstStyle/>
          <a:p>
            <a:pPr marL="12700">
              <a:lnSpc>
                <a:spcPct val="100000"/>
              </a:lnSpc>
              <a:spcBef>
                <a:spcPts val="100"/>
              </a:spcBef>
            </a:pPr>
            <a:r>
              <a:rPr sz="15000" spc="-1355" dirty="0">
                <a:solidFill>
                  <a:srgbClr val="FFFFFF"/>
                </a:solidFill>
                <a:latin typeface="Tahoma"/>
                <a:cs typeface="Tahoma"/>
              </a:rPr>
              <a:t>“</a:t>
            </a:r>
            <a:endParaRPr sz="15000">
              <a:latin typeface="Tahoma"/>
              <a:cs typeface="Tahoma"/>
            </a:endParaRPr>
          </a:p>
        </p:txBody>
      </p:sp>
      <p:grpSp>
        <p:nvGrpSpPr>
          <p:cNvPr id="3" name="object 3"/>
          <p:cNvGrpSpPr/>
          <p:nvPr/>
        </p:nvGrpSpPr>
        <p:grpSpPr>
          <a:xfrm>
            <a:off x="1449509" y="0"/>
            <a:ext cx="2973705" cy="4490085"/>
            <a:chOff x="1449509" y="0"/>
            <a:chExt cx="2973705" cy="4490085"/>
          </a:xfrm>
        </p:grpSpPr>
        <p:sp>
          <p:nvSpPr>
            <p:cNvPr id="4" name="object 4"/>
            <p:cNvSpPr/>
            <p:nvPr/>
          </p:nvSpPr>
          <p:spPr>
            <a:xfrm>
              <a:off x="1449509" y="0"/>
              <a:ext cx="737870" cy="734695"/>
            </a:xfrm>
            <a:custGeom>
              <a:avLst/>
              <a:gdLst/>
              <a:ahLst/>
              <a:cxnLst/>
              <a:rect l="l" t="t" r="r" b="b"/>
              <a:pathLst>
                <a:path w="737869" h="734695">
                  <a:moveTo>
                    <a:pt x="361188" y="0"/>
                  </a:moveTo>
                  <a:lnTo>
                    <a:pt x="0" y="0"/>
                  </a:lnTo>
                  <a:lnTo>
                    <a:pt x="376242" y="734567"/>
                  </a:lnTo>
                  <a:lnTo>
                    <a:pt x="737430" y="734567"/>
                  </a:lnTo>
                  <a:lnTo>
                    <a:pt x="361188" y="0"/>
                  </a:lnTo>
                  <a:close/>
                </a:path>
              </a:pathLst>
            </a:custGeom>
            <a:solidFill>
              <a:srgbClr val="FF8600"/>
            </a:solidFill>
          </p:spPr>
          <p:txBody>
            <a:bodyPr wrap="square" lIns="0" tIns="0" rIns="0" bIns="0" rtlCol="0"/>
            <a:lstStyle/>
            <a:p>
              <a:endParaRPr/>
            </a:p>
          </p:txBody>
        </p:sp>
        <p:pic>
          <p:nvPicPr>
            <p:cNvPr id="5" name="object 5"/>
            <p:cNvPicPr/>
            <p:nvPr/>
          </p:nvPicPr>
          <p:blipFill>
            <a:blip r:embed="rId2" cstate="print"/>
            <a:stretch>
              <a:fillRect/>
            </a:stretch>
          </p:blipFill>
          <p:spPr>
            <a:xfrm>
              <a:off x="3422903" y="3491484"/>
              <a:ext cx="999744" cy="998219"/>
            </a:xfrm>
            <a:prstGeom prst="rect">
              <a:avLst/>
            </a:prstGeom>
          </p:spPr>
        </p:pic>
      </p:grpSp>
      <p:grpSp>
        <p:nvGrpSpPr>
          <p:cNvPr id="6" name="object 6"/>
          <p:cNvGrpSpPr/>
          <p:nvPr/>
        </p:nvGrpSpPr>
        <p:grpSpPr>
          <a:xfrm>
            <a:off x="6626352" y="4395215"/>
            <a:ext cx="2517775" cy="748665"/>
            <a:chOff x="6626352" y="4395215"/>
            <a:chExt cx="2517775" cy="748665"/>
          </a:xfrm>
        </p:grpSpPr>
        <p:sp>
          <p:nvSpPr>
            <p:cNvPr id="7" name="object 7"/>
            <p:cNvSpPr/>
            <p:nvPr/>
          </p:nvSpPr>
          <p:spPr>
            <a:xfrm>
              <a:off x="6957060" y="4395215"/>
              <a:ext cx="2186940" cy="748665"/>
            </a:xfrm>
            <a:custGeom>
              <a:avLst/>
              <a:gdLst/>
              <a:ahLst/>
              <a:cxnLst/>
              <a:rect l="l" t="t" r="r" b="b"/>
              <a:pathLst>
                <a:path w="2186940" h="748664">
                  <a:moveTo>
                    <a:pt x="2186940" y="0"/>
                  </a:moveTo>
                  <a:lnTo>
                    <a:pt x="0" y="0"/>
                  </a:lnTo>
                  <a:lnTo>
                    <a:pt x="385698" y="748282"/>
                  </a:lnTo>
                  <a:lnTo>
                    <a:pt x="2186940" y="748282"/>
                  </a:lnTo>
                  <a:lnTo>
                    <a:pt x="2186940" y="0"/>
                  </a:lnTo>
                  <a:close/>
                </a:path>
              </a:pathLst>
            </a:custGeom>
            <a:solidFill>
              <a:srgbClr val="FF8600"/>
            </a:solidFill>
          </p:spPr>
          <p:txBody>
            <a:bodyPr wrap="square" lIns="0" tIns="0" rIns="0" bIns="0" rtlCol="0"/>
            <a:lstStyle/>
            <a:p>
              <a:endParaRPr/>
            </a:p>
          </p:txBody>
        </p:sp>
        <p:sp>
          <p:nvSpPr>
            <p:cNvPr id="8" name="object 8"/>
            <p:cNvSpPr/>
            <p:nvPr/>
          </p:nvSpPr>
          <p:spPr>
            <a:xfrm>
              <a:off x="6626352" y="4395215"/>
              <a:ext cx="745490" cy="748665"/>
            </a:xfrm>
            <a:custGeom>
              <a:avLst/>
              <a:gdLst/>
              <a:ahLst/>
              <a:cxnLst/>
              <a:rect l="l" t="t" r="r" b="b"/>
              <a:pathLst>
                <a:path w="745490" h="748664">
                  <a:moveTo>
                    <a:pt x="361188" y="0"/>
                  </a:moveTo>
                  <a:lnTo>
                    <a:pt x="0" y="0"/>
                  </a:lnTo>
                  <a:lnTo>
                    <a:pt x="384048" y="748283"/>
                  </a:lnTo>
                  <a:lnTo>
                    <a:pt x="745236" y="748283"/>
                  </a:lnTo>
                  <a:lnTo>
                    <a:pt x="361188" y="0"/>
                  </a:lnTo>
                  <a:close/>
                </a:path>
              </a:pathLst>
            </a:custGeom>
            <a:solidFill>
              <a:srgbClr val="212121"/>
            </a:solidFill>
          </p:spPr>
          <p:txBody>
            <a:bodyPr wrap="square" lIns="0" tIns="0" rIns="0" bIns="0" rtlCol="0"/>
            <a:lstStyle/>
            <a:p>
              <a:endParaRPr/>
            </a:p>
          </p:txBody>
        </p:sp>
      </p:grpSp>
      <p:sp>
        <p:nvSpPr>
          <p:cNvPr id="9" name="object 9"/>
          <p:cNvSpPr txBox="1"/>
          <p:nvPr/>
        </p:nvSpPr>
        <p:spPr>
          <a:xfrm>
            <a:off x="1311591" y="2199464"/>
            <a:ext cx="5943600" cy="443711"/>
          </a:xfrm>
          <a:prstGeom prst="rect">
            <a:avLst/>
          </a:prstGeom>
        </p:spPr>
        <p:txBody>
          <a:bodyPr vert="horz" wrap="square" lIns="0" tIns="12700" rIns="0" bIns="0" rtlCol="0">
            <a:spAutoFit/>
          </a:bodyPr>
          <a:lstStyle/>
          <a:p>
            <a:pPr marL="469900" indent="-457200">
              <a:lnSpc>
                <a:spcPct val="100000"/>
              </a:lnSpc>
              <a:spcBef>
                <a:spcPts val="100"/>
              </a:spcBef>
              <a:buClr>
                <a:srgbClr val="FF8600"/>
              </a:buClr>
              <a:buSzPct val="257142"/>
              <a:buFont typeface="Cambria Math"/>
              <a:buChar char="◗"/>
              <a:tabLst>
                <a:tab pos="469900" algn="l"/>
              </a:tabLst>
            </a:pPr>
            <a:r>
              <a:rPr lang="en-US" sz="1400" spc="-5" dirty="0" smtClean="0">
                <a:solidFill>
                  <a:srgbClr val="212121"/>
                </a:solidFill>
                <a:latin typeface="Arial"/>
                <a:cs typeface="Arial"/>
              </a:rPr>
              <a:t>The data used for this project came from Digicel Haiti, dated from October 2020 - March 2021</a:t>
            </a:r>
            <a:r>
              <a:rPr sz="1400" dirty="0" smtClean="0">
                <a:solidFill>
                  <a:srgbClr val="212121"/>
                </a:solidFill>
                <a:latin typeface="Arial"/>
                <a:cs typeface="Arial"/>
              </a:rPr>
              <a:t>.</a:t>
            </a:r>
            <a:endParaRPr sz="1400" dirty="0">
              <a:latin typeface="Arial"/>
              <a:cs typeface="Arial"/>
            </a:endParaRPr>
          </a:p>
        </p:txBody>
      </p:sp>
      <p:sp>
        <p:nvSpPr>
          <p:cNvPr id="10" name="object 10"/>
          <p:cNvSpPr txBox="1"/>
          <p:nvPr/>
        </p:nvSpPr>
        <p:spPr>
          <a:xfrm>
            <a:off x="3247389" y="1191209"/>
            <a:ext cx="20720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Arial Black"/>
                <a:cs typeface="Arial Black"/>
              </a:rPr>
              <a:t>Data</a:t>
            </a:r>
            <a:r>
              <a:rPr sz="2400" spc="-100" dirty="0">
                <a:latin typeface="Arial Black"/>
                <a:cs typeface="Arial Black"/>
              </a:rPr>
              <a:t> </a:t>
            </a:r>
            <a:r>
              <a:rPr sz="2400" spc="-5" dirty="0">
                <a:latin typeface="Arial Black"/>
                <a:cs typeface="Arial Black"/>
              </a:rPr>
              <a:t>Source</a:t>
            </a:r>
            <a:endParaRPr sz="2400">
              <a:latin typeface="Arial Black"/>
              <a:cs typeface="Arial Black"/>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0"/>
              <a:ext cx="3258185" cy="5143500"/>
            </a:xfrm>
            <a:custGeom>
              <a:avLst/>
              <a:gdLst/>
              <a:ahLst/>
              <a:cxnLst/>
              <a:rect l="l" t="t" r="r" b="b"/>
              <a:pathLst>
                <a:path w="3258185" h="5143500">
                  <a:moveTo>
                    <a:pt x="591569" y="0"/>
                  </a:moveTo>
                  <a:lnTo>
                    <a:pt x="0" y="0"/>
                  </a:lnTo>
                  <a:lnTo>
                    <a:pt x="0" y="5143498"/>
                  </a:lnTo>
                  <a:lnTo>
                    <a:pt x="3258065" y="5143498"/>
                  </a:lnTo>
                  <a:lnTo>
                    <a:pt x="591569" y="0"/>
                  </a:lnTo>
                  <a:close/>
                </a:path>
              </a:pathLst>
            </a:custGeom>
            <a:solidFill>
              <a:srgbClr val="F3F3F3"/>
            </a:solidFill>
          </p:spPr>
          <p:txBody>
            <a:bodyPr wrap="square" lIns="0" tIns="0" rIns="0" bIns="0" rtlCol="0"/>
            <a:lstStyle/>
            <a:p>
              <a:endParaRPr/>
            </a:p>
          </p:txBody>
        </p:sp>
        <p:sp>
          <p:nvSpPr>
            <p:cNvPr id="4" name="object 4"/>
            <p:cNvSpPr/>
            <p:nvPr/>
          </p:nvSpPr>
          <p:spPr>
            <a:xfrm>
              <a:off x="0" y="0"/>
              <a:ext cx="855344" cy="731520"/>
            </a:xfrm>
            <a:custGeom>
              <a:avLst/>
              <a:gdLst/>
              <a:ahLst/>
              <a:cxnLst/>
              <a:rect l="l" t="t" r="r" b="b"/>
              <a:pathLst>
                <a:path w="855344" h="731520">
                  <a:moveTo>
                    <a:pt x="477928" y="0"/>
                  </a:moveTo>
                  <a:lnTo>
                    <a:pt x="0" y="0"/>
                  </a:lnTo>
                  <a:lnTo>
                    <a:pt x="0" y="731520"/>
                  </a:lnTo>
                  <a:lnTo>
                    <a:pt x="854963" y="731520"/>
                  </a:lnTo>
                  <a:lnTo>
                    <a:pt x="477928" y="0"/>
                  </a:lnTo>
                  <a:close/>
                </a:path>
              </a:pathLst>
            </a:custGeom>
            <a:solidFill>
              <a:srgbClr val="212121"/>
            </a:solidFill>
          </p:spPr>
          <p:txBody>
            <a:bodyPr wrap="square" lIns="0" tIns="0" rIns="0" bIns="0" rtlCol="0"/>
            <a:lstStyle/>
            <a:p>
              <a:endParaRPr/>
            </a:p>
          </p:txBody>
        </p:sp>
        <p:sp>
          <p:nvSpPr>
            <p:cNvPr id="5" name="object 5"/>
            <p:cNvSpPr/>
            <p:nvPr/>
          </p:nvSpPr>
          <p:spPr>
            <a:xfrm>
              <a:off x="477189" y="0"/>
              <a:ext cx="513715" cy="739140"/>
            </a:xfrm>
            <a:custGeom>
              <a:avLst/>
              <a:gdLst/>
              <a:ahLst/>
              <a:cxnLst/>
              <a:rect l="l" t="t" r="r" b="b"/>
              <a:pathLst>
                <a:path w="513715" h="739140">
                  <a:moveTo>
                    <a:pt x="129489" y="0"/>
                  </a:moveTo>
                  <a:lnTo>
                    <a:pt x="0" y="0"/>
                  </a:lnTo>
                  <a:lnTo>
                    <a:pt x="383921" y="739139"/>
                  </a:lnTo>
                  <a:lnTo>
                    <a:pt x="513410" y="739139"/>
                  </a:lnTo>
                  <a:lnTo>
                    <a:pt x="129489" y="0"/>
                  </a:lnTo>
                  <a:close/>
                </a:path>
              </a:pathLst>
            </a:custGeom>
            <a:solidFill>
              <a:srgbClr val="FF8600"/>
            </a:solidFill>
          </p:spPr>
          <p:txBody>
            <a:bodyPr wrap="square" lIns="0" tIns="0" rIns="0" bIns="0" rtlCol="0"/>
            <a:lstStyle/>
            <a:p>
              <a:endParaRPr/>
            </a:p>
          </p:txBody>
        </p:sp>
        <p:sp>
          <p:nvSpPr>
            <p:cNvPr id="6" name="object 6"/>
            <p:cNvSpPr/>
            <p:nvPr/>
          </p:nvSpPr>
          <p:spPr>
            <a:xfrm>
              <a:off x="743712" y="272795"/>
              <a:ext cx="7505700" cy="749935"/>
            </a:xfrm>
            <a:custGeom>
              <a:avLst/>
              <a:gdLst/>
              <a:ahLst/>
              <a:cxnLst/>
              <a:rect l="l" t="t" r="r" b="b"/>
              <a:pathLst>
                <a:path w="7505700" h="749935">
                  <a:moveTo>
                    <a:pt x="7119238" y="0"/>
                  </a:moveTo>
                  <a:lnTo>
                    <a:pt x="0" y="0"/>
                  </a:lnTo>
                  <a:lnTo>
                    <a:pt x="386460" y="749807"/>
                  </a:lnTo>
                  <a:lnTo>
                    <a:pt x="7505700" y="749807"/>
                  </a:lnTo>
                  <a:lnTo>
                    <a:pt x="7119238" y="0"/>
                  </a:lnTo>
                  <a:close/>
                </a:path>
              </a:pathLst>
            </a:custGeom>
            <a:solidFill>
              <a:srgbClr val="212121"/>
            </a:solidFill>
          </p:spPr>
          <p:txBody>
            <a:bodyPr wrap="square" lIns="0" tIns="0" rIns="0" bIns="0" rtlCol="0"/>
            <a:lstStyle/>
            <a:p>
              <a:endParaRPr/>
            </a:p>
          </p:txBody>
        </p:sp>
        <p:sp>
          <p:nvSpPr>
            <p:cNvPr id="7" name="object 7"/>
            <p:cNvSpPr/>
            <p:nvPr/>
          </p:nvSpPr>
          <p:spPr>
            <a:xfrm>
              <a:off x="990600" y="272795"/>
              <a:ext cx="8153400" cy="4871085"/>
            </a:xfrm>
            <a:custGeom>
              <a:avLst/>
              <a:gdLst/>
              <a:ahLst/>
              <a:cxnLst/>
              <a:rect l="l" t="t" r="r" b="b"/>
              <a:pathLst>
                <a:path w="8153400" h="4871085">
                  <a:moveTo>
                    <a:pt x="8153400" y="4652772"/>
                  </a:moveTo>
                  <a:lnTo>
                    <a:pt x="0" y="4652772"/>
                  </a:lnTo>
                  <a:lnTo>
                    <a:pt x="112318" y="4870704"/>
                  </a:lnTo>
                  <a:lnTo>
                    <a:pt x="8153400" y="4870704"/>
                  </a:lnTo>
                  <a:lnTo>
                    <a:pt x="8153400" y="4652772"/>
                  </a:lnTo>
                  <a:close/>
                </a:path>
                <a:path w="8153400" h="4871085">
                  <a:moveTo>
                    <a:pt x="8153400" y="0"/>
                  </a:moveTo>
                  <a:lnTo>
                    <a:pt x="6871716" y="0"/>
                  </a:lnTo>
                  <a:lnTo>
                    <a:pt x="7258177" y="749808"/>
                  </a:lnTo>
                  <a:lnTo>
                    <a:pt x="8153400" y="749808"/>
                  </a:lnTo>
                  <a:lnTo>
                    <a:pt x="8153400" y="0"/>
                  </a:lnTo>
                  <a:close/>
                </a:path>
              </a:pathLst>
            </a:custGeom>
            <a:solidFill>
              <a:srgbClr val="FF8600"/>
            </a:solidFill>
          </p:spPr>
          <p:txBody>
            <a:bodyPr wrap="square" lIns="0" tIns="0" rIns="0" bIns="0" rtlCol="0"/>
            <a:lstStyle/>
            <a:p>
              <a:endParaRPr/>
            </a:p>
          </p:txBody>
        </p:sp>
      </p:grpSp>
      <p:sp>
        <p:nvSpPr>
          <p:cNvPr id="8" name="object 8"/>
          <p:cNvSpPr txBox="1">
            <a:spLocks noGrp="1"/>
          </p:cNvSpPr>
          <p:nvPr>
            <p:ph type="title"/>
          </p:nvPr>
        </p:nvSpPr>
        <p:spPr>
          <a:xfrm>
            <a:off x="1183944" y="435051"/>
            <a:ext cx="2157730"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Arial Black"/>
                <a:cs typeface="Arial Black"/>
              </a:rPr>
              <a:t>Methodology</a:t>
            </a:r>
            <a:endParaRPr sz="2400">
              <a:latin typeface="Arial Black"/>
              <a:cs typeface="Arial Black"/>
            </a:endParaRPr>
          </a:p>
        </p:txBody>
      </p:sp>
      <p:sp>
        <p:nvSpPr>
          <p:cNvPr id="9" name="object 9"/>
          <p:cNvSpPr txBox="1"/>
          <p:nvPr/>
        </p:nvSpPr>
        <p:spPr>
          <a:xfrm>
            <a:off x="237845" y="246634"/>
            <a:ext cx="120014" cy="223520"/>
          </a:xfrm>
          <a:prstGeom prst="rect">
            <a:avLst/>
          </a:prstGeom>
        </p:spPr>
        <p:txBody>
          <a:bodyPr vert="horz" wrap="square" lIns="0" tIns="12065" rIns="0" bIns="0" rtlCol="0">
            <a:spAutoFit/>
          </a:bodyPr>
          <a:lstStyle/>
          <a:p>
            <a:pPr marL="12700">
              <a:lnSpc>
                <a:spcPct val="100000"/>
              </a:lnSpc>
              <a:spcBef>
                <a:spcPts val="95"/>
              </a:spcBef>
            </a:pPr>
            <a:r>
              <a:rPr sz="1300" b="1" spc="-20" dirty="0">
                <a:solidFill>
                  <a:srgbClr val="FFFFFF"/>
                </a:solidFill>
                <a:latin typeface="Trebuchet MS"/>
                <a:cs typeface="Trebuchet MS"/>
              </a:rPr>
              <a:t>9</a:t>
            </a:r>
            <a:endParaRPr sz="1300">
              <a:latin typeface="Trebuchet MS"/>
              <a:cs typeface="Trebuchet MS"/>
            </a:endParaRPr>
          </a:p>
        </p:txBody>
      </p:sp>
      <p:grpSp>
        <p:nvGrpSpPr>
          <p:cNvPr id="10" name="object 10"/>
          <p:cNvGrpSpPr/>
          <p:nvPr/>
        </p:nvGrpSpPr>
        <p:grpSpPr>
          <a:xfrm>
            <a:off x="900683" y="1424876"/>
            <a:ext cx="7541259" cy="3389629"/>
            <a:chOff x="900683" y="1424876"/>
            <a:chExt cx="7541259" cy="3389629"/>
          </a:xfrm>
        </p:grpSpPr>
        <p:pic>
          <p:nvPicPr>
            <p:cNvPr id="11" name="object 11"/>
            <p:cNvPicPr/>
            <p:nvPr/>
          </p:nvPicPr>
          <p:blipFill>
            <a:blip r:embed="rId2" cstate="print"/>
            <a:stretch>
              <a:fillRect/>
            </a:stretch>
          </p:blipFill>
          <p:spPr>
            <a:xfrm>
              <a:off x="900683" y="1581911"/>
              <a:ext cx="7540752" cy="3232404"/>
            </a:xfrm>
            <a:prstGeom prst="rect">
              <a:avLst/>
            </a:prstGeom>
          </p:spPr>
        </p:pic>
        <p:sp>
          <p:nvSpPr>
            <p:cNvPr id="12" name="object 12"/>
            <p:cNvSpPr/>
            <p:nvPr/>
          </p:nvSpPr>
          <p:spPr>
            <a:xfrm>
              <a:off x="5481066" y="1437893"/>
              <a:ext cx="2620010" cy="3321050"/>
            </a:xfrm>
            <a:custGeom>
              <a:avLst/>
              <a:gdLst/>
              <a:ahLst/>
              <a:cxnLst/>
              <a:rect l="l" t="t" r="r" b="b"/>
              <a:pathLst>
                <a:path w="2620009" h="3321050">
                  <a:moveTo>
                    <a:pt x="35051" y="538733"/>
                  </a:moveTo>
                  <a:lnTo>
                    <a:pt x="304419" y="0"/>
                  </a:lnTo>
                  <a:lnTo>
                    <a:pt x="1074801" y="0"/>
                  </a:lnTo>
                  <a:lnTo>
                    <a:pt x="1344167" y="538733"/>
                  </a:lnTo>
                  <a:lnTo>
                    <a:pt x="1074801" y="1077467"/>
                  </a:lnTo>
                  <a:lnTo>
                    <a:pt x="304419" y="1077467"/>
                  </a:lnTo>
                  <a:lnTo>
                    <a:pt x="35051" y="538733"/>
                  </a:lnTo>
                  <a:close/>
                </a:path>
                <a:path w="2620009" h="3321050">
                  <a:moveTo>
                    <a:pt x="1309115" y="1760981"/>
                  </a:moveTo>
                  <a:lnTo>
                    <a:pt x="1578483" y="1222247"/>
                  </a:lnTo>
                  <a:lnTo>
                    <a:pt x="2350389" y="1222247"/>
                  </a:lnTo>
                  <a:lnTo>
                    <a:pt x="2619756" y="1760981"/>
                  </a:lnTo>
                  <a:lnTo>
                    <a:pt x="2350389" y="2299716"/>
                  </a:lnTo>
                  <a:lnTo>
                    <a:pt x="1578483" y="2299716"/>
                  </a:lnTo>
                  <a:lnTo>
                    <a:pt x="1309115" y="1760981"/>
                  </a:lnTo>
                  <a:close/>
                </a:path>
                <a:path w="2620009" h="3321050">
                  <a:moveTo>
                    <a:pt x="0" y="2782823"/>
                  </a:moveTo>
                  <a:lnTo>
                    <a:pt x="268986" y="2244852"/>
                  </a:lnTo>
                  <a:lnTo>
                    <a:pt x="1040130" y="2244852"/>
                  </a:lnTo>
                  <a:lnTo>
                    <a:pt x="1309115" y="2782823"/>
                  </a:lnTo>
                  <a:lnTo>
                    <a:pt x="1040130" y="3320795"/>
                  </a:lnTo>
                  <a:lnTo>
                    <a:pt x="268986" y="3320795"/>
                  </a:lnTo>
                  <a:lnTo>
                    <a:pt x="0" y="2782823"/>
                  </a:lnTo>
                  <a:close/>
                </a:path>
              </a:pathLst>
            </a:custGeom>
            <a:ln w="25908">
              <a:solidFill>
                <a:srgbClr val="BB6100"/>
              </a:solidFill>
            </a:ln>
          </p:spPr>
          <p:txBody>
            <a:bodyPr wrap="square" lIns="0" tIns="0" rIns="0" bIns="0" rtlCol="0"/>
            <a:lstStyle/>
            <a:p>
              <a:endParaRPr/>
            </a:p>
          </p:txBody>
        </p:sp>
      </p:grpSp>
      <p:sp>
        <p:nvSpPr>
          <p:cNvPr id="13" name="object 13"/>
          <p:cNvSpPr txBox="1"/>
          <p:nvPr/>
        </p:nvSpPr>
        <p:spPr>
          <a:xfrm>
            <a:off x="4600702" y="2328163"/>
            <a:ext cx="813435" cy="269240"/>
          </a:xfrm>
          <a:prstGeom prst="rect">
            <a:avLst/>
          </a:prstGeom>
        </p:spPr>
        <p:txBody>
          <a:bodyPr vert="horz" wrap="square" lIns="0" tIns="12065" rIns="0" bIns="0" rtlCol="0">
            <a:spAutoFit/>
          </a:bodyPr>
          <a:lstStyle/>
          <a:p>
            <a:pPr marL="12700">
              <a:lnSpc>
                <a:spcPct val="100000"/>
              </a:lnSpc>
              <a:spcBef>
                <a:spcPts val="95"/>
              </a:spcBef>
            </a:pPr>
            <a:r>
              <a:rPr sz="1600" spc="-15" dirty="0">
                <a:solidFill>
                  <a:srgbClr val="EE9500"/>
                </a:solidFill>
                <a:latin typeface="Arial Black"/>
                <a:cs typeface="Arial Black"/>
              </a:rPr>
              <a:t>C</a:t>
            </a:r>
            <a:r>
              <a:rPr sz="1600" spc="-5" dirty="0">
                <a:solidFill>
                  <a:srgbClr val="EE9500"/>
                </a:solidFill>
                <a:latin typeface="Arial Black"/>
                <a:cs typeface="Arial Black"/>
              </a:rPr>
              <a:t>ollect</a:t>
            </a:r>
            <a:endParaRPr sz="1600">
              <a:latin typeface="Arial Black"/>
              <a:cs typeface="Arial Black"/>
            </a:endParaRPr>
          </a:p>
        </p:txBody>
      </p:sp>
      <p:sp>
        <p:nvSpPr>
          <p:cNvPr id="14" name="object 14"/>
          <p:cNvSpPr txBox="1"/>
          <p:nvPr/>
        </p:nvSpPr>
        <p:spPr>
          <a:xfrm>
            <a:off x="4043553" y="3397122"/>
            <a:ext cx="2215515" cy="443711"/>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212121"/>
                </a:solidFill>
                <a:latin typeface="Arial"/>
                <a:cs typeface="Arial"/>
              </a:rPr>
              <a:t>Collecting</a:t>
            </a:r>
            <a:r>
              <a:rPr sz="1400" spc="-50" dirty="0">
                <a:solidFill>
                  <a:srgbClr val="212121"/>
                </a:solidFill>
                <a:latin typeface="Arial"/>
                <a:cs typeface="Arial"/>
              </a:rPr>
              <a:t> </a:t>
            </a:r>
            <a:r>
              <a:rPr sz="1400" spc="-5" dirty="0">
                <a:solidFill>
                  <a:srgbClr val="212121"/>
                </a:solidFill>
                <a:latin typeface="Arial"/>
                <a:cs typeface="Arial"/>
              </a:rPr>
              <a:t>Data</a:t>
            </a:r>
            <a:r>
              <a:rPr sz="1400" spc="-40" dirty="0">
                <a:solidFill>
                  <a:srgbClr val="212121"/>
                </a:solidFill>
                <a:latin typeface="Arial"/>
                <a:cs typeface="Arial"/>
              </a:rPr>
              <a:t> </a:t>
            </a:r>
            <a:r>
              <a:rPr sz="1400" dirty="0">
                <a:solidFill>
                  <a:srgbClr val="212121"/>
                </a:solidFill>
                <a:latin typeface="Arial"/>
                <a:cs typeface="Arial"/>
              </a:rPr>
              <a:t>from</a:t>
            </a:r>
            <a:r>
              <a:rPr sz="1400" spc="-55" dirty="0">
                <a:solidFill>
                  <a:srgbClr val="212121"/>
                </a:solidFill>
                <a:latin typeface="Arial"/>
                <a:cs typeface="Arial"/>
              </a:rPr>
              <a:t> </a:t>
            </a:r>
            <a:r>
              <a:rPr sz="1400" dirty="0" smtClean="0">
                <a:solidFill>
                  <a:srgbClr val="212121"/>
                </a:solidFill>
                <a:latin typeface="Arial"/>
                <a:cs typeface="Arial"/>
              </a:rPr>
              <a:t>Digicel</a:t>
            </a:r>
            <a:r>
              <a:rPr lang="en-US" sz="1400" dirty="0" smtClean="0">
                <a:solidFill>
                  <a:srgbClr val="212121"/>
                </a:solidFill>
                <a:latin typeface="Arial"/>
                <a:cs typeface="Arial"/>
              </a:rPr>
              <a:t> Haiti.</a:t>
            </a:r>
            <a:endParaRPr sz="1400" dirty="0">
              <a:latin typeface="Arial"/>
              <a:cs typeface="Arial"/>
            </a:endParaRPr>
          </a:p>
        </p:txBody>
      </p:sp>
      <p:sp>
        <p:nvSpPr>
          <p:cNvPr id="15" name="object 15"/>
          <p:cNvSpPr txBox="1"/>
          <p:nvPr/>
        </p:nvSpPr>
        <p:spPr>
          <a:xfrm>
            <a:off x="4852796" y="1130299"/>
            <a:ext cx="249364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EE9500"/>
                </a:solidFill>
                <a:latin typeface="Arial Black"/>
                <a:cs typeface="Arial Black"/>
              </a:rPr>
              <a:t>Cleaning</a:t>
            </a:r>
            <a:r>
              <a:rPr sz="1600" spc="-15" dirty="0">
                <a:solidFill>
                  <a:srgbClr val="EE9500"/>
                </a:solidFill>
                <a:latin typeface="Arial Black"/>
                <a:cs typeface="Arial Black"/>
              </a:rPr>
              <a:t> </a:t>
            </a:r>
            <a:r>
              <a:rPr sz="1600" spc="-10" dirty="0">
                <a:solidFill>
                  <a:srgbClr val="EE9500"/>
                </a:solidFill>
                <a:latin typeface="Arial Black"/>
                <a:cs typeface="Arial Black"/>
              </a:rPr>
              <a:t>And</a:t>
            </a:r>
            <a:r>
              <a:rPr sz="1600" spc="-5" dirty="0">
                <a:solidFill>
                  <a:srgbClr val="EE9500"/>
                </a:solidFill>
                <a:latin typeface="Arial Black"/>
                <a:cs typeface="Arial Black"/>
              </a:rPr>
              <a:t> </a:t>
            </a:r>
            <a:r>
              <a:rPr sz="1600" spc="-10" dirty="0">
                <a:solidFill>
                  <a:srgbClr val="EE9500"/>
                </a:solidFill>
                <a:latin typeface="Arial Black"/>
                <a:cs typeface="Arial Black"/>
              </a:rPr>
              <a:t>Analysis</a:t>
            </a:r>
            <a:endParaRPr sz="1600">
              <a:latin typeface="Arial Black"/>
              <a:cs typeface="Arial Black"/>
            </a:endParaRPr>
          </a:p>
        </p:txBody>
      </p:sp>
      <p:sp>
        <p:nvSpPr>
          <p:cNvPr id="16" name="object 16"/>
          <p:cNvSpPr txBox="1"/>
          <p:nvPr/>
        </p:nvSpPr>
        <p:spPr>
          <a:xfrm>
            <a:off x="8293989" y="3086481"/>
            <a:ext cx="49085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Li</a:t>
            </a:r>
            <a:r>
              <a:rPr sz="1400" spc="-10" dirty="0">
                <a:latin typeface="Arial"/>
                <a:cs typeface="Arial"/>
              </a:rPr>
              <a:t>m</a:t>
            </a:r>
            <a:r>
              <a:rPr sz="1400" dirty="0">
                <a:latin typeface="Arial"/>
                <a:cs typeface="Arial"/>
              </a:rPr>
              <a:t>its</a:t>
            </a:r>
          </a:p>
        </p:txBody>
      </p:sp>
      <p:sp>
        <p:nvSpPr>
          <p:cNvPr id="17" name="object 17"/>
          <p:cNvSpPr txBox="1"/>
          <p:nvPr/>
        </p:nvSpPr>
        <p:spPr>
          <a:xfrm>
            <a:off x="6904101" y="4238650"/>
            <a:ext cx="1024255" cy="452755"/>
          </a:xfrm>
          <a:prstGeom prst="rect">
            <a:avLst/>
          </a:prstGeom>
        </p:spPr>
        <p:txBody>
          <a:bodyPr vert="horz" wrap="square" lIns="0" tIns="12700" rIns="0" bIns="0" rtlCol="0">
            <a:spAutoFit/>
          </a:bodyPr>
          <a:lstStyle/>
          <a:p>
            <a:pPr marL="12700" marR="5080">
              <a:lnSpc>
                <a:spcPct val="100000"/>
              </a:lnSpc>
              <a:spcBef>
                <a:spcPts val="100"/>
              </a:spcBef>
            </a:pPr>
            <a:r>
              <a:rPr sz="1400" dirty="0">
                <a:latin typeface="Arial"/>
                <a:cs typeface="Arial"/>
              </a:rPr>
              <a:t>Other </a:t>
            </a:r>
            <a:r>
              <a:rPr sz="1400" spc="5" dirty="0">
                <a:latin typeface="Arial"/>
                <a:cs typeface="Arial"/>
              </a:rPr>
              <a:t> </a:t>
            </a:r>
            <a:r>
              <a:rPr sz="1400" dirty="0">
                <a:latin typeface="Arial"/>
                <a:cs typeface="Arial"/>
              </a:rPr>
              <a:t>prespec</a:t>
            </a:r>
            <a:r>
              <a:rPr sz="1400" spc="-10" dirty="0">
                <a:latin typeface="Arial"/>
                <a:cs typeface="Arial"/>
              </a:rPr>
              <a:t>t</a:t>
            </a:r>
            <a:r>
              <a:rPr sz="1400" dirty="0">
                <a:latin typeface="Arial"/>
                <a:cs typeface="Arial"/>
              </a:rPr>
              <a:t>i</a:t>
            </a:r>
            <a:r>
              <a:rPr sz="1400" spc="-20" dirty="0">
                <a:latin typeface="Arial"/>
                <a:cs typeface="Arial"/>
              </a:rPr>
              <a:t>v</a:t>
            </a:r>
            <a:r>
              <a:rPr sz="1400" dirty="0">
                <a:latin typeface="Arial"/>
                <a:cs typeface="Arial"/>
              </a:rPr>
              <a:t>es</a:t>
            </a:r>
          </a:p>
        </p:txBody>
      </p:sp>
      <p:sp>
        <p:nvSpPr>
          <p:cNvPr id="18" name="object 18"/>
          <p:cNvSpPr txBox="1"/>
          <p:nvPr/>
        </p:nvSpPr>
        <p:spPr>
          <a:xfrm>
            <a:off x="6848982" y="1664588"/>
            <a:ext cx="2088514" cy="1004569"/>
          </a:xfrm>
          <a:prstGeom prst="rect">
            <a:avLst/>
          </a:prstGeom>
        </p:spPr>
        <p:txBody>
          <a:bodyPr vert="horz" wrap="square" lIns="0" tIns="13335" rIns="0" bIns="0" rtlCol="0">
            <a:spAutoFit/>
          </a:bodyPr>
          <a:lstStyle/>
          <a:p>
            <a:pPr marL="74295" marR="118110">
              <a:lnSpc>
                <a:spcPct val="100000"/>
              </a:lnSpc>
              <a:spcBef>
                <a:spcPts val="105"/>
              </a:spcBef>
            </a:pPr>
            <a:r>
              <a:rPr sz="1400" dirty="0">
                <a:latin typeface="Arial"/>
                <a:cs typeface="Arial"/>
              </a:rPr>
              <a:t>Cleaning</a:t>
            </a:r>
            <a:r>
              <a:rPr sz="1400" spc="-45" dirty="0">
                <a:latin typeface="Arial"/>
                <a:cs typeface="Arial"/>
              </a:rPr>
              <a:t> </a:t>
            </a:r>
            <a:r>
              <a:rPr sz="1400" dirty="0">
                <a:latin typeface="Arial"/>
                <a:cs typeface="Arial"/>
              </a:rPr>
              <a:t>Data</a:t>
            </a:r>
            <a:r>
              <a:rPr sz="1400" spc="-35" dirty="0">
                <a:latin typeface="Arial"/>
                <a:cs typeface="Arial"/>
              </a:rPr>
              <a:t> </a:t>
            </a:r>
            <a:r>
              <a:rPr sz="1400" dirty="0">
                <a:latin typeface="Arial"/>
                <a:cs typeface="Arial"/>
              </a:rPr>
              <a:t>and</a:t>
            </a:r>
            <a:r>
              <a:rPr sz="1400" spc="-35" dirty="0">
                <a:latin typeface="Arial"/>
                <a:cs typeface="Arial"/>
              </a:rPr>
              <a:t> </a:t>
            </a:r>
            <a:r>
              <a:rPr sz="1400" dirty="0">
                <a:latin typeface="Arial"/>
                <a:cs typeface="Arial"/>
              </a:rPr>
              <a:t>EDA </a:t>
            </a:r>
            <a:r>
              <a:rPr sz="1400" spc="-375" dirty="0">
                <a:latin typeface="Arial"/>
                <a:cs typeface="Arial"/>
              </a:rPr>
              <a:t> </a:t>
            </a:r>
            <a:r>
              <a:rPr sz="1400" dirty="0">
                <a:latin typeface="Arial"/>
                <a:cs typeface="Arial"/>
              </a:rPr>
              <a:t>using </a:t>
            </a:r>
            <a:r>
              <a:rPr sz="1400" spc="-5" dirty="0">
                <a:latin typeface="Arial"/>
                <a:cs typeface="Arial"/>
              </a:rPr>
              <a:t>Python </a:t>
            </a:r>
            <a:r>
              <a:rPr sz="1400" dirty="0">
                <a:latin typeface="Arial"/>
                <a:cs typeface="Arial"/>
              </a:rPr>
              <a:t>Pandas </a:t>
            </a:r>
            <a:r>
              <a:rPr sz="1400" spc="5" dirty="0">
                <a:latin typeface="Arial"/>
                <a:cs typeface="Arial"/>
              </a:rPr>
              <a:t> </a:t>
            </a:r>
            <a:r>
              <a:rPr sz="1400" dirty="0">
                <a:latin typeface="Arial"/>
                <a:cs typeface="Arial"/>
              </a:rPr>
              <a:t>and</a:t>
            </a:r>
            <a:r>
              <a:rPr sz="1400" spc="-20" dirty="0">
                <a:latin typeface="Arial"/>
                <a:cs typeface="Arial"/>
              </a:rPr>
              <a:t> </a:t>
            </a:r>
            <a:r>
              <a:rPr sz="1400" dirty="0">
                <a:latin typeface="Arial"/>
                <a:cs typeface="Arial"/>
              </a:rPr>
              <a:t>Numpy</a:t>
            </a:r>
          </a:p>
          <a:p>
            <a:pPr marL="12700">
              <a:lnSpc>
                <a:spcPct val="100000"/>
              </a:lnSpc>
              <a:spcBef>
                <a:spcPts val="740"/>
              </a:spcBef>
            </a:pPr>
            <a:r>
              <a:rPr sz="1600" spc="-5" dirty="0" smtClean="0">
                <a:solidFill>
                  <a:srgbClr val="EE9500"/>
                </a:solidFill>
                <a:latin typeface="Arial Black"/>
                <a:cs typeface="Arial Black"/>
              </a:rPr>
              <a:t>Recomm</a:t>
            </a:r>
            <a:r>
              <a:rPr lang="en-US" sz="1600" spc="-5" dirty="0" smtClean="0">
                <a:solidFill>
                  <a:srgbClr val="EE9500"/>
                </a:solidFill>
                <a:latin typeface="Arial Black"/>
                <a:cs typeface="Arial Black"/>
              </a:rPr>
              <a:t>e</a:t>
            </a:r>
            <a:r>
              <a:rPr sz="1600" spc="-5" dirty="0" smtClean="0">
                <a:solidFill>
                  <a:srgbClr val="EE9500"/>
                </a:solidFill>
                <a:latin typeface="Arial Black"/>
                <a:cs typeface="Arial Black"/>
              </a:rPr>
              <a:t>ndations</a:t>
            </a:r>
            <a:endParaRPr sz="1600" dirty="0">
              <a:latin typeface="Arial Black"/>
              <a:cs typeface="Arial Black"/>
            </a:endParaRPr>
          </a:p>
        </p:txBody>
      </p:sp>
      <p:sp>
        <p:nvSpPr>
          <p:cNvPr id="19" name="object 19"/>
          <p:cNvSpPr/>
          <p:nvPr/>
        </p:nvSpPr>
        <p:spPr>
          <a:xfrm>
            <a:off x="4466082" y="2605277"/>
            <a:ext cx="1310640" cy="1077595"/>
          </a:xfrm>
          <a:custGeom>
            <a:avLst/>
            <a:gdLst/>
            <a:ahLst/>
            <a:cxnLst/>
            <a:rect l="l" t="t" r="r" b="b"/>
            <a:pathLst>
              <a:path w="1310639" h="1077595">
                <a:moveTo>
                  <a:pt x="0" y="538734"/>
                </a:moveTo>
                <a:lnTo>
                  <a:pt x="230631" y="0"/>
                </a:lnTo>
                <a:lnTo>
                  <a:pt x="1080007" y="0"/>
                </a:lnTo>
                <a:lnTo>
                  <a:pt x="1310639" y="538734"/>
                </a:lnTo>
                <a:lnTo>
                  <a:pt x="1080007" y="1077468"/>
                </a:lnTo>
                <a:lnTo>
                  <a:pt x="230631" y="1077468"/>
                </a:lnTo>
                <a:lnTo>
                  <a:pt x="0" y="538734"/>
                </a:lnTo>
                <a:close/>
              </a:path>
            </a:pathLst>
          </a:custGeom>
          <a:ln w="25908">
            <a:solidFill>
              <a:srgbClr val="BB61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0"/>
              <a:ext cx="3258185" cy="5143500"/>
            </a:xfrm>
            <a:custGeom>
              <a:avLst/>
              <a:gdLst/>
              <a:ahLst/>
              <a:cxnLst/>
              <a:rect l="l" t="t" r="r" b="b"/>
              <a:pathLst>
                <a:path w="3258185" h="5143500">
                  <a:moveTo>
                    <a:pt x="591569" y="0"/>
                  </a:moveTo>
                  <a:lnTo>
                    <a:pt x="0" y="0"/>
                  </a:lnTo>
                  <a:lnTo>
                    <a:pt x="0" y="5143498"/>
                  </a:lnTo>
                  <a:lnTo>
                    <a:pt x="3258065" y="5143498"/>
                  </a:lnTo>
                  <a:lnTo>
                    <a:pt x="591569" y="0"/>
                  </a:lnTo>
                  <a:close/>
                </a:path>
              </a:pathLst>
            </a:custGeom>
            <a:solidFill>
              <a:srgbClr val="F3F3F3"/>
            </a:solidFill>
          </p:spPr>
          <p:txBody>
            <a:bodyPr wrap="square" lIns="0" tIns="0" rIns="0" bIns="0" rtlCol="0"/>
            <a:lstStyle/>
            <a:p>
              <a:endParaRPr/>
            </a:p>
          </p:txBody>
        </p:sp>
        <p:sp>
          <p:nvSpPr>
            <p:cNvPr id="4" name="object 4"/>
            <p:cNvSpPr/>
            <p:nvPr/>
          </p:nvSpPr>
          <p:spPr>
            <a:xfrm>
              <a:off x="0" y="0"/>
              <a:ext cx="855344" cy="731520"/>
            </a:xfrm>
            <a:custGeom>
              <a:avLst/>
              <a:gdLst/>
              <a:ahLst/>
              <a:cxnLst/>
              <a:rect l="l" t="t" r="r" b="b"/>
              <a:pathLst>
                <a:path w="855344" h="731520">
                  <a:moveTo>
                    <a:pt x="477928" y="0"/>
                  </a:moveTo>
                  <a:lnTo>
                    <a:pt x="0" y="0"/>
                  </a:lnTo>
                  <a:lnTo>
                    <a:pt x="0" y="731520"/>
                  </a:lnTo>
                  <a:lnTo>
                    <a:pt x="854963" y="731520"/>
                  </a:lnTo>
                  <a:lnTo>
                    <a:pt x="477928" y="0"/>
                  </a:lnTo>
                  <a:close/>
                </a:path>
              </a:pathLst>
            </a:custGeom>
            <a:solidFill>
              <a:srgbClr val="212121"/>
            </a:solidFill>
          </p:spPr>
          <p:txBody>
            <a:bodyPr wrap="square" lIns="0" tIns="0" rIns="0" bIns="0" rtlCol="0"/>
            <a:lstStyle/>
            <a:p>
              <a:endParaRPr/>
            </a:p>
          </p:txBody>
        </p:sp>
        <p:sp>
          <p:nvSpPr>
            <p:cNvPr id="5" name="object 5"/>
            <p:cNvSpPr/>
            <p:nvPr/>
          </p:nvSpPr>
          <p:spPr>
            <a:xfrm>
              <a:off x="477189" y="0"/>
              <a:ext cx="513715" cy="739140"/>
            </a:xfrm>
            <a:custGeom>
              <a:avLst/>
              <a:gdLst/>
              <a:ahLst/>
              <a:cxnLst/>
              <a:rect l="l" t="t" r="r" b="b"/>
              <a:pathLst>
                <a:path w="513715" h="739140">
                  <a:moveTo>
                    <a:pt x="129489" y="0"/>
                  </a:moveTo>
                  <a:lnTo>
                    <a:pt x="0" y="0"/>
                  </a:lnTo>
                  <a:lnTo>
                    <a:pt x="383921" y="739139"/>
                  </a:lnTo>
                  <a:lnTo>
                    <a:pt x="513410" y="739139"/>
                  </a:lnTo>
                  <a:lnTo>
                    <a:pt x="129489" y="0"/>
                  </a:lnTo>
                  <a:close/>
                </a:path>
              </a:pathLst>
            </a:custGeom>
            <a:solidFill>
              <a:srgbClr val="FF8600"/>
            </a:solidFill>
          </p:spPr>
          <p:txBody>
            <a:bodyPr wrap="square" lIns="0" tIns="0" rIns="0" bIns="0" rtlCol="0"/>
            <a:lstStyle/>
            <a:p>
              <a:endParaRPr/>
            </a:p>
          </p:txBody>
        </p:sp>
        <p:sp>
          <p:nvSpPr>
            <p:cNvPr id="6" name="object 6"/>
            <p:cNvSpPr/>
            <p:nvPr/>
          </p:nvSpPr>
          <p:spPr>
            <a:xfrm>
              <a:off x="743712" y="272795"/>
              <a:ext cx="7505700" cy="749935"/>
            </a:xfrm>
            <a:custGeom>
              <a:avLst/>
              <a:gdLst/>
              <a:ahLst/>
              <a:cxnLst/>
              <a:rect l="l" t="t" r="r" b="b"/>
              <a:pathLst>
                <a:path w="7505700" h="749935">
                  <a:moveTo>
                    <a:pt x="7119238" y="0"/>
                  </a:moveTo>
                  <a:lnTo>
                    <a:pt x="0" y="0"/>
                  </a:lnTo>
                  <a:lnTo>
                    <a:pt x="386460" y="749807"/>
                  </a:lnTo>
                  <a:lnTo>
                    <a:pt x="7505700" y="749807"/>
                  </a:lnTo>
                  <a:lnTo>
                    <a:pt x="7119238" y="0"/>
                  </a:lnTo>
                  <a:close/>
                </a:path>
              </a:pathLst>
            </a:custGeom>
            <a:solidFill>
              <a:srgbClr val="212121"/>
            </a:solidFill>
          </p:spPr>
          <p:txBody>
            <a:bodyPr wrap="square" lIns="0" tIns="0" rIns="0" bIns="0" rtlCol="0"/>
            <a:lstStyle/>
            <a:p>
              <a:endParaRPr/>
            </a:p>
          </p:txBody>
        </p:sp>
        <p:sp>
          <p:nvSpPr>
            <p:cNvPr id="7" name="object 7"/>
            <p:cNvSpPr/>
            <p:nvPr/>
          </p:nvSpPr>
          <p:spPr>
            <a:xfrm>
              <a:off x="990600" y="272795"/>
              <a:ext cx="8153400" cy="4871085"/>
            </a:xfrm>
            <a:custGeom>
              <a:avLst/>
              <a:gdLst/>
              <a:ahLst/>
              <a:cxnLst/>
              <a:rect l="l" t="t" r="r" b="b"/>
              <a:pathLst>
                <a:path w="8153400" h="4871085">
                  <a:moveTo>
                    <a:pt x="8153400" y="4652772"/>
                  </a:moveTo>
                  <a:lnTo>
                    <a:pt x="0" y="4652772"/>
                  </a:lnTo>
                  <a:lnTo>
                    <a:pt x="112318" y="4870704"/>
                  </a:lnTo>
                  <a:lnTo>
                    <a:pt x="8153400" y="4870704"/>
                  </a:lnTo>
                  <a:lnTo>
                    <a:pt x="8153400" y="4652772"/>
                  </a:lnTo>
                  <a:close/>
                </a:path>
                <a:path w="8153400" h="4871085">
                  <a:moveTo>
                    <a:pt x="8153400" y="0"/>
                  </a:moveTo>
                  <a:lnTo>
                    <a:pt x="6871716" y="0"/>
                  </a:lnTo>
                  <a:lnTo>
                    <a:pt x="7258177" y="749808"/>
                  </a:lnTo>
                  <a:lnTo>
                    <a:pt x="8153400" y="749808"/>
                  </a:lnTo>
                  <a:lnTo>
                    <a:pt x="8153400" y="0"/>
                  </a:lnTo>
                  <a:close/>
                </a:path>
              </a:pathLst>
            </a:custGeom>
            <a:solidFill>
              <a:srgbClr val="FF8600"/>
            </a:solidFill>
          </p:spPr>
          <p:txBody>
            <a:bodyPr wrap="square" lIns="0" tIns="0" rIns="0" bIns="0" rtlCol="0"/>
            <a:lstStyle/>
            <a:p>
              <a:endParaRPr/>
            </a:p>
          </p:txBody>
        </p:sp>
      </p:grpSp>
      <p:sp>
        <p:nvSpPr>
          <p:cNvPr id="8" name="object 8"/>
          <p:cNvSpPr txBox="1">
            <a:spLocks noGrp="1"/>
          </p:cNvSpPr>
          <p:nvPr>
            <p:ph type="title"/>
          </p:nvPr>
        </p:nvSpPr>
        <p:spPr>
          <a:xfrm>
            <a:off x="1196327" y="447929"/>
            <a:ext cx="1113155" cy="387350"/>
          </a:xfrm>
          <a:prstGeom prst="rect">
            <a:avLst/>
          </a:prstGeom>
          <a:solidFill>
            <a:srgbClr val="FFFFFF"/>
          </a:solidFill>
        </p:spPr>
        <p:txBody>
          <a:bodyPr vert="horz" wrap="square" lIns="0" tIns="12065" rIns="0" bIns="0" rtlCol="0">
            <a:spAutoFit/>
          </a:bodyPr>
          <a:lstStyle/>
          <a:p>
            <a:pPr>
              <a:lnSpc>
                <a:spcPct val="100000"/>
              </a:lnSpc>
              <a:spcBef>
                <a:spcPts val="95"/>
              </a:spcBef>
            </a:pPr>
            <a:r>
              <a:rPr sz="2400" b="1" dirty="0">
                <a:solidFill>
                  <a:srgbClr val="212121"/>
                </a:solidFill>
                <a:latin typeface="Arial"/>
                <a:cs typeface="Arial"/>
              </a:rPr>
              <a:t>R</a:t>
            </a:r>
            <a:r>
              <a:rPr sz="2400" b="1" spc="-10" dirty="0">
                <a:solidFill>
                  <a:srgbClr val="212121"/>
                </a:solidFill>
                <a:latin typeface="Arial"/>
                <a:cs typeface="Arial"/>
              </a:rPr>
              <a:t>e</a:t>
            </a:r>
            <a:r>
              <a:rPr sz="2400" b="1" dirty="0">
                <a:solidFill>
                  <a:srgbClr val="212121"/>
                </a:solidFill>
                <a:latin typeface="Arial"/>
                <a:cs typeface="Arial"/>
              </a:rPr>
              <a:t>s</a:t>
            </a:r>
            <a:r>
              <a:rPr sz="2400" b="1" spc="-10" dirty="0">
                <a:solidFill>
                  <a:srgbClr val="212121"/>
                </a:solidFill>
                <a:latin typeface="Arial"/>
                <a:cs typeface="Arial"/>
              </a:rPr>
              <a:t>u</a:t>
            </a:r>
            <a:r>
              <a:rPr sz="2400" b="1" dirty="0">
                <a:solidFill>
                  <a:srgbClr val="212121"/>
                </a:solidFill>
                <a:latin typeface="Arial"/>
                <a:cs typeface="Arial"/>
              </a:rPr>
              <a:t>l</a:t>
            </a:r>
            <a:r>
              <a:rPr sz="2400" b="1" spc="5" dirty="0">
                <a:solidFill>
                  <a:srgbClr val="212121"/>
                </a:solidFill>
                <a:latin typeface="Arial"/>
                <a:cs typeface="Arial"/>
              </a:rPr>
              <a:t>t</a:t>
            </a:r>
            <a:r>
              <a:rPr sz="2400" b="1" dirty="0">
                <a:solidFill>
                  <a:srgbClr val="212121"/>
                </a:solidFill>
                <a:latin typeface="Arial"/>
                <a:cs typeface="Arial"/>
              </a:rPr>
              <a:t>s</a:t>
            </a:r>
            <a:endParaRPr sz="2400">
              <a:latin typeface="Arial"/>
              <a:cs typeface="Arial"/>
            </a:endParaRPr>
          </a:p>
        </p:txBody>
      </p:sp>
      <p:sp>
        <p:nvSpPr>
          <p:cNvPr id="9" name="object 9"/>
          <p:cNvSpPr txBox="1"/>
          <p:nvPr/>
        </p:nvSpPr>
        <p:spPr>
          <a:xfrm>
            <a:off x="190601" y="246634"/>
            <a:ext cx="214629" cy="223520"/>
          </a:xfrm>
          <a:prstGeom prst="rect">
            <a:avLst/>
          </a:prstGeom>
        </p:spPr>
        <p:txBody>
          <a:bodyPr vert="horz" wrap="square" lIns="0" tIns="12065" rIns="0" bIns="0" rtlCol="0">
            <a:spAutoFit/>
          </a:bodyPr>
          <a:lstStyle/>
          <a:p>
            <a:pPr marL="12700">
              <a:lnSpc>
                <a:spcPct val="100000"/>
              </a:lnSpc>
              <a:spcBef>
                <a:spcPts val="95"/>
              </a:spcBef>
            </a:pPr>
            <a:r>
              <a:rPr sz="1300" b="1" spc="-20" dirty="0">
                <a:solidFill>
                  <a:srgbClr val="FFFFFF"/>
                </a:solidFill>
                <a:latin typeface="Trebuchet MS"/>
                <a:cs typeface="Trebuchet MS"/>
              </a:rPr>
              <a:t>10</a:t>
            </a:r>
            <a:endParaRPr sz="1300">
              <a:latin typeface="Trebuchet MS"/>
              <a:cs typeface="Trebuchet MS"/>
            </a:endParaRPr>
          </a:p>
        </p:txBody>
      </p:sp>
      <p:grpSp>
        <p:nvGrpSpPr>
          <p:cNvPr id="10" name="object 10"/>
          <p:cNvGrpSpPr/>
          <p:nvPr/>
        </p:nvGrpSpPr>
        <p:grpSpPr>
          <a:xfrm>
            <a:off x="5647539" y="2025329"/>
            <a:ext cx="2822575" cy="2370315"/>
            <a:chOff x="5637212" y="2188400"/>
            <a:chExt cx="2822575" cy="1847214"/>
          </a:xfrm>
        </p:grpSpPr>
        <p:pic>
          <p:nvPicPr>
            <p:cNvPr id="11" name="object 11"/>
            <p:cNvPicPr/>
            <p:nvPr/>
          </p:nvPicPr>
          <p:blipFill>
            <a:blip r:embed="rId2" cstate="print"/>
            <a:stretch>
              <a:fillRect/>
            </a:stretch>
          </p:blipFill>
          <p:spPr>
            <a:xfrm>
              <a:off x="5650229" y="2201418"/>
              <a:ext cx="2796540" cy="1821179"/>
            </a:xfrm>
            <a:prstGeom prst="rect">
              <a:avLst/>
            </a:prstGeom>
          </p:spPr>
        </p:pic>
        <p:sp>
          <p:nvSpPr>
            <p:cNvPr id="12" name="object 12"/>
            <p:cNvSpPr/>
            <p:nvPr/>
          </p:nvSpPr>
          <p:spPr>
            <a:xfrm>
              <a:off x="5650229" y="2201418"/>
              <a:ext cx="2796540" cy="1821180"/>
            </a:xfrm>
            <a:custGeom>
              <a:avLst/>
              <a:gdLst/>
              <a:ahLst/>
              <a:cxnLst/>
              <a:rect l="l" t="t" r="r" b="b"/>
              <a:pathLst>
                <a:path w="2796540" h="1821179">
                  <a:moveTo>
                    <a:pt x="0" y="910589"/>
                  </a:moveTo>
                  <a:lnTo>
                    <a:pt x="910590" y="0"/>
                  </a:lnTo>
                  <a:lnTo>
                    <a:pt x="910590" y="504825"/>
                  </a:lnTo>
                  <a:lnTo>
                    <a:pt x="2796540" y="504825"/>
                  </a:lnTo>
                  <a:lnTo>
                    <a:pt x="2796540" y="1316355"/>
                  </a:lnTo>
                  <a:lnTo>
                    <a:pt x="910590" y="1316355"/>
                  </a:lnTo>
                  <a:lnTo>
                    <a:pt x="910590" y="1821179"/>
                  </a:lnTo>
                  <a:lnTo>
                    <a:pt x="0" y="910589"/>
                  </a:lnTo>
                  <a:close/>
                </a:path>
              </a:pathLst>
            </a:custGeom>
            <a:ln w="25907">
              <a:solidFill>
                <a:srgbClr val="BB6100"/>
              </a:solidFill>
            </a:ln>
          </p:spPr>
          <p:txBody>
            <a:bodyPr wrap="square" lIns="0" tIns="0" rIns="0" bIns="0" rtlCol="0"/>
            <a:lstStyle/>
            <a:p>
              <a:endParaRPr/>
            </a:p>
          </p:txBody>
        </p:sp>
      </p:grpSp>
      <p:sp>
        <p:nvSpPr>
          <p:cNvPr id="13" name="object 13"/>
          <p:cNvSpPr txBox="1"/>
          <p:nvPr/>
        </p:nvSpPr>
        <p:spPr>
          <a:xfrm>
            <a:off x="6197346" y="2772867"/>
            <a:ext cx="2107565" cy="875240"/>
          </a:xfrm>
          <a:prstGeom prst="rect">
            <a:avLst/>
          </a:prstGeom>
        </p:spPr>
        <p:txBody>
          <a:bodyPr vert="horz" wrap="square" lIns="0" tIns="13335" rIns="0" bIns="0" rtlCol="0">
            <a:spAutoFit/>
          </a:bodyPr>
          <a:lstStyle/>
          <a:p>
            <a:pPr marL="12700" marR="5080" algn="ctr">
              <a:lnSpc>
                <a:spcPct val="100000"/>
              </a:lnSpc>
              <a:spcBef>
                <a:spcPts val="105"/>
              </a:spcBef>
            </a:pPr>
            <a:r>
              <a:rPr sz="1400" dirty="0">
                <a:solidFill>
                  <a:srgbClr val="212121"/>
                </a:solidFill>
                <a:latin typeface="Arial"/>
                <a:cs typeface="Arial"/>
              </a:rPr>
              <a:t>This</a:t>
            </a:r>
            <a:r>
              <a:rPr sz="1400" spc="-25" dirty="0">
                <a:solidFill>
                  <a:srgbClr val="212121"/>
                </a:solidFill>
                <a:latin typeface="Arial"/>
                <a:cs typeface="Arial"/>
              </a:rPr>
              <a:t> </a:t>
            </a:r>
            <a:r>
              <a:rPr sz="1400" dirty="0">
                <a:solidFill>
                  <a:srgbClr val="212121"/>
                </a:solidFill>
                <a:latin typeface="Arial"/>
                <a:cs typeface="Arial"/>
              </a:rPr>
              <a:t>table</a:t>
            </a:r>
            <a:r>
              <a:rPr sz="1400" spc="-45" dirty="0">
                <a:solidFill>
                  <a:srgbClr val="212121"/>
                </a:solidFill>
                <a:latin typeface="Arial"/>
                <a:cs typeface="Arial"/>
              </a:rPr>
              <a:t> </a:t>
            </a:r>
            <a:r>
              <a:rPr lang="en-US" sz="1400" spc="-5" dirty="0" smtClean="0">
                <a:solidFill>
                  <a:srgbClr val="212121"/>
                </a:solidFill>
                <a:latin typeface="Arial"/>
                <a:cs typeface="Arial"/>
              </a:rPr>
              <a:t>shows</a:t>
            </a:r>
            <a:r>
              <a:rPr sz="1400" dirty="0" smtClean="0">
                <a:solidFill>
                  <a:srgbClr val="212121"/>
                </a:solidFill>
                <a:latin typeface="Arial"/>
                <a:cs typeface="Arial"/>
              </a:rPr>
              <a:t> </a:t>
            </a:r>
            <a:r>
              <a:rPr sz="1400" dirty="0">
                <a:solidFill>
                  <a:srgbClr val="212121"/>
                </a:solidFill>
                <a:latin typeface="Arial"/>
                <a:cs typeface="Arial"/>
              </a:rPr>
              <a:t>us</a:t>
            </a:r>
            <a:r>
              <a:rPr sz="1400" spc="-25" dirty="0">
                <a:solidFill>
                  <a:srgbClr val="212121"/>
                </a:solidFill>
                <a:latin typeface="Arial"/>
                <a:cs typeface="Arial"/>
              </a:rPr>
              <a:t> </a:t>
            </a:r>
            <a:r>
              <a:rPr sz="1400" spc="-370" dirty="0" smtClean="0">
                <a:solidFill>
                  <a:srgbClr val="212121"/>
                </a:solidFill>
                <a:latin typeface="Arial"/>
                <a:cs typeface="Arial"/>
              </a:rPr>
              <a:t> </a:t>
            </a:r>
            <a:r>
              <a:rPr sz="1400" dirty="0">
                <a:solidFill>
                  <a:srgbClr val="212121"/>
                </a:solidFill>
                <a:latin typeface="Arial"/>
                <a:cs typeface="Arial"/>
              </a:rPr>
              <a:t>the trend of calls during </a:t>
            </a:r>
            <a:r>
              <a:rPr sz="1400" spc="5" dirty="0">
                <a:solidFill>
                  <a:srgbClr val="212121"/>
                </a:solidFill>
                <a:latin typeface="Arial"/>
                <a:cs typeface="Arial"/>
              </a:rPr>
              <a:t> </a:t>
            </a:r>
            <a:r>
              <a:rPr sz="1400" dirty="0">
                <a:solidFill>
                  <a:srgbClr val="212121"/>
                </a:solidFill>
                <a:latin typeface="Arial"/>
                <a:cs typeface="Arial"/>
              </a:rPr>
              <a:t>these</a:t>
            </a:r>
            <a:r>
              <a:rPr sz="1400" spc="-35" dirty="0">
                <a:solidFill>
                  <a:srgbClr val="212121"/>
                </a:solidFill>
                <a:latin typeface="Arial"/>
                <a:cs typeface="Arial"/>
              </a:rPr>
              <a:t> </a:t>
            </a:r>
            <a:r>
              <a:rPr sz="1400" dirty="0">
                <a:solidFill>
                  <a:srgbClr val="212121"/>
                </a:solidFill>
                <a:latin typeface="Arial"/>
                <a:cs typeface="Arial"/>
              </a:rPr>
              <a:t>6</a:t>
            </a:r>
            <a:r>
              <a:rPr sz="1400" spc="-10" dirty="0">
                <a:solidFill>
                  <a:srgbClr val="212121"/>
                </a:solidFill>
                <a:latin typeface="Arial"/>
                <a:cs typeface="Arial"/>
              </a:rPr>
              <a:t> </a:t>
            </a:r>
            <a:r>
              <a:rPr sz="1400" dirty="0" smtClean="0">
                <a:solidFill>
                  <a:srgbClr val="212121"/>
                </a:solidFill>
                <a:latin typeface="Arial"/>
                <a:cs typeface="Arial"/>
              </a:rPr>
              <a:t>months</a:t>
            </a:r>
            <a:r>
              <a:rPr lang="en-US" sz="1400" dirty="0" smtClean="0">
                <a:solidFill>
                  <a:srgbClr val="212121"/>
                </a:solidFill>
                <a:latin typeface="Arial"/>
                <a:cs typeface="Arial"/>
              </a:rPr>
              <a:t>. For this period, we received 400957 calls.</a:t>
            </a:r>
            <a:endParaRPr sz="1400" dirty="0">
              <a:latin typeface="Arial"/>
              <a:cs typeface="Arial"/>
            </a:endParaRPr>
          </a:p>
        </p:txBody>
      </p:sp>
      <p:sp>
        <p:nvSpPr>
          <p:cNvPr id="15" name="object 15"/>
          <p:cNvSpPr txBox="1"/>
          <p:nvPr/>
        </p:nvSpPr>
        <p:spPr>
          <a:xfrm>
            <a:off x="1905000" y="1197864"/>
            <a:ext cx="5843778" cy="228909"/>
          </a:xfrm>
          <a:prstGeom prst="rect">
            <a:avLst/>
          </a:prstGeom>
        </p:spPr>
        <p:txBody>
          <a:bodyPr vert="horz" wrap="square" lIns="0" tIns="13335" rIns="0" bIns="0" rtlCol="0">
            <a:spAutoFit/>
          </a:bodyPr>
          <a:lstStyle/>
          <a:p>
            <a:pPr marL="12700">
              <a:lnSpc>
                <a:spcPct val="100000"/>
              </a:lnSpc>
              <a:spcBef>
                <a:spcPts val="105"/>
              </a:spcBef>
            </a:pPr>
            <a:r>
              <a:rPr lang="en-US" sz="1400" dirty="0" smtClean="0">
                <a:solidFill>
                  <a:srgbClr val="212121"/>
                </a:solidFill>
                <a:latin typeface="Arial Black"/>
                <a:cs typeface="Arial Black"/>
              </a:rPr>
              <a:t>Let's calculate the mean of calls per period of 6 months</a:t>
            </a:r>
            <a:r>
              <a:rPr sz="1400" spc="-5" dirty="0" smtClean="0">
                <a:solidFill>
                  <a:srgbClr val="212121"/>
                </a:solidFill>
                <a:latin typeface="Arial Black"/>
                <a:cs typeface="Arial Black"/>
              </a:rPr>
              <a:t>.</a:t>
            </a:r>
            <a:endParaRPr sz="1400" dirty="0">
              <a:latin typeface="Arial Black"/>
              <a:cs typeface="Arial Black"/>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022" y="1596251"/>
            <a:ext cx="4871778" cy="336068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8131" y="0"/>
            <a:ext cx="618490" cy="2312035"/>
          </a:xfrm>
          <a:prstGeom prst="rect">
            <a:avLst/>
          </a:prstGeom>
        </p:spPr>
        <p:txBody>
          <a:bodyPr vert="horz" wrap="square" lIns="0" tIns="12700" rIns="0" bIns="0" rtlCol="0">
            <a:spAutoFit/>
          </a:bodyPr>
          <a:lstStyle/>
          <a:p>
            <a:pPr marL="12700">
              <a:lnSpc>
                <a:spcPct val="100000"/>
              </a:lnSpc>
              <a:spcBef>
                <a:spcPts val="100"/>
              </a:spcBef>
            </a:pPr>
            <a:r>
              <a:rPr sz="15000" spc="-1355" dirty="0">
                <a:solidFill>
                  <a:srgbClr val="FFFFFF"/>
                </a:solidFill>
                <a:latin typeface="Tahoma"/>
                <a:cs typeface="Tahoma"/>
              </a:rPr>
              <a:t>“</a:t>
            </a:r>
            <a:endParaRPr sz="15000">
              <a:latin typeface="Tahoma"/>
              <a:cs typeface="Tahoma"/>
            </a:endParaRPr>
          </a:p>
        </p:txBody>
      </p:sp>
      <p:grpSp>
        <p:nvGrpSpPr>
          <p:cNvPr id="3" name="object 3"/>
          <p:cNvGrpSpPr/>
          <p:nvPr/>
        </p:nvGrpSpPr>
        <p:grpSpPr>
          <a:xfrm>
            <a:off x="359875" y="0"/>
            <a:ext cx="5554217" cy="4899025"/>
            <a:chOff x="193547" y="0"/>
            <a:chExt cx="5665470" cy="4899025"/>
          </a:xfrm>
        </p:grpSpPr>
        <p:sp>
          <p:nvSpPr>
            <p:cNvPr id="4" name="object 4"/>
            <p:cNvSpPr/>
            <p:nvPr/>
          </p:nvSpPr>
          <p:spPr>
            <a:xfrm>
              <a:off x="1449509" y="0"/>
              <a:ext cx="737870" cy="734695"/>
            </a:xfrm>
            <a:custGeom>
              <a:avLst/>
              <a:gdLst/>
              <a:ahLst/>
              <a:cxnLst/>
              <a:rect l="l" t="t" r="r" b="b"/>
              <a:pathLst>
                <a:path w="737869" h="734695">
                  <a:moveTo>
                    <a:pt x="361188" y="0"/>
                  </a:moveTo>
                  <a:lnTo>
                    <a:pt x="0" y="0"/>
                  </a:lnTo>
                  <a:lnTo>
                    <a:pt x="376242" y="734567"/>
                  </a:lnTo>
                  <a:lnTo>
                    <a:pt x="737430" y="734567"/>
                  </a:lnTo>
                  <a:lnTo>
                    <a:pt x="361188" y="0"/>
                  </a:lnTo>
                  <a:close/>
                </a:path>
              </a:pathLst>
            </a:custGeom>
            <a:solidFill>
              <a:srgbClr val="FF8600"/>
            </a:solidFill>
          </p:spPr>
          <p:txBody>
            <a:bodyPr wrap="square" lIns="0" tIns="0" rIns="0" bIns="0" rtlCol="0"/>
            <a:lstStyle/>
            <a:p>
              <a:endParaRPr/>
            </a:p>
          </p:txBody>
        </p:sp>
        <p:pic>
          <p:nvPicPr>
            <p:cNvPr id="5" name="object 5"/>
            <p:cNvPicPr/>
            <p:nvPr/>
          </p:nvPicPr>
          <p:blipFill>
            <a:blip r:embed="rId2" cstate="print"/>
            <a:stretch>
              <a:fillRect/>
            </a:stretch>
          </p:blipFill>
          <p:spPr>
            <a:xfrm>
              <a:off x="193547" y="1877567"/>
              <a:ext cx="5665470" cy="3021330"/>
            </a:xfrm>
            <a:prstGeom prst="rect">
              <a:avLst/>
            </a:prstGeom>
          </p:spPr>
        </p:pic>
      </p:grpSp>
      <p:grpSp>
        <p:nvGrpSpPr>
          <p:cNvPr id="6" name="object 6"/>
          <p:cNvGrpSpPr/>
          <p:nvPr/>
        </p:nvGrpSpPr>
        <p:grpSpPr>
          <a:xfrm>
            <a:off x="6626352" y="4395215"/>
            <a:ext cx="2517775" cy="748665"/>
            <a:chOff x="6626352" y="4395215"/>
            <a:chExt cx="2517775" cy="748665"/>
          </a:xfrm>
        </p:grpSpPr>
        <p:sp>
          <p:nvSpPr>
            <p:cNvPr id="7" name="object 7"/>
            <p:cNvSpPr/>
            <p:nvPr/>
          </p:nvSpPr>
          <p:spPr>
            <a:xfrm>
              <a:off x="6957060" y="4395215"/>
              <a:ext cx="2186940" cy="748665"/>
            </a:xfrm>
            <a:custGeom>
              <a:avLst/>
              <a:gdLst/>
              <a:ahLst/>
              <a:cxnLst/>
              <a:rect l="l" t="t" r="r" b="b"/>
              <a:pathLst>
                <a:path w="2186940" h="748664">
                  <a:moveTo>
                    <a:pt x="2186940" y="0"/>
                  </a:moveTo>
                  <a:lnTo>
                    <a:pt x="0" y="0"/>
                  </a:lnTo>
                  <a:lnTo>
                    <a:pt x="385698" y="748282"/>
                  </a:lnTo>
                  <a:lnTo>
                    <a:pt x="2186940" y="748282"/>
                  </a:lnTo>
                  <a:lnTo>
                    <a:pt x="2186940" y="0"/>
                  </a:lnTo>
                  <a:close/>
                </a:path>
              </a:pathLst>
            </a:custGeom>
            <a:solidFill>
              <a:srgbClr val="FF8600"/>
            </a:solidFill>
          </p:spPr>
          <p:txBody>
            <a:bodyPr wrap="square" lIns="0" tIns="0" rIns="0" bIns="0" rtlCol="0"/>
            <a:lstStyle/>
            <a:p>
              <a:endParaRPr/>
            </a:p>
          </p:txBody>
        </p:sp>
        <p:sp>
          <p:nvSpPr>
            <p:cNvPr id="8" name="object 8"/>
            <p:cNvSpPr/>
            <p:nvPr/>
          </p:nvSpPr>
          <p:spPr>
            <a:xfrm>
              <a:off x="6626352" y="4395215"/>
              <a:ext cx="745490" cy="748665"/>
            </a:xfrm>
            <a:custGeom>
              <a:avLst/>
              <a:gdLst/>
              <a:ahLst/>
              <a:cxnLst/>
              <a:rect l="l" t="t" r="r" b="b"/>
              <a:pathLst>
                <a:path w="745490" h="748664">
                  <a:moveTo>
                    <a:pt x="361188" y="0"/>
                  </a:moveTo>
                  <a:lnTo>
                    <a:pt x="0" y="0"/>
                  </a:lnTo>
                  <a:lnTo>
                    <a:pt x="384048" y="748283"/>
                  </a:lnTo>
                  <a:lnTo>
                    <a:pt x="745236" y="748283"/>
                  </a:lnTo>
                  <a:lnTo>
                    <a:pt x="361188" y="0"/>
                  </a:lnTo>
                  <a:close/>
                </a:path>
              </a:pathLst>
            </a:custGeom>
            <a:solidFill>
              <a:srgbClr val="212121"/>
            </a:solidFill>
          </p:spPr>
          <p:txBody>
            <a:bodyPr wrap="square" lIns="0" tIns="0" rIns="0" bIns="0" rtlCol="0"/>
            <a:lstStyle/>
            <a:p>
              <a:endParaRPr/>
            </a:p>
          </p:txBody>
        </p:sp>
      </p:grpSp>
      <p:sp>
        <p:nvSpPr>
          <p:cNvPr id="9" name="object 9"/>
          <p:cNvSpPr txBox="1"/>
          <p:nvPr/>
        </p:nvSpPr>
        <p:spPr>
          <a:xfrm>
            <a:off x="2153285" y="1041562"/>
            <a:ext cx="5897245" cy="22890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Black"/>
                <a:cs typeface="Arial Black"/>
              </a:rPr>
              <a:t>Let's</a:t>
            </a:r>
            <a:r>
              <a:rPr sz="1400" spc="-20" dirty="0">
                <a:latin typeface="Arial Black"/>
                <a:cs typeface="Arial Black"/>
              </a:rPr>
              <a:t> </a:t>
            </a:r>
            <a:r>
              <a:rPr sz="1400" dirty="0">
                <a:latin typeface="Arial Black"/>
                <a:cs typeface="Arial Black"/>
              </a:rPr>
              <a:t>do</a:t>
            </a:r>
            <a:r>
              <a:rPr sz="1400" spc="-5" dirty="0">
                <a:latin typeface="Arial Black"/>
                <a:cs typeface="Arial Black"/>
              </a:rPr>
              <a:t> </a:t>
            </a:r>
            <a:r>
              <a:rPr sz="1400" dirty="0">
                <a:latin typeface="Arial Black"/>
                <a:cs typeface="Arial Black"/>
              </a:rPr>
              <a:t>a</a:t>
            </a:r>
            <a:r>
              <a:rPr sz="1400" spc="-15" dirty="0">
                <a:latin typeface="Arial Black"/>
                <a:cs typeface="Arial Black"/>
              </a:rPr>
              <a:t> </a:t>
            </a:r>
            <a:r>
              <a:rPr sz="1400" dirty="0">
                <a:latin typeface="Arial Black"/>
                <a:cs typeface="Arial Black"/>
              </a:rPr>
              <a:t>study</a:t>
            </a:r>
            <a:r>
              <a:rPr sz="1400" spc="-10" dirty="0">
                <a:latin typeface="Arial Black"/>
                <a:cs typeface="Arial Black"/>
              </a:rPr>
              <a:t> </a:t>
            </a:r>
            <a:r>
              <a:rPr sz="1400" dirty="0">
                <a:latin typeface="Arial Black"/>
                <a:cs typeface="Arial Black"/>
              </a:rPr>
              <a:t>on</a:t>
            </a:r>
            <a:r>
              <a:rPr sz="1400" spc="-5" dirty="0">
                <a:latin typeface="Arial Black"/>
                <a:cs typeface="Arial Black"/>
              </a:rPr>
              <a:t> </a:t>
            </a:r>
            <a:r>
              <a:rPr sz="1400" dirty="0">
                <a:latin typeface="Arial Black"/>
                <a:cs typeface="Arial Black"/>
              </a:rPr>
              <a:t>the</a:t>
            </a:r>
            <a:r>
              <a:rPr sz="1400" spc="-5" dirty="0">
                <a:latin typeface="Arial Black"/>
                <a:cs typeface="Arial Black"/>
              </a:rPr>
              <a:t> </a:t>
            </a:r>
            <a:r>
              <a:rPr sz="1400" dirty="0">
                <a:latin typeface="Arial Black"/>
                <a:cs typeface="Arial Black"/>
              </a:rPr>
              <a:t>days</a:t>
            </a:r>
            <a:r>
              <a:rPr sz="1400" spc="-20" dirty="0">
                <a:latin typeface="Arial Black"/>
                <a:cs typeface="Arial Black"/>
              </a:rPr>
              <a:t> </a:t>
            </a:r>
            <a:r>
              <a:rPr sz="1400" dirty="0">
                <a:latin typeface="Arial Black"/>
                <a:cs typeface="Arial Black"/>
              </a:rPr>
              <a:t>with</a:t>
            </a:r>
            <a:r>
              <a:rPr sz="1400" spc="5" dirty="0">
                <a:latin typeface="Arial Black"/>
                <a:cs typeface="Arial Black"/>
              </a:rPr>
              <a:t> </a:t>
            </a:r>
            <a:r>
              <a:rPr sz="1400" dirty="0">
                <a:latin typeface="Arial Black"/>
                <a:cs typeface="Arial Black"/>
              </a:rPr>
              <a:t>the most</a:t>
            </a:r>
            <a:r>
              <a:rPr sz="1400" spc="-15" dirty="0">
                <a:latin typeface="Arial Black"/>
                <a:cs typeface="Arial Black"/>
              </a:rPr>
              <a:t> </a:t>
            </a:r>
            <a:r>
              <a:rPr sz="1400" dirty="0">
                <a:latin typeface="Arial Black"/>
                <a:cs typeface="Arial Black"/>
              </a:rPr>
              <a:t>calls</a:t>
            </a:r>
            <a:r>
              <a:rPr sz="1400" spc="-20" dirty="0">
                <a:latin typeface="Arial Black"/>
                <a:cs typeface="Arial Black"/>
              </a:rPr>
              <a:t> </a:t>
            </a:r>
            <a:r>
              <a:rPr lang="en-US" sz="1400" dirty="0" smtClean="0">
                <a:latin typeface="Arial Black"/>
                <a:cs typeface="Arial Black"/>
              </a:rPr>
              <a:t>.</a:t>
            </a:r>
            <a:endParaRPr sz="1400" dirty="0">
              <a:latin typeface="Arial Black"/>
              <a:cs typeface="Arial Black"/>
            </a:endParaRPr>
          </a:p>
        </p:txBody>
      </p:sp>
      <p:grpSp>
        <p:nvGrpSpPr>
          <p:cNvPr id="10" name="object 10"/>
          <p:cNvGrpSpPr/>
          <p:nvPr/>
        </p:nvGrpSpPr>
        <p:grpSpPr>
          <a:xfrm>
            <a:off x="6531864" y="3057144"/>
            <a:ext cx="2307336" cy="1114806"/>
            <a:chOff x="6531864" y="3057144"/>
            <a:chExt cx="2249805" cy="1001394"/>
          </a:xfrm>
        </p:grpSpPr>
        <p:pic>
          <p:nvPicPr>
            <p:cNvPr id="11" name="object 11"/>
            <p:cNvPicPr/>
            <p:nvPr/>
          </p:nvPicPr>
          <p:blipFill>
            <a:blip r:embed="rId3" cstate="print"/>
            <a:stretch>
              <a:fillRect/>
            </a:stretch>
          </p:blipFill>
          <p:spPr>
            <a:xfrm>
              <a:off x="6544818" y="3070098"/>
              <a:ext cx="2223515" cy="975360"/>
            </a:xfrm>
            <a:prstGeom prst="rect">
              <a:avLst/>
            </a:prstGeom>
          </p:spPr>
        </p:pic>
        <p:sp>
          <p:nvSpPr>
            <p:cNvPr id="12" name="object 12"/>
            <p:cNvSpPr/>
            <p:nvPr/>
          </p:nvSpPr>
          <p:spPr>
            <a:xfrm>
              <a:off x="6544818" y="3070098"/>
              <a:ext cx="2223770" cy="975360"/>
            </a:xfrm>
            <a:custGeom>
              <a:avLst/>
              <a:gdLst/>
              <a:ahLst/>
              <a:cxnLst/>
              <a:rect l="l" t="t" r="r" b="b"/>
              <a:pathLst>
                <a:path w="2223770" h="975360">
                  <a:moveTo>
                    <a:pt x="0" y="162559"/>
                  </a:moveTo>
                  <a:lnTo>
                    <a:pt x="5806" y="119341"/>
                  </a:lnTo>
                  <a:lnTo>
                    <a:pt x="22192" y="80508"/>
                  </a:lnTo>
                  <a:lnTo>
                    <a:pt x="47609" y="47609"/>
                  </a:lnTo>
                  <a:lnTo>
                    <a:pt x="80508" y="22192"/>
                  </a:lnTo>
                  <a:lnTo>
                    <a:pt x="119341" y="5806"/>
                  </a:lnTo>
                  <a:lnTo>
                    <a:pt x="162559" y="0"/>
                  </a:lnTo>
                  <a:lnTo>
                    <a:pt x="2060955" y="0"/>
                  </a:lnTo>
                  <a:lnTo>
                    <a:pt x="2104174" y="5806"/>
                  </a:lnTo>
                  <a:lnTo>
                    <a:pt x="2143007" y="22192"/>
                  </a:lnTo>
                  <a:lnTo>
                    <a:pt x="2175906" y="47609"/>
                  </a:lnTo>
                  <a:lnTo>
                    <a:pt x="2201323" y="80508"/>
                  </a:lnTo>
                  <a:lnTo>
                    <a:pt x="2217709" y="119341"/>
                  </a:lnTo>
                  <a:lnTo>
                    <a:pt x="2223515" y="162559"/>
                  </a:lnTo>
                  <a:lnTo>
                    <a:pt x="2223515" y="812799"/>
                  </a:lnTo>
                  <a:lnTo>
                    <a:pt x="2217709" y="856013"/>
                  </a:lnTo>
                  <a:lnTo>
                    <a:pt x="2201323" y="894845"/>
                  </a:lnTo>
                  <a:lnTo>
                    <a:pt x="2175906" y="927746"/>
                  </a:lnTo>
                  <a:lnTo>
                    <a:pt x="2143007" y="953165"/>
                  </a:lnTo>
                  <a:lnTo>
                    <a:pt x="2104174" y="969552"/>
                  </a:lnTo>
                  <a:lnTo>
                    <a:pt x="2060955" y="975360"/>
                  </a:lnTo>
                  <a:lnTo>
                    <a:pt x="162559" y="975360"/>
                  </a:lnTo>
                  <a:lnTo>
                    <a:pt x="119341" y="969552"/>
                  </a:lnTo>
                  <a:lnTo>
                    <a:pt x="80508" y="953165"/>
                  </a:lnTo>
                  <a:lnTo>
                    <a:pt x="47609" y="927746"/>
                  </a:lnTo>
                  <a:lnTo>
                    <a:pt x="22192" y="894845"/>
                  </a:lnTo>
                  <a:lnTo>
                    <a:pt x="5806" y="856013"/>
                  </a:lnTo>
                  <a:lnTo>
                    <a:pt x="0" y="812799"/>
                  </a:lnTo>
                  <a:lnTo>
                    <a:pt x="0" y="162559"/>
                  </a:lnTo>
                  <a:close/>
                </a:path>
              </a:pathLst>
            </a:custGeom>
            <a:ln w="25908">
              <a:solidFill>
                <a:srgbClr val="BB6100"/>
              </a:solidFill>
            </a:ln>
          </p:spPr>
          <p:txBody>
            <a:bodyPr wrap="square" lIns="0" tIns="0" rIns="0" bIns="0" rtlCol="0"/>
            <a:lstStyle/>
            <a:p>
              <a:endParaRPr/>
            </a:p>
          </p:txBody>
        </p:sp>
      </p:grpSp>
      <p:sp>
        <p:nvSpPr>
          <p:cNvPr id="13" name="object 13"/>
          <p:cNvSpPr txBox="1"/>
          <p:nvPr/>
        </p:nvSpPr>
        <p:spPr>
          <a:xfrm>
            <a:off x="6671564" y="3212338"/>
            <a:ext cx="1885314" cy="874598"/>
          </a:xfrm>
          <a:prstGeom prst="rect">
            <a:avLst/>
          </a:prstGeom>
        </p:spPr>
        <p:txBody>
          <a:bodyPr vert="horz" wrap="square" lIns="0" tIns="12700" rIns="0" bIns="0" rtlCol="0">
            <a:spAutoFit/>
          </a:bodyPr>
          <a:lstStyle/>
          <a:p>
            <a:pPr marL="12700" marR="5080">
              <a:lnSpc>
                <a:spcPct val="100000"/>
              </a:lnSpc>
              <a:spcBef>
                <a:spcPts val="100"/>
              </a:spcBef>
            </a:pPr>
            <a:r>
              <a:rPr lang="en-US" sz="1400" spc="-5" dirty="0" smtClean="0">
                <a:solidFill>
                  <a:srgbClr val="212121"/>
                </a:solidFill>
                <a:latin typeface="Arial" panose="020B0604020202020204" pitchFamily="34" charset="0"/>
                <a:cs typeface="Arial" panose="020B0604020202020204" pitchFamily="34" charset="0"/>
              </a:rPr>
              <a:t>The graph shows us the 5 days with the most calls during these six months period</a:t>
            </a:r>
            <a:endParaRPr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097020" cy="5143500"/>
            <a:chOff x="0" y="0"/>
            <a:chExt cx="4097020" cy="5143500"/>
          </a:xfrm>
        </p:grpSpPr>
        <p:sp>
          <p:nvSpPr>
            <p:cNvPr id="3" name="object 3"/>
            <p:cNvSpPr/>
            <p:nvPr/>
          </p:nvSpPr>
          <p:spPr>
            <a:xfrm>
              <a:off x="0" y="0"/>
              <a:ext cx="4097020" cy="5143500"/>
            </a:xfrm>
            <a:custGeom>
              <a:avLst/>
              <a:gdLst/>
              <a:ahLst/>
              <a:cxnLst/>
              <a:rect l="l" t="t" r="r" b="b"/>
              <a:pathLst>
                <a:path w="4097020" h="5143500">
                  <a:moveTo>
                    <a:pt x="1429583" y="0"/>
                  </a:moveTo>
                  <a:lnTo>
                    <a:pt x="0" y="0"/>
                  </a:lnTo>
                  <a:lnTo>
                    <a:pt x="0" y="5143498"/>
                  </a:lnTo>
                  <a:lnTo>
                    <a:pt x="3963877" y="5143498"/>
                  </a:lnTo>
                  <a:lnTo>
                    <a:pt x="4096512" y="5143143"/>
                  </a:lnTo>
                  <a:lnTo>
                    <a:pt x="1429583" y="0"/>
                  </a:lnTo>
                  <a:close/>
                </a:path>
              </a:pathLst>
            </a:custGeom>
            <a:solidFill>
              <a:srgbClr val="F3F3F3"/>
            </a:solidFill>
          </p:spPr>
          <p:txBody>
            <a:bodyPr wrap="square" lIns="0" tIns="0" rIns="0" bIns="0" rtlCol="0"/>
            <a:lstStyle/>
            <a:p>
              <a:endParaRPr/>
            </a:p>
          </p:txBody>
        </p:sp>
        <p:sp>
          <p:nvSpPr>
            <p:cNvPr id="4" name="object 4"/>
            <p:cNvSpPr/>
            <p:nvPr/>
          </p:nvSpPr>
          <p:spPr>
            <a:xfrm>
              <a:off x="0" y="0"/>
              <a:ext cx="1835150" cy="734695"/>
            </a:xfrm>
            <a:custGeom>
              <a:avLst/>
              <a:gdLst/>
              <a:ahLst/>
              <a:cxnLst/>
              <a:rect l="l" t="t" r="r" b="b"/>
              <a:pathLst>
                <a:path w="1835150" h="734695">
                  <a:moveTo>
                    <a:pt x="1456289" y="0"/>
                  </a:moveTo>
                  <a:lnTo>
                    <a:pt x="0" y="0"/>
                  </a:lnTo>
                  <a:lnTo>
                    <a:pt x="0" y="734567"/>
                  </a:lnTo>
                  <a:lnTo>
                    <a:pt x="1834895" y="734567"/>
                  </a:lnTo>
                  <a:lnTo>
                    <a:pt x="1456289" y="0"/>
                  </a:lnTo>
                  <a:close/>
                </a:path>
              </a:pathLst>
            </a:custGeom>
            <a:solidFill>
              <a:srgbClr val="212121"/>
            </a:solidFill>
          </p:spPr>
          <p:txBody>
            <a:bodyPr wrap="square" lIns="0" tIns="0" rIns="0" bIns="0" rtlCol="0"/>
            <a:lstStyle/>
            <a:p>
              <a:endParaRPr/>
            </a:p>
          </p:txBody>
        </p:sp>
        <p:sp>
          <p:nvSpPr>
            <p:cNvPr id="5" name="object 5"/>
            <p:cNvSpPr/>
            <p:nvPr/>
          </p:nvSpPr>
          <p:spPr>
            <a:xfrm>
              <a:off x="1449509" y="0"/>
              <a:ext cx="737870" cy="734695"/>
            </a:xfrm>
            <a:custGeom>
              <a:avLst/>
              <a:gdLst/>
              <a:ahLst/>
              <a:cxnLst/>
              <a:rect l="l" t="t" r="r" b="b"/>
              <a:pathLst>
                <a:path w="737869" h="734695">
                  <a:moveTo>
                    <a:pt x="361188" y="0"/>
                  </a:moveTo>
                  <a:lnTo>
                    <a:pt x="0" y="0"/>
                  </a:lnTo>
                  <a:lnTo>
                    <a:pt x="376242" y="734567"/>
                  </a:lnTo>
                  <a:lnTo>
                    <a:pt x="737430" y="734567"/>
                  </a:lnTo>
                  <a:lnTo>
                    <a:pt x="361188" y="0"/>
                  </a:lnTo>
                  <a:close/>
                </a:path>
              </a:pathLst>
            </a:custGeom>
            <a:solidFill>
              <a:srgbClr val="FF8600"/>
            </a:solidFill>
          </p:spPr>
          <p:txBody>
            <a:bodyPr wrap="square" lIns="0" tIns="0" rIns="0" bIns="0" rtlCol="0"/>
            <a:lstStyle/>
            <a:p>
              <a:endParaRPr/>
            </a:p>
          </p:txBody>
        </p:sp>
      </p:grpSp>
      <p:sp>
        <p:nvSpPr>
          <p:cNvPr id="6" name="object 6"/>
          <p:cNvSpPr txBox="1">
            <a:spLocks noGrp="1"/>
          </p:cNvSpPr>
          <p:nvPr>
            <p:ph type="title"/>
          </p:nvPr>
        </p:nvSpPr>
        <p:spPr>
          <a:xfrm>
            <a:off x="762000" y="936244"/>
            <a:ext cx="8153400" cy="228268"/>
          </a:xfrm>
          <a:prstGeom prst="rect">
            <a:avLst/>
          </a:prstGeom>
        </p:spPr>
        <p:txBody>
          <a:bodyPr vert="horz" wrap="square" lIns="0" tIns="12700" rIns="0" bIns="0" rtlCol="0">
            <a:spAutoFit/>
          </a:bodyPr>
          <a:lstStyle/>
          <a:p>
            <a:pPr marL="38100">
              <a:lnSpc>
                <a:spcPct val="100000"/>
              </a:lnSpc>
              <a:spcBef>
                <a:spcPts val="100"/>
              </a:spcBef>
            </a:pPr>
            <a:r>
              <a:rPr sz="1400" dirty="0" smtClean="0">
                <a:solidFill>
                  <a:srgbClr val="212121"/>
                </a:solidFill>
                <a:latin typeface="Arial Black"/>
                <a:cs typeface="Arial Black"/>
              </a:rPr>
              <a:t>Let's</a:t>
            </a:r>
            <a:r>
              <a:rPr sz="1400" spc="-20" dirty="0" smtClean="0">
                <a:solidFill>
                  <a:srgbClr val="212121"/>
                </a:solidFill>
                <a:latin typeface="Arial Black"/>
                <a:cs typeface="Arial Black"/>
              </a:rPr>
              <a:t> </a:t>
            </a:r>
            <a:r>
              <a:rPr sz="1400" dirty="0">
                <a:solidFill>
                  <a:srgbClr val="212121"/>
                </a:solidFill>
                <a:latin typeface="Arial Black"/>
                <a:cs typeface="Arial Black"/>
              </a:rPr>
              <a:t>calculate</a:t>
            </a:r>
            <a:r>
              <a:rPr sz="1400" spc="-15" dirty="0">
                <a:solidFill>
                  <a:srgbClr val="212121"/>
                </a:solidFill>
                <a:latin typeface="Arial Black"/>
                <a:cs typeface="Arial Black"/>
              </a:rPr>
              <a:t> </a:t>
            </a:r>
            <a:r>
              <a:rPr sz="1400" dirty="0">
                <a:solidFill>
                  <a:srgbClr val="212121"/>
                </a:solidFill>
                <a:latin typeface="Arial Black"/>
                <a:cs typeface="Arial Black"/>
              </a:rPr>
              <a:t>the a</a:t>
            </a:r>
            <a:r>
              <a:rPr sz="1400" spc="-10" dirty="0">
                <a:solidFill>
                  <a:srgbClr val="212121"/>
                </a:solidFill>
                <a:latin typeface="Arial Black"/>
                <a:cs typeface="Arial Black"/>
              </a:rPr>
              <a:t>v</a:t>
            </a:r>
            <a:r>
              <a:rPr sz="1400" dirty="0">
                <a:solidFill>
                  <a:srgbClr val="212121"/>
                </a:solidFill>
                <a:latin typeface="Arial Black"/>
                <a:cs typeface="Arial Black"/>
              </a:rPr>
              <a:t>erage number of calls</a:t>
            </a:r>
            <a:r>
              <a:rPr sz="1400" spc="-30" dirty="0">
                <a:solidFill>
                  <a:srgbClr val="212121"/>
                </a:solidFill>
                <a:latin typeface="Arial Black"/>
                <a:cs typeface="Arial Black"/>
              </a:rPr>
              <a:t> </a:t>
            </a:r>
            <a:r>
              <a:rPr sz="1400" dirty="0">
                <a:solidFill>
                  <a:srgbClr val="212121"/>
                </a:solidFill>
                <a:latin typeface="Arial Black"/>
                <a:cs typeface="Arial Black"/>
              </a:rPr>
              <a:t>per day</a:t>
            </a:r>
            <a:r>
              <a:rPr sz="1400" spc="-10" dirty="0">
                <a:solidFill>
                  <a:srgbClr val="212121"/>
                </a:solidFill>
                <a:latin typeface="Arial Black"/>
                <a:cs typeface="Arial Black"/>
              </a:rPr>
              <a:t> </a:t>
            </a:r>
            <a:r>
              <a:rPr sz="1400" dirty="0">
                <a:solidFill>
                  <a:srgbClr val="212121"/>
                </a:solidFill>
                <a:latin typeface="Arial Black"/>
                <a:cs typeface="Arial Black"/>
              </a:rPr>
              <a:t>during this</a:t>
            </a:r>
            <a:r>
              <a:rPr sz="1400" spc="-20" dirty="0">
                <a:solidFill>
                  <a:srgbClr val="212121"/>
                </a:solidFill>
                <a:latin typeface="Arial Black"/>
                <a:cs typeface="Arial Black"/>
              </a:rPr>
              <a:t> </a:t>
            </a:r>
            <a:r>
              <a:rPr sz="1400" dirty="0">
                <a:solidFill>
                  <a:srgbClr val="212121"/>
                </a:solidFill>
                <a:latin typeface="Arial Black"/>
                <a:cs typeface="Arial Black"/>
              </a:rPr>
              <a:t>perio</a:t>
            </a:r>
            <a:r>
              <a:rPr sz="1400" spc="10" dirty="0">
                <a:solidFill>
                  <a:srgbClr val="212121"/>
                </a:solidFill>
                <a:latin typeface="Arial Black"/>
                <a:cs typeface="Arial Black"/>
              </a:rPr>
              <a:t>d</a:t>
            </a:r>
            <a:r>
              <a:rPr sz="1400" dirty="0">
                <a:solidFill>
                  <a:srgbClr val="212121"/>
                </a:solidFill>
                <a:latin typeface="Arial Black"/>
                <a:cs typeface="Arial Black"/>
              </a:rPr>
              <a:t>.</a:t>
            </a:r>
            <a:endParaRPr sz="1400" dirty="0">
              <a:latin typeface="Arial Black"/>
              <a:cs typeface="Arial Black"/>
            </a:endParaRPr>
          </a:p>
        </p:txBody>
      </p:sp>
      <p:grpSp>
        <p:nvGrpSpPr>
          <p:cNvPr id="7" name="object 7"/>
          <p:cNvGrpSpPr/>
          <p:nvPr/>
        </p:nvGrpSpPr>
        <p:grpSpPr>
          <a:xfrm>
            <a:off x="6626352" y="4395215"/>
            <a:ext cx="2517775" cy="748665"/>
            <a:chOff x="6626352" y="4395215"/>
            <a:chExt cx="2517775" cy="748665"/>
          </a:xfrm>
        </p:grpSpPr>
        <p:sp>
          <p:nvSpPr>
            <p:cNvPr id="8" name="object 8"/>
            <p:cNvSpPr/>
            <p:nvPr/>
          </p:nvSpPr>
          <p:spPr>
            <a:xfrm>
              <a:off x="6957060" y="4395215"/>
              <a:ext cx="2186940" cy="748665"/>
            </a:xfrm>
            <a:custGeom>
              <a:avLst/>
              <a:gdLst/>
              <a:ahLst/>
              <a:cxnLst/>
              <a:rect l="l" t="t" r="r" b="b"/>
              <a:pathLst>
                <a:path w="2186940" h="748664">
                  <a:moveTo>
                    <a:pt x="2186940" y="0"/>
                  </a:moveTo>
                  <a:lnTo>
                    <a:pt x="0" y="0"/>
                  </a:lnTo>
                  <a:lnTo>
                    <a:pt x="385698" y="748282"/>
                  </a:lnTo>
                  <a:lnTo>
                    <a:pt x="2186940" y="748282"/>
                  </a:lnTo>
                  <a:lnTo>
                    <a:pt x="2186940" y="0"/>
                  </a:lnTo>
                  <a:close/>
                </a:path>
              </a:pathLst>
            </a:custGeom>
            <a:solidFill>
              <a:srgbClr val="FF8600"/>
            </a:solidFill>
          </p:spPr>
          <p:txBody>
            <a:bodyPr wrap="square" lIns="0" tIns="0" rIns="0" bIns="0" rtlCol="0"/>
            <a:lstStyle/>
            <a:p>
              <a:endParaRPr/>
            </a:p>
          </p:txBody>
        </p:sp>
        <p:sp>
          <p:nvSpPr>
            <p:cNvPr id="9" name="object 9"/>
            <p:cNvSpPr/>
            <p:nvPr/>
          </p:nvSpPr>
          <p:spPr>
            <a:xfrm>
              <a:off x="6626352" y="4395215"/>
              <a:ext cx="745490" cy="748665"/>
            </a:xfrm>
            <a:custGeom>
              <a:avLst/>
              <a:gdLst/>
              <a:ahLst/>
              <a:cxnLst/>
              <a:rect l="l" t="t" r="r" b="b"/>
              <a:pathLst>
                <a:path w="745490" h="748664">
                  <a:moveTo>
                    <a:pt x="361188" y="0"/>
                  </a:moveTo>
                  <a:lnTo>
                    <a:pt x="0" y="0"/>
                  </a:lnTo>
                  <a:lnTo>
                    <a:pt x="384048" y="748283"/>
                  </a:lnTo>
                  <a:lnTo>
                    <a:pt x="745236" y="748283"/>
                  </a:lnTo>
                  <a:lnTo>
                    <a:pt x="361188" y="0"/>
                  </a:lnTo>
                  <a:close/>
                </a:path>
              </a:pathLst>
            </a:custGeom>
            <a:solidFill>
              <a:srgbClr val="212121"/>
            </a:solidFill>
          </p:spPr>
          <p:txBody>
            <a:bodyPr wrap="square" lIns="0" tIns="0" rIns="0" bIns="0" rtlCol="0"/>
            <a:lstStyle/>
            <a:p>
              <a:endParaRPr/>
            </a:p>
          </p:txBody>
        </p:sp>
      </p:grpSp>
      <p:grpSp>
        <p:nvGrpSpPr>
          <p:cNvPr id="11" name="object 11"/>
          <p:cNvGrpSpPr/>
          <p:nvPr/>
        </p:nvGrpSpPr>
        <p:grpSpPr>
          <a:xfrm>
            <a:off x="6172200" y="2738627"/>
            <a:ext cx="2481580" cy="1468120"/>
            <a:chOff x="6172200" y="2738627"/>
            <a:chExt cx="2481580" cy="1468120"/>
          </a:xfrm>
        </p:grpSpPr>
        <p:pic>
          <p:nvPicPr>
            <p:cNvPr id="12" name="object 12"/>
            <p:cNvPicPr/>
            <p:nvPr/>
          </p:nvPicPr>
          <p:blipFill>
            <a:blip r:embed="rId2" cstate="print"/>
            <a:stretch>
              <a:fillRect/>
            </a:stretch>
          </p:blipFill>
          <p:spPr>
            <a:xfrm>
              <a:off x="6185153" y="2751581"/>
              <a:ext cx="2455164" cy="1441704"/>
            </a:xfrm>
            <a:prstGeom prst="rect">
              <a:avLst/>
            </a:prstGeom>
          </p:spPr>
        </p:pic>
        <p:sp>
          <p:nvSpPr>
            <p:cNvPr id="13" name="object 13"/>
            <p:cNvSpPr/>
            <p:nvPr/>
          </p:nvSpPr>
          <p:spPr>
            <a:xfrm>
              <a:off x="6185153" y="2751581"/>
              <a:ext cx="2455545" cy="1442085"/>
            </a:xfrm>
            <a:custGeom>
              <a:avLst/>
              <a:gdLst/>
              <a:ahLst/>
              <a:cxnLst/>
              <a:rect l="l" t="t" r="r" b="b"/>
              <a:pathLst>
                <a:path w="2455545" h="1442085">
                  <a:moveTo>
                    <a:pt x="0" y="240284"/>
                  </a:moveTo>
                  <a:lnTo>
                    <a:pt x="4881" y="191855"/>
                  </a:lnTo>
                  <a:lnTo>
                    <a:pt x="18881" y="146750"/>
                  </a:lnTo>
                  <a:lnTo>
                    <a:pt x="41034" y="105934"/>
                  </a:lnTo>
                  <a:lnTo>
                    <a:pt x="70373" y="70373"/>
                  </a:lnTo>
                  <a:lnTo>
                    <a:pt x="105934" y="41034"/>
                  </a:lnTo>
                  <a:lnTo>
                    <a:pt x="146750" y="18881"/>
                  </a:lnTo>
                  <a:lnTo>
                    <a:pt x="191855" y="4881"/>
                  </a:lnTo>
                  <a:lnTo>
                    <a:pt x="240284" y="0"/>
                  </a:lnTo>
                  <a:lnTo>
                    <a:pt x="2214879" y="0"/>
                  </a:lnTo>
                  <a:lnTo>
                    <a:pt x="2263308" y="4881"/>
                  </a:lnTo>
                  <a:lnTo>
                    <a:pt x="2308413" y="18881"/>
                  </a:lnTo>
                  <a:lnTo>
                    <a:pt x="2349229" y="41034"/>
                  </a:lnTo>
                  <a:lnTo>
                    <a:pt x="2384790" y="70373"/>
                  </a:lnTo>
                  <a:lnTo>
                    <a:pt x="2414129" y="105934"/>
                  </a:lnTo>
                  <a:lnTo>
                    <a:pt x="2436282" y="146750"/>
                  </a:lnTo>
                  <a:lnTo>
                    <a:pt x="2450282" y="191855"/>
                  </a:lnTo>
                  <a:lnTo>
                    <a:pt x="2455164" y="240284"/>
                  </a:lnTo>
                  <a:lnTo>
                    <a:pt x="2455164" y="1201420"/>
                  </a:lnTo>
                  <a:lnTo>
                    <a:pt x="2450282" y="1249844"/>
                  </a:lnTo>
                  <a:lnTo>
                    <a:pt x="2436282" y="1294948"/>
                  </a:lnTo>
                  <a:lnTo>
                    <a:pt x="2414129" y="1335763"/>
                  </a:lnTo>
                  <a:lnTo>
                    <a:pt x="2384790" y="1371325"/>
                  </a:lnTo>
                  <a:lnTo>
                    <a:pt x="2349229" y="1400666"/>
                  </a:lnTo>
                  <a:lnTo>
                    <a:pt x="2308413" y="1422820"/>
                  </a:lnTo>
                  <a:lnTo>
                    <a:pt x="2263308" y="1436822"/>
                  </a:lnTo>
                  <a:lnTo>
                    <a:pt x="2214879" y="1441704"/>
                  </a:lnTo>
                  <a:lnTo>
                    <a:pt x="240284" y="1441704"/>
                  </a:lnTo>
                  <a:lnTo>
                    <a:pt x="191855" y="1436822"/>
                  </a:lnTo>
                  <a:lnTo>
                    <a:pt x="146750" y="1422820"/>
                  </a:lnTo>
                  <a:lnTo>
                    <a:pt x="105934" y="1400666"/>
                  </a:lnTo>
                  <a:lnTo>
                    <a:pt x="70373" y="1371325"/>
                  </a:lnTo>
                  <a:lnTo>
                    <a:pt x="41034" y="1335763"/>
                  </a:lnTo>
                  <a:lnTo>
                    <a:pt x="18881" y="1294948"/>
                  </a:lnTo>
                  <a:lnTo>
                    <a:pt x="4881" y="1249844"/>
                  </a:lnTo>
                  <a:lnTo>
                    <a:pt x="0" y="1201420"/>
                  </a:lnTo>
                  <a:lnTo>
                    <a:pt x="0" y="240284"/>
                  </a:lnTo>
                  <a:close/>
                </a:path>
              </a:pathLst>
            </a:custGeom>
            <a:ln w="25908">
              <a:solidFill>
                <a:srgbClr val="BB6100"/>
              </a:solidFill>
            </a:ln>
          </p:spPr>
          <p:txBody>
            <a:bodyPr wrap="square" lIns="0" tIns="0" rIns="0" bIns="0" rtlCol="0"/>
            <a:lstStyle/>
            <a:p>
              <a:endParaRPr/>
            </a:p>
          </p:txBody>
        </p:sp>
      </p:grpSp>
      <p:sp>
        <p:nvSpPr>
          <p:cNvPr id="14" name="object 14"/>
          <p:cNvSpPr txBox="1"/>
          <p:nvPr/>
        </p:nvSpPr>
        <p:spPr>
          <a:xfrm>
            <a:off x="6333235" y="2998939"/>
            <a:ext cx="2159000" cy="874598"/>
          </a:xfrm>
          <a:prstGeom prst="rect">
            <a:avLst/>
          </a:prstGeom>
        </p:spPr>
        <p:txBody>
          <a:bodyPr vert="horz" wrap="square" lIns="0" tIns="12700" rIns="0" bIns="0" rtlCol="0">
            <a:spAutoFit/>
          </a:bodyPr>
          <a:lstStyle/>
          <a:p>
            <a:pPr marL="12700" marR="5080">
              <a:lnSpc>
                <a:spcPct val="100000"/>
              </a:lnSpc>
              <a:spcBef>
                <a:spcPts val="100"/>
              </a:spcBef>
            </a:pPr>
            <a:r>
              <a:rPr lang="en-US" sz="1400" spc="-5" dirty="0" smtClean="0">
                <a:solidFill>
                  <a:srgbClr val="212121"/>
                </a:solidFill>
                <a:latin typeface="Arial"/>
                <a:cs typeface="Arial"/>
              </a:rPr>
              <a:t>We can see Tuesdays have the highest average number of calls, with 2276 inbound calls per day.</a:t>
            </a:r>
            <a:endParaRPr sz="1400" dirty="0">
              <a:latin typeface="Arial"/>
              <a:cs typeface="Aria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28750"/>
            <a:ext cx="4953000" cy="356815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2842</TotalTime>
  <Words>565</Words>
  <Application>Microsoft Office PowerPoint</Application>
  <PresentationFormat>On-screen Show (16:9)</PresentationFormat>
  <Paragraphs>79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Cambria Math</vt:lpstr>
      <vt:lpstr>Tahoma</vt:lpstr>
      <vt:lpstr>Trebuchet MS</vt:lpstr>
      <vt:lpstr>Office Theme</vt:lpstr>
      <vt:lpstr>PowerPoint Presentation</vt:lpstr>
      <vt:lpstr>HELLO!</vt:lpstr>
      <vt:lpstr>Agenda</vt:lpstr>
      <vt:lpstr>  Stakeholders</vt:lpstr>
      <vt:lpstr>PowerPoint Presentation</vt:lpstr>
      <vt:lpstr>Methodology</vt:lpstr>
      <vt:lpstr>Results</vt:lpstr>
      <vt:lpstr>PowerPoint Presentation</vt:lpstr>
      <vt:lpstr>Let's calculate the average number of calls per day during this period.</vt:lpstr>
      <vt:lpstr>PowerPoint Presentation</vt:lpstr>
      <vt:lpstr>PowerPoint Presentation</vt:lpstr>
      <vt:lpstr>PowerPoint Presentation</vt:lpstr>
      <vt:lpstr>Let's see when customers call for which service they require the most</vt:lpstr>
      <vt:lpstr>Recommendations</vt:lpstr>
      <vt:lpstr>PowerPoint Presentation</vt:lpstr>
      <vt:lpstr>Appendix</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Service in the telecommunications industry.</dc:title>
  <dc:creator>Djeninah Timothee</dc:creator>
  <cp:lastModifiedBy>Djeninah Timothee</cp:lastModifiedBy>
  <cp:revision>43</cp:revision>
  <dcterms:created xsi:type="dcterms:W3CDTF">2021-09-28T20:58:40Z</dcterms:created>
  <dcterms:modified xsi:type="dcterms:W3CDTF">2021-09-30T20:22:31Z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2021-09-28T00:00:00Z</vt:filetime>
  </property>
  <property fmtid="{D5CDD505-2E9C-101B-9397-08002B2CF9AE}" pid="3" name="Creator">
    <vt:lpwstr>Microsoft® PowerPoint® 2016</vt:lpwstr>
  </property>
  <property fmtid="{D5CDD505-2E9C-101B-9397-08002B2CF9AE}" pid="4" name="LastSaved">
    <vt:filetime>2021-09-28T00:00:00Z</vt:filetime>
  </property>
</Properties>
</file>