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3" r:id="rId3"/>
    <p:sldId id="258" r:id="rId4"/>
    <p:sldId id="264" r:id="rId5"/>
    <p:sldId id="265" r:id="rId6"/>
    <p:sldId id="266" r:id="rId7"/>
    <p:sldId id="267" r:id="rId8"/>
    <p:sldId id="268" r:id="rId9"/>
    <p:sldId id="269" r:id="rId10"/>
    <p:sldId id="271" r:id="rId11"/>
    <p:sldId id="270" r:id="rId12"/>
    <p:sldId id="272" r:id="rId13"/>
    <p:sldId id="262" r:id="rId14"/>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1" d="100"/>
          <a:sy n="71" d="100"/>
        </p:scale>
        <p:origin x="1140" y="28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21750" y="303367"/>
            <a:ext cx="7500499" cy="4216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1A1A1A"/>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600" b="0" i="0">
                <a:solidFill>
                  <a:srgbClr val="595959"/>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1A1A1A"/>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1A1A1A"/>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54480" y="4828426"/>
            <a:ext cx="497334" cy="240017"/>
          </a:xfrm>
          <a:prstGeom prst="rect">
            <a:avLst/>
          </a:prstGeom>
        </p:spPr>
      </p:pic>
      <p:sp>
        <p:nvSpPr>
          <p:cNvPr id="17" name="bg object 17"/>
          <p:cNvSpPr/>
          <p:nvPr/>
        </p:nvSpPr>
        <p:spPr>
          <a:xfrm>
            <a:off x="0" y="49"/>
            <a:ext cx="500380" cy="5143500"/>
          </a:xfrm>
          <a:custGeom>
            <a:avLst/>
            <a:gdLst/>
            <a:ahLst/>
            <a:cxnLst/>
            <a:rect l="l" t="t" r="r" b="b"/>
            <a:pathLst>
              <a:path w="500380" h="5143500">
                <a:moveTo>
                  <a:pt x="499799" y="5143499"/>
                </a:moveTo>
                <a:lnTo>
                  <a:pt x="0" y="5143499"/>
                </a:lnTo>
                <a:lnTo>
                  <a:pt x="0" y="0"/>
                </a:lnTo>
                <a:lnTo>
                  <a:pt x="499799" y="0"/>
                </a:lnTo>
                <a:lnTo>
                  <a:pt x="499799" y="5143499"/>
                </a:lnTo>
                <a:close/>
              </a:path>
            </a:pathLst>
          </a:custGeom>
          <a:solidFill>
            <a:srgbClr val="1A9988"/>
          </a:solidFill>
        </p:spPr>
        <p:txBody>
          <a:bodyPr wrap="square" lIns="0" tIns="0" rIns="0" bIns="0" rtlCol="0"/>
          <a:lstStyle/>
          <a:p>
            <a:endParaRPr/>
          </a:p>
        </p:txBody>
      </p:sp>
      <p:sp>
        <p:nvSpPr>
          <p:cNvPr id="18" name="bg object 18"/>
          <p:cNvSpPr/>
          <p:nvPr/>
        </p:nvSpPr>
        <p:spPr>
          <a:xfrm>
            <a:off x="863699" y="817225"/>
            <a:ext cx="295275" cy="44450"/>
          </a:xfrm>
          <a:custGeom>
            <a:avLst/>
            <a:gdLst/>
            <a:ahLst/>
            <a:cxnLst/>
            <a:rect l="l" t="t" r="r" b="b"/>
            <a:pathLst>
              <a:path w="295275" h="44450">
                <a:moveTo>
                  <a:pt x="295199" y="44099"/>
                </a:moveTo>
                <a:lnTo>
                  <a:pt x="0" y="44099"/>
                </a:lnTo>
                <a:lnTo>
                  <a:pt x="0" y="0"/>
                </a:lnTo>
                <a:lnTo>
                  <a:pt x="295199" y="0"/>
                </a:lnTo>
                <a:lnTo>
                  <a:pt x="295199" y="44099"/>
                </a:lnTo>
                <a:close/>
              </a:path>
            </a:pathLst>
          </a:custGeom>
          <a:solidFill>
            <a:srgbClr val="1A9988"/>
          </a:solidFill>
        </p:spPr>
        <p:txBody>
          <a:bodyPr wrap="square" lIns="0" tIns="0" rIns="0" bIns="0" rtlCol="0"/>
          <a:lstStyle/>
          <a:p>
            <a:endParaRPr/>
          </a:p>
        </p:txBody>
      </p:sp>
      <p:sp>
        <p:nvSpPr>
          <p:cNvPr id="19" name="bg object 19"/>
          <p:cNvSpPr/>
          <p:nvPr/>
        </p:nvSpPr>
        <p:spPr>
          <a:xfrm>
            <a:off x="1158899" y="817225"/>
            <a:ext cx="295275" cy="44450"/>
          </a:xfrm>
          <a:custGeom>
            <a:avLst/>
            <a:gdLst/>
            <a:ahLst/>
            <a:cxnLst/>
            <a:rect l="l" t="t" r="r" b="b"/>
            <a:pathLst>
              <a:path w="295275" h="44450">
                <a:moveTo>
                  <a:pt x="295199" y="44099"/>
                </a:moveTo>
                <a:lnTo>
                  <a:pt x="0" y="44099"/>
                </a:lnTo>
                <a:lnTo>
                  <a:pt x="0" y="0"/>
                </a:lnTo>
                <a:lnTo>
                  <a:pt x="295199" y="0"/>
                </a:lnTo>
                <a:lnTo>
                  <a:pt x="295199" y="44099"/>
                </a:lnTo>
                <a:close/>
              </a:path>
            </a:pathLst>
          </a:custGeom>
          <a:solidFill>
            <a:srgbClr val="EB5500"/>
          </a:solidFill>
        </p:spPr>
        <p:txBody>
          <a:bodyPr wrap="square" lIns="0" tIns="0" rIns="0" bIns="0" rtlCol="0"/>
          <a:lstStyle/>
          <a:p>
            <a:endParaRPr/>
          </a:p>
        </p:txBody>
      </p:sp>
      <p:sp>
        <p:nvSpPr>
          <p:cNvPr id="2" name="Holder 2"/>
          <p:cNvSpPr>
            <a:spLocks noGrp="1"/>
          </p:cNvSpPr>
          <p:nvPr>
            <p:ph type="title"/>
          </p:nvPr>
        </p:nvSpPr>
        <p:spPr>
          <a:xfrm>
            <a:off x="821750" y="303367"/>
            <a:ext cx="7500499" cy="421640"/>
          </a:xfrm>
          <a:prstGeom prst="rect">
            <a:avLst/>
          </a:prstGeom>
        </p:spPr>
        <p:txBody>
          <a:bodyPr wrap="square" lIns="0" tIns="0" rIns="0" bIns="0">
            <a:spAutoFit/>
          </a:bodyPr>
          <a:lstStyle>
            <a:lvl1pPr>
              <a:defRPr sz="2600" b="1" i="0">
                <a:solidFill>
                  <a:srgbClr val="1A1A1A"/>
                </a:solidFill>
                <a:latin typeface="Trebuchet MS"/>
                <a:cs typeface="Trebuchet MS"/>
              </a:defRPr>
            </a:lvl1pPr>
          </a:lstStyle>
          <a:p>
            <a:endParaRPr/>
          </a:p>
        </p:txBody>
      </p:sp>
      <p:sp>
        <p:nvSpPr>
          <p:cNvPr id="3" name="Holder 3"/>
          <p:cNvSpPr>
            <a:spLocks noGrp="1"/>
          </p:cNvSpPr>
          <p:nvPr>
            <p:ph type="body" idx="1"/>
          </p:nvPr>
        </p:nvSpPr>
        <p:spPr>
          <a:xfrm>
            <a:off x="799629" y="1275037"/>
            <a:ext cx="7544740" cy="1892300"/>
          </a:xfrm>
          <a:prstGeom prst="rect">
            <a:avLst/>
          </a:prstGeom>
        </p:spPr>
        <p:txBody>
          <a:bodyPr wrap="square" lIns="0" tIns="0" rIns="0" bIns="0">
            <a:spAutoFit/>
          </a:bodyPr>
          <a:lstStyle>
            <a:lvl1pPr>
              <a:defRPr sz="1600" b="0" i="0">
                <a:solidFill>
                  <a:srgbClr val="595959"/>
                </a:solidFill>
                <a:latin typeface="Tahoma"/>
                <a:cs typeface="Tahoma"/>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6/28/2021</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45635" y="11376"/>
            <a:ext cx="5026660" cy="5153025"/>
            <a:chOff x="-3112" y="0"/>
            <a:chExt cx="5026660" cy="5153025"/>
          </a:xfrm>
        </p:grpSpPr>
        <p:sp>
          <p:nvSpPr>
            <p:cNvPr id="3" name="object 3"/>
            <p:cNvSpPr/>
            <p:nvPr/>
          </p:nvSpPr>
          <p:spPr>
            <a:xfrm>
              <a:off x="1649" y="0"/>
              <a:ext cx="4996180" cy="5143500"/>
            </a:xfrm>
            <a:custGeom>
              <a:avLst/>
              <a:gdLst/>
              <a:ahLst/>
              <a:cxnLst/>
              <a:rect l="l" t="t" r="r" b="b"/>
              <a:pathLst>
                <a:path w="4996180" h="5143500">
                  <a:moveTo>
                    <a:pt x="0" y="5143499"/>
                  </a:moveTo>
                  <a:lnTo>
                    <a:pt x="4996174" y="5143499"/>
                  </a:lnTo>
                  <a:lnTo>
                    <a:pt x="4996174" y="0"/>
                  </a:lnTo>
                  <a:lnTo>
                    <a:pt x="0" y="0"/>
                  </a:lnTo>
                  <a:lnTo>
                    <a:pt x="0" y="5143499"/>
                  </a:lnTo>
                  <a:close/>
                </a:path>
              </a:pathLst>
            </a:custGeom>
            <a:solidFill>
              <a:srgbClr val="1A9988"/>
            </a:solidFill>
          </p:spPr>
          <p:txBody>
            <a:bodyPr wrap="square" lIns="0" tIns="0" rIns="0" bIns="0" rtlCol="0"/>
            <a:lstStyle/>
            <a:p>
              <a:endParaRPr dirty="0"/>
            </a:p>
          </p:txBody>
        </p:sp>
        <p:sp>
          <p:nvSpPr>
            <p:cNvPr id="4" name="object 4"/>
            <p:cNvSpPr/>
            <p:nvPr/>
          </p:nvSpPr>
          <p:spPr>
            <a:xfrm>
              <a:off x="1649" y="0"/>
              <a:ext cx="5017135" cy="5143500"/>
            </a:xfrm>
            <a:custGeom>
              <a:avLst/>
              <a:gdLst/>
              <a:ahLst/>
              <a:cxnLst/>
              <a:rect l="l" t="t" r="r" b="b"/>
              <a:pathLst>
                <a:path w="5017135" h="5143500">
                  <a:moveTo>
                    <a:pt x="0" y="0"/>
                  </a:moveTo>
                  <a:lnTo>
                    <a:pt x="5016599" y="0"/>
                  </a:lnTo>
                  <a:lnTo>
                    <a:pt x="5016599" y="5143499"/>
                  </a:lnTo>
                  <a:lnTo>
                    <a:pt x="0" y="5143499"/>
                  </a:lnTo>
                  <a:lnTo>
                    <a:pt x="0" y="0"/>
                  </a:lnTo>
                  <a:close/>
                </a:path>
              </a:pathLst>
            </a:custGeom>
            <a:ln w="9524">
              <a:solidFill>
                <a:srgbClr val="1A1A1A"/>
              </a:solidFill>
            </a:ln>
          </p:spPr>
          <p:txBody>
            <a:bodyPr wrap="square" lIns="0" tIns="0" rIns="0" bIns="0" rtlCol="0"/>
            <a:lstStyle/>
            <a:p>
              <a:endParaRPr/>
            </a:p>
          </p:txBody>
        </p:sp>
      </p:grpSp>
      <p:grpSp>
        <p:nvGrpSpPr>
          <p:cNvPr id="5" name="object 5"/>
          <p:cNvGrpSpPr/>
          <p:nvPr/>
        </p:nvGrpSpPr>
        <p:grpSpPr>
          <a:xfrm>
            <a:off x="4993062" y="0"/>
            <a:ext cx="4156075" cy="5153025"/>
            <a:chOff x="4993062" y="0"/>
            <a:chExt cx="4156075" cy="5153025"/>
          </a:xfrm>
        </p:grpSpPr>
        <p:pic>
          <p:nvPicPr>
            <p:cNvPr id="6" name="object 6"/>
            <p:cNvPicPr/>
            <p:nvPr/>
          </p:nvPicPr>
          <p:blipFill>
            <a:blip r:embed="rId2" cstate="print"/>
            <a:stretch>
              <a:fillRect/>
            </a:stretch>
          </p:blipFill>
          <p:spPr>
            <a:xfrm>
              <a:off x="5436674" y="2866624"/>
              <a:ext cx="3622496" cy="957179"/>
            </a:xfrm>
            <a:prstGeom prst="rect">
              <a:avLst/>
            </a:prstGeom>
          </p:spPr>
        </p:pic>
        <p:sp>
          <p:nvSpPr>
            <p:cNvPr id="7" name="object 7"/>
            <p:cNvSpPr/>
            <p:nvPr/>
          </p:nvSpPr>
          <p:spPr>
            <a:xfrm>
              <a:off x="4997825" y="0"/>
              <a:ext cx="4146550" cy="5143500"/>
            </a:xfrm>
            <a:custGeom>
              <a:avLst/>
              <a:gdLst/>
              <a:ahLst/>
              <a:cxnLst/>
              <a:rect l="l" t="t" r="r" b="b"/>
              <a:pathLst>
                <a:path w="4146550" h="5143500">
                  <a:moveTo>
                    <a:pt x="4146299" y="5143499"/>
                  </a:moveTo>
                  <a:lnTo>
                    <a:pt x="0" y="5143499"/>
                  </a:lnTo>
                  <a:lnTo>
                    <a:pt x="0" y="0"/>
                  </a:lnTo>
                  <a:lnTo>
                    <a:pt x="4146299" y="0"/>
                  </a:lnTo>
                  <a:lnTo>
                    <a:pt x="4146299" y="5143499"/>
                  </a:lnTo>
                  <a:close/>
                </a:path>
              </a:pathLst>
            </a:custGeom>
            <a:solidFill>
              <a:srgbClr val="FFFFFF"/>
            </a:solidFill>
          </p:spPr>
          <p:txBody>
            <a:bodyPr wrap="square" lIns="0" tIns="0" rIns="0" bIns="0" rtlCol="0"/>
            <a:lstStyle/>
            <a:p>
              <a:endParaRPr/>
            </a:p>
          </p:txBody>
        </p:sp>
        <p:sp>
          <p:nvSpPr>
            <p:cNvPr id="8" name="object 8"/>
            <p:cNvSpPr/>
            <p:nvPr/>
          </p:nvSpPr>
          <p:spPr>
            <a:xfrm>
              <a:off x="4997825" y="0"/>
              <a:ext cx="4146550" cy="5143500"/>
            </a:xfrm>
            <a:custGeom>
              <a:avLst/>
              <a:gdLst/>
              <a:ahLst/>
              <a:cxnLst/>
              <a:rect l="l" t="t" r="r" b="b"/>
              <a:pathLst>
                <a:path w="4146550" h="5143500">
                  <a:moveTo>
                    <a:pt x="0" y="0"/>
                  </a:moveTo>
                  <a:lnTo>
                    <a:pt x="4146299" y="0"/>
                  </a:lnTo>
                  <a:lnTo>
                    <a:pt x="4146299" y="5143499"/>
                  </a:lnTo>
                  <a:lnTo>
                    <a:pt x="0" y="5143499"/>
                  </a:lnTo>
                  <a:lnTo>
                    <a:pt x="0" y="0"/>
                  </a:lnTo>
                  <a:close/>
                </a:path>
              </a:pathLst>
            </a:custGeom>
            <a:ln w="9524">
              <a:solidFill>
                <a:srgbClr val="1A1A1A"/>
              </a:solidFill>
            </a:ln>
          </p:spPr>
          <p:txBody>
            <a:bodyPr wrap="square" lIns="0" tIns="0" rIns="0" bIns="0" rtlCol="0"/>
            <a:lstStyle/>
            <a:p>
              <a:endParaRPr/>
            </a:p>
          </p:txBody>
        </p:sp>
        <p:pic>
          <p:nvPicPr>
            <p:cNvPr id="9" name="object 9"/>
            <p:cNvPicPr/>
            <p:nvPr/>
          </p:nvPicPr>
          <p:blipFill>
            <a:blip r:embed="rId3" cstate="print"/>
            <a:stretch>
              <a:fillRect/>
            </a:stretch>
          </p:blipFill>
          <p:spPr>
            <a:xfrm>
              <a:off x="5053338" y="1277741"/>
              <a:ext cx="4035272" cy="1866119"/>
            </a:xfrm>
            <a:prstGeom prst="rect">
              <a:avLst/>
            </a:prstGeom>
          </p:spPr>
        </p:pic>
      </p:grpSp>
      <p:sp>
        <p:nvSpPr>
          <p:cNvPr id="12" name="Rectangle 11"/>
          <p:cNvSpPr/>
          <p:nvPr/>
        </p:nvSpPr>
        <p:spPr>
          <a:xfrm>
            <a:off x="76200" y="2248585"/>
            <a:ext cx="4191000" cy="830997"/>
          </a:xfrm>
          <a:prstGeom prst="rect">
            <a:avLst/>
          </a:prstGeom>
        </p:spPr>
        <p:txBody>
          <a:bodyPr wrap="square">
            <a:spAutoFit/>
          </a:bodyPr>
          <a:lstStyle/>
          <a:p>
            <a:r>
              <a:rPr lang="en-US" sz="2400" b="1" i="0" dirty="0" err="1" smtClean="0">
                <a:effectLst/>
                <a:latin typeface="Arial" panose="020B0604020202020204" pitchFamily="34" charset="0"/>
                <a:cs typeface="Arial" panose="020B0604020202020204" pitchFamily="34" charset="0"/>
              </a:rPr>
              <a:t>Ayiti</a:t>
            </a:r>
            <a:r>
              <a:rPr lang="en-US" sz="2400" b="1" i="0" dirty="0" smtClean="0">
                <a:effectLst/>
                <a:latin typeface="Arial" panose="020B0604020202020204" pitchFamily="34" charset="0"/>
                <a:cs typeface="Arial" panose="020B0604020202020204" pitchFamily="34" charset="0"/>
              </a:rPr>
              <a:t> Analytics Data Processing </a:t>
            </a:r>
            <a:r>
              <a:rPr lang="en-US" sz="2400" b="1" i="0" dirty="0" err="1" smtClean="0">
                <a:effectLst/>
                <a:latin typeface="Arial" panose="020B0604020202020204" pitchFamily="34" charset="0"/>
                <a:cs typeface="Arial" panose="020B0604020202020204" pitchFamily="34" charset="0"/>
              </a:rPr>
              <a:t>Bootcamp</a:t>
            </a:r>
            <a:endParaRPr lang="en-US" sz="2400" b="1" i="0" dirty="0">
              <a:effectLst/>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4400" y="1276350"/>
            <a:ext cx="3949887" cy="3238643"/>
          </a:xfrm>
          <a:prstGeom prst="rect">
            <a:avLst/>
          </a:prstGeom>
        </p:spPr>
      </p:pic>
      <p:sp>
        <p:nvSpPr>
          <p:cNvPr id="3" name="TextBox 2"/>
          <p:cNvSpPr txBox="1"/>
          <p:nvPr/>
        </p:nvSpPr>
        <p:spPr>
          <a:xfrm>
            <a:off x="5791200" y="1581150"/>
            <a:ext cx="2514600" cy="1754326"/>
          </a:xfrm>
          <a:prstGeom prst="rect">
            <a:avLst/>
          </a:prstGeom>
          <a:noFill/>
        </p:spPr>
        <p:txBody>
          <a:bodyPr wrap="square" rtlCol="0">
            <a:spAutoFit/>
          </a:bodyPr>
          <a:lstStyle/>
          <a:p>
            <a:r>
              <a:rPr lang="en-US" dirty="0"/>
              <a:t>F</a:t>
            </a:r>
            <a:r>
              <a:rPr lang="en-US" dirty="0" smtClean="0"/>
              <a:t>rom the graph we could see that the easiest way to get more girls is through friends and for boys it is through the </a:t>
            </a:r>
            <a:r>
              <a:rPr lang="en-US" dirty="0" err="1" smtClean="0"/>
              <a:t>whatsapp</a:t>
            </a:r>
            <a:r>
              <a:rPr lang="en-US" dirty="0" smtClean="0"/>
              <a:t> application.</a:t>
            </a:r>
            <a:endParaRPr lang="en-US" dirty="0"/>
          </a:p>
        </p:txBody>
      </p:sp>
      <p:sp>
        <p:nvSpPr>
          <p:cNvPr id="4" name="TextBox 3"/>
          <p:cNvSpPr txBox="1"/>
          <p:nvPr/>
        </p:nvSpPr>
        <p:spPr>
          <a:xfrm>
            <a:off x="838200" y="514350"/>
            <a:ext cx="1447800" cy="646331"/>
          </a:xfrm>
          <a:prstGeom prst="rect">
            <a:avLst/>
          </a:prstGeom>
          <a:noFill/>
        </p:spPr>
        <p:txBody>
          <a:bodyPr wrap="square" rtlCol="0">
            <a:spAutoFit/>
          </a:bodyPr>
          <a:lstStyle/>
          <a:p>
            <a:r>
              <a:rPr lang="en-US" b="1" spc="95" dirty="0">
                <a:solidFill>
                  <a:srgbClr val="1A1A1A"/>
                </a:solidFill>
                <a:latin typeface="Trebuchet MS"/>
                <a:cs typeface="Trebuchet MS"/>
              </a:rPr>
              <a:t>R</a:t>
            </a:r>
            <a:r>
              <a:rPr lang="en-US" b="1" spc="100" dirty="0">
                <a:solidFill>
                  <a:srgbClr val="1A1A1A"/>
                </a:solidFill>
                <a:latin typeface="Trebuchet MS"/>
                <a:cs typeface="Trebuchet MS"/>
              </a:rPr>
              <a:t>esu</a:t>
            </a:r>
            <a:r>
              <a:rPr lang="en-US" b="1" spc="40" dirty="0">
                <a:solidFill>
                  <a:srgbClr val="1A1A1A"/>
                </a:solidFill>
                <a:latin typeface="Trebuchet MS"/>
                <a:cs typeface="Trebuchet MS"/>
              </a:rPr>
              <a:t>l</a:t>
            </a:r>
            <a:r>
              <a:rPr lang="en-US" b="1" spc="65" dirty="0">
                <a:solidFill>
                  <a:srgbClr val="1A1A1A"/>
                </a:solidFill>
                <a:latin typeface="Trebuchet MS"/>
                <a:cs typeface="Trebuchet MS"/>
              </a:rPr>
              <a:t>ts</a:t>
            </a:r>
            <a:endParaRPr lang="en-US" dirty="0">
              <a:latin typeface="Trebuchet MS"/>
              <a:cs typeface="Trebuchet MS"/>
            </a:endParaRPr>
          </a:p>
          <a:p>
            <a:endParaRPr lang="en-US" dirty="0"/>
          </a:p>
        </p:txBody>
      </p:sp>
    </p:spTree>
    <p:extLst>
      <p:ext uri="{BB962C8B-B14F-4D97-AF65-F5344CB8AC3E}">
        <p14:creationId xmlns:p14="http://schemas.microsoft.com/office/powerpoint/2010/main" val="3899118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a:spLocks/>
          </p:cNvSpPr>
          <p:nvPr/>
        </p:nvSpPr>
        <p:spPr>
          <a:xfrm>
            <a:off x="821750" y="303367"/>
            <a:ext cx="5017770" cy="421640"/>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n-US" kern="0" spc="75" smtClean="0">
                <a:solidFill>
                  <a:sysClr val="windowText" lastClr="000000"/>
                </a:solidFill>
              </a:rPr>
              <a:t>Discussion</a:t>
            </a:r>
            <a:r>
              <a:rPr lang="en-US" kern="0" spc="-170" smtClean="0">
                <a:solidFill>
                  <a:sysClr val="windowText" lastClr="000000"/>
                </a:solidFill>
              </a:rPr>
              <a:t> </a:t>
            </a:r>
            <a:r>
              <a:rPr lang="en-US" kern="0" spc="15" smtClean="0">
                <a:solidFill>
                  <a:sysClr val="windowText" lastClr="000000"/>
                </a:solidFill>
              </a:rPr>
              <a:t>&amp;</a:t>
            </a:r>
            <a:r>
              <a:rPr lang="en-US" kern="0" spc="-170" smtClean="0">
                <a:solidFill>
                  <a:sysClr val="windowText" lastClr="000000"/>
                </a:solidFill>
              </a:rPr>
              <a:t> </a:t>
            </a:r>
            <a:r>
              <a:rPr lang="en-US" kern="0" spc="85" smtClean="0">
                <a:solidFill>
                  <a:sysClr val="windowText" lastClr="000000"/>
                </a:solidFill>
              </a:rPr>
              <a:t>Proposed</a:t>
            </a:r>
            <a:r>
              <a:rPr lang="en-US" kern="0" spc="-165" smtClean="0">
                <a:solidFill>
                  <a:sysClr val="windowText" lastClr="000000"/>
                </a:solidFill>
              </a:rPr>
              <a:t> </a:t>
            </a:r>
            <a:r>
              <a:rPr lang="en-US" kern="0" spc="60" smtClean="0">
                <a:solidFill>
                  <a:sysClr val="windowText" lastClr="000000"/>
                </a:solidFill>
              </a:rPr>
              <a:t>Solution</a:t>
            </a:r>
            <a:endParaRPr lang="en-US" kern="0" spc="60" dirty="0">
              <a:solidFill>
                <a:sysClr val="windowText" lastClr="000000"/>
              </a:solidFill>
            </a:endParaRPr>
          </a:p>
        </p:txBody>
      </p:sp>
      <p:sp>
        <p:nvSpPr>
          <p:cNvPr id="5" name="TextBox 4"/>
          <p:cNvSpPr txBox="1"/>
          <p:nvPr/>
        </p:nvSpPr>
        <p:spPr>
          <a:xfrm>
            <a:off x="1143000" y="1047750"/>
            <a:ext cx="7696200" cy="3810000"/>
          </a:xfrm>
          <a:prstGeom prst="rect">
            <a:avLst/>
          </a:prstGeom>
          <a:noFill/>
        </p:spPr>
        <p:txBody>
          <a:bodyPr wrap="square" rtlCol="0">
            <a:spAutoFit/>
          </a:bodyPr>
          <a:lstStyle/>
          <a:p>
            <a:r>
              <a:rPr lang="en-US" dirty="0" smtClean="0"/>
              <a:t>To conclude:</a:t>
            </a:r>
          </a:p>
          <a:p>
            <a:endParaRPr lang="en-US" dirty="0" smtClean="0"/>
          </a:p>
          <a:p>
            <a:r>
              <a:rPr lang="en-US" dirty="0" smtClean="0"/>
              <a:t>The best three communes of the country that would be the most likely to receive the training centers are </a:t>
            </a:r>
            <a:r>
              <a:rPr lang="en-US" dirty="0" err="1" smtClean="0"/>
              <a:t>Delmas</a:t>
            </a:r>
            <a:r>
              <a:rPr lang="en-US" dirty="0" smtClean="0"/>
              <a:t>, Port au Prince and </a:t>
            </a:r>
            <a:r>
              <a:rPr lang="en-US" dirty="0" err="1" smtClean="0"/>
              <a:t>Petion</a:t>
            </a:r>
            <a:r>
              <a:rPr lang="en-US" dirty="0" smtClean="0"/>
              <a:t> Ville.</a:t>
            </a:r>
          </a:p>
          <a:p>
            <a:endParaRPr lang="en-US" dirty="0" smtClean="0"/>
          </a:p>
          <a:p>
            <a:r>
              <a:rPr lang="en-US" dirty="0" smtClean="0"/>
              <a:t>Then the most effective communication channels are friends, </a:t>
            </a:r>
            <a:r>
              <a:rPr lang="en-US" dirty="0" err="1" smtClean="0"/>
              <a:t>whatsapp</a:t>
            </a:r>
            <a:r>
              <a:rPr lang="en-US" dirty="0" smtClean="0"/>
              <a:t>, </a:t>
            </a:r>
            <a:r>
              <a:rPr lang="en-US" dirty="0" err="1" smtClean="0"/>
              <a:t>facebook</a:t>
            </a:r>
            <a:r>
              <a:rPr lang="en-US" dirty="0" smtClean="0"/>
              <a:t> ....</a:t>
            </a:r>
            <a:endParaRPr lang="en-US" dirty="0"/>
          </a:p>
          <a:p>
            <a:endParaRPr lang="en-US" dirty="0" smtClean="0"/>
          </a:p>
          <a:p>
            <a:r>
              <a:rPr lang="en-US" dirty="0" smtClean="0"/>
              <a:t>The highest level of education is bac4+</a:t>
            </a:r>
          </a:p>
          <a:p>
            <a:endParaRPr lang="en-US" dirty="0"/>
          </a:p>
          <a:p>
            <a:r>
              <a:rPr lang="en-US" dirty="0" smtClean="0"/>
              <a:t>93.6% of people have access to a computer</a:t>
            </a:r>
          </a:p>
          <a:p>
            <a:endParaRPr lang="en-US" dirty="0"/>
          </a:p>
          <a:p>
            <a:r>
              <a:rPr lang="en-US" dirty="0"/>
              <a:t>8</a:t>
            </a:r>
            <a:r>
              <a:rPr lang="en-US" dirty="0" smtClean="0"/>
              <a:t>4% has access to internet.</a:t>
            </a:r>
          </a:p>
        </p:txBody>
      </p:sp>
    </p:spTree>
    <p:extLst>
      <p:ext uri="{BB962C8B-B14F-4D97-AF65-F5344CB8AC3E}">
        <p14:creationId xmlns:p14="http://schemas.microsoft.com/office/powerpoint/2010/main" val="2205960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1962150"/>
            <a:ext cx="5867400" cy="369332"/>
          </a:xfrm>
          <a:prstGeom prst="rect">
            <a:avLst/>
          </a:prstGeom>
          <a:noFill/>
        </p:spPr>
        <p:txBody>
          <a:bodyPr wrap="square" rtlCol="0">
            <a:spAutoFit/>
          </a:bodyPr>
          <a:lstStyle/>
          <a:p>
            <a:r>
              <a:rPr lang="en-US" dirty="0"/>
              <a:t>F</a:t>
            </a:r>
            <a:r>
              <a:rPr lang="en-US" dirty="0" smtClean="0"/>
              <a:t>or the references please go to </a:t>
            </a:r>
            <a:r>
              <a:rPr lang="en-US" spc="55" dirty="0">
                <a:solidFill>
                  <a:srgbClr val="595959"/>
                </a:solidFill>
                <a:latin typeface="Tahoma"/>
                <a:cs typeface="Tahoma"/>
              </a:rPr>
              <a:t>GitHub</a:t>
            </a:r>
            <a:endParaRPr lang="en-US" dirty="0"/>
          </a:p>
        </p:txBody>
      </p:sp>
      <p:sp>
        <p:nvSpPr>
          <p:cNvPr id="3" name="TextBox 2"/>
          <p:cNvSpPr txBox="1"/>
          <p:nvPr/>
        </p:nvSpPr>
        <p:spPr>
          <a:xfrm>
            <a:off x="914400" y="361950"/>
            <a:ext cx="3733800" cy="369332"/>
          </a:xfrm>
          <a:prstGeom prst="rect">
            <a:avLst/>
          </a:prstGeom>
          <a:noFill/>
        </p:spPr>
        <p:txBody>
          <a:bodyPr wrap="square" rtlCol="0">
            <a:spAutoFit/>
          </a:bodyPr>
          <a:lstStyle/>
          <a:p>
            <a:r>
              <a:rPr lang="en-US" b="1" spc="95" dirty="0">
                <a:solidFill>
                  <a:srgbClr val="1A1A1A"/>
                </a:solidFill>
                <a:latin typeface="Trebuchet MS"/>
                <a:cs typeface="Trebuchet MS"/>
              </a:rPr>
              <a:t>R</a:t>
            </a:r>
            <a:r>
              <a:rPr lang="en-US" b="1" spc="50" dirty="0">
                <a:solidFill>
                  <a:srgbClr val="1A1A1A"/>
                </a:solidFill>
                <a:latin typeface="Trebuchet MS"/>
                <a:cs typeface="Trebuchet MS"/>
              </a:rPr>
              <a:t>e</a:t>
            </a:r>
            <a:r>
              <a:rPr lang="en-US" b="1" spc="-20" dirty="0">
                <a:solidFill>
                  <a:srgbClr val="1A1A1A"/>
                </a:solidFill>
                <a:latin typeface="Trebuchet MS"/>
                <a:cs typeface="Trebuchet MS"/>
              </a:rPr>
              <a:t>f</a:t>
            </a:r>
            <a:r>
              <a:rPr lang="en-US" b="1" spc="-25" dirty="0">
                <a:solidFill>
                  <a:srgbClr val="1A1A1A"/>
                </a:solidFill>
                <a:latin typeface="Trebuchet MS"/>
                <a:cs typeface="Trebuchet MS"/>
              </a:rPr>
              <a:t>e</a:t>
            </a:r>
            <a:r>
              <a:rPr lang="en-US" b="1" spc="-40" dirty="0">
                <a:solidFill>
                  <a:srgbClr val="1A1A1A"/>
                </a:solidFill>
                <a:latin typeface="Trebuchet MS"/>
                <a:cs typeface="Trebuchet MS"/>
              </a:rPr>
              <a:t>r</a:t>
            </a:r>
            <a:r>
              <a:rPr lang="en-US" b="1" spc="80" dirty="0">
                <a:solidFill>
                  <a:srgbClr val="1A1A1A"/>
                </a:solidFill>
                <a:latin typeface="Trebuchet MS"/>
                <a:cs typeface="Trebuchet MS"/>
              </a:rPr>
              <a:t>en</a:t>
            </a:r>
            <a:r>
              <a:rPr lang="en-US" b="1" spc="55" dirty="0">
                <a:solidFill>
                  <a:srgbClr val="1A1A1A"/>
                </a:solidFill>
                <a:latin typeface="Trebuchet MS"/>
                <a:cs typeface="Trebuchet MS"/>
              </a:rPr>
              <a:t>c</a:t>
            </a:r>
            <a:r>
              <a:rPr lang="en-US" b="1" spc="110" dirty="0">
                <a:solidFill>
                  <a:srgbClr val="1A1A1A"/>
                </a:solidFill>
                <a:latin typeface="Trebuchet MS"/>
                <a:cs typeface="Trebuchet MS"/>
              </a:rPr>
              <a:t>es</a:t>
            </a:r>
            <a:r>
              <a:rPr lang="en-US" b="1" spc="-160" dirty="0">
                <a:solidFill>
                  <a:srgbClr val="1A1A1A"/>
                </a:solidFill>
                <a:latin typeface="Trebuchet MS"/>
                <a:cs typeface="Trebuchet MS"/>
              </a:rPr>
              <a:t> </a:t>
            </a:r>
            <a:r>
              <a:rPr lang="en-US" b="1" spc="15" dirty="0">
                <a:solidFill>
                  <a:srgbClr val="1A1A1A"/>
                </a:solidFill>
                <a:latin typeface="Trebuchet MS"/>
                <a:cs typeface="Trebuchet MS"/>
              </a:rPr>
              <a:t>&amp;</a:t>
            </a:r>
            <a:r>
              <a:rPr lang="en-US" b="1" spc="-240" dirty="0">
                <a:solidFill>
                  <a:srgbClr val="1A1A1A"/>
                </a:solidFill>
                <a:latin typeface="Trebuchet MS"/>
                <a:cs typeface="Trebuchet MS"/>
              </a:rPr>
              <a:t> </a:t>
            </a:r>
            <a:r>
              <a:rPr lang="en-US" b="1" spc="80" dirty="0" smtClean="0">
                <a:solidFill>
                  <a:srgbClr val="1A1A1A"/>
                </a:solidFill>
                <a:latin typeface="Trebuchet MS"/>
                <a:cs typeface="Trebuchet MS"/>
              </a:rPr>
              <a:t>Appendices</a:t>
            </a:r>
            <a:endParaRPr lang="en-US" dirty="0"/>
          </a:p>
        </p:txBody>
      </p:sp>
    </p:spTree>
    <p:extLst>
      <p:ext uri="{BB962C8B-B14F-4D97-AF65-F5344CB8AC3E}">
        <p14:creationId xmlns:p14="http://schemas.microsoft.com/office/powerpoint/2010/main" val="148939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1750" y="303367"/>
            <a:ext cx="3742690" cy="421640"/>
          </a:xfrm>
          <a:prstGeom prst="rect">
            <a:avLst/>
          </a:prstGeom>
        </p:spPr>
        <p:txBody>
          <a:bodyPr vert="horz" wrap="square" lIns="0" tIns="12700" rIns="0" bIns="0" rtlCol="0">
            <a:spAutoFit/>
          </a:bodyPr>
          <a:lstStyle/>
          <a:p>
            <a:pPr marL="12700">
              <a:lnSpc>
                <a:spcPct val="100000"/>
              </a:lnSpc>
              <a:spcBef>
                <a:spcPts val="100"/>
              </a:spcBef>
            </a:pPr>
            <a:r>
              <a:rPr spc="-10" dirty="0" smtClean="0"/>
              <a:t>P</a:t>
            </a:r>
            <a:r>
              <a:rPr spc="-25" dirty="0" smtClean="0"/>
              <a:t>r</a:t>
            </a:r>
            <a:r>
              <a:rPr spc="75" dirty="0" smtClean="0"/>
              <a:t>esen</a:t>
            </a:r>
            <a:r>
              <a:rPr spc="-35" dirty="0" smtClean="0"/>
              <a:t>t</a:t>
            </a:r>
            <a:endParaRPr spc="80" dirty="0"/>
          </a:p>
        </p:txBody>
      </p:sp>
      <p:sp>
        <p:nvSpPr>
          <p:cNvPr id="3" name="object 3"/>
          <p:cNvSpPr txBox="1"/>
          <p:nvPr/>
        </p:nvSpPr>
        <p:spPr>
          <a:xfrm>
            <a:off x="908371" y="1275037"/>
            <a:ext cx="2825429" cy="353302"/>
          </a:xfrm>
          <a:prstGeom prst="rect">
            <a:avLst/>
          </a:prstGeom>
        </p:spPr>
        <p:txBody>
          <a:bodyPr vert="horz" wrap="square" lIns="0" tIns="45085" rIns="0" bIns="0" rtlCol="0">
            <a:spAutoFit/>
          </a:bodyPr>
          <a:lstStyle/>
          <a:p>
            <a:pPr marL="363855" indent="-351790">
              <a:lnSpc>
                <a:spcPct val="100000"/>
              </a:lnSpc>
              <a:spcBef>
                <a:spcPts val="355"/>
              </a:spcBef>
              <a:buFont typeface="Microsoft Sans Serif"/>
              <a:buChar char="●"/>
              <a:tabLst>
                <a:tab pos="363855" algn="l"/>
                <a:tab pos="364490" algn="l"/>
              </a:tabLst>
            </a:pPr>
            <a:r>
              <a:rPr lang="en-US" sz="2000" b="1" dirty="0" smtClean="0">
                <a:latin typeface="Arial" panose="020B0604020202020204" pitchFamily="34" charset="0"/>
                <a:cs typeface="Arial" panose="020B0604020202020204" pitchFamily="34" charset="0"/>
              </a:rPr>
              <a:t>Djeninah Timothee</a:t>
            </a:r>
            <a:endParaRPr sz="2000" b="1" dirty="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1750" y="303367"/>
            <a:ext cx="1376680" cy="421640"/>
          </a:xfrm>
          <a:prstGeom prst="rect">
            <a:avLst/>
          </a:prstGeom>
        </p:spPr>
        <p:txBody>
          <a:bodyPr vert="horz" wrap="square" lIns="0" tIns="12700" rIns="0" bIns="0" rtlCol="0">
            <a:spAutoFit/>
          </a:bodyPr>
          <a:lstStyle/>
          <a:p>
            <a:pPr marL="12700">
              <a:lnSpc>
                <a:spcPct val="100000"/>
              </a:lnSpc>
              <a:spcBef>
                <a:spcPts val="100"/>
              </a:spcBef>
            </a:pPr>
            <a:r>
              <a:rPr spc="-10" dirty="0"/>
              <a:t>P</a:t>
            </a:r>
            <a:r>
              <a:rPr spc="-25" dirty="0"/>
              <a:t>r</a:t>
            </a:r>
            <a:r>
              <a:rPr spc="105" dirty="0"/>
              <a:t>oblem</a:t>
            </a:r>
          </a:p>
        </p:txBody>
      </p:sp>
      <p:sp>
        <p:nvSpPr>
          <p:cNvPr id="3" name="object 3"/>
          <p:cNvSpPr txBox="1"/>
          <p:nvPr/>
        </p:nvSpPr>
        <p:spPr>
          <a:xfrm>
            <a:off x="990600" y="1123950"/>
            <a:ext cx="7772399" cy="3483261"/>
          </a:xfrm>
          <a:prstGeom prst="rect">
            <a:avLst/>
          </a:prstGeom>
        </p:spPr>
        <p:txBody>
          <a:bodyPr vert="horz" wrap="square" lIns="0" tIns="8890" rIns="0" bIns="0" rtlCol="0">
            <a:spAutoFit/>
          </a:bodyPr>
          <a:lstStyle/>
          <a:p>
            <a:pPr marL="12700" marR="5080">
              <a:lnSpc>
                <a:spcPct val="101600"/>
              </a:lnSpc>
              <a:spcBef>
                <a:spcPts val="70"/>
              </a:spcBef>
            </a:pPr>
            <a:r>
              <a:rPr lang="en-US" sz="1400" b="1" spc="50" dirty="0" smtClean="0">
                <a:solidFill>
                  <a:srgbClr val="595959"/>
                </a:solidFill>
                <a:latin typeface="Arial" panose="020B0604020202020204" pitchFamily="34" charset="0"/>
                <a:cs typeface="Arial" panose="020B0604020202020204" pitchFamily="34" charset="0"/>
              </a:rPr>
              <a:t>What</a:t>
            </a:r>
            <a:r>
              <a:rPr lang="en-US" sz="1400" b="1" spc="-195" dirty="0" smtClean="0">
                <a:solidFill>
                  <a:srgbClr val="595959"/>
                </a:solidFill>
                <a:latin typeface="Arial" panose="020B0604020202020204" pitchFamily="34" charset="0"/>
                <a:cs typeface="Arial" panose="020B0604020202020204" pitchFamily="34" charset="0"/>
              </a:rPr>
              <a:t> </a:t>
            </a:r>
            <a:r>
              <a:rPr lang="en-US" sz="1400" b="1" spc="10" dirty="0" smtClean="0">
                <a:solidFill>
                  <a:srgbClr val="595959"/>
                </a:solidFill>
                <a:latin typeface="Arial" panose="020B0604020202020204" pitchFamily="34" charset="0"/>
                <a:cs typeface="Arial" panose="020B0604020202020204" pitchFamily="34" charset="0"/>
              </a:rPr>
              <a:t>is</a:t>
            </a:r>
            <a:r>
              <a:rPr lang="en-US" sz="1400" b="1" spc="-195" dirty="0" smtClean="0">
                <a:solidFill>
                  <a:srgbClr val="595959"/>
                </a:solidFill>
                <a:latin typeface="Arial" panose="020B0604020202020204" pitchFamily="34" charset="0"/>
                <a:cs typeface="Arial" panose="020B0604020202020204" pitchFamily="34" charset="0"/>
              </a:rPr>
              <a:t> </a:t>
            </a:r>
            <a:r>
              <a:rPr lang="en-US" sz="1400" b="1" spc="15" dirty="0" smtClean="0">
                <a:solidFill>
                  <a:srgbClr val="595959"/>
                </a:solidFill>
                <a:latin typeface="Arial" panose="020B0604020202020204" pitchFamily="34" charset="0"/>
                <a:cs typeface="Arial" panose="020B0604020202020204" pitchFamily="34" charset="0"/>
              </a:rPr>
              <a:t>the</a:t>
            </a:r>
            <a:r>
              <a:rPr lang="en-US" sz="1400" b="1" spc="-195" dirty="0" smtClean="0">
                <a:solidFill>
                  <a:srgbClr val="595959"/>
                </a:solidFill>
                <a:latin typeface="Arial" panose="020B0604020202020204" pitchFamily="34" charset="0"/>
                <a:cs typeface="Arial" panose="020B0604020202020204" pitchFamily="34" charset="0"/>
              </a:rPr>
              <a:t> </a:t>
            </a:r>
            <a:r>
              <a:rPr lang="en-US" sz="1400" b="1" spc="-5" dirty="0" smtClean="0">
                <a:solidFill>
                  <a:srgbClr val="595959"/>
                </a:solidFill>
                <a:latin typeface="Arial" panose="020B0604020202020204" pitchFamily="34" charset="0"/>
                <a:cs typeface="Arial" panose="020B0604020202020204" pitchFamily="34" charset="0"/>
              </a:rPr>
              <a:t>business</a:t>
            </a:r>
            <a:r>
              <a:rPr lang="en-US" sz="1400" b="1" spc="-195" dirty="0" smtClean="0">
                <a:solidFill>
                  <a:srgbClr val="595959"/>
                </a:solidFill>
                <a:latin typeface="Arial" panose="020B0604020202020204" pitchFamily="34" charset="0"/>
                <a:cs typeface="Arial" panose="020B0604020202020204" pitchFamily="34" charset="0"/>
              </a:rPr>
              <a:t> </a:t>
            </a:r>
            <a:r>
              <a:rPr lang="en-US" sz="1400" b="1" spc="-5" dirty="0" smtClean="0">
                <a:solidFill>
                  <a:srgbClr val="595959"/>
                </a:solidFill>
                <a:latin typeface="Arial" panose="020B0604020202020204" pitchFamily="34" charset="0"/>
                <a:cs typeface="Arial" panose="020B0604020202020204" pitchFamily="34" charset="0"/>
              </a:rPr>
              <a:t>problem?</a:t>
            </a:r>
            <a:endParaRPr lang="en-US" sz="1400" b="1" dirty="0" smtClean="0">
              <a:latin typeface="Arial" panose="020B0604020202020204" pitchFamily="34" charset="0"/>
              <a:cs typeface="Arial" panose="020B0604020202020204" pitchFamily="34" charset="0"/>
            </a:endParaRPr>
          </a:p>
          <a:p>
            <a:pPr marL="12700" marR="5080">
              <a:lnSpc>
                <a:spcPct val="101600"/>
              </a:lnSpc>
              <a:spcBef>
                <a:spcPts val="70"/>
              </a:spcBef>
            </a:pPr>
            <a:r>
              <a:rPr lang="en-US" sz="1400" spc="25" dirty="0" err="1" smtClean="0">
                <a:solidFill>
                  <a:srgbClr val="595959"/>
                </a:solidFill>
                <a:latin typeface="Arial" panose="020B0604020202020204" pitchFamily="34" charset="0"/>
                <a:cs typeface="Arial" panose="020B0604020202020204" pitchFamily="34" charset="0"/>
              </a:rPr>
              <a:t>Ayiti</a:t>
            </a:r>
            <a:r>
              <a:rPr lang="en-US" sz="1400" spc="25" dirty="0" smtClean="0">
                <a:solidFill>
                  <a:srgbClr val="595959"/>
                </a:solidFill>
                <a:latin typeface="Arial" panose="020B0604020202020204" pitchFamily="34" charset="0"/>
                <a:cs typeface="Arial" panose="020B0604020202020204" pitchFamily="34" charset="0"/>
              </a:rPr>
              <a:t> Analytics our customer wants to expand </a:t>
            </a:r>
            <a:r>
              <a:rPr lang="en-US" sz="1400" dirty="0">
                <a:latin typeface="Arial" panose="020B0604020202020204" pitchFamily="34" charset="0"/>
                <a:cs typeface="Arial" panose="020B0604020202020204" pitchFamily="34" charset="0"/>
              </a:rPr>
              <a:t>its training centers throughout all the communes of the </a:t>
            </a:r>
            <a:r>
              <a:rPr lang="en-US" sz="1400" dirty="0" smtClean="0">
                <a:latin typeface="Arial" panose="020B0604020202020204" pitchFamily="34" charset="0"/>
                <a:cs typeface="Arial" panose="020B0604020202020204" pitchFamily="34" charset="0"/>
              </a:rPr>
              <a:t>country. </a:t>
            </a:r>
          </a:p>
          <a:p>
            <a:pPr marL="12700" marR="5080">
              <a:lnSpc>
                <a:spcPct val="101600"/>
              </a:lnSpc>
              <a:spcBef>
                <a:spcPts val="70"/>
              </a:spcBef>
            </a:pPr>
            <a:endParaRPr lang="en-US" sz="1400" b="1" dirty="0" smtClean="0">
              <a:latin typeface="Arial" panose="020B0604020202020204" pitchFamily="34" charset="0"/>
              <a:cs typeface="Arial" panose="020B0604020202020204" pitchFamily="34" charset="0"/>
            </a:endParaRPr>
          </a:p>
          <a:p>
            <a:pPr marL="12700" marR="5080">
              <a:lnSpc>
                <a:spcPct val="101600"/>
              </a:lnSpc>
              <a:spcBef>
                <a:spcPts val="70"/>
              </a:spcBef>
            </a:pPr>
            <a:r>
              <a:rPr lang="en-US" sz="1400" b="1" spc="65" dirty="0">
                <a:solidFill>
                  <a:srgbClr val="595959"/>
                </a:solidFill>
                <a:latin typeface="Arial" panose="020B0604020202020204" pitchFamily="34" charset="0"/>
                <a:cs typeface="Arial" panose="020B0604020202020204" pitchFamily="34" charset="0"/>
              </a:rPr>
              <a:t>Who</a:t>
            </a:r>
            <a:r>
              <a:rPr lang="en-US" sz="1400" b="1" spc="-190" dirty="0">
                <a:solidFill>
                  <a:srgbClr val="595959"/>
                </a:solidFill>
                <a:latin typeface="Arial" panose="020B0604020202020204" pitchFamily="34" charset="0"/>
                <a:cs typeface="Arial" panose="020B0604020202020204" pitchFamily="34" charset="0"/>
              </a:rPr>
              <a:t> </a:t>
            </a:r>
            <a:r>
              <a:rPr lang="en-US" sz="1400" b="1" spc="10" dirty="0">
                <a:solidFill>
                  <a:srgbClr val="595959"/>
                </a:solidFill>
                <a:latin typeface="Arial" panose="020B0604020202020204" pitchFamily="34" charset="0"/>
                <a:cs typeface="Arial" panose="020B0604020202020204" pitchFamily="34" charset="0"/>
              </a:rPr>
              <a:t>are</a:t>
            </a:r>
            <a:r>
              <a:rPr lang="en-US" sz="1400" b="1" spc="-190" dirty="0">
                <a:solidFill>
                  <a:srgbClr val="595959"/>
                </a:solidFill>
                <a:latin typeface="Arial" panose="020B0604020202020204" pitchFamily="34" charset="0"/>
                <a:cs typeface="Arial" panose="020B0604020202020204" pitchFamily="34" charset="0"/>
              </a:rPr>
              <a:t> </a:t>
            </a:r>
            <a:r>
              <a:rPr lang="en-US" sz="1400" b="1" spc="15" dirty="0">
                <a:solidFill>
                  <a:srgbClr val="595959"/>
                </a:solidFill>
                <a:latin typeface="Arial" panose="020B0604020202020204" pitchFamily="34" charset="0"/>
                <a:cs typeface="Arial" panose="020B0604020202020204" pitchFamily="34" charset="0"/>
              </a:rPr>
              <a:t>the</a:t>
            </a:r>
            <a:r>
              <a:rPr lang="en-US" sz="1400" b="1" spc="-190" dirty="0">
                <a:solidFill>
                  <a:srgbClr val="595959"/>
                </a:solidFill>
                <a:latin typeface="Arial" panose="020B0604020202020204" pitchFamily="34" charset="0"/>
                <a:cs typeface="Arial" panose="020B0604020202020204" pitchFamily="34" charset="0"/>
              </a:rPr>
              <a:t> </a:t>
            </a:r>
            <a:r>
              <a:rPr lang="en-US" sz="1400" b="1" spc="5" dirty="0">
                <a:solidFill>
                  <a:srgbClr val="595959"/>
                </a:solidFill>
                <a:latin typeface="Arial" panose="020B0604020202020204" pitchFamily="34" charset="0"/>
                <a:cs typeface="Arial" panose="020B0604020202020204" pitchFamily="34" charset="0"/>
              </a:rPr>
              <a:t>stakeholders</a:t>
            </a:r>
            <a:r>
              <a:rPr lang="en-US" sz="1400" b="1" spc="-190" dirty="0">
                <a:solidFill>
                  <a:srgbClr val="595959"/>
                </a:solidFill>
                <a:latin typeface="Arial" panose="020B0604020202020204" pitchFamily="34" charset="0"/>
                <a:cs typeface="Arial" panose="020B0604020202020204" pitchFamily="34" charset="0"/>
              </a:rPr>
              <a:t> </a:t>
            </a:r>
            <a:r>
              <a:rPr lang="en-US" sz="1400" b="1" spc="5" dirty="0">
                <a:solidFill>
                  <a:srgbClr val="595959"/>
                </a:solidFill>
                <a:latin typeface="Arial" panose="020B0604020202020204" pitchFamily="34" charset="0"/>
                <a:cs typeface="Arial" panose="020B0604020202020204" pitchFamily="34" charset="0"/>
              </a:rPr>
              <a:t>impacted</a:t>
            </a:r>
            <a:r>
              <a:rPr lang="en-US" sz="1400" b="1" spc="-190" dirty="0">
                <a:solidFill>
                  <a:srgbClr val="595959"/>
                </a:solidFill>
                <a:latin typeface="Arial" panose="020B0604020202020204" pitchFamily="34" charset="0"/>
                <a:cs typeface="Arial" panose="020B0604020202020204" pitchFamily="34" charset="0"/>
              </a:rPr>
              <a:t> </a:t>
            </a:r>
            <a:r>
              <a:rPr lang="en-US" sz="1400" b="1" spc="5" dirty="0">
                <a:solidFill>
                  <a:srgbClr val="595959"/>
                </a:solidFill>
                <a:latin typeface="Arial" panose="020B0604020202020204" pitchFamily="34" charset="0"/>
                <a:cs typeface="Arial" panose="020B0604020202020204" pitchFamily="34" charset="0"/>
              </a:rPr>
              <a:t>by</a:t>
            </a:r>
            <a:r>
              <a:rPr lang="en-US" sz="1400" b="1" spc="-190" dirty="0">
                <a:solidFill>
                  <a:srgbClr val="595959"/>
                </a:solidFill>
                <a:latin typeface="Arial" panose="020B0604020202020204" pitchFamily="34" charset="0"/>
                <a:cs typeface="Arial" panose="020B0604020202020204" pitchFamily="34" charset="0"/>
              </a:rPr>
              <a:t> </a:t>
            </a:r>
            <a:r>
              <a:rPr lang="en-US" sz="1400" b="1" spc="15" dirty="0">
                <a:solidFill>
                  <a:srgbClr val="595959"/>
                </a:solidFill>
                <a:latin typeface="Arial" panose="020B0604020202020204" pitchFamily="34" charset="0"/>
                <a:cs typeface="Arial" panose="020B0604020202020204" pitchFamily="34" charset="0"/>
              </a:rPr>
              <a:t>the</a:t>
            </a:r>
            <a:r>
              <a:rPr lang="en-US" sz="1400" b="1" spc="-190" dirty="0">
                <a:solidFill>
                  <a:srgbClr val="595959"/>
                </a:solidFill>
                <a:latin typeface="Arial" panose="020B0604020202020204" pitchFamily="34" charset="0"/>
                <a:cs typeface="Arial" panose="020B0604020202020204" pitchFamily="34" charset="0"/>
              </a:rPr>
              <a:t> </a:t>
            </a:r>
            <a:r>
              <a:rPr lang="en-US" sz="1400" b="1" spc="-5" dirty="0">
                <a:solidFill>
                  <a:srgbClr val="595959"/>
                </a:solidFill>
                <a:latin typeface="Arial" panose="020B0604020202020204" pitchFamily="34" charset="0"/>
                <a:cs typeface="Arial" panose="020B0604020202020204" pitchFamily="34" charset="0"/>
              </a:rPr>
              <a:t>problem?</a:t>
            </a:r>
            <a:endParaRPr lang="en-US" sz="1400" b="1" dirty="0">
              <a:latin typeface="Arial" panose="020B0604020202020204" pitchFamily="34" charset="0"/>
              <a:cs typeface="Arial" panose="020B0604020202020204" pitchFamily="34" charset="0"/>
            </a:endParaRPr>
          </a:p>
          <a:p>
            <a:pPr marL="12700" marR="5080">
              <a:lnSpc>
                <a:spcPct val="101600"/>
              </a:lnSpc>
              <a:spcBef>
                <a:spcPts val="70"/>
              </a:spcBef>
            </a:pPr>
            <a:endParaRPr lang="en-US" sz="1400" b="1" dirty="0" smtClean="0">
              <a:latin typeface="Arial" panose="020B0604020202020204" pitchFamily="34" charset="0"/>
              <a:cs typeface="Arial" panose="020B0604020202020204" pitchFamily="34" charset="0"/>
            </a:endParaRPr>
          </a:p>
          <a:p>
            <a:pPr marL="12700" marR="5080">
              <a:lnSpc>
                <a:spcPct val="101600"/>
              </a:lnSpc>
              <a:spcBef>
                <a:spcPts val="70"/>
              </a:spcBef>
            </a:pPr>
            <a:r>
              <a:rPr lang="en-US" sz="1400" dirty="0" smtClean="0">
                <a:latin typeface="Arial" panose="020B0604020202020204" pitchFamily="34" charset="0"/>
                <a:cs typeface="Arial" panose="020B0604020202020204" pitchFamily="34" charset="0"/>
              </a:rPr>
              <a:t>The stakeholders impacted by this problem are the client itself that wants to develop its organization and also everyone who wants to learn data science but that cannot because they don’t have a training center nearby. </a:t>
            </a:r>
          </a:p>
          <a:p>
            <a:pPr marL="12700" marR="5080">
              <a:lnSpc>
                <a:spcPct val="101600"/>
              </a:lnSpc>
              <a:spcBef>
                <a:spcPts val="70"/>
              </a:spcBef>
            </a:pPr>
            <a:endParaRPr lang="en-US" sz="1400" b="1" u="sng" dirty="0" smtClean="0">
              <a:latin typeface="Arial" panose="020B0604020202020204" pitchFamily="34" charset="0"/>
              <a:cs typeface="Arial" panose="020B0604020202020204" pitchFamily="34" charset="0"/>
            </a:endParaRPr>
          </a:p>
          <a:p>
            <a:pPr marL="12700" marR="5080">
              <a:lnSpc>
                <a:spcPct val="101600"/>
              </a:lnSpc>
              <a:spcBef>
                <a:spcPts val="70"/>
              </a:spcBef>
            </a:pPr>
            <a:r>
              <a:rPr lang="en-US" sz="1400" b="1" spc="110" dirty="0">
                <a:solidFill>
                  <a:srgbClr val="595959"/>
                </a:solidFill>
                <a:latin typeface="Arial" panose="020B0604020202020204" pitchFamily="34" charset="0"/>
                <a:cs typeface="Arial" panose="020B0604020202020204" pitchFamily="34" charset="0"/>
              </a:rPr>
              <a:t>W</a:t>
            </a:r>
            <a:r>
              <a:rPr lang="en-US" sz="1400" b="1" spc="40" dirty="0">
                <a:solidFill>
                  <a:srgbClr val="595959"/>
                </a:solidFill>
                <a:latin typeface="Arial" panose="020B0604020202020204" pitchFamily="34" charset="0"/>
                <a:cs typeface="Arial" panose="020B0604020202020204" pitchFamily="34" charset="0"/>
              </a:rPr>
              <a:t>h</a:t>
            </a:r>
            <a:r>
              <a:rPr lang="en-US" sz="1400" b="1" spc="20" dirty="0">
                <a:solidFill>
                  <a:srgbClr val="595959"/>
                </a:solidFill>
                <a:latin typeface="Arial" panose="020B0604020202020204" pitchFamily="34" charset="0"/>
                <a:cs typeface="Arial" panose="020B0604020202020204" pitchFamily="34" charset="0"/>
              </a:rPr>
              <a:t>y</a:t>
            </a:r>
            <a:r>
              <a:rPr lang="en-US" sz="1400" b="1" spc="-195" dirty="0">
                <a:solidFill>
                  <a:srgbClr val="595959"/>
                </a:solidFill>
                <a:latin typeface="Arial" panose="020B0604020202020204" pitchFamily="34" charset="0"/>
                <a:cs typeface="Arial" panose="020B0604020202020204" pitchFamily="34" charset="0"/>
              </a:rPr>
              <a:t> </a:t>
            </a:r>
            <a:r>
              <a:rPr lang="en-US" sz="1400" b="1" spc="10" dirty="0">
                <a:solidFill>
                  <a:srgbClr val="595959"/>
                </a:solidFill>
                <a:latin typeface="Arial" panose="020B0604020202020204" pitchFamily="34" charset="0"/>
                <a:cs typeface="Arial" panose="020B0604020202020204" pitchFamily="34" charset="0"/>
              </a:rPr>
              <a:t>is</a:t>
            </a:r>
            <a:r>
              <a:rPr lang="en-US" sz="1400" b="1" spc="-195" dirty="0">
                <a:solidFill>
                  <a:srgbClr val="595959"/>
                </a:solidFill>
                <a:latin typeface="Arial" panose="020B0604020202020204" pitchFamily="34" charset="0"/>
                <a:cs typeface="Arial" panose="020B0604020202020204" pitchFamily="34" charset="0"/>
              </a:rPr>
              <a:t> </a:t>
            </a:r>
            <a:r>
              <a:rPr lang="en-US" sz="1400" b="1" spc="20" dirty="0">
                <a:solidFill>
                  <a:srgbClr val="595959"/>
                </a:solidFill>
                <a:latin typeface="Arial" panose="020B0604020202020204" pitchFamily="34" charset="0"/>
                <a:cs typeface="Arial" panose="020B0604020202020204" pitchFamily="34" charset="0"/>
              </a:rPr>
              <a:t>this</a:t>
            </a:r>
            <a:r>
              <a:rPr lang="en-US" sz="1400" b="1" spc="-195" dirty="0">
                <a:solidFill>
                  <a:srgbClr val="595959"/>
                </a:solidFill>
                <a:latin typeface="Arial" panose="020B0604020202020204" pitchFamily="34" charset="0"/>
                <a:cs typeface="Arial" panose="020B0604020202020204" pitchFamily="34" charset="0"/>
              </a:rPr>
              <a:t> </a:t>
            </a:r>
            <a:r>
              <a:rPr lang="en-US" sz="1400" b="1" spc="15" dirty="0">
                <a:solidFill>
                  <a:srgbClr val="595959"/>
                </a:solidFill>
                <a:latin typeface="Arial" panose="020B0604020202020204" pitchFamily="34" charset="0"/>
                <a:cs typeface="Arial" panose="020B0604020202020204" pitchFamily="34" charset="0"/>
              </a:rPr>
              <a:t>problem</a:t>
            </a:r>
            <a:r>
              <a:rPr lang="en-US" sz="1400" b="1" spc="-195" dirty="0">
                <a:solidFill>
                  <a:srgbClr val="595959"/>
                </a:solidFill>
                <a:latin typeface="Arial" panose="020B0604020202020204" pitchFamily="34" charset="0"/>
                <a:cs typeface="Arial" panose="020B0604020202020204" pitchFamily="34" charset="0"/>
              </a:rPr>
              <a:t> </a:t>
            </a:r>
            <a:r>
              <a:rPr lang="en-US" sz="1400" b="1" spc="20" dirty="0">
                <a:solidFill>
                  <a:srgbClr val="595959"/>
                </a:solidFill>
                <a:latin typeface="Arial" panose="020B0604020202020204" pitchFamily="34" charset="0"/>
                <a:cs typeface="Arial" panose="020B0604020202020204" pitchFamily="34" charset="0"/>
              </a:rPr>
              <a:t>important</a:t>
            </a:r>
            <a:r>
              <a:rPr lang="en-US" sz="1400" b="1" spc="-195" dirty="0">
                <a:solidFill>
                  <a:srgbClr val="595959"/>
                </a:solidFill>
                <a:latin typeface="Arial" panose="020B0604020202020204" pitchFamily="34" charset="0"/>
                <a:cs typeface="Arial" panose="020B0604020202020204" pitchFamily="34" charset="0"/>
              </a:rPr>
              <a:t> </a:t>
            </a:r>
            <a:r>
              <a:rPr lang="en-US" sz="1400" b="1" spc="40" dirty="0">
                <a:solidFill>
                  <a:srgbClr val="595959"/>
                </a:solidFill>
                <a:latin typeface="Arial" panose="020B0604020202020204" pitchFamily="34" charset="0"/>
                <a:cs typeface="Arial" panose="020B0604020202020204" pitchFamily="34" charset="0"/>
              </a:rPr>
              <a:t>to</a:t>
            </a:r>
            <a:r>
              <a:rPr lang="en-US" sz="1400" b="1" spc="-195" dirty="0">
                <a:solidFill>
                  <a:srgbClr val="595959"/>
                </a:solidFill>
                <a:latin typeface="Arial" panose="020B0604020202020204" pitchFamily="34" charset="0"/>
                <a:cs typeface="Arial" panose="020B0604020202020204" pitchFamily="34" charset="0"/>
              </a:rPr>
              <a:t> </a:t>
            </a:r>
            <a:r>
              <a:rPr lang="en-US" sz="1400" b="1" spc="15" dirty="0">
                <a:solidFill>
                  <a:srgbClr val="595959"/>
                </a:solidFill>
                <a:latin typeface="Arial" panose="020B0604020202020204" pitchFamily="34" charset="0"/>
                <a:cs typeface="Arial" panose="020B0604020202020204" pitchFamily="34" charset="0"/>
              </a:rPr>
              <a:t>the</a:t>
            </a:r>
            <a:r>
              <a:rPr lang="en-US" sz="1400" b="1" spc="-195" dirty="0">
                <a:solidFill>
                  <a:srgbClr val="595959"/>
                </a:solidFill>
                <a:latin typeface="Arial" panose="020B0604020202020204" pitchFamily="34" charset="0"/>
                <a:cs typeface="Arial" panose="020B0604020202020204" pitchFamily="34" charset="0"/>
              </a:rPr>
              <a:t> </a:t>
            </a:r>
            <a:r>
              <a:rPr lang="en-US" sz="1400" b="1" dirty="0">
                <a:solidFill>
                  <a:srgbClr val="595959"/>
                </a:solidFill>
                <a:latin typeface="Arial" panose="020B0604020202020204" pitchFamily="34" charset="0"/>
                <a:cs typeface="Arial" panose="020B0604020202020204" pitchFamily="34" charset="0"/>
              </a:rPr>
              <a:t>organization?</a:t>
            </a:r>
            <a:endParaRPr lang="en-US" sz="1400" b="1" dirty="0">
              <a:latin typeface="Arial" panose="020B0604020202020204" pitchFamily="34" charset="0"/>
              <a:cs typeface="Arial" panose="020B0604020202020204" pitchFamily="34" charset="0"/>
            </a:endParaRPr>
          </a:p>
          <a:p>
            <a:pPr marL="12700" marR="5080">
              <a:lnSpc>
                <a:spcPct val="101600"/>
              </a:lnSpc>
              <a:spcBef>
                <a:spcPts val="70"/>
              </a:spcBef>
            </a:pPr>
            <a:endParaRPr lang="en-US" sz="1400" u="sng" dirty="0" smtClean="0">
              <a:latin typeface="Arial" panose="020B0604020202020204" pitchFamily="34" charset="0"/>
              <a:cs typeface="Arial" panose="020B0604020202020204" pitchFamily="34" charset="0"/>
            </a:endParaRPr>
          </a:p>
          <a:p>
            <a:pPr marL="12700" marR="5080">
              <a:lnSpc>
                <a:spcPct val="101600"/>
              </a:lnSpc>
              <a:spcBef>
                <a:spcPts val="70"/>
              </a:spcBef>
            </a:pPr>
            <a:r>
              <a:rPr lang="en-US" sz="1400" dirty="0" err="1" smtClean="0">
                <a:latin typeface="Arial" panose="020B0604020202020204" pitchFamily="34" charset="0"/>
                <a:cs typeface="Arial" panose="020B0604020202020204" pitchFamily="34" charset="0"/>
              </a:rPr>
              <a:t>Ayiti</a:t>
            </a:r>
            <a:r>
              <a:rPr lang="en-US" sz="1400" dirty="0" smtClean="0">
                <a:latin typeface="Arial" panose="020B0604020202020204" pitchFamily="34" charset="0"/>
                <a:cs typeface="Arial" panose="020B0604020202020204" pitchFamily="34" charset="0"/>
              </a:rPr>
              <a:t> Analytics it’s an organization that is involves In education, right now they are </a:t>
            </a:r>
            <a:r>
              <a:rPr lang="en-US" sz="1400" dirty="0" err="1" smtClean="0">
                <a:latin typeface="Arial" panose="020B0604020202020204" pitchFamily="34" charset="0"/>
                <a:cs typeface="Arial" panose="020B0604020202020204" pitchFamily="34" charset="0"/>
              </a:rPr>
              <a:t>concentred</a:t>
            </a:r>
            <a:r>
              <a:rPr lang="en-US" sz="1400" dirty="0" smtClean="0">
                <a:latin typeface="Arial" panose="020B0604020202020204" pitchFamily="34" charset="0"/>
                <a:cs typeface="Arial" panose="020B0604020202020204" pitchFamily="34" charset="0"/>
              </a:rPr>
              <a:t> at </a:t>
            </a:r>
            <a:r>
              <a:rPr lang="en-US" sz="1400" dirty="0" err="1" smtClean="0">
                <a:latin typeface="Arial" panose="020B0604020202020204" pitchFamily="34" charset="0"/>
                <a:cs typeface="Arial" panose="020B0604020202020204" pitchFamily="34" charset="0"/>
              </a:rPr>
              <a:t>port-au-prince</a:t>
            </a:r>
            <a:r>
              <a:rPr lang="en-US" sz="1400" dirty="0" smtClean="0">
                <a:latin typeface="Arial" panose="020B0604020202020204" pitchFamily="34" charset="0"/>
                <a:cs typeface="Arial" panose="020B0604020202020204" pitchFamily="34" charset="0"/>
              </a:rPr>
              <a:t> but they want to grow by implementing other learning centers throughout all the country</a:t>
            </a:r>
            <a:r>
              <a:rPr lang="en-US" dirty="0" smtClean="0"/>
              <a:t>.</a:t>
            </a:r>
            <a:endParaRPr sz="1600" spc="25" dirty="0">
              <a:solidFill>
                <a:srgbClr val="595959"/>
              </a:solidFill>
              <a:latin typeface="Tahoma"/>
              <a:cs typeface="Tahoma"/>
            </a:endParaRPr>
          </a:p>
        </p:txBody>
      </p:sp>
    </p:spTree>
    <p:extLst>
      <p:ext uri="{BB962C8B-B14F-4D97-AF65-F5344CB8AC3E}">
        <p14:creationId xmlns:p14="http://schemas.microsoft.com/office/powerpoint/2010/main" val="3240618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1750" y="303367"/>
            <a:ext cx="2139950" cy="421640"/>
          </a:xfrm>
          <a:prstGeom prst="rect">
            <a:avLst/>
          </a:prstGeom>
        </p:spPr>
        <p:txBody>
          <a:bodyPr vert="horz" wrap="square" lIns="0" tIns="12700" rIns="0" bIns="0" rtlCol="0">
            <a:spAutoFit/>
          </a:bodyPr>
          <a:lstStyle/>
          <a:p>
            <a:pPr marL="12700">
              <a:lnSpc>
                <a:spcPct val="100000"/>
              </a:lnSpc>
              <a:spcBef>
                <a:spcPts val="100"/>
              </a:spcBef>
            </a:pPr>
            <a:r>
              <a:rPr sz="2600" b="1" spc="110" dirty="0">
                <a:solidFill>
                  <a:srgbClr val="1A1A1A"/>
                </a:solidFill>
                <a:latin typeface="Trebuchet MS"/>
                <a:cs typeface="Trebuchet MS"/>
              </a:rPr>
              <a:t>Methodology</a:t>
            </a:r>
            <a:endParaRPr sz="2600">
              <a:latin typeface="Trebuchet MS"/>
              <a:cs typeface="Trebuchet MS"/>
            </a:endParaRPr>
          </a:p>
        </p:txBody>
      </p:sp>
      <p:sp>
        <p:nvSpPr>
          <p:cNvPr id="4" name="TextBox 3"/>
          <p:cNvSpPr txBox="1"/>
          <p:nvPr/>
        </p:nvSpPr>
        <p:spPr>
          <a:xfrm>
            <a:off x="914400" y="1276350"/>
            <a:ext cx="7620000" cy="646331"/>
          </a:xfrm>
          <a:prstGeom prst="rect">
            <a:avLst/>
          </a:prstGeom>
          <a:noFill/>
        </p:spPr>
        <p:txBody>
          <a:bodyPr wrap="square" rtlCol="0">
            <a:spAutoFit/>
          </a:bodyPr>
          <a:lstStyle/>
          <a:p>
            <a:r>
              <a:rPr lang="en-US" dirty="0" smtClean="0"/>
              <a:t>The Customer provides all the data we needed to perform the study. Below we have a glance at how the data look in their raw form. </a:t>
            </a:r>
            <a:endParaRPr lang="en-US" dirty="0"/>
          </a:p>
        </p:txBody>
      </p:sp>
      <p:pic>
        <p:nvPicPr>
          <p:cNvPr id="5" name="Picture 4"/>
          <p:cNvPicPr>
            <a:picLocks noChangeAspect="1"/>
          </p:cNvPicPr>
          <p:nvPr/>
        </p:nvPicPr>
        <p:blipFill>
          <a:blip r:embed="rId2"/>
          <a:stretch>
            <a:fillRect/>
          </a:stretch>
        </p:blipFill>
        <p:spPr>
          <a:xfrm>
            <a:off x="1143000" y="2190749"/>
            <a:ext cx="6858000" cy="250000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1750" y="303367"/>
            <a:ext cx="2139950" cy="421640"/>
          </a:xfrm>
          <a:prstGeom prst="rect">
            <a:avLst/>
          </a:prstGeom>
        </p:spPr>
        <p:txBody>
          <a:bodyPr vert="horz" wrap="square" lIns="0" tIns="12700" rIns="0" bIns="0" rtlCol="0">
            <a:spAutoFit/>
          </a:bodyPr>
          <a:lstStyle/>
          <a:p>
            <a:pPr marL="12700">
              <a:lnSpc>
                <a:spcPct val="100000"/>
              </a:lnSpc>
              <a:spcBef>
                <a:spcPts val="100"/>
              </a:spcBef>
            </a:pPr>
            <a:r>
              <a:rPr sz="2600" b="1" spc="110" dirty="0">
                <a:solidFill>
                  <a:srgbClr val="1A1A1A"/>
                </a:solidFill>
                <a:latin typeface="Trebuchet MS"/>
                <a:cs typeface="Trebuchet MS"/>
              </a:rPr>
              <a:t>Methodology</a:t>
            </a:r>
            <a:endParaRPr sz="2600">
              <a:latin typeface="Trebuchet MS"/>
              <a:cs typeface="Trebuchet MS"/>
            </a:endParaRPr>
          </a:p>
        </p:txBody>
      </p:sp>
      <p:sp>
        <p:nvSpPr>
          <p:cNvPr id="4" name="TextBox 3"/>
          <p:cNvSpPr txBox="1"/>
          <p:nvPr/>
        </p:nvSpPr>
        <p:spPr>
          <a:xfrm>
            <a:off x="914400" y="1276350"/>
            <a:ext cx="7620000" cy="646331"/>
          </a:xfrm>
          <a:prstGeom prst="rect">
            <a:avLst/>
          </a:prstGeom>
          <a:noFill/>
        </p:spPr>
        <p:txBody>
          <a:bodyPr wrap="square" rtlCol="0">
            <a:spAutoFit/>
          </a:bodyPr>
          <a:lstStyle/>
          <a:p>
            <a:r>
              <a:rPr lang="en-US" dirty="0" smtClean="0"/>
              <a:t>First of all we perform all the cleansing methods in order to have a clean dataset. Here’s a glance at our final dataset.</a:t>
            </a:r>
            <a:endParaRPr lang="en-US" dirty="0"/>
          </a:p>
        </p:txBody>
      </p:sp>
      <p:pic>
        <p:nvPicPr>
          <p:cNvPr id="3" name="Picture 2"/>
          <p:cNvPicPr>
            <a:picLocks noChangeAspect="1"/>
          </p:cNvPicPr>
          <p:nvPr/>
        </p:nvPicPr>
        <p:blipFill>
          <a:blip r:embed="rId2"/>
          <a:stretch>
            <a:fillRect/>
          </a:stretch>
        </p:blipFill>
        <p:spPr>
          <a:xfrm>
            <a:off x="914400" y="2038350"/>
            <a:ext cx="7010604" cy="2393043"/>
          </a:xfrm>
          <a:prstGeom prst="rect">
            <a:avLst/>
          </a:prstGeom>
        </p:spPr>
      </p:pic>
    </p:spTree>
    <p:extLst>
      <p:ext uri="{BB962C8B-B14F-4D97-AF65-F5344CB8AC3E}">
        <p14:creationId xmlns:p14="http://schemas.microsoft.com/office/powerpoint/2010/main" val="2456898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30123" y="971550"/>
            <a:ext cx="4127677" cy="3375116"/>
          </a:xfrm>
          <a:prstGeom prst="rect">
            <a:avLst/>
          </a:prstGeom>
        </p:spPr>
      </p:pic>
      <p:sp>
        <p:nvSpPr>
          <p:cNvPr id="4" name="object 2"/>
          <p:cNvSpPr txBox="1"/>
          <p:nvPr/>
        </p:nvSpPr>
        <p:spPr>
          <a:xfrm>
            <a:off x="685800" y="285750"/>
            <a:ext cx="1197610" cy="421640"/>
          </a:xfrm>
          <a:prstGeom prst="rect">
            <a:avLst/>
          </a:prstGeom>
        </p:spPr>
        <p:txBody>
          <a:bodyPr vert="horz" wrap="square" lIns="0" tIns="12700" rIns="0" bIns="0" rtlCol="0">
            <a:spAutoFit/>
          </a:bodyPr>
          <a:lstStyle/>
          <a:p>
            <a:pPr marL="12700">
              <a:lnSpc>
                <a:spcPct val="100000"/>
              </a:lnSpc>
              <a:spcBef>
                <a:spcPts val="100"/>
              </a:spcBef>
            </a:pPr>
            <a:r>
              <a:rPr sz="2600" b="1" spc="95" dirty="0">
                <a:solidFill>
                  <a:srgbClr val="1A1A1A"/>
                </a:solidFill>
                <a:latin typeface="Trebuchet MS"/>
                <a:cs typeface="Trebuchet MS"/>
              </a:rPr>
              <a:t>R</a:t>
            </a:r>
            <a:r>
              <a:rPr sz="2600" b="1" spc="100" dirty="0">
                <a:solidFill>
                  <a:srgbClr val="1A1A1A"/>
                </a:solidFill>
                <a:latin typeface="Trebuchet MS"/>
                <a:cs typeface="Trebuchet MS"/>
              </a:rPr>
              <a:t>esu</a:t>
            </a:r>
            <a:r>
              <a:rPr sz="2600" b="1" spc="40" dirty="0">
                <a:solidFill>
                  <a:srgbClr val="1A1A1A"/>
                </a:solidFill>
                <a:latin typeface="Trebuchet MS"/>
                <a:cs typeface="Trebuchet MS"/>
              </a:rPr>
              <a:t>l</a:t>
            </a:r>
            <a:r>
              <a:rPr sz="2600" b="1" spc="65" dirty="0">
                <a:solidFill>
                  <a:srgbClr val="1A1A1A"/>
                </a:solidFill>
                <a:latin typeface="Trebuchet MS"/>
                <a:cs typeface="Trebuchet MS"/>
              </a:rPr>
              <a:t>ts</a:t>
            </a:r>
            <a:endParaRPr sz="2600">
              <a:latin typeface="Trebuchet MS"/>
              <a:cs typeface="Trebuchet MS"/>
            </a:endParaRPr>
          </a:p>
        </p:txBody>
      </p:sp>
      <p:sp>
        <p:nvSpPr>
          <p:cNvPr id="6" name="TextBox 5"/>
          <p:cNvSpPr txBox="1"/>
          <p:nvPr/>
        </p:nvSpPr>
        <p:spPr>
          <a:xfrm>
            <a:off x="5943600" y="971550"/>
            <a:ext cx="2743200" cy="2308324"/>
          </a:xfrm>
          <a:prstGeom prst="rect">
            <a:avLst/>
          </a:prstGeom>
          <a:noFill/>
        </p:spPr>
        <p:txBody>
          <a:bodyPr wrap="square" rtlCol="0">
            <a:spAutoFit/>
          </a:bodyPr>
          <a:lstStyle/>
          <a:p>
            <a:r>
              <a:rPr lang="en-US" dirty="0" smtClean="0"/>
              <a:t>After collecting the data we could see that the most effective communication channels that will allow a student to be likely to be selected are more precisely by </a:t>
            </a:r>
            <a:r>
              <a:rPr lang="en-US" dirty="0" err="1" smtClean="0"/>
              <a:t>Friend,whatsapp</a:t>
            </a:r>
            <a:r>
              <a:rPr lang="en-US" dirty="0" smtClean="0"/>
              <a:t>, </a:t>
            </a:r>
            <a:r>
              <a:rPr lang="en-US" dirty="0" err="1" smtClean="0"/>
              <a:t>facebook</a:t>
            </a:r>
            <a:r>
              <a:rPr lang="en-US" dirty="0" smtClean="0"/>
              <a:t> ….</a:t>
            </a:r>
            <a:endParaRPr lang="en-US" dirty="0"/>
          </a:p>
        </p:txBody>
      </p:sp>
    </p:spTree>
    <p:extLst>
      <p:ext uri="{BB962C8B-B14F-4D97-AF65-F5344CB8AC3E}">
        <p14:creationId xmlns:p14="http://schemas.microsoft.com/office/powerpoint/2010/main" val="3817875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685800" y="285750"/>
            <a:ext cx="1197610" cy="421640"/>
          </a:xfrm>
          <a:prstGeom prst="rect">
            <a:avLst/>
          </a:prstGeom>
        </p:spPr>
        <p:txBody>
          <a:bodyPr vert="horz" wrap="square" lIns="0" tIns="12700" rIns="0" bIns="0" rtlCol="0">
            <a:spAutoFit/>
          </a:bodyPr>
          <a:lstStyle/>
          <a:p>
            <a:pPr marL="12700">
              <a:lnSpc>
                <a:spcPct val="100000"/>
              </a:lnSpc>
              <a:spcBef>
                <a:spcPts val="100"/>
              </a:spcBef>
            </a:pPr>
            <a:r>
              <a:rPr sz="2600" b="1" spc="95" dirty="0">
                <a:solidFill>
                  <a:srgbClr val="1A1A1A"/>
                </a:solidFill>
                <a:latin typeface="Trebuchet MS"/>
                <a:cs typeface="Trebuchet MS"/>
              </a:rPr>
              <a:t>R</a:t>
            </a:r>
            <a:r>
              <a:rPr sz="2600" b="1" spc="100" dirty="0">
                <a:solidFill>
                  <a:srgbClr val="1A1A1A"/>
                </a:solidFill>
                <a:latin typeface="Trebuchet MS"/>
                <a:cs typeface="Trebuchet MS"/>
              </a:rPr>
              <a:t>esu</a:t>
            </a:r>
            <a:r>
              <a:rPr sz="2600" b="1" spc="40" dirty="0">
                <a:solidFill>
                  <a:srgbClr val="1A1A1A"/>
                </a:solidFill>
                <a:latin typeface="Trebuchet MS"/>
                <a:cs typeface="Trebuchet MS"/>
              </a:rPr>
              <a:t>l</a:t>
            </a:r>
            <a:r>
              <a:rPr sz="2600" b="1" spc="65" dirty="0">
                <a:solidFill>
                  <a:srgbClr val="1A1A1A"/>
                </a:solidFill>
                <a:latin typeface="Trebuchet MS"/>
                <a:cs typeface="Trebuchet MS"/>
              </a:rPr>
              <a:t>ts</a:t>
            </a:r>
            <a:endParaRPr sz="2600" dirty="0">
              <a:latin typeface="Trebuchet MS"/>
              <a:cs typeface="Trebuchet MS"/>
            </a:endParaRPr>
          </a:p>
        </p:txBody>
      </p:sp>
      <p:pic>
        <p:nvPicPr>
          <p:cNvPr id="4" name="Picture 3"/>
          <p:cNvPicPr>
            <a:picLocks noChangeAspect="1"/>
          </p:cNvPicPr>
          <p:nvPr/>
        </p:nvPicPr>
        <p:blipFill>
          <a:blip r:embed="rId2"/>
          <a:stretch>
            <a:fillRect/>
          </a:stretch>
        </p:blipFill>
        <p:spPr>
          <a:xfrm>
            <a:off x="762001" y="1200150"/>
            <a:ext cx="4800599" cy="3410137"/>
          </a:xfrm>
          <a:prstGeom prst="rect">
            <a:avLst/>
          </a:prstGeom>
        </p:spPr>
      </p:pic>
      <p:sp>
        <p:nvSpPr>
          <p:cNvPr id="6" name="TextBox 5"/>
          <p:cNvSpPr txBox="1"/>
          <p:nvPr/>
        </p:nvSpPr>
        <p:spPr>
          <a:xfrm>
            <a:off x="6324600" y="1428750"/>
            <a:ext cx="1828800" cy="1200329"/>
          </a:xfrm>
          <a:prstGeom prst="rect">
            <a:avLst/>
          </a:prstGeom>
          <a:noFill/>
        </p:spPr>
        <p:txBody>
          <a:bodyPr wrap="square" rtlCol="0">
            <a:spAutoFit/>
          </a:bodyPr>
          <a:lstStyle/>
          <a:p>
            <a:r>
              <a:rPr lang="en-US" dirty="0"/>
              <a:t> </a:t>
            </a:r>
            <a:r>
              <a:rPr lang="en-US" dirty="0" smtClean="0"/>
              <a:t>As we can see the highest level of education is the bac +4</a:t>
            </a:r>
            <a:endParaRPr lang="en-US" dirty="0"/>
          </a:p>
        </p:txBody>
      </p:sp>
    </p:spTree>
    <p:extLst>
      <p:ext uri="{BB962C8B-B14F-4D97-AF65-F5344CB8AC3E}">
        <p14:creationId xmlns:p14="http://schemas.microsoft.com/office/powerpoint/2010/main" val="1972984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9599" y="1200150"/>
            <a:ext cx="4191001" cy="3276600"/>
          </a:xfrm>
          <a:prstGeom prst="rect">
            <a:avLst/>
          </a:prstGeom>
        </p:spPr>
      </p:pic>
      <p:sp>
        <p:nvSpPr>
          <p:cNvPr id="3" name="TextBox 2"/>
          <p:cNvSpPr txBox="1"/>
          <p:nvPr/>
        </p:nvSpPr>
        <p:spPr>
          <a:xfrm>
            <a:off x="5715000" y="1428750"/>
            <a:ext cx="2743200" cy="1754326"/>
          </a:xfrm>
          <a:prstGeom prst="rect">
            <a:avLst/>
          </a:prstGeom>
          <a:noFill/>
        </p:spPr>
        <p:txBody>
          <a:bodyPr wrap="square" rtlCol="0">
            <a:spAutoFit/>
          </a:bodyPr>
          <a:lstStyle/>
          <a:p>
            <a:r>
              <a:rPr lang="en-US" dirty="0"/>
              <a:t> </a:t>
            </a:r>
            <a:r>
              <a:rPr lang="en-US" dirty="0" smtClean="0"/>
              <a:t>From the graph we can see that the most effective communication channels that will allow a woman to be selected are friends and </a:t>
            </a:r>
            <a:r>
              <a:rPr lang="en-US" dirty="0" err="1" smtClean="0"/>
              <a:t>whatsapp</a:t>
            </a:r>
            <a:r>
              <a:rPr lang="en-US" dirty="0" smtClean="0"/>
              <a:t>.</a:t>
            </a:r>
            <a:endParaRPr lang="en-US" dirty="0"/>
          </a:p>
        </p:txBody>
      </p:sp>
      <p:sp>
        <p:nvSpPr>
          <p:cNvPr id="4" name="TextBox 3"/>
          <p:cNvSpPr txBox="1"/>
          <p:nvPr/>
        </p:nvSpPr>
        <p:spPr>
          <a:xfrm>
            <a:off x="838200" y="285750"/>
            <a:ext cx="1066800" cy="646331"/>
          </a:xfrm>
          <a:prstGeom prst="rect">
            <a:avLst/>
          </a:prstGeom>
          <a:noFill/>
        </p:spPr>
        <p:txBody>
          <a:bodyPr wrap="square" rtlCol="0">
            <a:spAutoFit/>
          </a:bodyPr>
          <a:lstStyle/>
          <a:p>
            <a:r>
              <a:rPr lang="en-US" b="1" spc="95" dirty="0">
                <a:solidFill>
                  <a:srgbClr val="1A1A1A"/>
                </a:solidFill>
                <a:latin typeface="Trebuchet MS"/>
                <a:cs typeface="Trebuchet MS"/>
              </a:rPr>
              <a:t>R</a:t>
            </a:r>
            <a:r>
              <a:rPr lang="en-US" b="1" spc="100" dirty="0">
                <a:solidFill>
                  <a:srgbClr val="1A1A1A"/>
                </a:solidFill>
                <a:latin typeface="Trebuchet MS"/>
                <a:cs typeface="Trebuchet MS"/>
              </a:rPr>
              <a:t>esu</a:t>
            </a:r>
            <a:r>
              <a:rPr lang="en-US" b="1" spc="40" dirty="0">
                <a:solidFill>
                  <a:srgbClr val="1A1A1A"/>
                </a:solidFill>
                <a:latin typeface="Trebuchet MS"/>
                <a:cs typeface="Trebuchet MS"/>
              </a:rPr>
              <a:t>l</a:t>
            </a:r>
            <a:r>
              <a:rPr lang="en-US" b="1" spc="65" dirty="0">
                <a:solidFill>
                  <a:srgbClr val="1A1A1A"/>
                </a:solidFill>
                <a:latin typeface="Trebuchet MS"/>
                <a:cs typeface="Trebuchet MS"/>
              </a:rPr>
              <a:t>ts</a:t>
            </a:r>
            <a:endParaRPr lang="en-US" dirty="0">
              <a:latin typeface="Trebuchet MS"/>
              <a:cs typeface="Trebuchet MS"/>
            </a:endParaRPr>
          </a:p>
          <a:p>
            <a:endParaRPr lang="en-US" dirty="0"/>
          </a:p>
        </p:txBody>
      </p:sp>
    </p:spTree>
    <p:extLst>
      <p:ext uri="{BB962C8B-B14F-4D97-AF65-F5344CB8AC3E}">
        <p14:creationId xmlns:p14="http://schemas.microsoft.com/office/powerpoint/2010/main" val="2817830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5801" y="1047751"/>
            <a:ext cx="4419600" cy="3657600"/>
          </a:xfrm>
          <a:prstGeom prst="rect">
            <a:avLst/>
          </a:prstGeom>
        </p:spPr>
      </p:pic>
      <p:sp>
        <p:nvSpPr>
          <p:cNvPr id="3" name="TextBox 2"/>
          <p:cNvSpPr txBox="1"/>
          <p:nvPr/>
        </p:nvSpPr>
        <p:spPr>
          <a:xfrm>
            <a:off x="6019800" y="1428750"/>
            <a:ext cx="2286000" cy="1200329"/>
          </a:xfrm>
          <a:prstGeom prst="rect">
            <a:avLst/>
          </a:prstGeom>
          <a:noFill/>
        </p:spPr>
        <p:txBody>
          <a:bodyPr wrap="square" rtlCol="0">
            <a:spAutoFit/>
          </a:bodyPr>
          <a:lstStyle/>
          <a:p>
            <a:r>
              <a:rPr lang="en-US" dirty="0" smtClean="0"/>
              <a:t>After the calculations, we could see that the highest number of applications is 54.4%.</a:t>
            </a:r>
            <a:endParaRPr lang="en-US" dirty="0"/>
          </a:p>
        </p:txBody>
      </p:sp>
      <p:sp>
        <p:nvSpPr>
          <p:cNvPr id="6" name="TextBox 5"/>
          <p:cNvSpPr txBox="1"/>
          <p:nvPr/>
        </p:nvSpPr>
        <p:spPr>
          <a:xfrm>
            <a:off x="762000" y="514350"/>
            <a:ext cx="1295400" cy="646331"/>
          </a:xfrm>
          <a:prstGeom prst="rect">
            <a:avLst/>
          </a:prstGeom>
          <a:noFill/>
        </p:spPr>
        <p:txBody>
          <a:bodyPr wrap="square" rtlCol="0">
            <a:spAutoFit/>
          </a:bodyPr>
          <a:lstStyle/>
          <a:p>
            <a:r>
              <a:rPr lang="en-US" b="1" spc="95" dirty="0">
                <a:solidFill>
                  <a:srgbClr val="1A1A1A"/>
                </a:solidFill>
                <a:latin typeface="Trebuchet MS"/>
                <a:cs typeface="Trebuchet MS"/>
              </a:rPr>
              <a:t>R</a:t>
            </a:r>
            <a:r>
              <a:rPr lang="en-US" b="1" spc="100" dirty="0">
                <a:solidFill>
                  <a:srgbClr val="1A1A1A"/>
                </a:solidFill>
                <a:latin typeface="Trebuchet MS"/>
                <a:cs typeface="Trebuchet MS"/>
              </a:rPr>
              <a:t>esu</a:t>
            </a:r>
            <a:r>
              <a:rPr lang="en-US" b="1" spc="40" dirty="0">
                <a:solidFill>
                  <a:srgbClr val="1A1A1A"/>
                </a:solidFill>
                <a:latin typeface="Trebuchet MS"/>
                <a:cs typeface="Trebuchet MS"/>
              </a:rPr>
              <a:t>l</a:t>
            </a:r>
            <a:r>
              <a:rPr lang="en-US" b="1" spc="65" dirty="0">
                <a:solidFill>
                  <a:srgbClr val="1A1A1A"/>
                </a:solidFill>
                <a:latin typeface="Trebuchet MS"/>
                <a:cs typeface="Trebuchet MS"/>
              </a:rPr>
              <a:t>ts</a:t>
            </a:r>
            <a:endParaRPr lang="en-US" dirty="0">
              <a:latin typeface="Trebuchet MS"/>
              <a:cs typeface="Trebuchet MS"/>
            </a:endParaRPr>
          </a:p>
          <a:p>
            <a:endParaRPr lang="en-US" dirty="0"/>
          </a:p>
        </p:txBody>
      </p:sp>
    </p:spTree>
    <p:extLst>
      <p:ext uri="{BB962C8B-B14F-4D97-AF65-F5344CB8AC3E}">
        <p14:creationId xmlns:p14="http://schemas.microsoft.com/office/powerpoint/2010/main" val="658509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67400" y="1428750"/>
            <a:ext cx="2514600" cy="3139321"/>
          </a:xfrm>
          <a:prstGeom prst="rect">
            <a:avLst/>
          </a:prstGeom>
          <a:noFill/>
        </p:spPr>
        <p:txBody>
          <a:bodyPr wrap="square" rtlCol="0">
            <a:spAutoFit/>
          </a:bodyPr>
          <a:lstStyle/>
          <a:p>
            <a:r>
              <a:rPr lang="en-US" dirty="0" smtClean="0"/>
              <a:t>According to the calculations made, the three municipalities in the country that are most likely to expand their training centers are: </a:t>
            </a:r>
            <a:r>
              <a:rPr lang="en-US" dirty="0" err="1" smtClean="0"/>
              <a:t>Delmas</a:t>
            </a:r>
            <a:r>
              <a:rPr lang="en-US" dirty="0" smtClean="0"/>
              <a:t> with a percentage of 28.4%, Port-au-Prince with 23.6%, and </a:t>
            </a:r>
            <a:r>
              <a:rPr lang="en-US" dirty="0" err="1" smtClean="0"/>
              <a:t>Petion</a:t>
            </a:r>
            <a:r>
              <a:rPr lang="en-US" dirty="0" smtClean="0"/>
              <a:t> Ville 11.6%.</a:t>
            </a:r>
            <a:endParaRPr lang="en-US" dirty="0"/>
          </a:p>
        </p:txBody>
      </p:sp>
      <p:pic>
        <p:nvPicPr>
          <p:cNvPr id="3" name="Picture 2"/>
          <p:cNvPicPr>
            <a:picLocks noChangeAspect="1"/>
          </p:cNvPicPr>
          <p:nvPr/>
        </p:nvPicPr>
        <p:blipFill>
          <a:blip r:embed="rId2"/>
          <a:stretch>
            <a:fillRect/>
          </a:stretch>
        </p:blipFill>
        <p:spPr>
          <a:xfrm>
            <a:off x="685799" y="1047750"/>
            <a:ext cx="4648201" cy="3568883"/>
          </a:xfrm>
          <a:prstGeom prst="rect">
            <a:avLst/>
          </a:prstGeom>
        </p:spPr>
      </p:pic>
      <p:sp>
        <p:nvSpPr>
          <p:cNvPr id="4" name="TextBox 3"/>
          <p:cNvSpPr txBox="1"/>
          <p:nvPr/>
        </p:nvSpPr>
        <p:spPr>
          <a:xfrm>
            <a:off x="914400" y="361950"/>
            <a:ext cx="1295400" cy="646331"/>
          </a:xfrm>
          <a:prstGeom prst="rect">
            <a:avLst/>
          </a:prstGeom>
          <a:noFill/>
        </p:spPr>
        <p:txBody>
          <a:bodyPr wrap="square" rtlCol="0">
            <a:spAutoFit/>
          </a:bodyPr>
          <a:lstStyle/>
          <a:p>
            <a:r>
              <a:rPr lang="en-US" b="1" spc="95" dirty="0">
                <a:solidFill>
                  <a:srgbClr val="1A1A1A"/>
                </a:solidFill>
                <a:latin typeface="Trebuchet MS"/>
                <a:cs typeface="Trebuchet MS"/>
              </a:rPr>
              <a:t>R</a:t>
            </a:r>
            <a:r>
              <a:rPr lang="en-US" b="1" spc="100" dirty="0">
                <a:solidFill>
                  <a:srgbClr val="1A1A1A"/>
                </a:solidFill>
                <a:latin typeface="Trebuchet MS"/>
                <a:cs typeface="Trebuchet MS"/>
              </a:rPr>
              <a:t>esu</a:t>
            </a:r>
            <a:r>
              <a:rPr lang="en-US" b="1" spc="40" dirty="0">
                <a:solidFill>
                  <a:srgbClr val="1A1A1A"/>
                </a:solidFill>
                <a:latin typeface="Trebuchet MS"/>
                <a:cs typeface="Trebuchet MS"/>
              </a:rPr>
              <a:t>l</a:t>
            </a:r>
            <a:r>
              <a:rPr lang="en-US" b="1" spc="65" dirty="0">
                <a:solidFill>
                  <a:srgbClr val="1A1A1A"/>
                </a:solidFill>
                <a:latin typeface="Trebuchet MS"/>
                <a:cs typeface="Trebuchet MS"/>
              </a:rPr>
              <a:t>ts</a:t>
            </a:r>
            <a:endParaRPr lang="en-US" dirty="0">
              <a:latin typeface="Trebuchet MS"/>
              <a:cs typeface="Trebuchet MS"/>
            </a:endParaRPr>
          </a:p>
          <a:p>
            <a:endParaRPr lang="en-US" dirty="0"/>
          </a:p>
        </p:txBody>
      </p:sp>
    </p:spTree>
    <p:extLst>
      <p:ext uri="{BB962C8B-B14F-4D97-AF65-F5344CB8AC3E}">
        <p14:creationId xmlns:p14="http://schemas.microsoft.com/office/powerpoint/2010/main" val="2564254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240</TotalTime>
  <Words>419</Words>
  <Application>Microsoft Office PowerPoint</Application>
  <PresentationFormat>On-screen Show (16:9)</PresentationFormat>
  <Paragraphs>44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Microsoft Sans Serif</vt:lpstr>
      <vt:lpstr>Tahoma</vt:lpstr>
      <vt:lpstr>Trebuchet MS</vt:lpstr>
      <vt:lpstr>Office Theme</vt:lpstr>
      <vt:lpstr>PowerPoint Presentation</vt:lpstr>
      <vt:lpstr>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Present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Djeninah Timothee</dc:creator>
  <cp:lastModifiedBy>Djeninah Timothee</cp:lastModifiedBy>
  <cp:revision>19</cp:revision>
  <dcterms:created xsi:type="dcterms:W3CDTF">2021-06-27T06:05:59Z</dcterms:created>
  <dcterms:modified xsi:type="dcterms:W3CDTF">2021-06-28T21:54:03Z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