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1060" r:id="rId5"/>
    <p:sldId id="289" r:id="rId6"/>
    <p:sldId id="733" r:id="rId7"/>
    <p:sldId id="1053" r:id="rId8"/>
    <p:sldId id="1064" r:id="rId9"/>
    <p:sldId id="269" r:id="rId10"/>
    <p:sldId id="1063" r:id="rId11"/>
    <p:sldId id="262" r:id="rId12"/>
    <p:sldId id="1062" r:id="rId13"/>
    <p:sldId id="1073" r:id="rId14"/>
    <p:sldId id="261" r:id="rId15"/>
    <p:sldId id="1061" r:id="rId16"/>
    <p:sldId id="1074" r:id="rId17"/>
    <p:sldId id="1075" r:id="rId18"/>
    <p:sldId id="1055" r:id="rId19"/>
    <p:sldId id="1066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y Presentación" id="{E3EB0449-5C24-40AF-A1E4-9AC41F5847C5}">
          <p14:sldIdLst>
            <p14:sldId id="1060"/>
            <p14:sldId id="289"/>
            <p14:sldId id="733"/>
            <p14:sldId id="1053"/>
            <p14:sldId id="1064"/>
            <p14:sldId id="269"/>
            <p14:sldId id="1063"/>
            <p14:sldId id="262"/>
            <p14:sldId id="1062"/>
            <p14:sldId id="1073"/>
            <p14:sldId id="261"/>
            <p14:sldId id="1061"/>
            <p14:sldId id="1074"/>
            <p14:sldId id="1075"/>
            <p14:sldId id="1055"/>
            <p14:sldId id="1066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3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Francisco Landazuri Narvaez" initials="PFL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EE1"/>
    <a:srgbClr val="65167D"/>
    <a:srgbClr val="014B8C"/>
    <a:srgbClr val="F09C1C"/>
    <a:srgbClr val="BB6E05"/>
    <a:srgbClr val="FFCC99"/>
    <a:srgbClr val="00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5037"/>
  </p:normalViewPr>
  <p:slideViewPr>
    <p:cSldViewPr snapToGrid="0" snapToObjects="1">
      <p:cViewPr varScale="1">
        <p:scale>
          <a:sx n="82" d="100"/>
          <a:sy n="82" d="100"/>
        </p:scale>
        <p:origin x="840" y="96"/>
      </p:cViewPr>
      <p:guideLst>
        <p:guide orient="horz" pos="640"/>
        <p:guide pos="370"/>
        <p:guide orient="horz" pos="346"/>
        <p:guide pos="7355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64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75193-2728-724A-B382-CD9956951DDA}" type="datetimeFigureOut">
              <a:rPr lang="en-GB" smtClean="0"/>
              <a:t>15/03/2023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43BAD-31FA-F242-9318-3D8D69A131B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47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0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43BAD-31FA-F242-9318-3D8D69A131B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19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blu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7EBDEEA-EFAB-7846-A6E0-0266A3B13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00" b="1085"/>
          <a:stretch/>
        </p:blipFill>
        <p:spPr>
          <a:xfrm>
            <a:off x="-73622" y="-216000"/>
            <a:ext cx="12612151" cy="6984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08206" y="5970947"/>
            <a:ext cx="8982411" cy="41808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Fecha</a:t>
            </a:r>
            <a:r>
              <a:rPr lang="en-US" dirty="0"/>
              <a:t>]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9D09B5-1C20-3A40-B153-B8F9060909E8}"/>
              </a:ext>
            </a:extLst>
          </p:cNvPr>
          <p:cNvSpPr/>
          <p:nvPr userDrawn="1"/>
        </p:nvSpPr>
        <p:spPr>
          <a:xfrm>
            <a:off x="8458200" y="4781269"/>
            <a:ext cx="1551214" cy="9217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1" y="4781269"/>
            <a:ext cx="5687794" cy="921715"/>
          </a:xfrm>
        </p:spPr>
        <p:txBody>
          <a:bodyPr anchor="b">
            <a:noAutofit/>
          </a:bodyPr>
          <a:lstStyle>
            <a:lvl1pPr algn="r">
              <a:defRPr sz="3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[El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F80E209A-4B6D-2C42-B29A-B479740BA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69" r="4172" b="2069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5974F-2CF5-D24C-8F77-EF0507DC9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BA01D7-EDF8-A046-B379-393887D46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4177" y="2308495"/>
            <a:ext cx="4181572" cy="43146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2600" b="1">
                <a:solidFill>
                  <a:schemeClr val="bg2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2200" b="1">
                <a:solidFill>
                  <a:schemeClr val="bg2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CBCACEA7-8F24-394C-9120-8F74CBF58E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10"/>
            <a:ext cx="12192000" cy="685559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5974F-2CF5-D24C-8F77-EF0507DC9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0B4C-3CF7-F94D-8349-296E2D6C0A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BA01D7-EDF8-A046-B379-393887D46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4177" y="2773371"/>
            <a:ext cx="4181572" cy="4082219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defRPr sz="2800" b="1">
                <a:solidFill>
                  <a:schemeClr val="bg2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2200" b="1">
                <a:solidFill>
                  <a:schemeClr val="bg2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49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arge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87955" y="1230135"/>
            <a:ext cx="4181572" cy="4854044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5167D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1600" b="1">
                <a:solidFill>
                  <a:srgbClr val="65167D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1400">
                <a:solidFill>
                  <a:srgbClr val="65167D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 sz="1100">
                <a:solidFill>
                  <a:srgbClr val="65167D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 sz="1100">
                <a:solidFill>
                  <a:srgbClr val="6516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41FCB8A-52B0-1544-8FE8-B524DB704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41FCB8A-52B0-1544-8FE8-B524DB704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Large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87954" y="1230135"/>
            <a:ext cx="10194445" cy="859371"/>
          </a:xfr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2800">
                <a:solidFill>
                  <a:srgbClr val="65167D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2400">
                <a:solidFill>
                  <a:srgbClr val="65167D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2000">
                <a:solidFill>
                  <a:srgbClr val="65167D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>
                <a:solidFill>
                  <a:srgbClr val="65167D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>
                <a:solidFill>
                  <a:srgbClr val="6516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41FCB8A-52B0-1544-8FE8-B524DB704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" preserve="1">
  <p:cSld name="1_Case Stu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 userDrawn="1"/>
        </p:nvSpPr>
        <p:spPr>
          <a:xfrm>
            <a:off x="7934325" y="1447800"/>
            <a:ext cx="4257600" cy="54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"/>
              <a:buNone/>
              <a:defRPr sz="2800" b="0" i="0">
                <a:solidFill>
                  <a:schemeClr val="lt2"/>
                </a:solidFill>
                <a:latin typeface="+mn-lt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38200" y="6201975"/>
            <a:ext cx="288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 dirty="0"/>
          </a:p>
        </p:txBody>
      </p:sp>
      <p:cxnSp>
        <p:nvCxnSpPr>
          <p:cNvPr id="16" name="Google Shape;16;p2"/>
          <p:cNvCxnSpPr>
            <a:endCxn id="14" idx="3"/>
          </p:cNvCxnSpPr>
          <p:nvPr/>
        </p:nvCxnSpPr>
        <p:spPr>
          <a:xfrm>
            <a:off x="3723400" y="1785775"/>
            <a:ext cx="0" cy="4598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2"/>
          <p:cNvCxnSpPr>
            <a:cxnSpLocks/>
          </p:cNvCxnSpPr>
          <p:nvPr/>
        </p:nvCxnSpPr>
        <p:spPr>
          <a:xfrm flipH="1">
            <a:off x="3723399" y="4391987"/>
            <a:ext cx="4210800" cy="23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1021557" y="1968505"/>
            <a:ext cx="2214400" cy="84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>
            <a:spLocks noGrp="1"/>
          </p:cNvSpPr>
          <p:nvPr>
            <p:ph type="pic" idx="3"/>
          </p:nvPr>
        </p:nvSpPr>
        <p:spPr>
          <a:xfrm>
            <a:off x="1412667" y="3125209"/>
            <a:ext cx="1432000" cy="14320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027811" y="2331115"/>
            <a:ext cx="37280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1pPr>
            <a:lvl2pPr marL="1219170" lvl="1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100"/>
              <a:buChar char="•"/>
              <a:defRPr sz="1467"/>
            </a:lvl3pPr>
            <a:lvl4pPr marL="2438339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900"/>
              <a:buChar char="•"/>
              <a:defRPr sz="1200"/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800"/>
              <a:buChar char="•"/>
              <a:defRPr sz="1067"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4027811" y="4756957"/>
            <a:ext cx="37280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 b="0"/>
            </a:lvl1pPr>
            <a:lvl2pPr marL="1219170" lvl="1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100"/>
              <a:buChar char="•"/>
              <a:defRPr sz="1467"/>
            </a:lvl3pPr>
            <a:lvl4pPr marL="2438339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900"/>
              <a:buChar char="•"/>
              <a:defRPr sz="1200"/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800"/>
              <a:buChar char="•"/>
              <a:defRPr sz="1067"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5"/>
          </p:nvPr>
        </p:nvSpPr>
        <p:spPr>
          <a:xfrm>
            <a:off x="8170320" y="2331115"/>
            <a:ext cx="3183600" cy="416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1pPr>
            <a:lvl2pPr marL="1219170" lvl="1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100"/>
              <a:buChar char="•"/>
              <a:defRPr sz="1467"/>
            </a:lvl3pPr>
            <a:lvl4pPr marL="2438339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900"/>
              <a:buChar char="•"/>
              <a:defRPr sz="1200"/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800"/>
              <a:buChar char="•"/>
              <a:defRPr sz="1067"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6"/>
          </p:nvPr>
        </p:nvSpPr>
        <p:spPr>
          <a:xfrm>
            <a:off x="659637" y="4757737"/>
            <a:ext cx="28852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venir"/>
              <a:buNone/>
              <a:defRPr sz="1867">
                <a:solidFill>
                  <a:schemeClr val="dk2"/>
                </a:solidFill>
              </a:defRPr>
            </a:lvl1pPr>
            <a:lvl2pPr marL="1219170" lvl="1" indent="-30479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Font typeface="Avenir"/>
              <a:buNone/>
              <a:defRPr>
                <a:solidFill>
                  <a:schemeClr val="accent1"/>
                </a:solidFill>
              </a:defRPr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7"/>
          </p:nvPr>
        </p:nvSpPr>
        <p:spPr>
          <a:xfrm>
            <a:off x="4021681" y="1954999"/>
            <a:ext cx="3728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venir"/>
              <a:buNone/>
              <a:defRPr sz="1600" cap="none">
                <a:solidFill>
                  <a:schemeClr val="tx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8"/>
          </p:nvPr>
        </p:nvSpPr>
        <p:spPr>
          <a:xfrm>
            <a:off x="8170321" y="1970269"/>
            <a:ext cx="318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venir"/>
              <a:buNone/>
              <a:defRPr sz="1600" cap="none">
                <a:solidFill>
                  <a:schemeClr val="tx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9"/>
          </p:nvPr>
        </p:nvSpPr>
        <p:spPr>
          <a:xfrm>
            <a:off x="4021681" y="4374976"/>
            <a:ext cx="3728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venir"/>
              <a:buNone/>
              <a:defRPr sz="1600" cap="none">
                <a:solidFill>
                  <a:schemeClr val="tx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Imagen 26" descr="Imagen que contiene Texto&#10;&#10;Descripción generada automáticamente">
            <a:extLst>
              <a:ext uri="{FF2B5EF4-FFF2-40B4-BE49-F238E27FC236}">
                <a16:creationId xmlns:a16="http://schemas.microsoft.com/office/drawing/2014/main" id="{9282E74E-2037-5543-B00D-22657E4E5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87953" y="-2328"/>
            <a:ext cx="10804048" cy="18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0" y="-2328"/>
            <a:ext cx="1219200" cy="1827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7955" y="184582"/>
            <a:ext cx="10194444" cy="85937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7954" y="1230135"/>
            <a:ext cx="10194445" cy="4854044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459" y="6258027"/>
            <a:ext cx="439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rgbClr val="195685"/>
                </a:solidFill>
                <a:latin typeface="+mn-lt"/>
                <a:cs typeface="Arial"/>
              </a:defRPr>
            </a:lvl1pPr>
          </a:lstStyle>
          <a:p>
            <a:fld id="{05530B4C-3CF7-F94D-8349-296E2D6C0A1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79408" y="6258027"/>
            <a:ext cx="0" cy="47007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3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721" r:id="rId3"/>
    <p:sldLayoutId id="2147483666" r:id="rId4"/>
    <p:sldLayoutId id="2147483720" r:id="rId5"/>
    <p:sldLayoutId id="2147483722" r:id="rId6"/>
    <p:sldLayoutId id="214748372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600"/>
        </a:spcAft>
        <a:buFontTx/>
        <a:buNone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230188" indent="-230188" algn="l" defTabSz="457200" rtl="0" eaLnBrk="1" latinLnBrk="0" hangingPunct="1">
        <a:spcBef>
          <a:spcPts val="0"/>
        </a:spcBef>
        <a:spcAft>
          <a:spcPts val="600"/>
        </a:spcAft>
        <a:buSzPct val="90000"/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455613" indent="-225425" algn="l" defTabSz="457200" rtl="0" eaLnBrk="1" latinLnBrk="0" hangingPunct="1">
        <a:spcBef>
          <a:spcPts val="0"/>
        </a:spcBef>
        <a:spcAft>
          <a:spcPts val="600"/>
        </a:spcAft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685800" indent="-230188" algn="l" defTabSz="457200" rtl="0" eaLnBrk="1" latinLnBrk="0" hangingPunct="1">
        <a:spcBef>
          <a:spcPts val="0"/>
        </a:spcBef>
        <a:spcAft>
          <a:spcPts val="300"/>
        </a:spcAft>
        <a:buFont typeface="Lucida Grande"/>
        <a:buChar char="‣"/>
        <a:defRPr sz="1600" kern="1200">
          <a:solidFill>
            <a:schemeClr val="tx1"/>
          </a:solidFill>
          <a:latin typeface="+mn-lt"/>
          <a:ea typeface="+mn-ea"/>
          <a:cs typeface="Arial"/>
        </a:defRPr>
      </a:lvl4pPr>
      <a:lvl5pPr marL="917575" indent="-231775" algn="l" defTabSz="457200" rtl="0" eaLnBrk="1" latinLnBrk="0" hangingPunct="1">
        <a:spcBef>
          <a:spcPts val="0"/>
        </a:spcBef>
        <a:spcAft>
          <a:spcPts val="300"/>
        </a:spcAft>
        <a:buSzPct val="110000"/>
        <a:buFont typeface="Arial"/>
        <a:buChar char="◦"/>
        <a:defRPr sz="16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E3405F-CAD2-CB46-BFE0-D9A648FDF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dirty="0"/>
              <a:t>Marzo 2023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05884B-513F-C740-9621-C511DC06A871}"/>
              </a:ext>
            </a:extLst>
          </p:cNvPr>
          <p:cNvSpPr txBox="1"/>
          <p:nvPr/>
        </p:nvSpPr>
        <p:spPr>
          <a:xfrm>
            <a:off x="6665844" y="5159829"/>
            <a:ext cx="527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>
                <a:solidFill>
                  <a:schemeClr val="bg2"/>
                </a:solidFill>
              </a:rPr>
              <a:t>Tienda de ventas online TIF STORE</a:t>
            </a:r>
            <a:endParaRPr lang="es-PE" sz="2800" b="1" dirty="0" err="1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81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152414" y="614267"/>
            <a:ext cx="10194444" cy="859371"/>
          </a:xfrm>
        </p:spPr>
        <p:txBody>
          <a:bodyPr/>
          <a:lstStyle/>
          <a:p>
            <a:r>
              <a:rPr lang="es-ES" dirty="0"/>
              <a:t>Rol cliente:</a:t>
            </a:r>
            <a:br>
              <a:rPr lang="es-ES" dirty="0"/>
            </a:b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42" y="1843902"/>
            <a:ext cx="10648832" cy="30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5605051C-82C9-BA4C-B093-63413C28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4" y="86490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MX" dirty="0"/>
              <a:t>Rol: Administrador</a:t>
            </a: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32" y="1948962"/>
            <a:ext cx="560832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00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5605051C-82C9-BA4C-B093-63413C28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4" y="86490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MX" dirty="0"/>
              <a:t>Rol vendedor:</a:t>
            </a: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pic>
        <p:nvPicPr>
          <p:cNvPr id="21" name="Imagen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62" y="1974057"/>
            <a:ext cx="7868530" cy="313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4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B81B2D5-2143-8448-B84A-01D3E50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76" y="2773372"/>
            <a:ext cx="4991823" cy="2208062"/>
          </a:xfrm>
        </p:spPr>
        <p:txBody>
          <a:bodyPr/>
          <a:lstStyle/>
          <a:p>
            <a:r>
              <a:rPr lang="es-PE" dirty="0"/>
              <a:t>Documentación</a:t>
            </a:r>
          </a:p>
        </p:txBody>
      </p:sp>
    </p:spTree>
    <p:extLst>
      <p:ext uri="{BB962C8B-B14F-4D97-AF65-F5344CB8AC3E}">
        <p14:creationId xmlns:p14="http://schemas.microsoft.com/office/powerpoint/2010/main" val="5618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2247" y="389105"/>
            <a:ext cx="10194444" cy="3077766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defTabSz="914400"/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Documentación</a:t>
            </a:r>
            <a:b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</a:br>
            <a:br>
              <a:rPr lang="es-ES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</a:b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La documentación se puede encontrar en la carpeta “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Assets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” dentro de la carpeta “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src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” del proyecto.</a:t>
            </a: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Para clonar el proyecto hacerlo se deben seguir los siguientes pasos:</a:t>
            </a: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1. Abre la página del repositorio en GitHub y copia la URL del repositorio (https://github.com/Djespinosa/TifStore.git).</a:t>
            </a: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2. Abre una terminal en tu computadora y ejecuta el siguiente comando: 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git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 clone -b 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dev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 &lt;URL del repositorio&gt;. Este comando clonará el repositorio en tu computadora y descargará la rama '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dev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' en lugar de la rama principal (generalmente llamada '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main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' o 'master’).</a:t>
            </a:r>
            <a:br>
              <a:rPr lang="es-ES" sz="18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</a:b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DE9510FB-ECD2-6FA8-7FD9-B7E8424D1D4B}"/>
              </a:ext>
            </a:extLst>
          </p:cNvPr>
          <p:cNvSpPr txBox="1">
            <a:spLocks/>
          </p:cNvSpPr>
          <p:nvPr/>
        </p:nvSpPr>
        <p:spPr>
          <a:xfrm>
            <a:off x="466933" y="3248389"/>
            <a:ext cx="10194444" cy="30722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>
                <a:solidFill>
                  <a:schemeClr val="bg2"/>
                </a:solidFill>
              </a:rPr>
              <a:t>Dentro de la carpeta documentación se encuentran los siguientes documentos: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2"/>
                </a:solidFill>
              </a:rPr>
              <a:t>Manual de Implementación</a:t>
            </a:r>
          </a:p>
          <a:p>
            <a:r>
              <a:rPr lang="es-CO" sz="1600" dirty="0">
                <a:solidFill>
                  <a:schemeClr val="bg2"/>
                </a:solidFill>
              </a:rPr>
              <a:t>	- Tif_Store_Manual.pdf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 err="1">
                <a:solidFill>
                  <a:schemeClr val="bg2"/>
                </a:solidFill>
              </a:rPr>
              <a:t>Prototipo_TIF_Store</a:t>
            </a:r>
            <a:endParaRPr lang="es-CO" sz="1600" dirty="0">
              <a:solidFill>
                <a:schemeClr val="bg2"/>
              </a:solidFill>
            </a:endParaRPr>
          </a:p>
          <a:p>
            <a:r>
              <a:rPr lang="es-CO" sz="1600" dirty="0">
                <a:solidFill>
                  <a:schemeClr val="bg2"/>
                </a:solidFill>
              </a:rPr>
              <a:t>	- </a:t>
            </a:r>
            <a:r>
              <a:rPr lang="es-ES" sz="1600" dirty="0" err="1">
                <a:solidFill>
                  <a:schemeClr val="bg2"/>
                </a:solidFill>
              </a:rPr>
              <a:t>Prototipos_baja_fidelidad_Tif_Store</a:t>
            </a:r>
            <a:r>
              <a:rPr lang="es-CO" sz="1600" dirty="0">
                <a:solidFill>
                  <a:schemeClr val="bg2"/>
                </a:solidFill>
              </a:rPr>
              <a:t>.</a:t>
            </a:r>
            <a:r>
              <a:rPr lang="es-CO" sz="1600" dirty="0" err="1">
                <a:solidFill>
                  <a:schemeClr val="bg2"/>
                </a:solidFill>
              </a:rPr>
              <a:t>pdf</a:t>
            </a:r>
            <a:endParaRPr lang="es-CO" sz="16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2"/>
                </a:solidFill>
              </a:rPr>
              <a:t>QA</a:t>
            </a:r>
          </a:p>
          <a:p>
            <a:r>
              <a:rPr lang="es-CO" sz="1600" dirty="0">
                <a:solidFill>
                  <a:schemeClr val="bg2"/>
                </a:solidFill>
              </a:rPr>
              <a:t>	- Casos de prueba y reporte de 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 err="1">
                <a:solidFill>
                  <a:schemeClr val="bg2"/>
                </a:solidFill>
              </a:rPr>
              <a:t>Requerimientos_Sprints</a:t>
            </a:r>
            <a:endParaRPr lang="es-CO" sz="1600" dirty="0">
              <a:solidFill>
                <a:schemeClr val="bg2"/>
              </a:solidFill>
            </a:endParaRPr>
          </a:p>
          <a:p>
            <a:r>
              <a:rPr lang="es-CO" sz="1600" dirty="0">
                <a:solidFill>
                  <a:schemeClr val="bg2"/>
                </a:solidFill>
              </a:rPr>
              <a:t>	- Tif_Store_Sprints.pdf</a:t>
            </a:r>
          </a:p>
        </p:txBody>
      </p:sp>
    </p:spTree>
    <p:extLst>
      <p:ext uri="{BB962C8B-B14F-4D97-AF65-F5344CB8AC3E}">
        <p14:creationId xmlns:p14="http://schemas.microsoft.com/office/powerpoint/2010/main" val="33306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B81B2D5-2143-8448-B84A-01D3E50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76" y="2773372"/>
            <a:ext cx="4991823" cy="2208062"/>
          </a:xfrm>
        </p:spPr>
        <p:txBody>
          <a:bodyPr/>
          <a:lstStyle/>
          <a:p>
            <a:r>
              <a:rPr lang="es-PE" dirty="0"/>
              <a:t>Resumen de Manual</a:t>
            </a:r>
          </a:p>
        </p:txBody>
      </p:sp>
    </p:spTree>
    <p:extLst>
      <p:ext uri="{BB962C8B-B14F-4D97-AF65-F5344CB8AC3E}">
        <p14:creationId xmlns:p14="http://schemas.microsoft.com/office/powerpoint/2010/main" val="27603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defTabSz="914400"/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Resumen de manual</a:t>
            </a:r>
            <a:endParaRPr lang="es-CL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DE9510FB-ECD2-6FA8-7FD9-B7E8424D1D4B}"/>
              </a:ext>
            </a:extLst>
          </p:cNvPr>
          <p:cNvSpPr txBox="1">
            <a:spLocks/>
          </p:cNvSpPr>
          <p:nvPr/>
        </p:nvSpPr>
        <p:spPr>
          <a:xfrm>
            <a:off x="1387955" y="1378424"/>
            <a:ext cx="10194444" cy="4101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Objetivos.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Requerimientos técnicos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Requerimientos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Herramientas y / o tecnologías utilizadas para el desarrollo.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Casos de uso.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Rutas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Vistas y explicación de las mismas.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Modelo Entidad – Relación de base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Diccionario de datos.</a:t>
            </a:r>
            <a:endParaRPr lang="es-PE" sz="2400" dirty="0">
              <a:solidFill>
                <a:schemeClr val="bg2"/>
              </a:solidFill>
            </a:endParaRPr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u="sng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67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EFFB359-308D-69AE-3251-809B7668641C}"/>
              </a:ext>
            </a:extLst>
          </p:cNvPr>
          <p:cNvSpPr txBox="1">
            <a:spLocks/>
          </p:cNvSpPr>
          <p:nvPr/>
        </p:nvSpPr>
        <p:spPr>
          <a:xfrm>
            <a:off x="5717712" y="4973541"/>
            <a:ext cx="3481471" cy="85693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>
                <a:solidFill>
                  <a:schemeClr val="bg2"/>
                </a:solidFill>
              </a:rPr>
              <a:t>GRACIAS.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2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31F5C4-A523-0340-8A96-BE5001B1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03" y="586139"/>
            <a:ext cx="5137597" cy="5854418"/>
          </a:xfrm>
        </p:spPr>
        <p:txBody>
          <a:bodyPr>
            <a:normAutofit/>
          </a:bodyPr>
          <a:lstStyle/>
          <a:p>
            <a:r>
              <a:rPr lang="es-PE" dirty="0"/>
              <a:t>AGENDA</a:t>
            </a:r>
          </a:p>
          <a:p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Integrantes de equipo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Objetivo </a:t>
            </a:r>
            <a:r>
              <a:rPr lang="es-PE" b="0" dirty="0" err="1"/>
              <a:t>Tif</a:t>
            </a:r>
            <a:r>
              <a:rPr lang="es-PE" b="0" dirty="0"/>
              <a:t> store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Metodología implementada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Requerimientos del sistema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Roles de sistema.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Documentación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Resumen del manual.</a:t>
            </a:r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60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326729"/>
            <a:ext cx="4028348" cy="854957"/>
          </a:xfrm>
        </p:spPr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es-PE" dirty="0"/>
              <a:t>Integrantes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BEFF0D1E-A701-77FD-D861-772188B9D742}"/>
              </a:ext>
            </a:extLst>
          </p:cNvPr>
          <p:cNvSpPr txBox="1">
            <a:spLocks/>
          </p:cNvSpPr>
          <p:nvPr/>
        </p:nvSpPr>
        <p:spPr>
          <a:xfrm>
            <a:off x="622978" y="1664676"/>
            <a:ext cx="5707483" cy="3281081"/>
          </a:xfrm>
          <a:prstGeom prst="rect">
            <a:avLst/>
          </a:prstGeom>
        </p:spPr>
        <p:txBody>
          <a:bodyPr vert="horz" lIns="0" tIns="45720" rIns="0" bIns="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800" b="1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1pPr>
            <a:lvl2pPr marL="287338" indent="-28733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200" b="1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2pPr>
            <a:lvl3pPr marL="512763" indent="-2825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3pPr>
            <a:lvl4pPr marL="744538" indent="-288925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400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4pPr>
            <a:lvl5pPr marL="968375" indent="-2825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400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s-PE" b="0" dirty="0" err="1"/>
              <a:t>Yessica</a:t>
            </a:r>
            <a:r>
              <a:rPr lang="es-PE" b="0" dirty="0"/>
              <a:t> </a:t>
            </a:r>
            <a:r>
              <a:rPr lang="es-PE" b="0" dirty="0" err="1"/>
              <a:t>Sanchez</a:t>
            </a:r>
            <a:r>
              <a:rPr lang="es-PE" b="0" dirty="0"/>
              <a:t> </a:t>
            </a:r>
            <a:r>
              <a:rPr lang="es-PE" b="0" dirty="0" err="1"/>
              <a:t>Beristian</a:t>
            </a:r>
            <a:r>
              <a:rPr lang="es-PE" b="0" dirty="0"/>
              <a:t> (UX/UI)</a:t>
            </a:r>
          </a:p>
          <a:p>
            <a:pPr lvl="1" indent="0">
              <a:buNone/>
            </a:pPr>
            <a:endParaRPr lang="es-PE" b="0" dirty="0"/>
          </a:p>
          <a:p>
            <a:pPr lvl="1" indent="0">
              <a:buNone/>
            </a:pPr>
            <a:r>
              <a:rPr lang="es-MX" b="0" dirty="0"/>
              <a:t>Deymer José Espinoza Páez (Desarrollador)</a:t>
            </a:r>
          </a:p>
          <a:p>
            <a:pPr lvl="1" indent="0">
              <a:buNone/>
            </a:pPr>
            <a:endParaRPr lang="es-ES" b="0" dirty="0"/>
          </a:p>
          <a:p>
            <a:pPr lvl="1" indent="0">
              <a:buNone/>
            </a:pPr>
            <a:r>
              <a:rPr lang="es-MX" b="0" dirty="0" err="1"/>
              <a:t>Jhon</a:t>
            </a:r>
            <a:r>
              <a:rPr lang="es-MX" b="0" dirty="0"/>
              <a:t> </a:t>
            </a:r>
            <a:r>
              <a:rPr lang="es-MX" b="0" dirty="0" err="1"/>
              <a:t>Edinson</a:t>
            </a:r>
            <a:r>
              <a:rPr lang="es-MX" b="0" dirty="0"/>
              <a:t> Tafur Mosquera (Scrum Master / QA)</a:t>
            </a:r>
          </a:p>
          <a:p>
            <a:pPr lvl="1" indent="0">
              <a:buNone/>
            </a:pPr>
            <a:endParaRPr lang="es-ES" b="0" dirty="0"/>
          </a:p>
          <a:p>
            <a:pPr lvl="1" indent="0">
              <a:buNone/>
            </a:pPr>
            <a:r>
              <a:rPr lang="es-ES" b="0" dirty="0"/>
              <a:t>Lucia López Amayo (</a:t>
            </a:r>
            <a:r>
              <a:rPr lang="es-ES" b="0" dirty="0" err="1"/>
              <a:t>Product</a:t>
            </a:r>
            <a:r>
              <a:rPr lang="es-ES" b="0" dirty="0"/>
              <a:t> </a:t>
            </a:r>
            <a:r>
              <a:rPr lang="es-ES" b="0" dirty="0" err="1"/>
              <a:t>Owner</a:t>
            </a:r>
            <a:r>
              <a:rPr lang="es-ES" b="0" dirty="0"/>
              <a:t>)</a:t>
            </a: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0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93A5880C-016D-F84D-BADE-5816CCE5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5" y="133782"/>
            <a:ext cx="8745242" cy="859371"/>
          </a:xfrm>
        </p:spPr>
        <p:txBody>
          <a:bodyPr/>
          <a:lstStyle/>
          <a:p>
            <a:pPr marL="514350" indent="-514350"/>
            <a:r>
              <a:rPr lang="es-PE" b="1" dirty="0"/>
              <a:t>Objetivo TIF STORE</a:t>
            </a:r>
          </a:p>
        </p:txBody>
      </p:sp>
      <p:sp>
        <p:nvSpPr>
          <p:cNvPr id="7" name="object 7"/>
          <p:cNvSpPr/>
          <p:nvPr/>
        </p:nvSpPr>
        <p:spPr>
          <a:xfrm>
            <a:off x="9569861" y="5254027"/>
            <a:ext cx="827482" cy="212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BEFF0D1E-A701-77FD-D861-772188B9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8" y="1946031"/>
            <a:ext cx="10396713" cy="1319684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solidFill>
                  <a:schemeClr val="bg2"/>
                </a:solidFill>
              </a:rPr>
              <a:t>Implementar un sistema para TIF Store, que permita aumentar ventas y la interacción con el cliente,</a:t>
            </a:r>
            <a:r>
              <a:rPr lang="es-ES" sz="2400" b="0" dirty="0">
                <a:solidFill>
                  <a:schemeClr val="bg2"/>
                </a:solidFill>
              </a:rPr>
              <a:t> brindando una experiencia totalmente segura y personalizada al usuario, al administrador y al vendedor.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4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1001978"/>
            <a:ext cx="4181572" cy="4854044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  <a:cs typeface="Lato Light"/>
              </a:rPr>
              <a:t>Metodología implementada</a:t>
            </a:r>
            <a:endParaRPr lang="es-ES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8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C94235C5-33E3-2540-BB65-BB921767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MX" b="1" dirty="0"/>
              <a:t>Metodología Scrum</a:t>
            </a:r>
            <a:endParaRPr lang="es-CL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56" name="Marcador de contenido 3">
            <a:extLst>
              <a:ext uri="{FF2B5EF4-FFF2-40B4-BE49-F238E27FC236}">
                <a16:creationId xmlns:a16="http://schemas.microsoft.com/office/drawing/2014/main" id="{ACB71436-F632-E446-37EB-E595E993142C}"/>
              </a:ext>
            </a:extLst>
          </p:cNvPr>
          <p:cNvSpPr txBox="1">
            <a:spLocks/>
          </p:cNvSpPr>
          <p:nvPr/>
        </p:nvSpPr>
        <p:spPr>
          <a:xfrm>
            <a:off x="1387954" y="1413850"/>
            <a:ext cx="8847727" cy="11054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>
                <a:solidFill>
                  <a:schemeClr val="bg2"/>
                </a:solidFill>
              </a:rPr>
              <a:t>Objetivo: Proporcionar un marco de trabajo ágil y flexible que permita al equipo colaborar de manera efectiva para entregar un producto de alta calidad en plazos cortos de tiempo.</a:t>
            </a:r>
            <a:endParaRPr lang="es-PE" sz="1800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ACB71436-F632-E446-37EB-E595E993142C}"/>
              </a:ext>
            </a:extLst>
          </p:cNvPr>
          <p:cNvSpPr txBox="1">
            <a:spLocks/>
          </p:cNvSpPr>
          <p:nvPr/>
        </p:nvSpPr>
        <p:spPr>
          <a:xfrm>
            <a:off x="1387954" y="2289110"/>
            <a:ext cx="8847727" cy="43076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>
                <a:solidFill>
                  <a:schemeClr val="bg2"/>
                </a:solidFill>
              </a:rPr>
              <a:t>Este proyecto se divide en 4 </a:t>
            </a:r>
            <a:r>
              <a:rPr lang="es-ES" sz="1800" dirty="0" err="1">
                <a:solidFill>
                  <a:schemeClr val="bg2"/>
                </a:solidFill>
              </a:rPr>
              <a:t>sprints</a:t>
            </a:r>
            <a:r>
              <a:rPr lang="es-ES" sz="1800" dirty="0">
                <a:solidFill>
                  <a:schemeClr val="bg2"/>
                </a:solidFill>
              </a:rPr>
              <a:t>, en los cuales se trabajará, así:</a:t>
            </a:r>
          </a:p>
          <a:p>
            <a:pPr algn="just"/>
            <a:endParaRPr lang="es-ES" sz="1800" dirty="0">
              <a:solidFill>
                <a:schemeClr val="bg2"/>
              </a:solidFill>
            </a:endParaRP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Planificación del sprint: El equipo define los objetivos del sprint y selecciona las tareas a realizar en cada uno de los 4 </a:t>
            </a:r>
            <a:r>
              <a:rPr lang="es-ES" sz="1800" dirty="0" err="1">
                <a:solidFill>
                  <a:schemeClr val="bg2"/>
                </a:solidFill>
              </a:rPr>
              <a:t>sprints</a:t>
            </a:r>
            <a:r>
              <a:rPr lang="es-ES" sz="1800" dirty="0">
                <a:solidFill>
                  <a:schemeClr val="bg2"/>
                </a:solidFill>
              </a:rPr>
              <a:t>.</a:t>
            </a:r>
          </a:p>
          <a:p>
            <a:pPr algn="just"/>
            <a:r>
              <a:rPr lang="es-ES" sz="1800" dirty="0" err="1">
                <a:solidFill>
                  <a:schemeClr val="bg2"/>
                </a:solidFill>
              </a:rPr>
              <a:t>Daily</a:t>
            </a:r>
            <a:r>
              <a:rPr lang="es-ES" sz="1800" dirty="0">
                <a:solidFill>
                  <a:schemeClr val="bg2"/>
                </a:solidFill>
              </a:rPr>
              <a:t> Scrum: El equipo se reúne diariamente para compartir el progreso, identificar impedimentos y establecer prioridades.</a:t>
            </a: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Revisión del sprint: Al final de cada sprint, el equipo revisa las funcionalidades y recibe retroalimentación.</a:t>
            </a: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Retrospectiva del sprint: El equipo analiza lo que se hizo bien y lo que se puede mejorar en el siguiente sprint, para asegurar una mejora continua.</a:t>
            </a:r>
          </a:p>
          <a:p>
            <a:pPr algn="just"/>
            <a:endParaRPr lang="es-ES" sz="1800" dirty="0">
              <a:solidFill>
                <a:schemeClr val="bg2"/>
              </a:solidFill>
            </a:endParaRP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El proyecto se gestionó en el tablero de </a:t>
            </a:r>
            <a:r>
              <a:rPr lang="es-ES" sz="1800" dirty="0" err="1">
                <a:solidFill>
                  <a:schemeClr val="bg2"/>
                </a:solidFill>
              </a:rPr>
              <a:t>trello</a:t>
            </a:r>
            <a:r>
              <a:rPr lang="es-ES" sz="1800" dirty="0">
                <a:solidFill>
                  <a:schemeClr val="bg2"/>
                </a:solidFill>
              </a:rPr>
              <a:t> con link:</a:t>
            </a: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https://trello.com/b/UKXbBNq2/tifstore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3457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18" y="0"/>
            <a:ext cx="4181572" cy="4854044"/>
          </a:xfrm>
        </p:spPr>
        <p:txBody>
          <a:bodyPr anchor="ctr"/>
          <a:lstStyle/>
          <a:p>
            <a:r>
              <a:rPr lang="es-MX" dirty="0"/>
              <a:t>Requerimientos del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33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1">
            <a:extLst>
              <a:ext uri="{FF2B5EF4-FFF2-40B4-BE49-F238E27FC236}">
                <a16:creationId xmlns:a16="http://schemas.microsoft.com/office/drawing/2014/main" id="{7542B37D-8F5F-6940-8FD1-494C1B7A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Requerimientos de sistema</a:t>
            </a: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81" name="Marcador de contenido 3">
            <a:extLst>
              <a:ext uri="{FF2B5EF4-FFF2-40B4-BE49-F238E27FC236}">
                <a16:creationId xmlns:a16="http://schemas.microsoft.com/office/drawing/2014/main" id="{C24A2C55-B2A8-DFF9-361F-96D8D76B5656}"/>
              </a:ext>
            </a:extLst>
          </p:cNvPr>
          <p:cNvSpPr txBox="1">
            <a:spLocks/>
          </p:cNvSpPr>
          <p:nvPr/>
        </p:nvSpPr>
        <p:spPr>
          <a:xfrm>
            <a:off x="622978" y="1478210"/>
            <a:ext cx="6715667" cy="452137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Sistema de ventas en línea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Trazabilidad de las transacciones realizadas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Capacidad de controlar inventarios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Roles del sistema: vendedor, cliente, administrador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Métodos de autenticación.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Gestión de usuarios.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Ingresar inventario al sistema a través de las compras que se hayan realizado.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Cerrar las transacciones luego de máximo 10 minutos de inactividad.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Exigir características especiales a las contraseñas: mínimo de 8 caracteres, símbolos, números, mayúsculas y minúsculas.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Control de bloqueo de cuenta después de un máximo de 3 intentos erróneos.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bg2"/>
              </a:solidFill>
            </a:endParaRPr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9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1001978"/>
            <a:ext cx="4181572" cy="4854044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Roles del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6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A Theme">
  <a:themeElements>
    <a:clrScheme name="WBA">
      <a:dk1>
        <a:srgbClr val="212C64"/>
      </a:dk1>
      <a:lt1>
        <a:sysClr val="window" lastClr="FFFFFF"/>
      </a:lt1>
      <a:dk2>
        <a:srgbClr val="56AEE1"/>
      </a:dk2>
      <a:lt2>
        <a:srgbClr val="56AEE1"/>
      </a:lt2>
      <a:accent1>
        <a:srgbClr val="8FC73E"/>
      </a:accent1>
      <a:accent2>
        <a:srgbClr val="43BEAC"/>
      </a:accent2>
      <a:accent3>
        <a:srgbClr val="8FADDA"/>
      </a:accent3>
      <a:accent4>
        <a:srgbClr val="000000"/>
      </a:accent4>
      <a:accent5>
        <a:srgbClr val="7F7F7F"/>
      </a:accent5>
      <a:accent6>
        <a:srgbClr val="C3092B"/>
      </a:accent6>
      <a:hlink>
        <a:srgbClr val="42BDEF"/>
      </a:hlink>
      <a:folHlink>
        <a:srgbClr val="A7A7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o a datos con Presto Starburst.v1" id="{780ECBB3-7890-B842-97F1-808E6593B0D1}" vid="{6DCE97B4-D284-8C4A-8347-37DD90EB92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B2E3D0AEEC7340A09D8FD78C38A13C" ma:contentTypeVersion="11" ma:contentTypeDescription="Crear nuevo documento." ma:contentTypeScope="" ma:versionID="adf254315a00692eabcb903ba5b3872a">
  <xsd:schema xmlns:xsd="http://www.w3.org/2001/XMLSchema" xmlns:xs="http://www.w3.org/2001/XMLSchema" xmlns:p="http://schemas.microsoft.com/office/2006/metadata/properties" xmlns:ns2="c876746a-ac9c-4dfb-b1cf-ee0dcc9f29c1" xmlns:ns3="edf58c9f-4424-4ea8-80f2-eb9a1fbfbbf7" targetNamespace="http://schemas.microsoft.com/office/2006/metadata/properties" ma:root="true" ma:fieldsID="3895c6bf242f33e2c7116a79982390c0" ns2:_="" ns3:_="">
    <xsd:import namespace="c876746a-ac9c-4dfb-b1cf-ee0dcc9f29c1"/>
    <xsd:import namespace="edf58c9f-4424-4ea8-80f2-eb9a1fbfbb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6746a-ac9c-4dfb-b1cf-ee0dcc9f2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4eef5af-0fbb-463d-8789-c978803973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58c9f-4424-4ea8-80f2-eb9a1fbfbb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5380a5-bb81-4b4c-a08c-0885a02d8fd9}" ma:internalName="TaxCatchAll" ma:showField="CatchAllData" ma:web="edf58c9f-4424-4ea8-80f2-eb9a1fbfbb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f58c9f-4424-4ea8-80f2-eb9a1fbfbbf7" xsi:nil="true"/>
    <lcf76f155ced4ddcb4097134ff3c332f xmlns="c876746a-ac9c-4dfb-b1cf-ee0dcc9f29c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E84634D-D66D-4213-AE46-85387AA56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76746a-ac9c-4dfb-b1cf-ee0dcc9f29c1"/>
    <ds:schemaRef ds:uri="edf58c9f-4424-4ea8-80f2-eb9a1fbfb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F8A025-7369-4270-AEEE-5ECE2C849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4623D-B19D-4F1B-931B-647D5EFCD6A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76746a-ac9c-4dfb-b1cf-ee0dcc9f29c1"/>
    <ds:schemaRef ds:uri="http://purl.org/dc/elements/1.1/"/>
    <ds:schemaRef ds:uri="http://schemas.microsoft.com/office/2006/metadata/properties"/>
    <ds:schemaRef ds:uri="edf58c9f-4424-4ea8-80f2-eb9a1fbfbbf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25285</TotalTime>
  <Words>618</Words>
  <Application>Microsoft Office PowerPoint</Application>
  <PresentationFormat>Panorámica</PresentationFormat>
  <Paragraphs>95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Avenir</vt:lpstr>
      <vt:lpstr>Calibri</vt:lpstr>
      <vt:lpstr>Libre Franklin</vt:lpstr>
      <vt:lpstr>Lucida Grande</vt:lpstr>
      <vt:lpstr>EA Theme</vt:lpstr>
      <vt:lpstr>Presentación de PowerPoint</vt:lpstr>
      <vt:lpstr>Presentación de PowerPoint</vt:lpstr>
      <vt:lpstr>Presentación de PowerPoint</vt:lpstr>
      <vt:lpstr>Objetivo TIF STORE</vt:lpstr>
      <vt:lpstr>Presentación de PowerPoint</vt:lpstr>
      <vt:lpstr>Metodología Scrum</vt:lpstr>
      <vt:lpstr>Presentación de PowerPoint</vt:lpstr>
      <vt:lpstr>Requerimientos de sistema</vt:lpstr>
      <vt:lpstr>Presentación de PowerPoint</vt:lpstr>
      <vt:lpstr>Rol cliente: </vt:lpstr>
      <vt:lpstr>Rol: Administrador</vt:lpstr>
      <vt:lpstr>Rol vendedor:</vt:lpstr>
      <vt:lpstr>Presentación de PowerPoint</vt:lpstr>
      <vt:lpstr>Documentación  La documentación se puede encontrar en la carpeta “Assets” dentro de la carpeta “src” del proyecto. Para clonar el proyecto hacerlo se deben seguir los siguientes pasos:  1. Abre la página del repositorio en GitHub y copia la URL del repositorio (https://github.com/Djespinosa/TifStore.git).  2. Abre una terminal en tu computadora y ejecuta el siguiente comando: git clone -b dev &lt;URL del repositorio&gt;. Este comando clonará el repositorio en tu computadora y descargará la rama 'dev' en lugar de la rama principal (generalmente llamada 'main' o 'master’). </vt:lpstr>
      <vt:lpstr>Presentación de PowerPoint</vt:lpstr>
      <vt:lpstr>Resumen de manual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Williams</dc:creator>
  <cp:lastModifiedBy>Deymer José Espinosa Páez</cp:lastModifiedBy>
  <cp:revision>1539</cp:revision>
  <cp:lastPrinted>2019-08-20T21:08:46Z</cp:lastPrinted>
  <dcterms:created xsi:type="dcterms:W3CDTF">2017-06-27T10:26:11Z</dcterms:created>
  <dcterms:modified xsi:type="dcterms:W3CDTF">2023-03-15T21:47:28Z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0x010100E1B2E3D0AEEC7340A09D8FD78C38A13C</vt:lpwstr>
  </property>
</Properties>
</file>