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68" y="-96"/>
      </p:cViewPr>
      <p:guideLst>
        <p:guide orient="horz" pos="2160"/>
        <p:guide pos="2880"/>
      </p:guideLst>
    </p:cSldViewPr>
  </p:slideViewPr>
  <p:notesTextViewPr>
    <p:cViewPr>
      <p:scale>
        <a:sx n="100" d="100"/>
        <a:sy n="100" d="100"/>
      </p:scale>
      <p:origin x="0" y="9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C28C22-E062-446E-9A70-E47552115E4B}" type="datetimeFigureOut">
              <a:rPr lang="fr-FR" smtClean="0"/>
              <a:t>27/01/2021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AA8041-039C-455C-9460-485F4EEB679D}" type="slidenum">
              <a:rPr lang="fr-FR" smtClean="0"/>
              <a:t>‹N°›</a:t>
            </a:fld>
            <a:endParaRPr lang="fr-FR"/>
          </a:p>
        </p:txBody>
      </p:sp>
    </p:spTree>
    <p:extLst>
      <p:ext uri="{BB962C8B-B14F-4D97-AF65-F5344CB8AC3E}">
        <p14:creationId xmlns:p14="http://schemas.microsoft.com/office/powerpoint/2010/main" val="1231168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Cher Professeur , cher</a:t>
            </a:r>
            <a:r>
              <a:rPr lang="fr-FR" baseline="0" dirty="0" smtClean="0"/>
              <a:t> collègue Bonjour. </a:t>
            </a:r>
            <a:r>
              <a:rPr lang="fr-FR" dirty="0" smtClean="0"/>
              <a:t>Je vous remercie Mr le président de jury</a:t>
            </a:r>
            <a:r>
              <a:rPr lang="fr-FR" baseline="0" dirty="0" smtClean="0"/>
              <a:t> de m’avoir donné la parole .  Ici je vous présente le rapport de notre mini-projet</a:t>
            </a:r>
            <a:endParaRPr lang="fr-FR" dirty="0" smtClean="0"/>
          </a:p>
        </p:txBody>
      </p:sp>
      <p:sp>
        <p:nvSpPr>
          <p:cNvPr id="4" name="Espace réservé du numéro de diapositive 3"/>
          <p:cNvSpPr>
            <a:spLocks noGrp="1"/>
          </p:cNvSpPr>
          <p:nvPr>
            <p:ph type="sldNum" sz="quarter" idx="10"/>
          </p:nvPr>
        </p:nvSpPr>
        <p:spPr/>
        <p:txBody>
          <a:bodyPr/>
          <a:lstStyle/>
          <a:p>
            <a:fld id="{7AAA8041-039C-455C-9460-485F4EEB679D}" type="slidenum">
              <a:rPr lang="fr-FR" smtClean="0"/>
              <a:t>1</a:t>
            </a:fld>
            <a:endParaRPr lang="fr-FR"/>
          </a:p>
        </p:txBody>
      </p:sp>
    </p:spTree>
    <p:extLst>
      <p:ext uri="{BB962C8B-B14F-4D97-AF65-F5344CB8AC3E}">
        <p14:creationId xmlns:p14="http://schemas.microsoft.com/office/powerpoint/2010/main" val="438109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D’après l’étude de schéma </a:t>
            </a:r>
            <a:r>
              <a:rPr lang="fr-FR" baseline="0" dirty="0" smtClean="0"/>
              <a:t> , on en déduit que la tension de sortie us = ue1 + ue2</a:t>
            </a:r>
            <a:endParaRPr lang="fr-FR" dirty="0"/>
          </a:p>
        </p:txBody>
      </p:sp>
      <p:sp>
        <p:nvSpPr>
          <p:cNvPr id="4" name="Espace réservé du numéro de diapositive 3"/>
          <p:cNvSpPr>
            <a:spLocks noGrp="1"/>
          </p:cNvSpPr>
          <p:nvPr>
            <p:ph type="sldNum" sz="quarter" idx="10"/>
          </p:nvPr>
        </p:nvSpPr>
        <p:spPr/>
        <p:txBody>
          <a:bodyPr/>
          <a:lstStyle/>
          <a:p>
            <a:fld id="{7AAA8041-039C-455C-9460-485F4EEB679D}" type="slidenum">
              <a:rPr lang="fr-FR" smtClean="0"/>
              <a:t>3</a:t>
            </a:fld>
            <a:endParaRPr lang="fr-FR"/>
          </a:p>
        </p:txBody>
      </p:sp>
    </p:spTree>
    <p:extLst>
      <p:ext uri="{BB962C8B-B14F-4D97-AF65-F5344CB8AC3E}">
        <p14:creationId xmlns:p14="http://schemas.microsoft.com/office/powerpoint/2010/main" val="3304894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Notre diode ici a</a:t>
            </a:r>
            <a:r>
              <a:rPr lang="fr-FR" baseline="0" dirty="0" smtClean="0"/>
              <a:t> pour rôle commutateur négatif .</a:t>
            </a:r>
            <a:endParaRPr lang="fr-FR" dirty="0"/>
          </a:p>
        </p:txBody>
      </p:sp>
      <p:sp>
        <p:nvSpPr>
          <p:cNvPr id="4" name="Espace réservé du numéro de diapositive 3"/>
          <p:cNvSpPr>
            <a:spLocks noGrp="1"/>
          </p:cNvSpPr>
          <p:nvPr>
            <p:ph type="sldNum" sz="quarter" idx="10"/>
          </p:nvPr>
        </p:nvSpPr>
        <p:spPr/>
        <p:txBody>
          <a:bodyPr/>
          <a:lstStyle/>
          <a:p>
            <a:fld id="{7AAA8041-039C-455C-9460-485F4EEB679D}" type="slidenum">
              <a:rPr lang="fr-FR" smtClean="0"/>
              <a:t>4</a:t>
            </a:fld>
            <a:endParaRPr lang="fr-FR"/>
          </a:p>
        </p:txBody>
      </p:sp>
    </p:spTree>
    <p:extLst>
      <p:ext uri="{BB962C8B-B14F-4D97-AF65-F5344CB8AC3E}">
        <p14:creationId xmlns:p14="http://schemas.microsoft.com/office/powerpoint/2010/main" val="868348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Ampli-op</a:t>
            </a:r>
            <a:r>
              <a:rPr lang="fr-FR" baseline="0" dirty="0" smtClean="0"/>
              <a:t> est un composant qui facilite un calcul de tension dans un circuit </a:t>
            </a:r>
            <a:endParaRPr lang="fr-FR" dirty="0"/>
          </a:p>
        </p:txBody>
      </p:sp>
      <p:sp>
        <p:nvSpPr>
          <p:cNvPr id="4" name="Espace réservé du numéro de diapositive 3"/>
          <p:cNvSpPr>
            <a:spLocks noGrp="1"/>
          </p:cNvSpPr>
          <p:nvPr>
            <p:ph type="sldNum" sz="quarter" idx="10"/>
          </p:nvPr>
        </p:nvSpPr>
        <p:spPr/>
        <p:txBody>
          <a:bodyPr/>
          <a:lstStyle/>
          <a:p>
            <a:fld id="{7AAA8041-039C-455C-9460-485F4EEB679D}" type="slidenum">
              <a:rPr lang="fr-FR" smtClean="0"/>
              <a:t>5</a:t>
            </a:fld>
            <a:endParaRPr lang="fr-FR"/>
          </a:p>
        </p:txBody>
      </p:sp>
    </p:spTree>
    <p:extLst>
      <p:ext uri="{BB962C8B-B14F-4D97-AF65-F5344CB8AC3E}">
        <p14:creationId xmlns:p14="http://schemas.microsoft.com/office/powerpoint/2010/main" val="91644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27/01/2021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27/01/2021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27/01/2021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27/01/2021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27/01/2021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27/01/2021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27/01/2021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27/01/2021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27/01/2021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27/01/2021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27/01/2021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27/01/2021</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707307"/>
            <a:ext cx="9144000" cy="2945829"/>
          </a:xfrm>
        </p:spPr>
        <p:txBody>
          <a:bodyPr>
            <a:normAutofit/>
          </a:bodyPr>
          <a:lstStyle/>
          <a:p>
            <a:pPr algn="l"/>
            <a:r>
              <a:rPr lang="fr-FR" sz="2000" dirty="0" smtClean="0"/>
              <a:t>                                                   Université de Mahajanga</a:t>
            </a:r>
            <a:br>
              <a:rPr lang="fr-FR" sz="2000" dirty="0" smtClean="0"/>
            </a:br>
            <a:r>
              <a:rPr lang="fr-FR" sz="2000" dirty="0" smtClean="0"/>
              <a:t>                        Institut Supérieure des Sciences et Technologies de Mahajanga</a:t>
            </a:r>
            <a:r>
              <a:rPr lang="fr-FR" sz="2000" dirty="0"/>
              <a:t/>
            </a:r>
            <a:br>
              <a:rPr lang="fr-FR" sz="2000" dirty="0"/>
            </a:br>
            <a:r>
              <a:rPr lang="fr-FR" sz="2000" dirty="0" smtClean="0"/>
              <a:t>                                                </a:t>
            </a:r>
            <a:br>
              <a:rPr lang="fr-FR" sz="2000" dirty="0" smtClean="0"/>
            </a:br>
            <a:r>
              <a:rPr lang="fr-FR" sz="2000" dirty="0"/>
              <a:t>	</a:t>
            </a:r>
            <a:r>
              <a:rPr lang="fr-FR" sz="2000" dirty="0" smtClean="0"/>
              <a:t>	                      Génie Informatique</a:t>
            </a:r>
            <a:br>
              <a:rPr lang="fr-FR" sz="2000" dirty="0" smtClean="0"/>
            </a:br>
            <a:r>
              <a:rPr lang="fr-FR" sz="2000" dirty="0" smtClean="0"/>
              <a:t/>
            </a:r>
            <a:br>
              <a:rPr lang="fr-FR" sz="2000" dirty="0" smtClean="0"/>
            </a:br>
            <a:r>
              <a:rPr lang="fr-FR" sz="2000" dirty="0" smtClean="0"/>
              <a:t/>
            </a:r>
            <a:br>
              <a:rPr lang="fr-FR" sz="2000" dirty="0" smtClean="0"/>
            </a:br>
            <a:endParaRPr lang="fr-FR" sz="2000"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16633"/>
            <a:ext cx="2143125" cy="1590674"/>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560" y="116632"/>
            <a:ext cx="2886075" cy="1590675"/>
          </a:xfrm>
          <a:prstGeom prst="rect">
            <a:avLst/>
          </a:prstGeom>
        </p:spPr>
      </p:pic>
      <p:sp>
        <p:nvSpPr>
          <p:cNvPr id="6" name="Rectangle à coins arrondis 5"/>
          <p:cNvSpPr/>
          <p:nvPr/>
        </p:nvSpPr>
        <p:spPr>
          <a:xfrm>
            <a:off x="984541" y="3717032"/>
            <a:ext cx="7272808"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t>Etude d’un circuit limiteur de tension électronique avec amplificateur opérationnel</a:t>
            </a:r>
            <a:endParaRPr lang="fr-FR" sz="2800" dirty="0"/>
          </a:p>
        </p:txBody>
      </p:sp>
      <p:sp>
        <p:nvSpPr>
          <p:cNvPr id="7" name="ZoneTexte 6"/>
          <p:cNvSpPr txBox="1"/>
          <p:nvPr/>
        </p:nvSpPr>
        <p:spPr>
          <a:xfrm>
            <a:off x="984542" y="5158933"/>
            <a:ext cx="7272808" cy="1477328"/>
          </a:xfrm>
          <a:prstGeom prst="rect">
            <a:avLst/>
          </a:prstGeom>
          <a:noFill/>
        </p:spPr>
        <p:txBody>
          <a:bodyPr wrap="square" rtlCol="0">
            <a:spAutoFit/>
          </a:bodyPr>
          <a:lstStyle/>
          <a:p>
            <a:r>
              <a:rPr lang="fr-FR" dirty="0" smtClean="0"/>
              <a:t>Présenté par : </a:t>
            </a:r>
          </a:p>
          <a:p>
            <a:r>
              <a:rPr lang="fr-FR" dirty="0"/>
              <a:t>	</a:t>
            </a:r>
            <a:r>
              <a:rPr lang="fr-FR" dirty="0" smtClean="0"/>
              <a:t>SOUDECHAID </a:t>
            </a:r>
            <a:r>
              <a:rPr lang="fr-FR" dirty="0" smtClean="0"/>
              <a:t>Djessa</a:t>
            </a:r>
          </a:p>
          <a:p>
            <a:endParaRPr lang="fr-FR" dirty="0" smtClean="0"/>
          </a:p>
          <a:p>
            <a:r>
              <a:rPr lang="fr-FR" dirty="0" smtClean="0"/>
              <a:t>Enseignant responsable:</a:t>
            </a:r>
          </a:p>
          <a:p>
            <a:r>
              <a:rPr lang="fr-FR" dirty="0"/>
              <a:t>	</a:t>
            </a:r>
            <a:r>
              <a:rPr lang="fr-FR" b="1" dirty="0" smtClean="0"/>
              <a:t>Professeur</a:t>
            </a:r>
            <a:r>
              <a:rPr lang="fr-FR" dirty="0" smtClean="0"/>
              <a:t> </a:t>
            </a:r>
            <a:r>
              <a:rPr lang="fr-FR" dirty="0" smtClean="0"/>
              <a:t> Charles </a:t>
            </a:r>
            <a:r>
              <a:rPr lang="fr-FR" dirty="0" smtClean="0"/>
              <a:t>Bernard</a:t>
            </a:r>
            <a:endParaRPr lang="fr-FR" dirty="0"/>
          </a:p>
        </p:txBody>
      </p:sp>
    </p:spTree>
    <p:extLst>
      <p:ext uri="{BB962C8B-B14F-4D97-AF65-F5344CB8AC3E}">
        <p14:creationId xmlns:p14="http://schemas.microsoft.com/office/powerpoint/2010/main" val="405651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5760"/>
            <a:ext cx="9144000" cy="1118984"/>
          </a:xfrm>
        </p:spPr>
        <p:txBody>
          <a:bodyPr/>
          <a:lstStyle/>
          <a:p>
            <a:r>
              <a:rPr lang="fr-FR" b="1" u="sng" dirty="0" smtClean="0">
                <a:solidFill>
                  <a:srgbClr val="00B050"/>
                </a:solidFill>
              </a:rPr>
              <a:t>Introduction</a:t>
            </a:r>
            <a:endParaRPr lang="fr-FR" b="1" u="sng" dirty="0">
              <a:solidFill>
                <a:srgbClr val="00B050"/>
              </a:solidFill>
            </a:endParaRPr>
          </a:p>
        </p:txBody>
      </p:sp>
      <p:sp>
        <p:nvSpPr>
          <p:cNvPr id="3" name="Espace réservé du contenu 2"/>
          <p:cNvSpPr>
            <a:spLocks noGrp="1"/>
          </p:cNvSpPr>
          <p:nvPr>
            <p:ph idx="1"/>
          </p:nvPr>
        </p:nvSpPr>
        <p:spPr>
          <a:xfrm>
            <a:off x="0" y="980728"/>
            <a:ext cx="9144000" cy="5877273"/>
          </a:xfrm>
        </p:spPr>
        <p:txBody>
          <a:bodyPr/>
          <a:lstStyle/>
          <a:p>
            <a:pPr marL="0" indent="0">
              <a:buNone/>
            </a:pPr>
            <a:r>
              <a:rPr lang="fr-FR" dirty="0" smtClean="0"/>
              <a:t>                                </a:t>
            </a:r>
            <a:r>
              <a:rPr lang="fr-FR" sz="2400" u="sng" dirty="0" smtClean="0">
                <a:solidFill>
                  <a:srgbClr val="002060"/>
                </a:solidFill>
              </a:rPr>
              <a:t>     </a:t>
            </a:r>
          </a:p>
          <a:p>
            <a:pPr marL="0" indent="0">
              <a:buNone/>
            </a:pPr>
            <a:r>
              <a:rPr lang="fr-FR" sz="2400" u="sng" dirty="0">
                <a:solidFill>
                  <a:srgbClr val="002060"/>
                </a:solidFill>
              </a:rPr>
              <a:t> </a:t>
            </a:r>
            <a:r>
              <a:rPr lang="fr-FR" sz="2400" u="sng" dirty="0" smtClean="0">
                <a:solidFill>
                  <a:srgbClr val="002060"/>
                </a:solidFill>
              </a:rPr>
              <a:t>  </a:t>
            </a:r>
            <a:endParaRPr lang="fr-FR" sz="2400" u="sng" dirty="0">
              <a:solidFill>
                <a:srgbClr val="002060"/>
              </a:solidFill>
            </a:endParaRPr>
          </a:p>
        </p:txBody>
      </p:sp>
      <p:sp>
        <p:nvSpPr>
          <p:cNvPr id="8" name="ZoneTexte 7"/>
          <p:cNvSpPr txBox="1"/>
          <p:nvPr/>
        </p:nvSpPr>
        <p:spPr>
          <a:xfrm>
            <a:off x="255771" y="1115452"/>
            <a:ext cx="8636709" cy="4339650"/>
          </a:xfrm>
          <a:prstGeom prst="rect">
            <a:avLst/>
          </a:prstGeom>
          <a:noFill/>
        </p:spPr>
        <p:txBody>
          <a:bodyPr wrap="square" rtlCol="0">
            <a:spAutoFit/>
          </a:bodyPr>
          <a:lstStyle/>
          <a:p>
            <a:endParaRPr lang="fr-FR" sz="2000" dirty="0" smtClean="0"/>
          </a:p>
          <a:p>
            <a:endParaRPr lang="fr-FR" sz="2000" dirty="0"/>
          </a:p>
          <a:p>
            <a:endParaRPr lang="fr-FR" sz="2000" dirty="0" smtClean="0"/>
          </a:p>
          <a:p>
            <a:r>
              <a:rPr lang="fr-FR" sz="2400" dirty="0" smtClean="0"/>
              <a:t>La </a:t>
            </a:r>
            <a:r>
              <a:rPr lang="fr-FR" sz="2400" dirty="0"/>
              <a:t>tension </a:t>
            </a:r>
            <a:r>
              <a:rPr lang="fr-FR" sz="2400" dirty="0" smtClean="0"/>
              <a:t>électrique que nous utilisons dans la vie quotidien  </a:t>
            </a:r>
            <a:r>
              <a:rPr lang="fr-FR" sz="2400" dirty="0"/>
              <a:t>n’est pas vraiment stable . </a:t>
            </a:r>
            <a:r>
              <a:rPr lang="fr-FR" sz="2400" dirty="0" smtClean="0"/>
              <a:t>Elle arrive </a:t>
            </a:r>
            <a:r>
              <a:rPr lang="fr-FR" sz="2400" dirty="0"/>
              <a:t>qu’elle </a:t>
            </a:r>
            <a:r>
              <a:rPr lang="fr-FR" sz="2400" dirty="0" smtClean="0"/>
              <a:t>fluctue plus </a:t>
            </a:r>
            <a:r>
              <a:rPr lang="fr-FR" sz="2400" dirty="0"/>
              <a:t>ou moins, créant ainsi </a:t>
            </a:r>
            <a:r>
              <a:rPr lang="fr-FR" sz="2400" dirty="0" smtClean="0"/>
              <a:t>de surtension . Et cette  </a:t>
            </a:r>
            <a:r>
              <a:rPr lang="fr-FR" sz="2400" dirty="0"/>
              <a:t>phénomène de surtension peut </a:t>
            </a:r>
            <a:r>
              <a:rPr lang="fr-FR" sz="2400" dirty="0" smtClean="0"/>
              <a:t>être </a:t>
            </a:r>
            <a:r>
              <a:rPr lang="fr-FR" sz="2400" dirty="0"/>
              <a:t>beaucoup plus </a:t>
            </a:r>
            <a:r>
              <a:rPr lang="fr-FR" sz="2400" dirty="0" smtClean="0"/>
              <a:t>grave . Elle </a:t>
            </a:r>
            <a:r>
              <a:rPr lang="fr-FR" sz="2400" dirty="0"/>
              <a:t>peut en effet détériorer</a:t>
            </a:r>
            <a:r>
              <a:rPr lang="fr-FR" sz="2400" b="1" dirty="0"/>
              <a:t> </a:t>
            </a:r>
            <a:r>
              <a:rPr lang="fr-FR" sz="2400" dirty="0"/>
              <a:t>durablement  </a:t>
            </a:r>
            <a:r>
              <a:rPr lang="fr-FR" sz="2400" dirty="0" smtClean="0"/>
              <a:t>les appareils </a:t>
            </a:r>
            <a:r>
              <a:rPr lang="fr-FR" sz="2400" dirty="0"/>
              <a:t>électriques</a:t>
            </a:r>
            <a:r>
              <a:rPr lang="fr-FR" sz="2400" dirty="0" smtClean="0"/>
              <a:t>. Les électroniciens cherchent depuis longtemps comment éviter à cette problème. En fait , notre montage est utilisé pour protéger les circuits un peu fragiles. Il est constitué de trois diodes , un potentiomètre et un amplificateur opérationnel.</a:t>
            </a:r>
            <a:endParaRPr lang="fr-FR" sz="2400" dirty="0"/>
          </a:p>
        </p:txBody>
      </p:sp>
    </p:spTree>
    <p:extLst>
      <p:ext uri="{BB962C8B-B14F-4D97-AF65-F5344CB8AC3E}">
        <p14:creationId xmlns:p14="http://schemas.microsoft.com/office/powerpoint/2010/main" val="3260866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31316" y="327464"/>
            <a:ext cx="8912683" cy="1877437"/>
          </a:xfrm>
          <a:prstGeom prst="rect">
            <a:avLst/>
          </a:prstGeom>
          <a:noFill/>
        </p:spPr>
        <p:txBody>
          <a:bodyPr wrap="square" rtlCol="0">
            <a:spAutoFit/>
          </a:bodyPr>
          <a:lstStyle/>
          <a:p>
            <a:r>
              <a:rPr lang="fr-FR" sz="2800" b="1" dirty="0" smtClean="0">
                <a:solidFill>
                  <a:srgbClr val="00B050"/>
                </a:solidFill>
              </a:rPr>
              <a:t>                           </a:t>
            </a:r>
            <a:r>
              <a:rPr lang="fr-FR" sz="2800" b="1" u="sng" dirty="0" smtClean="0">
                <a:solidFill>
                  <a:srgbClr val="00B050"/>
                </a:solidFill>
              </a:rPr>
              <a:t>Fonctionnement du circuit</a:t>
            </a:r>
          </a:p>
          <a:p>
            <a:endParaRPr lang="fr-FR" sz="2800" b="1" u="sng" dirty="0">
              <a:solidFill>
                <a:srgbClr val="00B050"/>
              </a:solidFill>
            </a:endParaRPr>
          </a:p>
          <a:p>
            <a:endParaRPr lang="fr-FR" sz="2800" b="1" u="sng" dirty="0" smtClean="0">
              <a:solidFill>
                <a:srgbClr val="00B050"/>
              </a:solidFill>
            </a:endParaRPr>
          </a:p>
          <a:p>
            <a:endParaRPr lang="fr-FR" sz="1600" dirty="0" smtClean="0"/>
          </a:p>
          <a:p>
            <a:r>
              <a:rPr lang="fr-FR" sz="1600" dirty="0" smtClean="0"/>
              <a:t>   </a:t>
            </a:r>
            <a:endParaRPr lang="fr-FR" sz="1600" dirty="0"/>
          </a:p>
        </p:txBody>
      </p:sp>
      <p:pic>
        <p:nvPicPr>
          <p:cNvPr id="3" name="Image 2"/>
          <p:cNvPicPr/>
          <p:nvPr/>
        </p:nvPicPr>
        <p:blipFill>
          <a:blip r:embed="rId3"/>
          <a:stretch>
            <a:fillRect/>
          </a:stretch>
        </p:blipFill>
        <p:spPr>
          <a:xfrm>
            <a:off x="2035967" y="736781"/>
            <a:ext cx="4534535" cy="2936240"/>
          </a:xfrm>
          <a:prstGeom prst="rect">
            <a:avLst/>
          </a:prstGeom>
        </p:spPr>
      </p:pic>
      <p:sp>
        <p:nvSpPr>
          <p:cNvPr id="2" name="ZoneTexte 1"/>
          <p:cNvSpPr txBox="1"/>
          <p:nvPr/>
        </p:nvSpPr>
        <p:spPr>
          <a:xfrm>
            <a:off x="92696" y="3673021"/>
            <a:ext cx="8784976" cy="2862322"/>
          </a:xfrm>
          <a:prstGeom prst="rect">
            <a:avLst/>
          </a:prstGeom>
          <a:noFill/>
        </p:spPr>
        <p:txBody>
          <a:bodyPr wrap="square" rtlCol="0">
            <a:spAutoFit/>
          </a:bodyPr>
          <a:lstStyle/>
          <a:p>
            <a:r>
              <a:rPr lang="fr-FR" sz="2000" dirty="0" smtClean="0"/>
              <a:t>Pour décrire le fonctionnement de ce circuit, on doit trouver la tension d’entré inverse et non inverse de cette amplificateur . La tension d’entré inverse est la tension ua, et cette tension va relier à la tension de sortie en sens unique à cause de la présence de cette diode  qui bloque le liaison de us à la tension inverse du ampli-op . Et pour trouver la tension d’entré non inverse , on doit considérer le cas pour le fait la valeur négative de la tension Ue1 dépasse la tension de seuil de diode D1 et la valeur négative de la tension Ue2 dépasse la tension de seuil de diode D2 , et si c’est le cas  la tension d’entré non inverse de l’ampli-op est égale à la somme de tous  les tensions d’entrées .</a:t>
            </a:r>
            <a:endParaRPr lang="fr-FR" sz="2000" dirty="0"/>
          </a:p>
        </p:txBody>
      </p:sp>
    </p:spTree>
    <p:extLst>
      <p:ext uri="{BB962C8B-B14F-4D97-AF65-F5344CB8AC3E}">
        <p14:creationId xmlns:p14="http://schemas.microsoft.com/office/powerpoint/2010/main" val="38017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0"/>
            <a:ext cx="9144000" cy="6340197"/>
          </a:xfrm>
          <a:prstGeom prst="rect">
            <a:avLst/>
          </a:prstGeom>
          <a:noFill/>
        </p:spPr>
        <p:txBody>
          <a:bodyPr wrap="square" rtlCol="0">
            <a:spAutoFit/>
          </a:bodyPr>
          <a:lstStyle/>
          <a:p>
            <a:r>
              <a:rPr lang="fr-FR" dirty="0"/>
              <a:t> </a:t>
            </a:r>
            <a:endParaRPr lang="fr-FR" dirty="0" smtClean="0"/>
          </a:p>
          <a:p>
            <a:endParaRPr lang="fr-FR" sz="2000" dirty="0"/>
          </a:p>
          <a:p>
            <a:r>
              <a:rPr lang="fr-FR" sz="2000" dirty="0" smtClean="0"/>
              <a:t>Et </a:t>
            </a:r>
            <a:r>
              <a:rPr lang="fr-FR" sz="2000" dirty="0"/>
              <a:t>comme la tension de sortie est égale à la </a:t>
            </a:r>
            <a:r>
              <a:rPr lang="fr-FR" sz="2000" dirty="0" smtClean="0"/>
              <a:t>différence </a:t>
            </a:r>
            <a:r>
              <a:rPr lang="fr-FR" sz="2000" dirty="0"/>
              <a:t>entre la tension non inverse et la tension inverse , on a comme sa valeur Ue1 +  Ue2 . </a:t>
            </a:r>
            <a:endParaRPr lang="fr-FR" sz="2000" dirty="0" smtClean="0"/>
          </a:p>
          <a:p>
            <a:endParaRPr lang="fr-FR" sz="2000" dirty="0"/>
          </a:p>
          <a:p>
            <a:r>
              <a:rPr lang="fr-FR" sz="2000" dirty="0" smtClean="0"/>
              <a:t>			</a:t>
            </a:r>
            <a:r>
              <a:rPr lang="fr-FR" sz="2400" b="1" u="sng" dirty="0" smtClean="0">
                <a:solidFill>
                  <a:srgbClr val="00B050"/>
                </a:solidFill>
              </a:rPr>
              <a:t>Rôles de chaque diode </a:t>
            </a:r>
          </a:p>
          <a:p>
            <a:endParaRPr lang="fr-FR" sz="2000" b="1" u="sng" dirty="0" smtClean="0">
              <a:solidFill>
                <a:srgbClr val="00B050"/>
              </a:solidFill>
            </a:endParaRPr>
          </a:p>
          <a:p>
            <a:r>
              <a:rPr lang="fr-FR" sz="2000" dirty="0" smtClean="0"/>
              <a:t>Une </a:t>
            </a:r>
            <a:r>
              <a:rPr lang="fr-FR" sz="2000" dirty="0"/>
              <a:t>diode est une composant électronique qui laisse passé le courant dans un seul </a:t>
            </a:r>
            <a:r>
              <a:rPr lang="fr-FR" sz="2000" dirty="0" smtClean="0"/>
              <a:t>sens .</a:t>
            </a:r>
          </a:p>
          <a:p>
            <a:endParaRPr lang="fr-FR" sz="2000" dirty="0"/>
          </a:p>
          <a:p>
            <a:endParaRPr lang="fr-FR" sz="2000" dirty="0" smtClean="0"/>
          </a:p>
          <a:p>
            <a:endParaRPr lang="fr-FR" sz="2000" dirty="0"/>
          </a:p>
          <a:p>
            <a:endParaRPr lang="fr-FR" sz="2000" dirty="0" smtClean="0"/>
          </a:p>
          <a:p>
            <a:endParaRPr lang="fr-FR" sz="2000" dirty="0" smtClean="0"/>
          </a:p>
          <a:p>
            <a:r>
              <a:rPr lang="fr-FR" sz="2000" dirty="0"/>
              <a:t> </a:t>
            </a:r>
            <a:r>
              <a:rPr lang="fr-FR" sz="2000" dirty="0" smtClean="0"/>
              <a:t>Comme le cas de la diode branché entre la tension de sortie et la tension d’entré négative de l’ampli-op , elle ne laisse pas passé le courant de la sortie à l’entré négative.</a:t>
            </a:r>
          </a:p>
          <a:p>
            <a:r>
              <a:rPr lang="fr-FR" sz="2000" dirty="0" smtClean="0"/>
              <a:t>Et les deux diodes sur la tension d’entrée Ue1 et la tension d’entrée  Ue2 sert à supprimer ces tensions transitoire dans le but de servir de limiteur de tension . </a:t>
            </a:r>
            <a:endParaRPr lang="fr-FR" sz="2000" dirty="0"/>
          </a:p>
          <a:p>
            <a:endParaRPr lang="fr-FR" sz="2400" dirty="0">
              <a:solidFill>
                <a:srgbClr val="00B050"/>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2590800"/>
            <a:ext cx="3810000" cy="1676400"/>
          </a:xfrm>
          <a:prstGeom prst="rect">
            <a:avLst/>
          </a:prstGeom>
        </p:spPr>
      </p:pic>
    </p:spTree>
    <p:extLst>
      <p:ext uri="{BB962C8B-B14F-4D97-AF65-F5344CB8AC3E}">
        <p14:creationId xmlns:p14="http://schemas.microsoft.com/office/powerpoint/2010/main" val="303035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40975"/>
            <a:ext cx="9144000" cy="2923877"/>
          </a:xfrm>
          <a:prstGeom prst="rect">
            <a:avLst/>
          </a:prstGeom>
          <a:noFill/>
        </p:spPr>
        <p:txBody>
          <a:bodyPr wrap="square" rtlCol="0">
            <a:spAutoFit/>
          </a:bodyPr>
          <a:lstStyle/>
          <a:p>
            <a:r>
              <a:rPr lang="fr-FR" sz="2800" b="1" dirty="0" smtClean="0">
                <a:solidFill>
                  <a:srgbClr val="00B050"/>
                </a:solidFill>
              </a:rPr>
              <a:t>			</a:t>
            </a:r>
            <a:r>
              <a:rPr lang="fr-FR" sz="2800" b="1" u="sng" dirty="0" smtClean="0">
                <a:solidFill>
                  <a:srgbClr val="00B050"/>
                </a:solidFill>
              </a:rPr>
              <a:t>Rôle de potentiomètre</a:t>
            </a:r>
          </a:p>
          <a:p>
            <a:endParaRPr lang="fr-FR" sz="2800" b="1" u="sng" dirty="0">
              <a:solidFill>
                <a:srgbClr val="00B050"/>
              </a:solidFill>
            </a:endParaRPr>
          </a:p>
          <a:p>
            <a:r>
              <a:rPr lang="fr-FR" sz="2000" dirty="0" smtClean="0"/>
              <a:t>Un potentiomètre est une résistance variable qui permet de varier la tension dans un circuit .</a:t>
            </a:r>
          </a:p>
          <a:p>
            <a:r>
              <a:rPr lang="fr-FR" sz="2000" dirty="0" smtClean="0"/>
              <a:t>Dans notre circuit </a:t>
            </a:r>
            <a:r>
              <a:rPr lang="fr-FR" sz="2000" dirty="0" smtClean="0"/>
              <a:t>, </a:t>
            </a:r>
            <a:r>
              <a:rPr lang="fr-FR" sz="2000" dirty="0" smtClean="0"/>
              <a:t> </a:t>
            </a:r>
            <a:r>
              <a:rPr lang="fr-FR" sz="2000" dirty="0" smtClean="0"/>
              <a:t>il sert à diminuer la tension .</a:t>
            </a:r>
          </a:p>
          <a:p>
            <a:r>
              <a:rPr lang="fr-FR" sz="2000" dirty="0"/>
              <a:t>	</a:t>
            </a:r>
            <a:r>
              <a:rPr lang="fr-FR" sz="2000" dirty="0" smtClean="0"/>
              <a:t>		 </a:t>
            </a:r>
            <a:r>
              <a:rPr lang="fr-FR" sz="2800" b="1" u="sng" dirty="0" smtClean="0">
                <a:solidFill>
                  <a:srgbClr val="00B050"/>
                </a:solidFill>
              </a:rPr>
              <a:t>Rôle de l’amplificateur</a:t>
            </a:r>
          </a:p>
          <a:p>
            <a:endParaRPr lang="fr-FR" sz="2000" dirty="0" smtClean="0"/>
          </a:p>
          <a:p>
            <a:endParaRPr lang="fr-FR" sz="2000" dirty="0" smtClean="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1052" y="2996952"/>
            <a:ext cx="6191250" cy="2695575"/>
          </a:xfrm>
          <a:prstGeom prst="rect">
            <a:avLst/>
          </a:prstGeom>
        </p:spPr>
      </p:pic>
      <p:sp>
        <p:nvSpPr>
          <p:cNvPr id="6" name="ZoneTexte 5"/>
          <p:cNvSpPr txBox="1"/>
          <p:nvPr/>
        </p:nvSpPr>
        <p:spPr>
          <a:xfrm>
            <a:off x="0" y="5939988"/>
            <a:ext cx="8580362" cy="707886"/>
          </a:xfrm>
          <a:prstGeom prst="rect">
            <a:avLst/>
          </a:prstGeom>
          <a:noFill/>
        </p:spPr>
        <p:txBody>
          <a:bodyPr wrap="none" rtlCol="0">
            <a:spAutoFit/>
          </a:bodyPr>
          <a:lstStyle/>
          <a:p>
            <a:r>
              <a:rPr lang="fr-FR" sz="2000" dirty="0" smtClean="0"/>
              <a:t>Dans notre cas , l’amplificateur opérationnel permet d’amplifier  la différence de </a:t>
            </a:r>
          </a:p>
          <a:p>
            <a:r>
              <a:rPr lang="fr-FR" sz="2000" dirty="0" smtClean="0"/>
              <a:t>potentiel </a:t>
            </a:r>
            <a:r>
              <a:rPr lang="fr-FR" sz="2000" dirty="0"/>
              <a:t> </a:t>
            </a:r>
            <a:r>
              <a:rPr lang="fr-FR" sz="2000" dirty="0" smtClean="0"/>
              <a:t>entre les deux tensions d’entrées .</a:t>
            </a:r>
            <a:endParaRPr lang="fr-FR" sz="2000" dirty="0"/>
          </a:p>
        </p:txBody>
      </p:sp>
    </p:spTree>
    <p:extLst>
      <p:ext uri="{BB962C8B-B14F-4D97-AF65-F5344CB8AC3E}">
        <p14:creationId xmlns:p14="http://schemas.microsoft.com/office/powerpoint/2010/main" val="4267675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23528" y="404664"/>
            <a:ext cx="7487434" cy="2062103"/>
          </a:xfrm>
          <a:prstGeom prst="rect">
            <a:avLst/>
          </a:prstGeom>
          <a:noFill/>
        </p:spPr>
        <p:txBody>
          <a:bodyPr wrap="none" rtlCol="0">
            <a:spAutoFit/>
          </a:bodyPr>
          <a:lstStyle/>
          <a:p>
            <a:r>
              <a:rPr lang="fr-FR" sz="2800" dirty="0" smtClean="0">
                <a:solidFill>
                  <a:srgbClr val="00B050"/>
                </a:solidFill>
              </a:rPr>
              <a:t>                                </a:t>
            </a:r>
            <a:r>
              <a:rPr lang="fr-FR" sz="2800" b="1" u="sng" dirty="0" smtClean="0">
                <a:solidFill>
                  <a:srgbClr val="00B050"/>
                </a:solidFill>
              </a:rPr>
              <a:t>Exemple d’utilisation</a:t>
            </a:r>
          </a:p>
          <a:p>
            <a:endParaRPr lang="fr-FR" sz="2000" dirty="0"/>
          </a:p>
          <a:p>
            <a:endParaRPr lang="fr-FR" sz="2000" dirty="0" smtClean="0"/>
          </a:p>
          <a:p>
            <a:endParaRPr lang="fr-FR" sz="2000" dirty="0"/>
          </a:p>
          <a:p>
            <a:r>
              <a:rPr lang="fr-FR" sz="2000" dirty="0" smtClean="0"/>
              <a:t>                            Notre </a:t>
            </a:r>
            <a:r>
              <a:rPr lang="fr-FR" sz="2000" dirty="0" smtClean="0"/>
              <a:t>circuit est </a:t>
            </a:r>
            <a:r>
              <a:rPr lang="fr-FR" sz="2000" dirty="0" smtClean="0"/>
              <a:t>utilisé  dans la</a:t>
            </a:r>
            <a:r>
              <a:rPr lang="fr-FR" sz="2000" dirty="0"/>
              <a:t> </a:t>
            </a:r>
            <a:r>
              <a:rPr lang="fr-FR" sz="2000" b="1" dirty="0" smtClean="0"/>
              <a:t>r</a:t>
            </a:r>
            <a:r>
              <a:rPr lang="fr-FR" sz="2000" b="1" dirty="0" smtClean="0"/>
              <a:t>égulateur </a:t>
            </a:r>
            <a:r>
              <a:rPr lang="fr-FR" sz="2000" b="1" dirty="0" smtClean="0"/>
              <a:t>de tension . </a:t>
            </a:r>
          </a:p>
          <a:p>
            <a:endParaRPr lang="fr-FR" sz="2000" dirty="0" smtClean="0"/>
          </a:p>
        </p:txBody>
      </p:sp>
      <p:sp>
        <p:nvSpPr>
          <p:cNvPr id="6" name="ZoneTexte 5"/>
          <p:cNvSpPr txBox="1"/>
          <p:nvPr/>
        </p:nvSpPr>
        <p:spPr>
          <a:xfrm>
            <a:off x="467544" y="2636912"/>
            <a:ext cx="8598892" cy="707886"/>
          </a:xfrm>
          <a:prstGeom prst="rect">
            <a:avLst/>
          </a:prstGeom>
          <a:noFill/>
        </p:spPr>
        <p:txBody>
          <a:bodyPr wrap="none" rtlCol="0">
            <a:spAutoFit/>
          </a:bodyPr>
          <a:lstStyle/>
          <a:p>
            <a:r>
              <a:rPr lang="fr-FR" sz="2000" dirty="0" smtClean="0"/>
              <a:t>Avec </a:t>
            </a:r>
            <a:r>
              <a:rPr lang="fr-FR" sz="2000" dirty="0" smtClean="0"/>
              <a:t>notre montage, on peut bien </a:t>
            </a:r>
            <a:r>
              <a:rPr lang="fr-FR" sz="2000" dirty="0" smtClean="0"/>
              <a:t>réguler la </a:t>
            </a:r>
            <a:r>
              <a:rPr lang="fr-FR" sz="2000" dirty="0" smtClean="0"/>
              <a:t>tension pour protéger les appareils   </a:t>
            </a:r>
          </a:p>
          <a:p>
            <a:r>
              <a:rPr lang="fr-FR" sz="2000" dirty="0" smtClean="0"/>
              <a:t>électriques qui ont besoin de tension </a:t>
            </a:r>
            <a:r>
              <a:rPr lang="fr-FR" sz="2000" dirty="0"/>
              <a:t>qui ne fluctue </a:t>
            </a:r>
            <a:r>
              <a:rPr lang="fr-FR" sz="2000" dirty="0" smtClean="0"/>
              <a:t>pas.</a:t>
            </a:r>
            <a:endParaRPr lang="fr-FR" sz="2000" dirty="0"/>
          </a:p>
        </p:txBody>
      </p:sp>
    </p:spTree>
    <p:extLst>
      <p:ext uri="{BB962C8B-B14F-4D97-AF65-F5344CB8AC3E}">
        <p14:creationId xmlns:p14="http://schemas.microsoft.com/office/powerpoint/2010/main" val="1140899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23528" y="1416549"/>
            <a:ext cx="8352928" cy="3293209"/>
          </a:xfrm>
          <a:prstGeom prst="rect">
            <a:avLst/>
          </a:prstGeom>
          <a:noFill/>
        </p:spPr>
        <p:txBody>
          <a:bodyPr wrap="square" rtlCol="0">
            <a:spAutoFit/>
          </a:bodyPr>
          <a:lstStyle/>
          <a:p>
            <a:r>
              <a:rPr lang="fr-FR" sz="3200" b="1" u="sng" dirty="0" smtClean="0">
                <a:solidFill>
                  <a:srgbClr val="00B050"/>
                </a:solidFill>
              </a:rPr>
              <a:t>Conclusion</a:t>
            </a:r>
          </a:p>
          <a:p>
            <a:endParaRPr lang="fr-FR" sz="3200" b="1" u="sng" dirty="0" smtClean="0">
              <a:solidFill>
                <a:srgbClr val="00B050"/>
              </a:solidFill>
            </a:endParaRPr>
          </a:p>
          <a:p>
            <a:r>
              <a:rPr lang="fr-FR" sz="2400" dirty="0" smtClean="0"/>
              <a:t>Le but de notre projet est protéger les appareils électriques face à la situation de surtension qui est incontournable aujourd’hui. Avec tous les composants  sur notre montage , on peut dire qu’on peut protéger les circuits en tension . Ce projet nous a eu une occasion de bien comprendre les rôles de composants de base de circuit électroniques .</a:t>
            </a:r>
            <a:endParaRPr lang="fr-FR" sz="2400" dirty="0"/>
          </a:p>
        </p:txBody>
      </p:sp>
    </p:spTree>
    <p:extLst>
      <p:ext uri="{BB962C8B-B14F-4D97-AF65-F5344CB8AC3E}">
        <p14:creationId xmlns:p14="http://schemas.microsoft.com/office/powerpoint/2010/main" val="1070434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474</Words>
  <Application>Microsoft Office PowerPoint</Application>
  <PresentationFormat>Affichage à l'écran (4:3)</PresentationFormat>
  <Paragraphs>59</Paragraphs>
  <Slides>7</Slides>
  <Notes>4</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                                                   Université de Mahajanga                         Institut Supérieure des Sciences et Technologies de Mahajanga                                                                          Génie Informatique   </vt:lpstr>
      <vt:lpstr>Introduction</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Zo</dc:creator>
  <cp:lastModifiedBy>Utilisateur Windows</cp:lastModifiedBy>
  <cp:revision>30</cp:revision>
  <dcterms:created xsi:type="dcterms:W3CDTF">2021-01-26T10:44:28Z</dcterms:created>
  <dcterms:modified xsi:type="dcterms:W3CDTF">2021-01-27T05:40:52Z</dcterms:modified>
</cp:coreProperties>
</file>