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Open Sans" panose="020F0502020204030204" pitchFamily="34" charset="0"/>
      <p:regular r:id="rId11"/>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9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58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9385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Introduction au Patron de Conception Proxy</a:t>
            </a:r>
            <a:endParaRPr lang="en-US" sz="4450" dirty="0"/>
          </a:p>
        </p:txBody>
      </p:sp>
      <p:sp>
        <p:nvSpPr>
          <p:cNvPr id="4" name="Text 1"/>
          <p:cNvSpPr/>
          <p:nvPr/>
        </p:nvSpPr>
        <p:spPr>
          <a:xfrm>
            <a:off x="6280190" y="3051572"/>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patron de conception Proxy agit comme un intermédiaire pour contrôler l'accès à un autre objet. Il permet de gérer des ressources coûteuses ou délicates en ajoutant une couche d'abstraction. Ce patron est couramment utilisé en génie logiciel pour optimiser les performances, garantir la sécurité ou implémenter des fonctionnalités additionnelles.</a:t>
            </a:r>
            <a:endParaRPr lang="en-US" sz="1750" dirty="0"/>
          </a:p>
        </p:txBody>
      </p:sp>
      <p:sp>
        <p:nvSpPr>
          <p:cNvPr id="5" name="Text 2"/>
          <p:cNvSpPr/>
          <p:nvPr/>
        </p:nvSpPr>
        <p:spPr>
          <a:xfrm>
            <a:off x="6280190" y="5484138"/>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Nous explorerons son fonctionnement, ses avantages, ses inconvénients ainsi que des cas concrets d'utilisation. Ce panorama permettra de mieux comprendre comment intégrer efficacement ce patron dans vos architectures logicielles.</a:t>
            </a:r>
            <a:endParaRPr lang="en-US" sz="1750" dirty="0"/>
          </a:p>
        </p:txBody>
      </p:sp>
      <p:pic>
        <p:nvPicPr>
          <p:cNvPr id="7" name="Image 6">
            <a:extLst>
              <a:ext uri="{FF2B5EF4-FFF2-40B4-BE49-F238E27FC236}">
                <a16:creationId xmlns:a16="http://schemas.microsoft.com/office/drawing/2014/main" id="{76BB5D80-0209-4C07-6F90-FADD37295973}"/>
              </a:ext>
            </a:extLst>
          </p:cNvPr>
          <p:cNvPicPr>
            <a:picLocks noChangeAspect="1"/>
          </p:cNvPicPr>
          <p:nvPr/>
        </p:nvPicPr>
        <p:blipFill>
          <a:blip r:embed="rId4"/>
          <a:stretch>
            <a:fillRect/>
          </a:stretch>
        </p:blipFill>
        <p:spPr>
          <a:xfrm>
            <a:off x="12729499" y="7739233"/>
            <a:ext cx="1900901" cy="4132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806785"/>
            <a:ext cx="9039582"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Définition et Objectif du Patron Proxy</a:t>
            </a:r>
            <a:endParaRPr lang="en-US" sz="4450" dirty="0"/>
          </a:p>
        </p:txBody>
      </p:sp>
      <p:sp>
        <p:nvSpPr>
          <p:cNvPr id="4" name="Shape 1"/>
          <p:cNvSpPr/>
          <p:nvPr/>
        </p:nvSpPr>
        <p:spPr>
          <a:xfrm>
            <a:off x="793790" y="4855726"/>
            <a:ext cx="4196358" cy="2402324"/>
          </a:xfrm>
          <a:prstGeom prst="roundRect">
            <a:avLst>
              <a:gd name="adj" fmla="val 3966"/>
            </a:avLst>
          </a:prstGeom>
          <a:solidFill>
            <a:srgbClr val="EBE2E0"/>
          </a:solidFill>
          <a:ln w="7620">
            <a:solidFill>
              <a:srgbClr val="D1C8C6"/>
            </a:solidFill>
            <a:prstDash val="solid"/>
          </a:ln>
        </p:spPr>
      </p:sp>
      <p:sp>
        <p:nvSpPr>
          <p:cNvPr id="5" name="Text 2"/>
          <p:cNvSpPr/>
          <p:nvPr/>
        </p:nvSpPr>
        <p:spPr>
          <a:xfrm>
            <a:off x="1028224" y="509016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Substitut d'objet</a:t>
            </a:r>
            <a:endParaRPr lang="en-US" sz="2200" dirty="0"/>
          </a:p>
        </p:txBody>
      </p:sp>
      <p:sp>
        <p:nvSpPr>
          <p:cNvPr id="6" name="Text 3"/>
          <p:cNvSpPr/>
          <p:nvPr/>
        </p:nvSpPr>
        <p:spPr>
          <a:xfrm>
            <a:off x="1028224" y="5580578"/>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proxy agit comme un représentant d'un autre objet, masquant sa complexité.</a:t>
            </a:r>
            <a:endParaRPr lang="en-US" sz="1750" dirty="0"/>
          </a:p>
        </p:txBody>
      </p:sp>
      <p:sp>
        <p:nvSpPr>
          <p:cNvPr id="7" name="Shape 4"/>
          <p:cNvSpPr/>
          <p:nvPr/>
        </p:nvSpPr>
        <p:spPr>
          <a:xfrm>
            <a:off x="5216962" y="4855726"/>
            <a:ext cx="4196358" cy="2402324"/>
          </a:xfrm>
          <a:prstGeom prst="roundRect">
            <a:avLst>
              <a:gd name="adj" fmla="val 3966"/>
            </a:avLst>
          </a:prstGeom>
          <a:solidFill>
            <a:srgbClr val="EBE2E0"/>
          </a:solidFill>
          <a:ln w="7620">
            <a:solidFill>
              <a:srgbClr val="D1C8C6"/>
            </a:solidFill>
            <a:prstDash val="solid"/>
          </a:ln>
        </p:spPr>
      </p:sp>
      <p:sp>
        <p:nvSpPr>
          <p:cNvPr id="8" name="Text 5"/>
          <p:cNvSpPr/>
          <p:nvPr/>
        </p:nvSpPr>
        <p:spPr>
          <a:xfrm>
            <a:off x="5451396" y="509016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Contrôle d'accès</a:t>
            </a:r>
            <a:endParaRPr lang="en-US" sz="2200" dirty="0"/>
          </a:p>
        </p:txBody>
      </p:sp>
      <p:sp>
        <p:nvSpPr>
          <p:cNvPr id="9" name="Text 6"/>
          <p:cNvSpPr/>
          <p:nvPr/>
        </p:nvSpPr>
        <p:spPr>
          <a:xfrm>
            <a:off x="5451396" y="5580578"/>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Il filtre ou restreint l'accès à l'objet original pour diverses raisons fonctionnelles ou de sécurité.</a:t>
            </a:r>
            <a:endParaRPr lang="en-US" sz="1750" dirty="0"/>
          </a:p>
        </p:txBody>
      </p:sp>
      <p:sp>
        <p:nvSpPr>
          <p:cNvPr id="10" name="Shape 7"/>
          <p:cNvSpPr/>
          <p:nvPr/>
        </p:nvSpPr>
        <p:spPr>
          <a:xfrm>
            <a:off x="9640133" y="4855726"/>
            <a:ext cx="4196358" cy="2402324"/>
          </a:xfrm>
          <a:prstGeom prst="roundRect">
            <a:avLst>
              <a:gd name="adj" fmla="val 3966"/>
            </a:avLst>
          </a:prstGeom>
          <a:solidFill>
            <a:srgbClr val="EBE2E0"/>
          </a:solidFill>
          <a:ln w="7620">
            <a:solidFill>
              <a:srgbClr val="D1C8C6"/>
            </a:solidFill>
            <a:prstDash val="solid"/>
          </a:ln>
        </p:spPr>
      </p:sp>
      <p:sp>
        <p:nvSpPr>
          <p:cNvPr id="11" name="Text 8"/>
          <p:cNvSpPr/>
          <p:nvPr/>
        </p:nvSpPr>
        <p:spPr>
          <a:xfrm>
            <a:off x="9874568" y="5090160"/>
            <a:ext cx="3727490"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Fonctionnalités supplémentaires</a:t>
            </a:r>
            <a:endParaRPr lang="en-US" sz="2200" dirty="0"/>
          </a:p>
        </p:txBody>
      </p:sp>
      <p:sp>
        <p:nvSpPr>
          <p:cNvPr id="12" name="Text 9"/>
          <p:cNvSpPr/>
          <p:nvPr/>
        </p:nvSpPr>
        <p:spPr>
          <a:xfrm>
            <a:off x="9874568" y="5934908"/>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proxy peut intégrer des mécanismes tels que la mise en cache ou la journalisation.</a:t>
            </a:r>
            <a:endParaRPr lang="en-US" sz="1750" dirty="0"/>
          </a:p>
        </p:txBody>
      </p:sp>
      <p:pic>
        <p:nvPicPr>
          <p:cNvPr id="14" name="Image 13">
            <a:extLst>
              <a:ext uri="{FF2B5EF4-FFF2-40B4-BE49-F238E27FC236}">
                <a16:creationId xmlns:a16="http://schemas.microsoft.com/office/drawing/2014/main" id="{AED326B5-0898-B0D9-B00E-980410016462}"/>
              </a:ext>
            </a:extLst>
          </p:cNvPr>
          <p:cNvPicPr>
            <a:picLocks noChangeAspect="1"/>
          </p:cNvPicPr>
          <p:nvPr/>
        </p:nvPicPr>
        <p:blipFill>
          <a:blip r:embed="rId4"/>
          <a:stretch>
            <a:fillRect/>
          </a:stretch>
        </p:blipFill>
        <p:spPr>
          <a:xfrm>
            <a:off x="12521858" y="7667954"/>
            <a:ext cx="2108542" cy="4583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6236732"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Structure du Patron Proxy</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Sujet (Subject)</a:t>
            </a:r>
            <a:endParaRPr lang="en-US" sz="2200" dirty="0"/>
          </a:p>
        </p:txBody>
      </p:sp>
      <p:sp>
        <p:nvSpPr>
          <p:cNvPr id="4" name="Text 2"/>
          <p:cNvSpPr/>
          <p:nvPr/>
        </p:nvSpPr>
        <p:spPr>
          <a:xfrm>
            <a:off x="793790" y="4396859"/>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Une interface commune définissant les méthodes accessibles aux clients.</a:t>
            </a:r>
            <a:endParaRPr lang="en-US" sz="1750" dirty="0"/>
          </a:p>
        </p:txBody>
      </p:sp>
      <p:sp>
        <p:nvSpPr>
          <p:cNvPr id="5" name="Text 3"/>
          <p:cNvSpPr/>
          <p:nvPr/>
        </p:nvSpPr>
        <p:spPr>
          <a:xfrm>
            <a:off x="5332928" y="3815715"/>
            <a:ext cx="292667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Sujet Réel (Real Subject)</a:t>
            </a:r>
            <a:endParaRPr lang="en-US" sz="2200" dirty="0"/>
          </a:p>
        </p:txBody>
      </p:sp>
      <p:sp>
        <p:nvSpPr>
          <p:cNvPr id="6" name="Text 4"/>
          <p:cNvSpPr/>
          <p:nvPr/>
        </p:nvSpPr>
        <p:spPr>
          <a:xfrm>
            <a:off x="5332928" y="4396859"/>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L'objet principal dont le proxy prend la place en contrôlant l'accès.</a:t>
            </a:r>
            <a:endParaRPr lang="en-US" sz="1750" dirty="0"/>
          </a:p>
        </p:txBody>
      </p:sp>
      <p:sp>
        <p:nvSpPr>
          <p:cNvPr id="7" name="Text 5"/>
          <p:cNvSpPr/>
          <p:nvPr/>
        </p:nvSpPr>
        <p:spPr>
          <a:xfrm>
            <a:off x="9872067" y="38157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Proxy</a:t>
            </a:r>
            <a:endParaRPr lang="en-US" sz="2200" dirty="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Maintient une référence au sujet réel et décide quand et comment appeler ses méthodes.</a:t>
            </a:r>
            <a:endParaRPr lang="en-US" sz="1750" dirty="0"/>
          </a:p>
        </p:txBody>
      </p:sp>
      <p:pic>
        <p:nvPicPr>
          <p:cNvPr id="10" name="Image 9">
            <a:extLst>
              <a:ext uri="{FF2B5EF4-FFF2-40B4-BE49-F238E27FC236}">
                <a16:creationId xmlns:a16="http://schemas.microsoft.com/office/drawing/2014/main" id="{776B2774-CEB8-8631-14BE-4E2255666730}"/>
              </a:ext>
            </a:extLst>
          </p:cNvPr>
          <p:cNvPicPr>
            <a:picLocks noChangeAspect="1"/>
          </p:cNvPicPr>
          <p:nvPr/>
        </p:nvPicPr>
        <p:blipFill>
          <a:blip r:embed="rId3"/>
          <a:stretch>
            <a:fillRect/>
          </a:stretch>
        </p:blipFill>
        <p:spPr>
          <a:xfrm>
            <a:off x="12363739" y="7775809"/>
            <a:ext cx="2266661" cy="453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7020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Types de Proxy</a:t>
            </a:r>
            <a:endParaRPr lang="en-US" sz="4450" dirty="0"/>
          </a:p>
        </p:txBody>
      </p:sp>
      <p:sp>
        <p:nvSpPr>
          <p:cNvPr id="4" name="Shape 1"/>
          <p:cNvSpPr/>
          <p:nvPr/>
        </p:nvSpPr>
        <p:spPr>
          <a:xfrm>
            <a:off x="793790" y="1974294"/>
            <a:ext cx="510302" cy="510302"/>
          </a:xfrm>
          <a:prstGeom prst="roundRect">
            <a:avLst>
              <a:gd name="adj" fmla="val 18669"/>
            </a:avLst>
          </a:prstGeom>
          <a:solidFill>
            <a:srgbClr val="EBE2E0"/>
          </a:solidFill>
          <a:ln w="7620">
            <a:solidFill>
              <a:srgbClr val="D1C8C6"/>
            </a:solidFill>
            <a:prstDash val="solid"/>
          </a:ln>
        </p:spPr>
      </p:sp>
      <p:sp>
        <p:nvSpPr>
          <p:cNvPr id="5" name="Text 2"/>
          <p:cNvSpPr/>
          <p:nvPr/>
        </p:nvSpPr>
        <p:spPr>
          <a:xfrm>
            <a:off x="1530906" y="19742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Proxy distant</a:t>
            </a:r>
            <a:endParaRPr lang="en-US" sz="2200" dirty="0"/>
          </a:p>
        </p:txBody>
      </p:sp>
      <p:sp>
        <p:nvSpPr>
          <p:cNvPr id="6" name="Text 3"/>
          <p:cNvSpPr/>
          <p:nvPr/>
        </p:nvSpPr>
        <p:spPr>
          <a:xfrm>
            <a:off x="1530906" y="2464713"/>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Accède à un objet situé sur un serveur ou un système différent.</a:t>
            </a:r>
            <a:endParaRPr lang="en-US" sz="1750" dirty="0"/>
          </a:p>
        </p:txBody>
      </p:sp>
      <p:sp>
        <p:nvSpPr>
          <p:cNvPr id="7" name="Shape 4"/>
          <p:cNvSpPr/>
          <p:nvPr/>
        </p:nvSpPr>
        <p:spPr>
          <a:xfrm>
            <a:off x="793790" y="3309580"/>
            <a:ext cx="510302" cy="510302"/>
          </a:xfrm>
          <a:prstGeom prst="roundRect">
            <a:avLst>
              <a:gd name="adj" fmla="val 18669"/>
            </a:avLst>
          </a:prstGeom>
          <a:solidFill>
            <a:srgbClr val="EBE2E0"/>
          </a:solidFill>
          <a:ln w="7620">
            <a:solidFill>
              <a:srgbClr val="D1C8C6"/>
            </a:solidFill>
            <a:prstDash val="solid"/>
          </a:ln>
        </p:spPr>
      </p:sp>
      <p:sp>
        <p:nvSpPr>
          <p:cNvPr id="8" name="Text 5"/>
          <p:cNvSpPr/>
          <p:nvPr/>
        </p:nvSpPr>
        <p:spPr>
          <a:xfrm>
            <a:off x="1530906" y="330958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Proxy virtuel</a:t>
            </a:r>
            <a:endParaRPr lang="en-US" sz="2200" dirty="0"/>
          </a:p>
        </p:txBody>
      </p:sp>
      <p:sp>
        <p:nvSpPr>
          <p:cNvPr id="9" name="Text 6"/>
          <p:cNvSpPr/>
          <p:nvPr/>
        </p:nvSpPr>
        <p:spPr>
          <a:xfrm>
            <a:off x="1530906" y="3799999"/>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Initialise l'objet réel seulement lorsqu'il est nécessaire, optimisant les ressources.</a:t>
            </a:r>
            <a:endParaRPr lang="en-US" sz="1750" dirty="0"/>
          </a:p>
        </p:txBody>
      </p:sp>
      <p:sp>
        <p:nvSpPr>
          <p:cNvPr id="10" name="Shape 7"/>
          <p:cNvSpPr/>
          <p:nvPr/>
        </p:nvSpPr>
        <p:spPr>
          <a:xfrm>
            <a:off x="793790" y="5007769"/>
            <a:ext cx="510302" cy="510302"/>
          </a:xfrm>
          <a:prstGeom prst="roundRect">
            <a:avLst>
              <a:gd name="adj" fmla="val 18669"/>
            </a:avLst>
          </a:prstGeom>
          <a:solidFill>
            <a:srgbClr val="EBE2E0"/>
          </a:solidFill>
          <a:ln w="7620">
            <a:solidFill>
              <a:srgbClr val="D1C8C6"/>
            </a:solidFill>
            <a:prstDash val="solid"/>
          </a:ln>
        </p:spPr>
      </p:sp>
      <p:sp>
        <p:nvSpPr>
          <p:cNvPr id="11" name="Text 8"/>
          <p:cNvSpPr/>
          <p:nvPr/>
        </p:nvSpPr>
        <p:spPr>
          <a:xfrm>
            <a:off x="1530906" y="50077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Proxy de protection</a:t>
            </a:r>
            <a:endParaRPr lang="en-US" sz="2200" dirty="0"/>
          </a:p>
        </p:txBody>
      </p:sp>
      <p:sp>
        <p:nvSpPr>
          <p:cNvPr id="12" name="Text 9"/>
          <p:cNvSpPr/>
          <p:nvPr/>
        </p:nvSpPr>
        <p:spPr>
          <a:xfrm>
            <a:off x="1530906" y="5498187"/>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Gère les droits d'accès et protège les ressources sensibles.</a:t>
            </a:r>
            <a:endParaRPr lang="en-US" sz="1750" dirty="0"/>
          </a:p>
        </p:txBody>
      </p:sp>
      <p:sp>
        <p:nvSpPr>
          <p:cNvPr id="13" name="Shape 10"/>
          <p:cNvSpPr/>
          <p:nvPr/>
        </p:nvSpPr>
        <p:spPr>
          <a:xfrm>
            <a:off x="793790" y="6343055"/>
            <a:ext cx="510302" cy="510302"/>
          </a:xfrm>
          <a:prstGeom prst="roundRect">
            <a:avLst>
              <a:gd name="adj" fmla="val 18669"/>
            </a:avLst>
          </a:prstGeom>
          <a:solidFill>
            <a:srgbClr val="EBE2E0"/>
          </a:solidFill>
          <a:ln w="7620">
            <a:solidFill>
              <a:srgbClr val="D1C8C6"/>
            </a:solidFill>
            <a:prstDash val="solid"/>
          </a:ln>
        </p:spPr>
      </p:sp>
      <p:sp>
        <p:nvSpPr>
          <p:cNvPr id="14" name="Text 11"/>
          <p:cNvSpPr/>
          <p:nvPr/>
        </p:nvSpPr>
        <p:spPr>
          <a:xfrm>
            <a:off x="1530906" y="634305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Proxy de cache</a:t>
            </a:r>
            <a:endParaRPr lang="en-US" sz="2200" dirty="0"/>
          </a:p>
        </p:txBody>
      </p:sp>
      <p:sp>
        <p:nvSpPr>
          <p:cNvPr id="15" name="Text 12"/>
          <p:cNvSpPr/>
          <p:nvPr/>
        </p:nvSpPr>
        <p:spPr>
          <a:xfrm>
            <a:off x="1530906" y="6833473"/>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Stocke temporairement les résultats pour accélérer les accès futurs.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99893"/>
            <a:ext cx="9479756"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Applications Concrètes du Patron Proxy</a:t>
            </a:r>
            <a:endParaRPr lang="en-US" sz="4450" dirty="0"/>
          </a:p>
        </p:txBody>
      </p:sp>
      <p:sp>
        <p:nvSpPr>
          <p:cNvPr id="3" name="Text 1"/>
          <p:cNvSpPr/>
          <p:nvPr/>
        </p:nvSpPr>
        <p:spPr>
          <a:xfrm>
            <a:off x="793790" y="3275648"/>
            <a:ext cx="2845594"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Chargement paresseux d'images</a:t>
            </a:r>
            <a:endParaRPr lang="en-US" sz="2200" dirty="0"/>
          </a:p>
        </p:txBody>
      </p:sp>
      <p:sp>
        <p:nvSpPr>
          <p:cNvPr id="4" name="Text 2"/>
          <p:cNvSpPr/>
          <p:nvPr/>
        </p:nvSpPr>
        <p:spPr>
          <a:xfrm>
            <a:off x="793790" y="4211122"/>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proxy virtuel charge les images uniquement lorsque nécessaire, économisant la mémoire.</a:t>
            </a:r>
            <a:endParaRPr lang="en-US" sz="1750" dirty="0"/>
          </a:p>
        </p:txBody>
      </p:sp>
      <p:sp>
        <p:nvSpPr>
          <p:cNvPr id="5" name="Text 3"/>
          <p:cNvSpPr/>
          <p:nvPr/>
        </p:nvSpPr>
        <p:spPr>
          <a:xfrm>
            <a:off x="4200406" y="3275648"/>
            <a:ext cx="2845594"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Accès à des services web</a:t>
            </a:r>
            <a:endParaRPr lang="en-US" sz="2200" dirty="0"/>
          </a:p>
        </p:txBody>
      </p:sp>
      <p:sp>
        <p:nvSpPr>
          <p:cNvPr id="6" name="Text 4"/>
          <p:cNvSpPr/>
          <p:nvPr/>
        </p:nvSpPr>
        <p:spPr>
          <a:xfrm>
            <a:off x="4200406" y="4211122"/>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proxy distant facilite la communication avec des ressources distantes sécurisées.</a:t>
            </a:r>
            <a:endParaRPr lang="en-US" sz="1750" dirty="0"/>
          </a:p>
        </p:txBody>
      </p:sp>
      <p:sp>
        <p:nvSpPr>
          <p:cNvPr id="7" name="Text 5"/>
          <p:cNvSpPr/>
          <p:nvPr/>
        </p:nvSpPr>
        <p:spPr>
          <a:xfrm>
            <a:off x="7607022" y="32756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Contrôle d'accès</a:t>
            </a:r>
            <a:endParaRPr lang="en-US" sz="2200" dirty="0"/>
          </a:p>
        </p:txBody>
      </p:sp>
      <p:sp>
        <p:nvSpPr>
          <p:cNvPr id="8" name="Text 6"/>
          <p:cNvSpPr/>
          <p:nvPr/>
        </p:nvSpPr>
        <p:spPr>
          <a:xfrm>
            <a:off x="7607022" y="3856792"/>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proxy de protection restreint l'utilisation selon les autorisations utilisateur.</a:t>
            </a:r>
            <a:endParaRPr lang="en-US" sz="1750" dirty="0"/>
          </a:p>
        </p:txBody>
      </p:sp>
      <p:sp>
        <p:nvSpPr>
          <p:cNvPr id="9" name="Text 7"/>
          <p:cNvSpPr/>
          <p:nvPr/>
        </p:nvSpPr>
        <p:spPr>
          <a:xfrm>
            <a:off x="11013638" y="3275648"/>
            <a:ext cx="2845594"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Mise en cache de données</a:t>
            </a:r>
            <a:endParaRPr lang="en-US" sz="2200" dirty="0"/>
          </a:p>
        </p:txBody>
      </p:sp>
      <p:sp>
        <p:nvSpPr>
          <p:cNvPr id="10" name="Text 8"/>
          <p:cNvSpPr/>
          <p:nvPr/>
        </p:nvSpPr>
        <p:spPr>
          <a:xfrm>
            <a:off x="11013638" y="4211122"/>
            <a:ext cx="2845594" cy="1814513"/>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Bibliothèques comme Picasso sur Android utilisent un proxy de cache pour améliorer les performances.</a:t>
            </a:r>
            <a:endParaRPr lang="en-US" sz="1750" dirty="0"/>
          </a:p>
        </p:txBody>
      </p:sp>
      <p:pic>
        <p:nvPicPr>
          <p:cNvPr id="12" name="Image 11">
            <a:extLst>
              <a:ext uri="{FF2B5EF4-FFF2-40B4-BE49-F238E27FC236}">
                <a16:creationId xmlns:a16="http://schemas.microsoft.com/office/drawing/2014/main" id="{95E0B2BD-93CE-54BC-A945-A1DE07334F43}"/>
              </a:ext>
            </a:extLst>
          </p:cNvPr>
          <p:cNvPicPr>
            <a:picLocks noChangeAspect="1"/>
          </p:cNvPicPr>
          <p:nvPr/>
        </p:nvPicPr>
        <p:blipFill>
          <a:blip r:embed="rId3"/>
          <a:stretch>
            <a:fillRect/>
          </a:stretch>
        </p:blipFill>
        <p:spPr>
          <a:xfrm>
            <a:off x="12627088" y="7794097"/>
            <a:ext cx="2003312" cy="4355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53440"/>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Avantages et Inconvénients du Patron Proxy</a:t>
            </a:r>
            <a:endParaRPr lang="en-US" sz="4450" dirty="0"/>
          </a:p>
        </p:txBody>
      </p:sp>
      <p:sp>
        <p:nvSpPr>
          <p:cNvPr id="4" name="Shape 1"/>
          <p:cNvSpPr/>
          <p:nvPr/>
        </p:nvSpPr>
        <p:spPr>
          <a:xfrm>
            <a:off x="793790" y="2611160"/>
            <a:ext cx="3664863" cy="2853095"/>
          </a:xfrm>
          <a:prstGeom prst="roundRect">
            <a:avLst>
              <a:gd name="adj" fmla="val 3339"/>
            </a:avLst>
          </a:prstGeom>
          <a:solidFill>
            <a:srgbClr val="EBE2E0"/>
          </a:solidFill>
          <a:ln w="7620">
            <a:solidFill>
              <a:srgbClr val="D1C8C6"/>
            </a:solidFill>
            <a:prstDash val="solid"/>
          </a:ln>
        </p:spPr>
      </p:sp>
      <p:sp>
        <p:nvSpPr>
          <p:cNvPr id="5" name="Text 2"/>
          <p:cNvSpPr/>
          <p:nvPr/>
        </p:nvSpPr>
        <p:spPr>
          <a:xfrm>
            <a:off x="1028224" y="28455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Avantages</a:t>
            </a:r>
            <a:endParaRPr lang="en-US" sz="2200" dirty="0"/>
          </a:p>
        </p:txBody>
      </p:sp>
      <p:sp>
        <p:nvSpPr>
          <p:cNvPr id="6" name="Text 3"/>
          <p:cNvSpPr/>
          <p:nvPr/>
        </p:nvSpPr>
        <p:spPr>
          <a:xfrm>
            <a:off x="1028224" y="3336012"/>
            <a:ext cx="31959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Permet un contrôle fin des accès à l'objet</a:t>
            </a:r>
            <a:endParaRPr lang="en-US" sz="1750" dirty="0"/>
          </a:p>
        </p:txBody>
      </p:sp>
      <p:sp>
        <p:nvSpPr>
          <p:cNvPr id="7" name="Text 4"/>
          <p:cNvSpPr/>
          <p:nvPr/>
        </p:nvSpPr>
        <p:spPr>
          <a:xfrm>
            <a:off x="1028224" y="4141113"/>
            <a:ext cx="3195995"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Réduit la consommation de ressources grâce à la gestion différée</a:t>
            </a:r>
            <a:endParaRPr lang="en-US" sz="1750" dirty="0"/>
          </a:p>
        </p:txBody>
      </p:sp>
      <p:sp>
        <p:nvSpPr>
          <p:cNvPr id="8" name="Shape 5"/>
          <p:cNvSpPr/>
          <p:nvPr/>
        </p:nvSpPr>
        <p:spPr>
          <a:xfrm>
            <a:off x="4685467" y="2611160"/>
            <a:ext cx="3664863" cy="2853095"/>
          </a:xfrm>
          <a:prstGeom prst="roundRect">
            <a:avLst>
              <a:gd name="adj" fmla="val 3339"/>
            </a:avLst>
          </a:prstGeom>
          <a:solidFill>
            <a:srgbClr val="EBE2E0"/>
          </a:solidFill>
          <a:ln w="7620">
            <a:solidFill>
              <a:srgbClr val="D1C8C6"/>
            </a:solidFill>
            <a:prstDash val="solid"/>
          </a:ln>
        </p:spPr>
      </p:sp>
      <p:sp>
        <p:nvSpPr>
          <p:cNvPr id="9" name="Text 6"/>
          <p:cNvSpPr/>
          <p:nvPr/>
        </p:nvSpPr>
        <p:spPr>
          <a:xfrm>
            <a:off x="4919901" y="28455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Inconvénients</a:t>
            </a:r>
            <a:endParaRPr lang="en-US" sz="2200" dirty="0"/>
          </a:p>
        </p:txBody>
      </p:sp>
      <p:sp>
        <p:nvSpPr>
          <p:cNvPr id="10" name="Text 7"/>
          <p:cNvSpPr/>
          <p:nvPr/>
        </p:nvSpPr>
        <p:spPr>
          <a:xfrm>
            <a:off x="4919901" y="3336012"/>
            <a:ext cx="31959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Augmentation de la complexité de conception</a:t>
            </a:r>
            <a:endParaRPr lang="en-US" sz="1750" dirty="0"/>
          </a:p>
        </p:txBody>
      </p:sp>
      <p:sp>
        <p:nvSpPr>
          <p:cNvPr id="11" name="Text 8"/>
          <p:cNvSpPr/>
          <p:nvPr/>
        </p:nvSpPr>
        <p:spPr>
          <a:xfrm>
            <a:off x="4919901" y="4141113"/>
            <a:ext cx="3195995"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Possibilité de surcharge et latence due au proxy supplémentaire</a:t>
            </a:r>
            <a:endParaRPr lang="en-US" sz="1750" dirty="0"/>
          </a:p>
        </p:txBody>
      </p:sp>
      <p:sp>
        <p:nvSpPr>
          <p:cNvPr id="12" name="Shape 9"/>
          <p:cNvSpPr/>
          <p:nvPr/>
        </p:nvSpPr>
        <p:spPr>
          <a:xfrm>
            <a:off x="793790" y="5691068"/>
            <a:ext cx="7556421" cy="1685092"/>
          </a:xfrm>
          <a:prstGeom prst="roundRect">
            <a:avLst>
              <a:gd name="adj" fmla="val 5654"/>
            </a:avLst>
          </a:prstGeom>
          <a:solidFill>
            <a:srgbClr val="EBE2E0"/>
          </a:solidFill>
          <a:ln w="7620">
            <a:solidFill>
              <a:srgbClr val="D1C8C6"/>
            </a:solidFill>
            <a:prstDash val="solid"/>
          </a:ln>
        </p:spPr>
      </p:sp>
      <p:sp>
        <p:nvSpPr>
          <p:cNvPr id="13" name="Text 10"/>
          <p:cNvSpPr/>
          <p:nvPr/>
        </p:nvSpPr>
        <p:spPr>
          <a:xfrm>
            <a:off x="1028224" y="592550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Exemple concret</a:t>
            </a:r>
            <a:endParaRPr lang="en-US" sz="2200" dirty="0"/>
          </a:p>
        </p:txBody>
      </p:sp>
      <p:sp>
        <p:nvSpPr>
          <p:cNvPr id="14" name="Text 11"/>
          <p:cNvSpPr/>
          <p:nvPr/>
        </p:nvSpPr>
        <p:spPr>
          <a:xfrm>
            <a:off x="1028224" y="6415921"/>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Un proxy de cache peut réduire le temps de réponse d'une application jusqu'à 50 %.</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076"/>
          </a:xfrm>
          <a:prstGeom prst="rect">
            <a:avLst/>
          </a:prstGeom>
        </p:spPr>
      </p:pic>
      <p:sp>
        <p:nvSpPr>
          <p:cNvPr id="3" name="Text 0"/>
          <p:cNvSpPr/>
          <p:nvPr/>
        </p:nvSpPr>
        <p:spPr>
          <a:xfrm>
            <a:off x="6206966" y="566142"/>
            <a:ext cx="7702868" cy="1287066"/>
          </a:xfrm>
          <a:prstGeom prst="rect">
            <a:avLst/>
          </a:prstGeom>
          <a:noFill/>
          <a:ln/>
        </p:spPr>
        <p:txBody>
          <a:bodyPr wrap="square" lIns="0" tIns="0" rIns="0" bIns="0" rtlCol="0" anchor="t"/>
          <a:lstStyle/>
          <a:p>
            <a:pPr marL="0" indent="0" algn="l">
              <a:lnSpc>
                <a:spcPts val="5050"/>
              </a:lnSpc>
              <a:buNone/>
            </a:pPr>
            <a:r>
              <a:rPr lang="en-US" sz="4050" b="1" dirty="0">
                <a:solidFill>
                  <a:srgbClr val="443728"/>
                </a:solidFill>
                <a:latin typeface="Crimson Pro Bold" pitchFamily="34" charset="0"/>
                <a:ea typeface="Crimson Pro Bold" pitchFamily="34" charset="-122"/>
                <a:cs typeface="Crimson Pro Bold" pitchFamily="34" charset="-120"/>
              </a:rPr>
              <a:t>Implémentation et Exemples de Code</a:t>
            </a:r>
            <a:endParaRPr lang="en-US" sz="4050" dirty="0"/>
          </a:p>
        </p:txBody>
      </p:sp>
      <p:pic>
        <p:nvPicPr>
          <p:cNvPr id="4" name="Image 1" descr="preencoded.png"/>
          <p:cNvPicPr>
            <a:picLocks noChangeAspect="1"/>
          </p:cNvPicPr>
          <p:nvPr/>
        </p:nvPicPr>
        <p:blipFill>
          <a:blip r:embed="rId4"/>
          <a:stretch>
            <a:fillRect/>
          </a:stretch>
        </p:blipFill>
        <p:spPr>
          <a:xfrm>
            <a:off x="6206966" y="2162056"/>
            <a:ext cx="1029533" cy="1515547"/>
          </a:xfrm>
          <a:prstGeom prst="rect">
            <a:avLst/>
          </a:prstGeom>
        </p:spPr>
      </p:pic>
      <p:sp>
        <p:nvSpPr>
          <p:cNvPr id="5" name="Text 1"/>
          <p:cNvSpPr/>
          <p:nvPr/>
        </p:nvSpPr>
        <p:spPr>
          <a:xfrm>
            <a:off x="7545348" y="2367915"/>
            <a:ext cx="2608183" cy="321707"/>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Définition de l'interface</a:t>
            </a:r>
            <a:endParaRPr lang="en-US" sz="2000" dirty="0"/>
          </a:p>
        </p:txBody>
      </p:sp>
      <p:sp>
        <p:nvSpPr>
          <p:cNvPr id="6" name="Text 2"/>
          <p:cNvSpPr/>
          <p:nvPr/>
        </p:nvSpPr>
        <p:spPr>
          <a:xfrm>
            <a:off x="7545348" y="2813090"/>
            <a:ext cx="6364486" cy="658654"/>
          </a:xfrm>
          <a:prstGeom prst="rect">
            <a:avLst/>
          </a:prstGeom>
          <a:noFill/>
          <a:ln/>
        </p:spPr>
        <p:txBody>
          <a:bodyPr wrap="squar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Déclare les méthodes communes que le proxy et le sujet réel vont implémenter.</a:t>
            </a:r>
            <a:endParaRPr lang="en-US" sz="1600" dirty="0"/>
          </a:p>
        </p:txBody>
      </p:sp>
      <p:pic>
        <p:nvPicPr>
          <p:cNvPr id="7" name="Image 2" descr="preencoded.png"/>
          <p:cNvPicPr>
            <a:picLocks noChangeAspect="1"/>
          </p:cNvPicPr>
          <p:nvPr/>
        </p:nvPicPr>
        <p:blipFill>
          <a:blip r:embed="rId5"/>
          <a:stretch>
            <a:fillRect/>
          </a:stretch>
        </p:blipFill>
        <p:spPr>
          <a:xfrm>
            <a:off x="6206966" y="3677603"/>
            <a:ext cx="1029533" cy="1235393"/>
          </a:xfrm>
          <a:prstGeom prst="rect">
            <a:avLst/>
          </a:prstGeom>
        </p:spPr>
      </p:pic>
      <p:sp>
        <p:nvSpPr>
          <p:cNvPr id="8" name="Text 3"/>
          <p:cNvSpPr/>
          <p:nvPr/>
        </p:nvSpPr>
        <p:spPr>
          <a:xfrm>
            <a:off x="7545348" y="3883462"/>
            <a:ext cx="2573774" cy="321707"/>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Classe Sujet Réel</a:t>
            </a:r>
            <a:endParaRPr lang="en-US" sz="2000" dirty="0"/>
          </a:p>
        </p:txBody>
      </p:sp>
      <p:sp>
        <p:nvSpPr>
          <p:cNvPr id="9" name="Text 4"/>
          <p:cNvSpPr/>
          <p:nvPr/>
        </p:nvSpPr>
        <p:spPr>
          <a:xfrm>
            <a:off x="7545348" y="4328636"/>
            <a:ext cx="6364486" cy="329327"/>
          </a:xfrm>
          <a:prstGeom prst="rect">
            <a:avLst/>
          </a:prstGeom>
          <a:noFill/>
          <a:ln/>
        </p:spPr>
        <p:txBody>
          <a:bodyPr wrap="non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Implémente la logique métier principale.</a:t>
            </a:r>
            <a:endParaRPr lang="en-US" sz="1600" dirty="0"/>
          </a:p>
        </p:txBody>
      </p:sp>
      <p:pic>
        <p:nvPicPr>
          <p:cNvPr id="10" name="Image 3" descr="preencoded.png"/>
          <p:cNvPicPr>
            <a:picLocks noChangeAspect="1"/>
          </p:cNvPicPr>
          <p:nvPr/>
        </p:nvPicPr>
        <p:blipFill>
          <a:blip r:embed="rId6"/>
          <a:stretch>
            <a:fillRect/>
          </a:stretch>
        </p:blipFill>
        <p:spPr>
          <a:xfrm>
            <a:off x="6206966" y="4912995"/>
            <a:ext cx="1029533" cy="1515547"/>
          </a:xfrm>
          <a:prstGeom prst="rect">
            <a:avLst/>
          </a:prstGeom>
        </p:spPr>
      </p:pic>
      <p:sp>
        <p:nvSpPr>
          <p:cNvPr id="11" name="Text 5"/>
          <p:cNvSpPr/>
          <p:nvPr/>
        </p:nvSpPr>
        <p:spPr>
          <a:xfrm>
            <a:off x="7545348" y="5118854"/>
            <a:ext cx="2573774" cy="321707"/>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Classe Proxy</a:t>
            </a:r>
            <a:endParaRPr lang="en-US" sz="2000" dirty="0"/>
          </a:p>
        </p:txBody>
      </p:sp>
      <p:sp>
        <p:nvSpPr>
          <p:cNvPr id="12" name="Text 6"/>
          <p:cNvSpPr/>
          <p:nvPr/>
        </p:nvSpPr>
        <p:spPr>
          <a:xfrm>
            <a:off x="7545348" y="5564029"/>
            <a:ext cx="6364486" cy="658654"/>
          </a:xfrm>
          <a:prstGeom prst="rect">
            <a:avLst/>
          </a:prstGeom>
          <a:noFill/>
          <a:ln/>
        </p:spPr>
        <p:txBody>
          <a:bodyPr wrap="squar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Gère l'accès, la mise en cache ou d'autres fonctionnalités avant d'appeler le sujet réel.</a:t>
            </a:r>
            <a:endParaRPr lang="en-US" sz="1600" dirty="0"/>
          </a:p>
        </p:txBody>
      </p:sp>
      <p:pic>
        <p:nvPicPr>
          <p:cNvPr id="13" name="Image 4" descr="preencoded.png"/>
          <p:cNvPicPr>
            <a:picLocks noChangeAspect="1"/>
          </p:cNvPicPr>
          <p:nvPr/>
        </p:nvPicPr>
        <p:blipFill>
          <a:blip r:embed="rId7"/>
          <a:stretch>
            <a:fillRect/>
          </a:stretch>
        </p:blipFill>
        <p:spPr>
          <a:xfrm>
            <a:off x="6206966" y="6428542"/>
            <a:ext cx="1029533" cy="1235393"/>
          </a:xfrm>
          <a:prstGeom prst="rect">
            <a:avLst/>
          </a:prstGeom>
        </p:spPr>
      </p:pic>
      <p:sp>
        <p:nvSpPr>
          <p:cNvPr id="14" name="Text 7"/>
          <p:cNvSpPr/>
          <p:nvPr/>
        </p:nvSpPr>
        <p:spPr>
          <a:xfrm>
            <a:off x="7545348" y="6634401"/>
            <a:ext cx="2904649" cy="321707"/>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Considérations techniques</a:t>
            </a:r>
            <a:endParaRPr lang="en-US" sz="2000" dirty="0"/>
          </a:p>
        </p:txBody>
      </p:sp>
      <p:sp>
        <p:nvSpPr>
          <p:cNvPr id="15" name="Text 8"/>
          <p:cNvSpPr/>
          <p:nvPr/>
        </p:nvSpPr>
        <p:spPr>
          <a:xfrm>
            <a:off x="7545348" y="7079575"/>
            <a:ext cx="6364486" cy="329327"/>
          </a:xfrm>
          <a:prstGeom prst="rect">
            <a:avLst/>
          </a:prstGeom>
          <a:noFill/>
          <a:ln/>
        </p:spPr>
        <p:txBody>
          <a:bodyPr wrap="non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Incluent la gestion des exceptions et la sécurité des threads.</a:t>
            </a:r>
            <a:endParaRPr lang="en-US" sz="1600" dirty="0"/>
          </a:p>
        </p:txBody>
      </p:sp>
      <p:pic>
        <p:nvPicPr>
          <p:cNvPr id="17" name="Image 16">
            <a:extLst>
              <a:ext uri="{FF2B5EF4-FFF2-40B4-BE49-F238E27FC236}">
                <a16:creationId xmlns:a16="http://schemas.microsoft.com/office/drawing/2014/main" id="{8893A737-02DA-586B-4343-64E4750FE833}"/>
              </a:ext>
            </a:extLst>
          </p:cNvPr>
          <p:cNvPicPr>
            <a:picLocks noChangeAspect="1"/>
          </p:cNvPicPr>
          <p:nvPr/>
        </p:nvPicPr>
        <p:blipFill>
          <a:blip r:embed="rId8"/>
          <a:stretch>
            <a:fillRect/>
          </a:stretch>
        </p:blipFill>
        <p:spPr>
          <a:xfrm>
            <a:off x="12862187" y="7663935"/>
            <a:ext cx="1651151" cy="5384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491740"/>
            <a:ext cx="758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 et Bonnes Pratiques</a:t>
            </a:r>
            <a:endParaRPr lang="en-US" sz="4450" dirty="0"/>
          </a:p>
        </p:txBody>
      </p:sp>
      <p:sp>
        <p:nvSpPr>
          <p:cNvPr id="3" name="Shape 1"/>
          <p:cNvSpPr/>
          <p:nvPr/>
        </p:nvSpPr>
        <p:spPr>
          <a:xfrm>
            <a:off x="793790" y="3795832"/>
            <a:ext cx="510302" cy="510302"/>
          </a:xfrm>
          <a:prstGeom prst="roundRect">
            <a:avLst>
              <a:gd name="adj" fmla="val 18669"/>
            </a:avLst>
          </a:prstGeom>
          <a:solidFill>
            <a:srgbClr val="EBE2E0"/>
          </a:solidFill>
          <a:ln w="7620">
            <a:solidFill>
              <a:srgbClr val="D1C8C6"/>
            </a:solidFill>
            <a:prstDash val="solid"/>
          </a:ln>
        </p:spPr>
      </p:sp>
      <p:sp>
        <p:nvSpPr>
          <p:cNvPr id="4" name="Text 2"/>
          <p:cNvSpPr/>
          <p:nvPr/>
        </p:nvSpPr>
        <p:spPr>
          <a:xfrm>
            <a:off x="1530906" y="37958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Récapitulatif</a:t>
            </a:r>
            <a:endParaRPr lang="en-US" sz="2200" dirty="0"/>
          </a:p>
        </p:txBody>
      </p:sp>
      <p:sp>
        <p:nvSpPr>
          <p:cNvPr id="5" name="Text 3"/>
          <p:cNvSpPr/>
          <p:nvPr/>
        </p:nvSpPr>
        <p:spPr>
          <a:xfrm>
            <a:off x="1530906" y="4286250"/>
            <a:ext cx="3459242"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Le patron Proxy facilite le contrôle d'accès et l'optimisation des ressources en masquant un objet réel.</a:t>
            </a:r>
            <a:endParaRPr lang="en-US" sz="1750" dirty="0"/>
          </a:p>
        </p:txBody>
      </p:sp>
      <p:sp>
        <p:nvSpPr>
          <p:cNvPr id="6" name="Shape 4"/>
          <p:cNvSpPr/>
          <p:nvPr/>
        </p:nvSpPr>
        <p:spPr>
          <a:xfrm>
            <a:off x="5216962" y="3795832"/>
            <a:ext cx="510302" cy="510302"/>
          </a:xfrm>
          <a:prstGeom prst="roundRect">
            <a:avLst>
              <a:gd name="adj" fmla="val 18669"/>
            </a:avLst>
          </a:prstGeom>
          <a:solidFill>
            <a:srgbClr val="EBE2E0"/>
          </a:solidFill>
          <a:ln w="7620">
            <a:solidFill>
              <a:srgbClr val="D1C8C6"/>
            </a:solidFill>
            <a:prstDash val="solid"/>
          </a:ln>
        </p:spPr>
      </p:sp>
      <p:sp>
        <p:nvSpPr>
          <p:cNvPr id="7" name="Text 5"/>
          <p:cNvSpPr/>
          <p:nvPr/>
        </p:nvSpPr>
        <p:spPr>
          <a:xfrm>
            <a:off x="5954078" y="37958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Quand l'utiliser</a:t>
            </a:r>
            <a:endParaRPr lang="en-US" sz="2200" dirty="0"/>
          </a:p>
        </p:txBody>
      </p:sp>
      <p:sp>
        <p:nvSpPr>
          <p:cNvPr id="8" name="Text 6"/>
          <p:cNvSpPr/>
          <p:nvPr/>
        </p:nvSpPr>
        <p:spPr>
          <a:xfrm>
            <a:off x="5954078" y="4286250"/>
            <a:ext cx="3459242"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Idéal pour ressources coûteuses, contrôle d'accès ou ajout de fonctionnalités transversales.</a:t>
            </a:r>
            <a:endParaRPr lang="en-US" sz="1750" dirty="0"/>
          </a:p>
        </p:txBody>
      </p:sp>
      <p:sp>
        <p:nvSpPr>
          <p:cNvPr id="9" name="Shape 7"/>
          <p:cNvSpPr/>
          <p:nvPr/>
        </p:nvSpPr>
        <p:spPr>
          <a:xfrm>
            <a:off x="9640133" y="3795832"/>
            <a:ext cx="510302" cy="510302"/>
          </a:xfrm>
          <a:prstGeom prst="roundRect">
            <a:avLst>
              <a:gd name="adj" fmla="val 18669"/>
            </a:avLst>
          </a:prstGeom>
          <a:solidFill>
            <a:srgbClr val="EBE2E0"/>
          </a:solidFill>
          <a:ln w="7620">
            <a:solidFill>
              <a:srgbClr val="D1C8C6"/>
            </a:solidFill>
            <a:prstDash val="solid"/>
          </a:ln>
        </p:spPr>
      </p:sp>
      <p:sp>
        <p:nvSpPr>
          <p:cNvPr id="10" name="Text 8"/>
          <p:cNvSpPr/>
          <p:nvPr/>
        </p:nvSpPr>
        <p:spPr>
          <a:xfrm>
            <a:off x="10377249" y="37958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Alternatives</a:t>
            </a:r>
            <a:endParaRPr lang="en-US" sz="2200" dirty="0"/>
          </a:p>
        </p:txBody>
      </p:sp>
      <p:sp>
        <p:nvSpPr>
          <p:cNvPr id="11" name="Text 9"/>
          <p:cNvSpPr/>
          <p:nvPr/>
        </p:nvSpPr>
        <p:spPr>
          <a:xfrm>
            <a:off x="10377249" y="4286250"/>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Considérez aussi les patrons Décorateur ou Intercepteur selon les besoins spécifiques.</a:t>
            </a:r>
            <a:endParaRPr lang="en-US" sz="1750" dirty="0"/>
          </a:p>
        </p:txBody>
      </p:sp>
      <p:pic>
        <p:nvPicPr>
          <p:cNvPr id="13" name="Image 12">
            <a:extLst>
              <a:ext uri="{FF2B5EF4-FFF2-40B4-BE49-F238E27FC236}">
                <a16:creationId xmlns:a16="http://schemas.microsoft.com/office/drawing/2014/main" id="{3B32887D-FE2A-6BD0-F162-013D3F2D3262}"/>
              </a:ext>
            </a:extLst>
          </p:cNvPr>
          <p:cNvPicPr>
            <a:picLocks noChangeAspect="1"/>
          </p:cNvPicPr>
          <p:nvPr/>
        </p:nvPicPr>
        <p:blipFill>
          <a:blip r:embed="rId3"/>
          <a:stretch>
            <a:fillRect/>
          </a:stretch>
        </p:blipFill>
        <p:spPr>
          <a:xfrm>
            <a:off x="12555167" y="7647037"/>
            <a:ext cx="2075233" cy="4511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511</Words>
  <Application>Microsoft Office PowerPoint</Application>
  <PresentationFormat>Personnalisé</PresentationFormat>
  <Paragraphs>68</Paragraphs>
  <Slides>8</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Open Sans</vt:lpstr>
      <vt:lpstr>Arial</vt:lpstr>
      <vt:lpstr>Crimson Pro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emmanuel killer</cp:lastModifiedBy>
  <cp:revision>2</cp:revision>
  <dcterms:created xsi:type="dcterms:W3CDTF">2025-04-22T11:01:49Z</dcterms:created>
  <dcterms:modified xsi:type="dcterms:W3CDTF">2025-04-22T12:43:05Z</dcterms:modified>
</cp:coreProperties>
</file>